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62" r:id="rId7"/>
    <p:sldId id="268" r:id="rId8"/>
    <p:sldId id="259" r:id="rId9"/>
    <p:sldId id="263" r:id="rId10"/>
    <p:sldId id="264" r:id="rId11"/>
    <p:sldId id="265" r:id="rId12"/>
    <p:sldId id="266" r:id="rId13"/>
    <p:sldId id="267" r:id="rId14"/>
    <p:sldId id="269" r:id="rId15"/>
    <p:sldId id="270" r:id="rId16"/>
    <p:sldId id="271"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2" autoAdjust="0"/>
    <p:restoredTop sz="95388" autoAdjust="0"/>
  </p:normalViewPr>
  <p:slideViewPr>
    <p:cSldViewPr snapToGrid="0">
      <p:cViewPr varScale="1">
        <p:scale>
          <a:sx n="56" d="100"/>
          <a:sy n="56" d="100"/>
        </p:scale>
        <p:origin x="696"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20T07:49:39.493"/>
    </inkml:context>
    <inkml:brush xml:id="br0">
      <inkml:brushProperty name="width" value="0.035" units="cm"/>
      <inkml:brushProperty name="height" value="0.035" units="cm"/>
      <inkml:brushProperty name="color" value="#FFFFFF"/>
    </inkml:brush>
  </inkml:definitions>
  <inkml:trace contextRef="#ctx0" brushRef="#br0">320 1 24575,'14'-1'0,"1"1"0,-1 1 0,0 0 0,0 1 0,1 0 0,-1 1 0,-1 1 0,1 0 0,0 1 0,-1 1 0,0 0 0,15 9 0,100 70 0,85 49 0,-187-122 0,-19-9 0,0-1 0,-1 1 0,1 1 0,-1-1 0,0 1 0,0 0 0,0 0 0,-1 1 0,6 5 0,-11-10 0,0 0 0,0 0 0,0 1 0,0-1 0,0 0 0,1 0 0,-1 1 0,0-1 0,0 0 0,0 0 0,0 1 0,0-1 0,0 0 0,0 0 0,0 1 0,0-1 0,0 0 0,0 0 0,0 1 0,0-1 0,-1 0 0,1 0 0,0 1 0,0-1 0,0 0 0,0 0 0,0 1 0,0-1 0,-1 0 0,1 0 0,0 0 0,0 0 0,0 1 0,-1-1 0,1 0 0,0 0 0,0 0 0,-1 0 0,-13 5 0,-19-2 0,32-3 0,-30-1 0,0-1 0,1-2 0,-1-1 0,-38-12 0,29 7 0,-77-24 0,2-4 0,-114-57 0,89 35 0,130 56 0,5 2 0,0-1 0,0 1 0,-1 1 0,1-1 0,0 1 0,-1 0 0,-6-1 0,12 2 0,0 0 0,0 0 0,0 0 0,-1 0 0,1 0 0,0 0 0,0 0 0,0 0 0,0 0 0,-1 0 0,1 0 0,0 0 0,0 0 0,0 0 0,0 0 0,-1 0 0,1 0 0,0 0 0,0 0 0,0 0 0,0 1 0,-1-1 0,1 0 0,0 0 0,0 0 0,0 0 0,0 0 0,0 0 0,0 0 0,0 1 0,-1-1 0,1 0 0,0 0 0,0 0 0,0 0 0,0 1 0,0-1 0,0 0 0,0 0 0,0 0 0,0 0 0,0 1 0,0-1 0,0 0 0,0 0 0,0 0 0,0 1 0,7 8 0,12 9 0,163 144 0,13 10 0,-166-150 0,1-1 0,1-1 0,0-2 0,2-1 0,37 13 0,-67-29 0,0-1 0,-1 1 0,1-1 0,0 0 0,0 0 0,0 0 0,-1 0 0,1 0 0,0-1 0,0 1 0,-1-1 0,1 0 0,0 1 0,-1-1 0,1-1 0,4-1 0,41-30 0,-33 22 0,35-29 0,-2-2 0,-1-2 0,53-65 0,-93 100 17,0 1 0,-1-1 1,0 0-1,0-1 0,-1 0 0,6-16 0,-10 25-50,0-1 0,-1 0 0,1 0 0,-1 0 0,1 0 0,-1 1 0,0-1 0,0 0 0,0 0 0,0 0 0,0 0 0,0 0 0,0 0 0,-1 0 0,1 1 0,0-1 0,-1 0 0,0 0 0,0 0 0,1 1 0,-1-1 0,0 0 0,0 1 0,0-1 0,-1 1 0,1-1 0,0 1 0,-1-1 0,1 1 0,0 0 0,-1 0 0,0 0 0,1 0 0,-1 0 0,0 0 0,1 0 0,-1 1 0,0-1 0,0 0 0,0 1 0,1-1 0,-1 1 0,0 0 0,-2 0 0,-15-3-6793</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20T07:49:49.497"/>
    </inkml:context>
    <inkml:brush xml:id="br0">
      <inkml:brushProperty name="width" value="0.35" units="cm"/>
      <inkml:brushProperty name="height" value="0.35" units="cm"/>
      <inkml:brushProperty name="color" value="#FFFFFF"/>
    </inkml:brush>
  </inkml:definitions>
  <inkml:trace contextRef="#ctx0" brushRef="#br0">1672 311 24441,'-344'-311'0,"-983"622"0,2998-311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F422C-8E12-6AD1-54E2-6BEB4EF86F3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C924E69-16C6-5BB7-99EC-9245AB77642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2D60572-C4CB-CD66-2122-9135B301881D}"/>
              </a:ext>
            </a:extLst>
          </p:cNvPr>
          <p:cNvSpPr>
            <a:spLocks noGrp="1"/>
          </p:cNvSpPr>
          <p:nvPr>
            <p:ph type="dt" sz="half" idx="10"/>
          </p:nvPr>
        </p:nvSpPr>
        <p:spPr/>
        <p:txBody>
          <a:bodyPr/>
          <a:lstStyle/>
          <a:p>
            <a:fld id="{6D67FBC8-1C16-4109-91EA-06AD16B7DDE4}" type="datetimeFigureOut">
              <a:rPr lang="en-IN" smtClean="0"/>
              <a:t>24-10-2025</a:t>
            </a:fld>
            <a:endParaRPr lang="en-IN"/>
          </a:p>
        </p:txBody>
      </p:sp>
      <p:sp>
        <p:nvSpPr>
          <p:cNvPr id="5" name="Footer Placeholder 4">
            <a:extLst>
              <a:ext uri="{FF2B5EF4-FFF2-40B4-BE49-F238E27FC236}">
                <a16:creationId xmlns:a16="http://schemas.microsoft.com/office/drawing/2014/main" id="{A7753DFF-E49D-D54E-2E9F-B31824F6FB0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4815E9E-4FE6-30DB-124F-505FEF3ECA4D}"/>
              </a:ext>
            </a:extLst>
          </p:cNvPr>
          <p:cNvSpPr>
            <a:spLocks noGrp="1"/>
          </p:cNvSpPr>
          <p:nvPr>
            <p:ph type="sldNum" sz="quarter" idx="12"/>
          </p:nvPr>
        </p:nvSpPr>
        <p:spPr/>
        <p:txBody>
          <a:bodyPr/>
          <a:lstStyle/>
          <a:p>
            <a:fld id="{0F94B137-8066-401A-BCE2-C1AA5A5E20C9}" type="slidenum">
              <a:rPr lang="en-IN" smtClean="0"/>
              <a:t>‹#›</a:t>
            </a:fld>
            <a:endParaRPr lang="en-IN"/>
          </a:p>
        </p:txBody>
      </p:sp>
    </p:spTree>
    <p:extLst>
      <p:ext uri="{BB962C8B-B14F-4D97-AF65-F5344CB8AC3E}">
        <p14:creationId xmlns:p14="http://schemas.microsoft.com/office/powerpoint/2010/main" val="40703111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EC36C-3AA9-F646-67B3-1F7F339564E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E6E1375-4491-DC39-C520-B18B9B51DE0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C7CF304-CA6E-7E3E-5FC6-8870AB9D9C58}"/>
              </a:ext>
            </a:extLst>
          </p:cNvPr>
          <p:cNvSpPr>
            <a:spLocks noGrp="1"/>
          </p:cNvSpPr>
          <p:nvPr>
            <p:ph type="dt" sz="half" idx="10"/>
          </p:nvPr>
        </p:nvSpPr>
        <p:spPr/>
        <p:txBody>
          <a:bodyPr/>
          <a:lstStyle/>
          <a:p>
            <a:fld id="{6D67FBC8-1C16-4109-91EA-06AD16B7DDE4}" type="datetimeFigureOut">
              <a:rPr lang="en-IN" smtClean="0"/>
              <a:t>24-10-2025</a:t>
            </a:fld>
            <a:endParaRPr lang="en-IN"/>
          </a:p>
        </p:txBody>
      </p:sp>
      <p:sp>
        <p:nvSpPr>
          <p:cNvPr id="5" name="Footer Placeholder 4">
            <a:extLst>
              <a:ext uri="{FF2B5EF4-FFF2-40B4-BE49-F238E27FC236}">
                <a16:creationId xmlns:a16="http://schemas.microsoft.com/office/drawing/2014/main" id="{58E71763-341E-D852-3876-A3C7A7EECCF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F0A9FD9-8854-B0EA-1EAE-BCAD530E4AE7}"/>
              </a:ext>
            </a:extLst>
          </p:cNvPr>
          <p:cNvSpPr>
            <a:spLocks noGrp="1"/>
          </p:cNvSpPr>
          <p:nvPr>
            <p:ph type="sldNum" sz="quarter" idx="12"/>
          </p:nvPr>
        </p:nvSpPr>
        <p:spPr/>
        <p:txBody>
          <a:bodyPr/>
          <a:lstStyle/>
          <a:p>
            <a:fld id="{0F94B137-8066-401A-BCE2-C1AA5A5E20C9}" type="slidenum">
              <a:rPr lang="en-IN" smtClean="0"/>
              <a:t>‹#›</a:t>
            </a:fld>
            <a:endParaRPr lang="en-IN"/>
          </a:p>
        </p:txBody>
      </p:sp>
    </p:spTree>
    <p:extLst>
      <p:ext uri="{BB962C8B-B14F-4D97-AF65-F5344CB8AC3E}">
        <p14:creationId xmlns:p14="http://schemas.microsoft.com/office/powerpoint/2010/main" val="35338940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F330239-B7EC-9EC5-00C7-CD7BF02F53C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0149F28-ACB8-88B3-9835-BABE0E9292C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9460416-18EF-DB64-173D-5F8C778B03C0}"/>
              </a:ext>
            </a:extLst>
          </p:cNvPr>
          <p:cNvSpPr>
            <a:spLocks noGrp="1"/>
          </p:cNvSpPr>
          <p:nvPr>
            <p:ph type="dt" sz="half" idx="10"/>
          </p:nvPr>
        </p:nvSpPr>
        <p:spPr/>
        <p:txBody>
          <a:bodyPr/>
          <a:lstStyle/>
          <a:p>
            <a:fld id="{6D67FBC8-1C16-4109-91EA-06AD16B7DDE4}" type="datetimeFigureOut">
              <a:rPr lang="en-IN" smtClean="0"/>
              <a:t>24-10-2025</a:t>
            </a:fld>
            <a:endParaRPr lang="en-IN"/>
          </a:p>
        </p:txBody>
      </p:sp>
      <p:sp>
        <p:nvSpPr>
          <p:cNvPr id="5" name="Footer Placeholder 4">
            <a:extLst>
              <a:ext uri="{FF2B5EF4-FFF2-40B4-BE49-F238E27FC236}">
                <a16:creationId xmlns:a16="http://schemas.microsoft.com/office/drawing/2014/main" id="{8ABADC4C-E684-2A36-9EB8-9ADEBA08E81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DB32A34-E347-D2CC-A9C4-7B8E0D78C341}"/>
              </a:ext>
            </a:extLst>
          </p:cNvPr>
          <p:cNvSpPr>
            <a:spLocks noGrp="1"/>
          </p:cNvSpPr>
          <p:nvPr>
            <p:ph type="sldNum" sz="quarter" idx="12"/>
          </p:nvPr>
        </p:nvSpPr>
        <p:spPr/>
        <p:txBody>
          <a:bodyPr/>
          <a:lstStyle/>
          <a:p>
            <a:fld id="{0F94B137-8066-401A-BCE2-C1AA5A5E20C9}" type="slidenum">
              <a:rPr lang="en-IN" smtClean="0"/>
              <a:t>‹#›</a:t>
            </a:fld>
            <a:endParaRPr lang="en-IN"/>
          </a:p>
        </p:txBody>
      </p:sp>
    </p:spTree>
    <p:extLst>
      <p:ext uri="{BB962C8B-B14F-4D97-AF65-F5344CB8AC3E}">
        <p14:creationId xmlns:p14="http://schemas.microsoft.com/office/powerpoint/2010/main" val="21437569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4C535-8B4A-0FE9-325C-2E9AEB7C4F3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5CD2738-CBBA-75AE-2E76-5435A66106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F1C1056-3F53-5A18-9810-F8FD72630163}"/>
              </a:ext>
            </a:extLst>
          </p:cNvPr>
          <p:cNvSpPr>
            <a:spLocks noGrp="1"/>
          </p:cNvSpPr>
          <p:nvPr>
            <p:ph type="dt" sz="half" idx="10"/>
          </p:nvPr>
        </p:nvSpPr>
        <p:spPr/>
        <p:txBody>
          <a:bodyPr/>
          <a:lstStyle/>
          <a:p>
            <a:fld id="{6D67FBC8-1C16-4109-91EA-06AD16B7DDE4}" type="datetimeFigureOut">
              <a:rPr lang="en-IN" smtClean="0"/>
              <a:t>24-10-2025</a:t>
            </a:fld>
            <a:endParaRPr lang="en-IN"/>
          </a:p>
        </p:txBody>
      </p:sp>
      <p:sp>
        <p:nvSpPr>
          <p:cNvPr id="5" name="Footer Placeholder 4">
            <a:extLst>
              <a:ext uri="{FF2B5EF4-FFF2-40B4-BE49-F238E27FC236}">
                <a16:creationId xmlns:a16="http://schemas.microsoft.com/office/drawing/2014/main" id="{0F84E7CD-2425-BDAE-86F3-A0046E77198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61BB630-406E-01C5-45EF-EB15C594B3DE}"/>
              </a:ext>
            </a:extLst>
          </p:cNvPr>
          <p:cNvSpPr>
            <a:spLocks noGrp="1"/>
          </p:cNvSpPr>
          <p:nvPr>
            <p:ph type="sldNum" sz="quarter" idx="12"/>
          </p:nvPr>
        </p:nvSpPr>
        <p:spPr/>
        <p:txBody>
          <a:bodyPr/>
          <a:lstStyle/>
          <a:p>
            <a:fld id="{0F94B137-8066-401A-BCE2-C1AA5A5E20C9}" type="slidenum">
              <a:rPr lang="en-IN" smtClean="0"/>
              <a:t>‹#›</a:t>
            </a:fld>
            <a:endParaRPr lang="en-IN"/>
          </a:p>
        </p:txBody>
      </p:sp>
    </p:spTree>
    <p:extLst>
      <p:ext uri="{BB962C8B-B14F-4D97-AF65-F5344CB8AC3E}">
        <p14:creationId xmlns:p14="http://schemas.microsoft.com/office/powerpoint/2010/main" val="23357506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0D9D8-F19A-397F-27FB-4428754A760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9CDDEB1-9615-6F55-AD56-F444540797A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A9C3C22-0C68-090F-EE5E-DCDC0825B4D3}"/>
              </a:ext>
            </a:extLst>
          </p:cNvPr>
          <p:cNvSpPr>
            <a:spLocks noGrp="1"/>
          </p:cNvSpPr>
          <p:nvPr>
            <p:ph type="dt" sz="half" idx="10"/>
          </p:nvPr>
        </p:nvSpPr>
        <p:spPr/>
        <p:txBody>
          <a:bodyPr/>
          <a:lstStyle/>
          <a:p>
            <a:fld id="{6D67FBC8-1C16-4109-91EA-06AD16B7DDE4}" type="datetimeFigureOut">
              <a:rPr lang="en-IN" smtClean="0"/>
              <a:t>24-10-2025</a:t>
            </a:fld>
            <a:endParaRPr lang="en-IN"/>
          </a:p>
        </p:txBody>
      </p:sp>
      <p:sp>
        <p:nvSpPr>
          <p:cNvPr id="5" name="Footer Placeholder 4">
            <a:extLst>
              <a:ext uri="{FF2B5EF4-FFF2-40B4-BE49-F238E27FC236}">
                <a16:creationId xmlns:a16="http://schemas.microsoft.com/office/drawing/2014/main" id="{7D89FC05-76FC-7A1F-3E4B-6F08429970A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9EDEB94-D6DD-B3BC-6462-1CEEE95643E8}"/>
              </a:ext>
            </a:extLst>
          </p:cNvPr>
          <p:cNvSpPr>
            <a:spLocks noGrp="1"/>
          </p:cNvSpPr>
          <p:nvPr>
            <p:ph type="sldNum" sz="quarter" idx="12"/>
          </p:nvPr>
        </p:nvSpPr>
        <p:spPr/>
        <p:txBody>
          <a:bodyPr/>
          <a:lstStyle/>
          <a:p>
            <a:fld id="{0F94B137-8066-401A-BCE2-C1AA5A5E20C9}" type="slidenum">
              <a:rPr lang="en-IN" smtClean="0"/>
              <a:t>‹#›</a:t>
            </a:fld>
            <a:endParaRPr lang="en-IN"/>
          </a:p>
        </p:txBody>
      </p:sp>
    </p:spTree>
    <p:extLst>
      <p:ext uri="{BB962C8B-B14F-4D97-AF65-F5344CB8AC3E}">
        <p14:creationId xmlns:p14="http://schemas.microsoft.com/office/powerpoint/2010/main" val="6992319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D166E-6E04-CB63-039D-3AB2E45830C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1D464CD-8EE5-9801-8190-974EB0EFC03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39A84F5-973F-3C05-7935-F1FDF7E89A1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C4112FA-CF6B-B005-7749-A4AC7B966A4C}"/>
              </a:ext>
            </a:extLst>
          </p:cNvPr>
          <p:cNvSpPr>
            <a:spLocks noGrp="1"/>
          </p:cNvSpPr>
          <p:nvPr>
            <p:ph type="dt" sz="half" idx="10"/>
          </p:nvPr>
        </p:nvSpPr>
        <p:spPr/>
        <p:txBody>
          <a:bodyPr/>
          <a:lstStyle/>
          <a:p>
            <a:fld id="{6D67FBC8-1C16-4109-91EA-06AD16B7DDE4}" type="datetimeFigureOut">
              <a:rPr lang="en-IN" smtClean="0"/>
              <a:t>24-10-2025</a:t>
            </a:fld>
            <a:endParaRPr lang="en-IN"/>
          </a:p>
        </p:txBody>
      </p:sp>
      <p:sp>
        <p:nvSpPr>
          <p:cNvPr id="6" name="Footer Placeholder 5">
            <a:extLst>
              <a:ext uri="{FF2B5EF4-FFF2-40B4-BE49-F238E27FC236}">
                <a16:creationId xmlns:a16="http://schemas.microsoft.com/office/drawing/2014/main" id="{7F3A7A1C-8493-009A-44D5-62413CF7C87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CF7D90C-D6A0-A48D-0B88-8CD52F143865}"/>
              </a:ext>
            </a:extLst>
          </p:cNvPr>
          <p:cNvSpPr>
            <a:spLocks noGrp="1"/>
          </p:cNvSpPr>
          <p:nvPr>
            <p:ph type="sldNum" sz="quarter" idx="12"/>
          </p:nvPr>
        </p:nvSpPr>
        <p:spPr/>
        <p:txBody>
          <a:bodyPr/>
          <a:lstStyle/>
          <a:p>
            <a:fld id="{0F94B137-8066-401A-BCE2-C1AA5A5E20C9}" type="slidenum">
              <a:rPr lang="en-IN" smtClean="0"/>
              <a:t>‹#›</a:t>
            </a:fld>
            <a:endParaRPr lang="en-IN"/>
          </a:p>
        </p:txBody>
      </p:sp>
    </p:spTree>
    <p:extLst>
      <p:ext uri="{BB962C8B-B14F-4D97-AF65-F5344CB8AC3E}">
        <p14:creationId xmlns:p14="http://schemas.microsoft.com/office/powerpoint/2010/main" val="3076993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654C4-8619-08C6-14F8-62621CC6C8E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01C692D-C0D8-38DC-FB18-B0896583C24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1CE77A4-23A5-234C-F38C-4FBCD0D3231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7CD8519-CF7D-3FB8-1E9D-36EA3F0F77C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38B92B6-4616-057C-3E0F-2E58C45B31E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7625ECD-74A6-8C67-B5C9-A9EA52DFD803}"/>
              </a:ext>
            </a:extLst>
          </p:cNvPr>
          <p:cNvSpPr>
            <a:spLocks noGrp="1"/>
          </p:cNvSpPr>
          <p:nvPr>
            <p:ph type="dt" sz="half" idx="10"/>
          </p:nvPr>
        </p:nvSpPr>
        <p:spPr/>
        <p:txBody>
          <a:bodyPr/>
          <a:lstStyle/>
          <a:p>
            <a:fld id="{6D67FBC8-1C16-4109-91EA-06AD16B7DDE4}" type="datetimeFigureOut">
              <a:rPr lang="en-IN" smtClean="0"/>
              <a:t>24-10-2025</a:t>
            </a:fld>
            <a:endParaRPr lang="en-IN"/>
          </a:p>
        </p:txBody>
      </p:sp>
      <p:sp>
        <p:nvSpPr>
          <p:cNvPr id="8" name="Footer Placeholder 7">
            <a:extLst>
              <a:ext uri="{FF2B5EF4-FFF2-40B4-BE49-F238E27FC236}">
                <a16:creationId xmlns:a16="http://schemas.microsoft.com/office/drawing/2014/main" id="{2A0D0172-9F4D-F20B-2211-5163A5E3869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0061F4D-8CFE-C51B-AFCB-6013E48B3CC5}"/>
              </a:ext>
            </a:extLst>
          </p:cNvPr>
          <p:cNvSpPr>
            <a:spLocks noGrp="1"/>
          </p:cNvSpPr>
          <p:nvPr>
            <p:ph type="sldNum" sz="quarter" idx="12"/>
          </p:nvPr>
        </p:nvSpPr>
        <p:spPr/>
        <p:txBody>
          <a:bodyPr/>
          <a:lstStyle/>
          <a:p>
            <a:fld id="{0F94B137-8066-401A-BCE2-C1AA5A5E20C9}" type="slidenum">
              <a:rPr lang="en-IN" smtClean="0"/>
              <a:t>‹#›</a:t>
            </a:fld>
            <a:endParaRPr lang="en-IN"/>
          </a:p>
        </p:txBody>
      </p:sp>
    </p:spTree>
    <p:extLst>
      <p:ext uri="{BB962C8B-B14F-4D97-AF65-F5344CB8AC3E}">
        <p14:creationId xmlns:p14="http://schemas.microsoft.com/office/powerpoint/2010/main" val="1952739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310F8-537E-4FFB-F82E-A507F559B95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C64EF6C-8D95-A786-A4F9-B62AE3441EA4}"/>
              </a:ext>
            </a:extLst>
          </p:cNvPr>
          <p:cNvSpPr>
            <a:spLocks noGrp="1"/>
          </p:cNvSpPr>
          <p:nvPr>
            <p:ph type="dt" sz="half" idx="10"/>
          </p:nvPr>
        </p:nvSpPr>
        <p:spPr/>
        <p:txBody>
          <a:bodyPr/>
          <a:lstStyle/>
          <a:p>
            <a:fld id="{6D67FBC8-1C16-4109-91EA-06AD16B7DDE4}" type="datetimeFigureOut">
              <a:rPr lang="en-IN" smtClean="0"/>
              <a:t>24-10-2025</a:t>
            </a:fld>
            <a:endParaRPr lang="en-IN"/>
          </a:p>
        </p:txBody>
      </p:sp>
      <p:sp>
        <p:nvSpPr>
          <p:cNvPr id="4" name="Footer Placeholder 3">
            <a:extLst>
              <a:ext uri="{FF2B5EF4-FFF2-40B4-BE49-F238E27FC236}">
                <a16:creationId xmlns:a16="http://schemas.microsoft.com/office/drawing/2014/main" id="{92BA7040-405E-6775-C400-5DC3A527604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7FB7AF8-247A-2F21-581F-A0C3B1AE2577}"/>
              </a:ext>
            </a:extLst>
          </p:cNvPr>
          <p:cNvSpPr>
            <a:spLocks noGrp="1"/>
          </p:cNvSpPr>
          <p:nvPr>
            <p:ph type="sldNum" sz="quarter" idx="12"/>
          </p:nvPr>
        </p:nvSpPr>
        <p:spPr/>
        <p:txBody>
          <a:bodyPr/>
          <a:lstStyle/>
          <a:p>
            <a:fld id="{0F94B137-8066-401A-BCE2-C1AA5A5E20C9}" type="slidenum">
              <a:rPr lang="en-IN" smtClean="0"/>
              <a:t>‹#›</a:t>
            </a:fld>
            <a:endParaRPr lang="en-IN"/>
          </a:p>
        </p:txBody>
      </p:sp>
    </p:spTree>
    <p:extLst>
      <p:ext uri="{BB962C8B-B14F-4D97-AF65-F5344CB8AC3E}">
        <p14:creationId xmlns:p14="http://schemas.microsoft.com/office/powerpoint/2010/main" val="37182234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6BC87B8-D4F4-0552-F23A-1548CABF4B9D}"/>
              </a:ext>
            </a:extLst>
          </p:cNvPr>
          <p:cNvSpPr>
            <a:spLocks noGrp="1"/>
          </p:cNvSpPr>
          <p:nvPr>
            <p:ph type="dt" sz="half" idx="10"/>
          </p:nvPr>
        </p:nvSpPr>
        <p:spPr/>
        <p:txBody>
          <a:bodyPr/>
          <a:lstStyle/>
          <a:p>
            <a:fld id="{6D67FBC8-1C16-4109-91EA-06AD16B7DDE4}" type="datetimeFigureOut">
              <a:rPr lang="en-IN" smtClean="0"/>
              <a:t>24-10-2025</a:t>
            </a:fld>
            <a:endParaRPr lang="en-IN"/>
          </a:p>
        </p:txBody>
      </p:sp>
      <p:sp>
        <p:nvSpPr>
          <p:cNvPr id="3" name="Footer Placeholder 2">
            <a:extLst>
              <a:ext uri="{FF2B5EF4-FFF2-40B4-BE49-F238E27FC236}">
                <a16:creationId xmlns:a16="http://schemas.microsoft.com/office/drawing/2014/main" id="{2BB3B016-54B6-8C55-1C15-4B7BCB5FFA5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15530EF-12F9-E561-7ABE-881C374D1AB8}"/>
              </a:ext>
            </a:extLst>
          </p:cNvPr>
          <p:cNvSpPr>
            <a:spLocks noGrp="1"/>
          </p:cNvSpPr>
          <p:nvPr>
            <p:ph type="sldNum" sz="quarter" idx="12"/>
          </p:nvPr>
        </p:nvSpPr>
        <p:spPr/>
        <p:txBody>
          <a:bodyPr/>
          <a:lstStyle/>
          <a:p>
            <a:fld id="{0F94B137-8066-401A-BCE2-C1AA5A5E20C9}" type="slidenum">
              <a:rPr lang="en-IN" smtClean="0"/>
              <a:t>‹#›</a:t>
            </a:fld>
            <a:endParaRPr lang="en-IN"/>
          </a:p>
        </p:txBody>
      </p:sp>
    </p:spTree>
    <p:extLst>
      <p:ext uri="{BB962C8B-B14F-4D97-AF65-F5344CB8AC3E}">
        <p14:creationId xmlns:p14="http://schemas.microsoft.com/office/powerpoint/2010/main" val="34440840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FAC7B-2C7D-CEF3-D918-E363BFD9EE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1155A04-7217-08D7-B886-B98150948A1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7287BB0-F7AD-46D4-69C7-19B20C3820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0A1A4A-5F8E-7FD0-84E1-89E2D1BB4C86}"/>
              </a:ext>
            </a:extLst>
          </p:cNvPr>
          <p:cNvSpPr>
            <a:spLocks noGrp="1"/>
          </p:cNvSpPr>
          <p:nvPr>
            <p:ph type="dt" sz="half" idx="10"/>
          </p:nvPr>
        </p:nvSpPr>
        <p:spPr/>
        <p:txBody>
          <a:bodyPr/>
          <a:lstStyle/>
          <a:p>
            <a:fld id="{6D67FBC8-1C16-4109-91EA-06AD16B7DDE4}" type="datetimeFigureOut">
              <a:rPr lang="en-IN" smtClean="0"/>
              <a:t>24-10-2025</a:t>
            </a:fld>
            <a:endParaRPr lang="en-IN"/>
          </a:p>
        </p:txBody>
      </p:sp>
      <p:sp>
        <p:nvSpPr>
          <p:cNvPr id="6" name="Footer Placeholder 5">
            <a:extLst>
              <a:ext uri="{FF2B5EF4-FFF2-40B4-BE49-F238E27FC236}">
                <a16:creationId xmlns:a16="http://schemas.microsoft.com/office/drawing/2014/main" id="{DA267BA6-F9B5-3A7F-4811-218D3FC300F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B4F35DD-0534-5C20-CE03-D8B739F1621B}"/>
              </a:ext>
            </a:extLst>
          </p:cNvPr>
          <p:cNvSpPr>
            <a:spLocks noGrp="1"/>
          </p:cNvSpPr>
          <p:nvPr>
            <p:ph type="sldNum" sz="quarter" idx="12"/>
          </p:nvPr>
        </p:nvSpPr>
        <p:spPr/>
        <p:txBody>
          <a:bodyPr/>
          <a:lstStyle/>
          <a:p>
            <a:fld id="{0F94B137-8066-401A-BCE2-C1AA5A5E20C9}" type="slidenum">
              <a:rPr lang="en-IN" smtClean="0"/>
              <a:t>‹#›</a:t>
            </a:fld>
            <a:endParaRPr lang="en-IN"/>
          </a:p>
        </p:txBody>
      </p:sp>
    </p:spTree>
    <p:extLst>
      <p:ext uri="{BB962C8B-B14F-4D97-AF65-F5344CB8AC3E}">
        <p14:creationId xmlns:p14="http://schemas.microsoft.com/office/powerpoint/2010/main" val="24002873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C407E-4080-2A5E-BE84-C29B91F01B1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4F45F15-72E3-A3A7-F446-96E19B36EBB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EA785BC-3406-1BAD-DD2F-DAFF8A1AAE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E401559-D9A7-DD55-C019-6AA4DF25B825}"/>
              </a:ext>
            </a:extLst>
          </p:cNvPr>
          <p:cNvSpPr>
            <a:spLocks noGrp="1"/>
          </p:cNvSpPr>
          <p:nvPr>
            <p:ph type="dt" sz="half" idx="10"/>
          </p:nvPr>
        </p:nvSpPr>
        <p:spPr/>
        <p:txBody>
          <a:bodyPr/>
          <a:lstStyle/>
          <a:p>
            <a:fld id="{6D67FBC8-1C16-4109-91EA-06AD16B7DDE4}" type="datetimeFigureOut">
              <a:rPr lang="en-IN" smtClean="0"/>
              <a:t>24-10-2025</a:t>
            </a:fld>
            <a:endParaRPr lang="en-IN"/>
          </a:p>
        </p:txBody>
      </p:sp>
      <p:sp>
        <p:nvSpPr>
          <p:cNvPr id="6" name="Footer Placeholder 5">
            <a:extLst>
              <a:ext uri="{FF2B5EF4-FFF2-40B4-BE49-F238E27FC236}">
                <a16:creationId xmlns:a16="http://schemas.microsoft.com/office/drawing/2014/main" id="{72CE775A-69CE-F213-E0CF-863906261BF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51207E3-A9E6-FF63-DB55-963F15239AE9}"/>
              </a:ext>
            </a:extLst>
          </p:cNvPr>
          <p:cNvSpPr>
            <a:spLocks noGrp="1"/>
          </p:cNvSpPr>
          <p:nvPr>
            <p:ph type="sldNum" sz="quarter" idx="12"/>
          </p:nvPr>
        </p:nvSpPr>
        <p:spPr/>
        <p:txBody>
          <a:bodyPr/>
          <a:lstStyle/>
          <a:p>
            <a:fld id="{0F94B137-8066-401A-BCE2-C1AA5A5E20C9}" type="slidenum">
              <a:rPr lang="en-IN" smtClean="0"/>
              <a:t>‹#›</a:t>
            </a:fld>
            <a:endParaRPr lang="en-IN"/>
          </a:p>
        </p:txBody>
      </p:sp>
    </p:spTree>
    <p:extLst>
      <p:ext uri="{BB962C8B-B14F-4D97-AF65-F5344CB8AC3E}">
        <p14:creationId xmlns:p14="http://schemas.microsoft.com/office/powerpoint/2010/main" val="27910325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A376D45-3C84-A83F-DD49-F4E56B3B5F2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354284D-6E0F-982D-5160-8438E3ABE85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7B1F8B8-51A7-BAA7-30AB-F0E2DB857D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67FBC8-1C16-4109-91EA-06AD16B7DDE4}" type="datetimeFigureOut">
              <a:rPr lang="en-IN" smtClean="0"/>
              <a:t>24-10-2025</a:t>
            </a:fld>
            <a:endParaRPr lang="en-IN"/>
          </a:p>
        </p:txBody>
      </p:sp>
      <p:sp>
        <p:nvSpPr>
          <p:cNvPr id="5" name="Footer Placeholder 4">
            <a:extLst>
              <a:ext uri="{FF2B5EF4-FFF2-40B4-BE49-F238E27FC236}">
                <a16:creationId xmlns:a16="http://schemas.microsoft.com/office/drawing/2014/main" id="{6DE69377-5C14-95B0-0B40-A82D6C48207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E5A0535-41C8-EA1E-0269-88D5C79DA6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94B137-8066-401A-BCE2-C1AA5A5E20C9}" type="slidenum">
              <a:rPr lang="en-IN" smtClean="0"/>
              <a:t>‹#›</a:t>
            </a:fld>
            <a:endParaRPr lang="en-IN"/>
          </a:p>
        </p:txBody>
      </p:sp>
    </p:spTree>
    <p:extLst>
      <p:ext uri="{BB962C8B-B14F-4D97-AF65-F5344CB8AC3E}">
        <p14:creationId xmlns:p14="http://schemas.microsoft.com/office/powerpoint/2010/main" val="9134509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3.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customXml" Target="../ink/ink2.xml"/><Relationship Id="rId5" Type="http://schemas.openxmlformats.org/officeDocument/2006/relationships/image" Target="../media/image12.png"/><Relationship Id="rId4" Type="http://schemas.openxmlformats.org/officeDocument/2006/relationships/customXml" Target="../ink/ink1.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hyperlink" Target="https://ssw.jku.at/Teaching/PhDTheses/Stadler/Thesis_Stadler_14.pdf" TargetMode="External"/><Relationship Id="rId3" Type="http://schemas.openxmlformats.org/officeDocument/2006/relationships/hyperlink" Target="https://mail.openjdk.org/pipermail/hotspot-compiler-dev/2023-March/063118.html" TargetMode="External"/><Relationship Id="rId7" Type="http://schemas.openxmlformats.org/officeDocument/2006/relationships/hyperlink" Target="https://dl.acm.org/doi/10.1145/320385.320386" TargetMode="External"/><Relationship Id="rId2" Type="http://schemas.openxmlformats.org/officeDocument/2006/relationships/hyperlink" Target="https://mail.openjdk.org/pipermail/hotspot-compiler-dev/2023-January/062018.html" TargetMode="External"/><Relationship Id="rId1" Type="http://schemas.openxmlformats.org/officeDocument/2006/relationships/slideLayout" Target="../slideLayouts/slideLayout2.xml"/><Relationship Id="rId6" Type="http://schemas.openxmlformats.org/officeDocument/2006/relationships/hyperlink" Target="https://mail.openjdk.org/pipermail/hotspot-compiler-dev/2023-August/067286.html" TargetMode="External"/><Relationship Id="rId5" Type="http://schemas.openxmlformats.org/officeDocument/2006/relationships/hyperlink" Target="https://mail.openjdk.org/pipermail/hotspot-compiler-dev/2023-July/066670.html" TargetMode="External"/><Relationship Id="rId4" Type="http://schemas.openxmlformats.org/officeDocument/2006/relationships/hyperlink" Target="https://mail.openjdk.org/pipermail/hotspot-compiler-dev/2023-May/065068.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E3945-68CC-D66C-2A9C-FCBB6CCF6D1D}"/>
              </a:ext>
            </a:extLst>
          </p:cNvPr>
          <p:cNvSpPr>
            <a:spLocks noGrp="1"/>
          </p:cNvSpPr>
          <p:nvPr>
            <p:ph type="ctrTitle"/>
          </p:nvPr>
        </p:nvSpPr>
        <p:spPr/>
        <p:txBody>
          <a:bodyPr/>
          <a:lstStyle/>
          <a:p>
            <a:r>
              <a:rPr lang="en-IN" dirty="0"/>
              <a:t>C2 Improvements</a:t>
            </a:r>
            <a:br>
              <a:rPr lang="en-IN" dirty="0"/>
            </a:br>
            <a:r>
              <a:rPr lang="en-IN" sz="3600" dirty="0"/>
              <a:t>Jatin Bhateja</a:t>
            </a:r>
            <a:endParaRPr lang="en-IN" dirty="0"/>
          </a:p>
        </p:txBody>
      </p:sp>
    </p:spTree>
    <p:extLst>
      <p:ext uri="{BB962C8B-B14F-4D97-AF65-F5344CB8AC3E}">
        <p14:creationId xmlns:p14="http://schemas.microsoft.com/office/powerpoint/2010/main" val="29729915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78AE9-5B41-BA3D-12A5-A9DA0CE0F2B4}"/>
              </a:ext>
            </a:extLst>
          </p:cNvPr>
          <p:cNvSpPr>
            <a:spLocks noGrp="1"/>
          </p:cNvSpPr>
          <p:nvPr>
            <p:ph type="title"/>
          </p:nvPr>
        </p:nvSpPr>
        <p:spPr>
          <a:xfrm>
            <a:off x="838200" y="365125"/>
            <a:ext cx="8224520" cy="640715"/>
          </a:xfrm>
        </p:spPr>
        <p:txBody>
          <a:bodyPr>
            <a:normAutofit fontScale="90000"/>
          </a:bodyPr>
          <a:lstStyle/>
          <a:p>
            <a:r>
              <a:rPr lang="en-IN" dirty="0"/>
              <a:t>Example</a:t>
            </a:r>
          </a:p>
        </p:txBody>
      </p:sp>
      <p:pic>
        <p:nvPicPr>
          <p:cNvPr id="5" name="Content Placeholder 4">
            <a:extLst>
              <a:ext uri="{FF2B5EF4-FFF2-40B4-BE49-F238E27FC236}">
                <a16:creationId xmlns:a16="http://schemas.microsoft.com/office/drawing/2014/main" id="{30847F44-E9BE-8B47-0B88-B9BE6F7CD2E9}"/>
              </a:ext>
            </a:extLst>
          </p:cNvPr>
          <p:cNvPicPr>
            <a:picLocks noGrp="1" noChangeAspect="1"/>
          </p:cNvPicPr>
          <p:nvPr>
            <p:ph idx="1"/>
          </p:nvPr>
        </p:nvPicPr>
        <p:blipFill>
          <a:blip r:embed="rId2"/>
          <a:stretch>
            <a:fillRect/>
          </a:stretch>
        </p:blipFill>
        <p:spPr>
          <a:xfrm>
            <a:off x="6310662" y="1130459"/>
            <a:ext cx="4935156" cy="4351338"/>
          </a:xfrm>
          <a:prstGeom prst="rect">
            <a:avLst/>
          </a:prstGeom>
        </p:spPr>
      </p:pic>
      <p:pic>
        <p:nvPicPr>
          <p:cNvPr id="7" name="Picture 6">
            <a:extLst>
              <a:ext uri="{FF2B5EF4-FFF2-40B4-BE49-F238E27FC236}">
                <a16:creationId xmlns:a16="http://schemas.microsoft.com/office/drawing/2014/main" id="{A2AA8125-304F-0344-ABFE-771F9A193CBE}"/>
              </a:ext>
            </a:extLst>
          </p:cNvPr>
          <p:cNvPicPr>
            <a:picLocks noChangeAspect="1"/>
          </p:cNvPicPr>
          <p:nvPr/>
        </p:nvPicPr>
        <p:blipFill>
          <a:blip r:embed="rId3"/>
          <a:stretch>
            <a:fillRect/>
          </a:stretch>
        </p:blipFill>
        <p:spPr>
          <a:xfrm>
            <a:off x="838200" y="1130459"/>
            <a:ext cx="4890317" cy="4460240"/>
          </a:xfrm>
          <a:prstGeom prst="rect">
            <a:avLst/>
          </a:prstGeom>
        </p:spPr>
      </p:pic>
      <p:pic>
        <p:nvPicPr>
          <p:cNvPr id="9" name="Picture 8">
            <a:extLst>
              <a:ext uri="{FF2B5EF4-FFF2-40B4-BE49-F238E27FC236}">
                <a16:creationId xmlns:a16="http://schemas.microsoft.com/office/drawing/2014/main" id="{A3A03CD1-C591-8553-5BF1-AD4AD48A38C6}"/>
              </a:ext>
            </a:extLst>
          </p:cNvPr>
          <p:cNvPicPr>
            <a:picLocks noChangeAspect="1"/>
          </p:cNvPicPr>
          <p:nvPr/>
        </p:nvPicPr>
        <p:blipFill>
          <a:blip r:embed="rId4"/>
          <a:stretch>
            <a:fillRect/>
          </a:stretch>
        </p:blipFill>
        <p:spPr>
          <a:xfrm>
            <a:off x="838200" y="5810034"/>
            <a:ext cx="9133840" cy="682841"/>
          </a:xfrm>
          <a:prstGeom prst="rect">
            <a:avLst/>
          </a:prstGeom>
        </p:spPr>
      </p:pic>
    </p:spTree>
    <p:extLst>
      <p:ext uri="{BB962C8B-B14F-4D97-AF65-F5344CB8AC3E}">
        <p14:creationId xmlns:p14="http://schemas.microsoft.com/office/powerpoint/2010/main" val="35371749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C07A0-F612-6B35-630B-7FCFF96A09BF}"/>
              </a:ext>
            </a:extLst>
          </p:cNvPr>
          <p:cNvSpPr>
            <a:spLocks noGrp="1"/>
          </p:cNvSpPr>
          <p:nvPr>
            <p:ph type="title"/>
          </p:nvPr>
        </p:nvSpPr>
        <p:spPr>
          <a:xfrm>
            <a:off x="838200" y="365125"/>
            <a:ext cx="9829800" cy="1047115"/>
          </a:xfrm>
        </p:spPr>
        <p:txBody>
          <a:bodyPr/>
          <a:lstStyle/>
          <a:p>
            <a:r>
              <a:rPr lang="en-IN" dirty="0"/>
              <a:t>Escape analysis …</a:t>
            </a:r>
          </a:p>
        </p:txBody>
      </p:sp>
      <p:sp>
        <p:nvSpPr>
          <p:cNvPr id="3" name="Content Placeholder 2">
            <a:extLst>
              <a:ext uri="{FF2B5EF4-FFF2-40B4-BE49-F238E27FC236}">
                <a16:creationId xmlns:a16="http://schemas.microsoft.com/office/drawing/2014/main" id="{4B013060-46BA-B117-727A-543316EAF824}"/>
              </a:ext>
            </a:extLst>
          </p:cNvPr>
          <p:cNvSpPr>
            <a:spLocks noGrp="1"/>
          </p:cNvSpPr>
          <p:nvPr>
            <p:ph idx="1"/>
          </p:nvPr>
        </p:nvSpPr>
        <p:spPr>
          <a:xfrm>
            <a:off x="706120" y="1825624"/>
            <a:ext cx="10855960" cy="4667251"/>
          </a:xfrm>
        </p:spPr>
        <p:txBody>
          <a:bodyPr>
            <a:normAutofit/>
          </a:bodyPr>
          <a:lstStyle/>
          <a:p>
            <a:r>
              <a:rPr lang="en-US" sz="1800" dirty="0"/>
              <a:t>Framework for escape analysis is based on a simple program abstraction called the </a:t>
            </a:r>
            <a:r>
              <a:rPr lang="en-IN" sz="1800" dirty="0"/>
              <a:t>connection graph.</a:t>
            </a:r>
          </a:p>
          <a:p>
            <a:r>
              <a:rPr lang="en-IN" sz="1800" dirty="0"/>
              <a:t>The connection graph abstraction captures </a:t>
            </a:r>
            <a:r>
              <a:rPr lang="en-US" sz="1800" dirty="0"/>
              <a:t>the “connectivity” relationship among heap allocated objects </a:t>
            </a:r>
            <a:r>
              <a:rPr lang="en-IN" sz="1800" dirty="0"/>
              <a:t>and object references.</a:t>
            </a:r>
          </a:p>
          <a:p>
            <a:r>
              <a:rPr lang="en-IN" sz="1800" dirty="0"/>
              <a:t>We simply perform </a:t>
            </a:r>
            <a:r>
              <a:rPr lang="en-US" sz="1800" dirty="0"/>
              <a:t>reachability analysis on the connection graph to determine if an object is local to a method or local to a thread.</a:t>
            </a:r>
          </a:p>
          <a:p>
            <a:r>
              <a:rPr lang="en-US" sz="1800" dirty="0"/>
              <a:t>We define an escapement lattice consisting of three elements: </a:t>
            </a:r>
            <a:r>
              <a:rPr lang="en-US" sz="1800" dirty="0" err="1"/>
              <a:t>NoEscape</a:t>
            </a:r>
            <a:r>
              <a:rPr lang="en-US" sz="1800" dirty="0"/>
              <a:t> , </a:t>
            </a:r>
            <a:r>
              <a:rPr lang="en-US" sz="1800" dirty="0" err="1"/>
              <a:t>ArgEscape</a:t>
            </a:r>
            <a:r>
              <a:rPr lang="en-US" sz="1800" dirty="0"/>
              <a:t>, and </a:t>
            </a:r>
            <a:r>
              <a:rPr lang="en-US" sz="1800" dirty="0" err="1"/>
              <a:t>GlobalEscape</a:t>
            </a:r>
            <a:r>
              <a:rPr lang="en-US" sz="1800" dirty="0"/>
              <a:t> . </a:t>
            </a:r>
          </a:p>
          <a:p>
            <a:pPr lvl="1"/>
            <a:r>
              <a:rPr lang="en-US" sz="1400" dirty="0" err="1"/>
              <a:t>ArgEscape</a:t>
            </a:r>
            <a:r>
              <a:rPr lang="en-US" sz="1400" dirty="0"/>
              <a:t> : Object escape the method though argument but does not escape the thread. Phantom object representing the actual argument to method.</a:t>
            </a:r>
          </a:p>
          <a:p>
            <a:pPr lvl="1"/>
            <a:r>
              <a:rPr lang="en-US" sz="1600" dirty="0" err="1"/>
              <a:t>GlobalEscape</a:t>
            </a:r>
            <a:r>
              <a:rPr lang="en-US" sz="1600" dirty="0"/>
              <a:t> : Object is regarded as escaping globally i.e. all threads and methods. E.g. </a:t>
            </a:r>
            <a:r>
              <a:rPr lang="en-US" sz="1200" dirty="0"/>
              <a:t>static fields of a class and Rum-table</a:t>
            </a:r>
          </a:p>
          <a:p>
            <a:pPr lvl="1"/>
            <a:r>
              <a:rPr lang="en-US" sz="1400" dirty="0"/>
              <a:t>No Escape : Object does not escape the method in which it was created.  Objects which are not </a:t>
            </a:r>
            <a:r>
              <a:rPr lang="en-US" sz="1400" dirty="0" err="1"/>
              <a:t>ArgEscape</a:t>
            </a:r>
            <a:r>
              <a:rPr lang="en-US" sz="1400" dirty="0"/>
              <a:t> or </a:t>
            </a:r>
            <a:r>
              <a:rPr lang="en-US" sz="1400" dirty="0" err="1"/>
              <a:t>GlobalEscape</a:t>
            </a:r>
            <a:r>
              <a:rPr lang="en-US" sz="1400" dirty="0"/>
              <a:t> </a:t>
            </a:r>
            <a:r>
              <a:rPr lang="en-IN" sz="1200" dirty="0"/>
              <a:t>objects.</a:t>
            </a:r>
          </a:p>
          <a:p>
            <a:r>
              <a:rPr lang="en-US" sz="1800" dirty="0"/>
              <a:t>Upon the completion of our intraprocedural analysis, all objects that are marked </a:t>
            </a:r>
            <a:r>
              <a:rPr lang="en-US" sz="1800" b="1" dirty="0" err="1"/>
              <a:t>NoEscape</a:t>
            </a:r>
            <a:r>
              <a:rPr lang="en-US" sz="1800" b="1" dirty="0"/>
              <a:t> are stack-allocatable in the method in which they are created.</a:t>
            </a:r>
          </a:p>
          <a:p>
            <a:r>
              <a:rPr lang="en-US" sz="1800" dirty="0" err="1"/>
              <a:t>NoEscape</a:t>
            </a:r>
            <a:r>
              <a:rPr lang="en-US" sz="1800" dirty="0"/>
              <a:t> </a:t>
            </a:r>
            <a:r>
              <a:rPr lang="en-US" sz="1800" dirty="0" err="1"/>
              <a:t>orArgEscupe</a:t>
            </a:r>
            <a:r>
              <a:rPr lang="en-US" sz="1800" dirty="0"/>
              <a:t>, are local to the thread</a:t>
            </a:r>
            <a:r>
              <a:rPr lang="en-US" sz="2000" dirty="0"/>
              <a:t>.</a:t>
            </a:r>
          </a:p>
          <a:p>
            <a:pPr lvl="1"/>
            <a:r>
              <a:rPr lang="en-US" sz="1600" b="1" dirty="0"/>
              <a:t>We can eliminate the synchronization in accessing these objects without violating Java semantics</a:t>
            </a:r>
            <a:endParaRPr lang="en-US" sz="800" b="1" dirty="0"/>
          </a:p>
          <a:p>
            <a:pPr marL="457200" lvl="1" indent="0">
              <a:buNone/>
            </a:pPr>
            <a:endParaRPr lang="en-US" sz="700" dirty="0"/>
          </a:p>
          <a:p>
            <a:pPr marL="0" indent="0">
              <a:buNone/>
            </a:pPr>
            <a:endParaRPr lang="en-US" sz="1800" dirty="0"/>
          </a:p>
          <a:p>
            <a:endParaRPr lang="en-US" sz="1800" dirty="0"/>
          </a:p>
          <a:p>
            <a:endParaRPr lang="en-IN" sz="1800" dirty="0"/>
          </a:p>
        </p:txBody>
      </p:sp>
    </p:spTree>
    <p:extLst>
      <p:ext uri="{BB962C8B-B14F-4D97-AF65-F5344CB8AC3E}">
        <p14:creationId xmlns:p14="http://schemas.microsoft.com/office/powerpoint/2010/main" val="36935787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E98C8-373C-FF34-5BB7-89C08C0F7E7D}"/>
              </a:ext>
            </a:extLst>
          </p:cNvPr>
          <p:cNvSpPr>
            <a:spLocks noGrp="1"/>
          </p:cNvSpPr>
          <p:nvPr>
            <p:ph type="title"/>
          </p:nvPr>
        </p:nvSpPr>
        <p:spPr/>
        <p:txBody>
          <a:bodyPr/>
          <a:lstStyle/>
          <a:p>
            <a:r>
              <a:rPr lang="en-IN" dirty="0"/>
              <a:t>Flow Sensitive vs Flow In-sensitive EA</a:t>
            </a:r>
          </a:p>
        </p:txBody>
      </p:sp>
      <p:sp>
        <p:nvSpPr>
          <p:cNvPr id="3" name="Content Placeholder 2">
            <a:extLst>
              <a:ext uri="{FF2B5EF4-FFF2-40B4-BE49-F238E27FC236}">
                <a16:creationId xmlns:a16="http://schemas.microsoft.com/office/drawing/2014/main" id="{46EB277F-AE4C-E9D9-077B-FA9DE5F450CF}"/>
              </a:ext>
            </a:extLst>
          </p:cNvPr>
          <p:cNvSpPr>
            <a:spLocks noGrp="1"/>
          </p:cNvSpPr>
          <p:nvPr>
            <p:ph idx="1"/>
          </p:nvPr>
        </p:nvSpPr>
        <p:spPr>
          <a:xfrm>
            <a:off x="838201" y="1825625"/>
            <a:ext cx="4898366" cy="4351338"/>
          </a:xfrm>
        </p:spPr>
        <p:txBody>
          <a:bodyPr>
            <a:normAutofit fontScale="92500" lnSpcReduction="20000"/>
          </a:bodyPr>
          <a:lstStyle/>
          <a:p>
            <a:r>
              <a:rPr lang="en-US" b="1" dirty="0"/>
              <a:t>What Flow Sensitivity Means</a:t>
            </a:r>
          </a:p>
          <a:p>
            <a:r>
              <a:rPr lang="en-US" b="1" dirty="0"/>
              <a:t>Definition</a:t>
            </a:r>
          </a:p>
          <a:p>
            <a:pPr lvl="1"/>
            <a:r>
              <a:rPr lang="en-US" dirty="0"/>
              <a:t>A </a:t>
            </a:r>
            <a:r>
              <a:rPr lang="en-US" b="1" dirty="0"/>
              <a:t>flow-sensitive</a:t>
            </a:r>
            <a:r>
              <a:rPr lang="en-US" dirty="0"/>
              <a:t> escape analysis respects the </a:t>
            </a:r>
            <a:r>
              <a:rPr lang="en-US" i="1" dirty="0"/>
              <a:t>order of execution</a:t>
            </a:r>
            <a:r>
              <a:rPr lang="en-US" dirty="0"/>
              <a:t> of statements inside a method.</a:t>
            </a:r>
            <a:br>
              <a:rPr lang="en-US" dirty="0"/>
            </a:br>
            <a:r>
              <a:rPr lang="en-US" dirty="0"/>
              <a:t>In other words, it models how object references change </a:t>
            </a:r>
            <a:r>
              <a:rPr lang="en-US" i="1" dirty="0"/>
              <a:t>as control flows through the program</a:t>
            </a:r>
            <a:endParaRPr lang="en-US" dirty="0"/>
          </a:p>
          <a:p>
            <a:r>
              <a:rPr lang="en-US" b="1" dirty="0"/>
              <a:t>Flow-Insensitive Escape Analysis</a:t>
            </a:r>
          </a:p>
          <a:p>
            <a:r>
              <a:rPr lang="en-US" b="1" dirty="0"/>
              <a:t>Definition</a:t>
            </a:r>
          </a:p>
          <a:p>
            <a:pPr lvl="1"/>
            <a:r>
              <a:rPr lang="en-US" dirty="0"/>
              <a:t>Flow-insensitive EA </a:t>
            </a:r>
            <a:r>
              <a:rPr lang="en-US" b="1" dirty="0"/>
              <a:t>ignores control flow ordering</a:t>
            </a:r>
            <a:r>
              <a:rPr lang="en-US" dirty="0"/>
              <a:t> — it assumes all program statements execute in an arbitrary order.</a:t>
            </a:r>
          </a:p>
          <a:p>
            <a:endParaRPr lang="en-IN" dirty="0"/>
          </a:p>
        </p:txBody>
      </p:sp>
      <p:pic>
        <p:nvPicPr>
          <p:cNvPr id="5" name="Picture 4">
            <a:extLst>
              <a:ext uri="{FF2B5EF4-FFF2-40B4-BE49-F238E27FC236}">
                <a16:creationId xmlns:a16="http://schemas.microsoft.com/office/drawing/2014/main" id="{18B7BA24-96E5-41C9-103F-829C1BC4FD00}"/>
              </a:ext>
            </a:extLst>
          </p:cNvPr>
          <p:cNvPicPr>
            <a:picLocks noChangeAspect="1"/>
          </p:cNvPicPr>
          <p:nvPr/>
        </p:nvPicPr>
        <p:blipFill>
          <a:blip r:embed="rId2"/>
          <a:stretch>
            <a:fillRect/>
          </a:stretch>
        </p:blipFill>
        <p:spPr>
          <a:xfrm>
            <a:off x="5857336" y="1697788"/>
            <a:ext cx="5871645" cy="4479175"/>
          </a:xfrm>
          <a:prstGeom prst="rect">
            <a:avLst/>
          </a:prstGeom>
        </p:spPr>
      </p:pic>
      <p:pic>
        <p:nvPicPr>
          <p:cNvPr id="7" name="Picture 6">
            <a:extLst>
              <a:ext uri="{FF2B5EF4-FFF2-40B4-BE49-F238E27FC236}">
                <a16:creationId xmlns:a16="http://schemas.microsoft.com/office/drawing/2014/main" id="{CE71F8F6-67B2-8059-68C0-5E1F8AA81625}"/>
              </a:ext>
            </a:extLst>
          </p:cNvPr>
          <p:cNvPicPr>
            <a:picLocks noChangeAspect="1"/>
          </p:cNvPicPr>
          <p:nvPr/>
        </p:nvPicPr>
        <p:blipFill>
          <a:blip r:embed="rId3"/>
          <a:stretch>
            <a:fillRect/>
          </a:stretch>
        </p:blipFill>
        <p:spPr>
          <a:xfrm>
            <a:off x="6171100" y="2333472"/>
            <a:ext cx="3515644" cy="1850339"/>
          </a:xfrm>
          <a:prstGeom prst="rect">
            <a:avLst/>
          </a:prstGeom>
        </p:spPr>
      </p:pic>
      <mc:AlternateContent xmlns:mc="http://schemas.openxmlformats.org/markup-compatibility/2006" xmlns:p14="http://schemas.microsoft.com/office/powerpoint/2010/main">
        <mc:Choice Requires="p14">
          <p:contentPart p14:bwMode="auto" r:id="rId4">
            <p14:nvContentPartPr>
              <p14:cNvPr id="9" name="Ink 8">
                <a:extLst>
                  <a:ext uri="{FF2B5EF4-FFF2-40B4-BE49-F238E27FC236}">
                    <a16:creationId xmlns:a16="http://schemas.microsoft.com/office/drawing/2014/main" id="{DE41740A-5B9F-C635-3BF5-FE2DD7643E7E}"/>
                  </a:ext>
                </a:extLst>
              </p14:cNvPr>
              <p14:cNvContentPartPr/>
              <p14:nvPr/>
            </p14:nvContentPartPr>
            <p14:xfrm>
              <a:off x="10917958" y="2380524"/>
              <a:ext cx="374400" cy="198360"/>
            </p14:xfrm>
          </p:contentPart>
        </mc:Choice>
        <mc:Fallback xmlns="">
          <p:pic>
            <p:nvPicPr>
              <p:cNvPr id="9" name="Ink 8">
                <a:extLst>
                  <a:ext uri="{FF2B5EF4-FFF2-40B4-BE49-F238E27FC236}">
                    <a16:creationId xmlns:a16="http://schemas.microsoft.com/office/drawing/2014/main" id="{DE41740A-5B9F-C635-3BF5-FE2DD7643E7E}"/>
                  </a:ext>
                </a:extLst>
              </p:cNvPr>
              <p:cNvPicPr/>
              <p:nvPr/>
            </p:nvPicPr>
            <p:blipFill>
              <a:blip r:embed="rId5"/>
              <a:stretch>
                <a:fillRect/>
              </a:stretch>
            </p:blipFill>
            <p:spPr>
              <a:xfrm>
                <a:off x="10911838" y="2374404"/>
                <a:ext cx="386640" cy="210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1" name="Ink 10">
                <a:extLst>
                  <a:ext uri="{FF2B5EF4-FFF2-40B4-BE49-F238E27FC236}">
                    <a16:creationId xmlns:a16="http://schemas.microsoft.com/office/drawing/2014/main" id="{037B8A54-A231-C496-3E27-34D3275B26F2}"/>
                  </a:ext>
                </a:extLst>
              </p14:cNvPr>
              <p14:cNvContentPartPr/>
              <p14:nvPr/>
            </p14:nvContentPartPr>
            <p14:xfrm rot="395400">
              <a:off x="11130474" y="2362842"/>
              <a:ext cx="602048" cy="112404"/>
            </p14:xfrm>
          </p:contentPart>
        </mc:Choice>
        <mc:Fallback xmlns="">
          <p:pic>
            <p:nvPicPr>
              <p:cNvPr id="11" name="Ink 10">
                <a:extLst>
                  <a:ext uri="{FF2B5EF4-FFF2-40B4-BE49-F238E27FC236}">
                    <a16:creationId xmlns:a16="http://schemas.microsoft.com/office/drawing/2014/main" id="{037B8A54-A231-C496-3E27-34D3275B26F2}"/>
                  </a:ext>
                </a:extLst>
              </p:cNvPr>
              <p:cNvPicPr/>
              <p:nvPr/>
            </p:nvPicPr>
            <p:blipFill>
              <a:blip r:embed="rId7"/>
              <a:stretch>
                <a:fillRect/>
              </a:stretch>
            </p:blipFill>
            <p:spPr>
              <a:xfrm rot="395400">
                <a:off x="11067461" y="2299795"/>
                <a:ext cx="727715" cy="238138"/>
              </a:xfrm>
              <a:prstGeom prst="rect">
                <a:avLst/>
              </a:prstGeom>
            </p:spPr>
          </p:pic>
        </mc:Fallback>
      </mc:AlternateContent>
    </p:spTree>
    <p:extLst>
      <p:ext uri="{BB962C8B-B14F-4D97-AF65-F5344CB8AC3E}">
        <p14:creationId xmlns:p14="http://schemas.microsoft.com/office/powerpoint/2010/main" val="7627914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B9262-9A48-1196-2986-2F6BAFFE9560}"/>
              </a:ext>
            </a:extLst>
          </p:cNvPr>
          <p:cNvSpPr>
            <a:spLocks noGrp="1"/>
          </p:cNvSpPr>
          <p:nvPr>
            <p:ph type="title"/>
          </p:nvPr>
        </p:nvSpPr>
        <p:spPr/>
        <p:txBody>
          <a:bodyPr/>
          <a:lstStyle/>
          <a:p>
            <a:r>
              <a:rPr lang="en-IN" dirty="0"/>
              <a:t>Partial Escape Analysis</a:t>
            </a:r>
          </a:p>
        </p:txBody>
      </p:sp>
      <p:sp>
        <p:nvSpPr>
          <p:cNvPr id="3" name="Content Placeholder 2">
            <a:extLst>
              <a:ext uri="{FF2B5EF4-FFF2-40B4-BE49-F238E27FC236}">
                <a16:creationId xmlns:a16="http://schemas.microsoft.com/office/drawing/2014/main" id="{FAB107E6-32E2-9198-BC72-3CF37C27127B}"/>
              </a:ext>
            </a:extLst>
          </p:cNvPr>
          <p:cNvSpPr>
            <a:spLocks noGrp="1"/>
          </p:cNvSpPr>
          <p:nvPr>
            <p:ph idx="1"/>
          </p:nvPr>
        </p:nvSpPr>
        <p:spPr/>
        <p:txBody>
          <a:bodyPr/>
          <a:lstStyle/>
          <a:p>
            <a:r>
              <a:rPr lang="en-US" dirty="0"/>
              <a:t>In many cases, making a global decision about the </a:t>
            </a:r>
            <a:r>
              <a:rPr lang="en-US" dirty="0" err="1"/>
              <a:t>escapability</a:t>
            </a:r>
            <a:r>
              <a:rPr lang="en-US" dirty="0"/>
              <a:t> of objects does not allow the compiler to perform optimizations, because most objects escape at least in some branches.</a:t>
            </a:r>
          </a:p>
          <a:p>
            <a:endParaRPr lang="en-IN" dirty="0"/>
          </a:p>
        </p:txBody>
      </p:sp>
      <p:pic>
        <p:nvPicPr>
          <p:cNvPr id="5" name="Picture 4">
            <a:extLst>
              <a:ext uri="{FF2B5EF4-FFF2-40B4-BE49-F238E27FC236}">
                <a16:creationId xmlns:a16="http://schemas.microsoft.com/office/drawing/2014/main" id="{0203BC1A-0944-37C6-EE50-45E9851F1040}"/>
              </a:ext>
            </a:extLst>
          </p:cNvPr>
          <p:cNvPicPr>
            <a:picLocks noChangeAspect="1"/>
          </p:cNvPicPr>
          <p:nvPr/>
        </p:nvPicPr>
        <p:blipFill>
          <a:blip r:embed="rId2"/>
          <a:stretch>
            <a:fillRect/>
          </a:stretch>
        </p:blipFill>
        <p:spPr>
          <a:xfrm>
            <a:off x="3307035" y="3357169"/>
            <a:ext cx="5191850" cy="2819794"/>
          </a:xfrm>
          <a:prstGeom prst="rect">
            <a:avLst/>
          </a:prstGeom>
        </p:spPr>
      </p:pic>
    </p:spTree>
    <p:extLst>
      <p:ext uri="{BB962C8B-B14F-4D97-AF65-F5344CB8AC3E}">
        <p14:creationId xmlns:p14="http://schemas.microsoft.com/office/powerpoint/2010/main" val="41685998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1E1251F-131F-B7E2-AE0B-22EBAE50DCB2}"/>
              </a:ext>
            </a:extLst>
          </p:cNvPr>
          <p:cNvSpPr>
            <a:spLocks noGrp="1"/>
          </p:cNvSpPr>
          <p:nvPr>
            <p:ph idx="1"/>
          </p:nvPr>
        </p:nvSpPr>
        <p:spPr/>
        <p:txBody>
          <a:bodyPr>
            <a:normAutofit/>
          </a:bodyPr>
          <a:lstStyle/>
          <a:p>
            <a:r>
              <a:rPr lang="en-US" dirty="0"/>
              <a:t>In  the previous example, the </a:t>
            </a:r>
            <a:r>
              <a:rPr lang="en-US" b="1" dirty="0"/>
              <a:t>newly allocated object escapes in false path</a:t>
            </a:r>
            <a:r>
              <a:rPr lang="en-US" dirty="0"/>
              <a:t> while it remains as non-escaping if we take the true path.</a:t>
            </a:r>
          </a:p>
          <a:p>
            <a:r>
              <a:rPr lang="en-US" dirty="0"/>
              <a:t>Partial escape analysis iterates over the control flow graph and maintains the current escape state and the current contents of allocated objects during this process.</a:t>
            </a:r>
          </a:p>
          <a:p>
            <a:r>
              <a:rPr lang="en-US" dirty="0"/>
              <a:t>Initially, each allocated object is in the state virtual, which means that there was no reason yet to actually allocate it. As the algorithm progresses along the control flow, it updates this state when instructions operate on the allocated object.</a:t>
            </a:r>
            <a:endParaRPr lang="en-IN" dirty="0"/>
          </a:p>
        </p:txBody>
      </p:sp>
    </p:spTree>
    <p:extLst>
      <p:ext uri="{BB962C8B-B14F-4D97-AF65-F5344CB8AC3E}">
        <p14:creationId xmlns:p14="http://schemas.microsoft.com/office/powerpoint/2010/main" val="32846648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CCECF-D9A8-44EC-4064-72CA5D9FA272}"/>
              </a:ext>
            </a:extLst>
          </p:cNvPr>
          <p:cNvSpPr>
            <a:spLocks noGrp="1"/>
          </p:cNvSpPr>
          <p:nvPr>
            <p:ph type="title"/>
          </p:nvPr>
        </p:nvSpPr>
        <p:spPr/>
        <p:txBody>
          <a:bodyPr/>
          <a:lstStyle/>
          <a:p>
            <a:r>
              <a:rPr lang="en-IN" dirty="0"/>
              <a:t>Analogy with Valhalla Value Types</a:t>
            </a:r>
          </a:p>
        </p:txBody>
      </p:sp>
      <p:sp>
        <p:nvSpPr>
          <p:cNvPr id="3" name="Content Placeholder 2">
            <a:extLst>
              <a:ext uri="{FF2B5EF4-FFF2-40B4-BE49-F238E27FC236}">
                <a16:creationId xmlns:a16="http://schemas.microsoft.com/office/drawing/2014/main" id="{246E2914-AE92-D716-D555-07A50BF8A1A2}"/>
              </a:ext>
            </a:extLst>
          </p:cNvPr>
          <p:cNvSpPr>
            <a:spLocks noGrp="1"/>
          </p:cNvSpPr>
          <p:nvPr>
            <p:ph idx="1"/>
          </p:nvPr>
        </p:nvSpPr>
        <p:spPr/>
        <p:txBody>
          <a:bodyPr>
            <a:normAutofit fontScale="92500" lnSpcReduction="10000"/>
          </a:bodyPr>
          <a:lstStyle/>
          <a:p>
            <a:r>
              <a:rPr lang="en-IN" dirty="0"/>
              <a:t>Partial escape analysis initially assign all the newly allocated object a virtual state and defer the actual allocation decision to the point where the object escapes.</a:t>
            </a:r>
          </a:p>
          <a:p>
            <a:r>
              <a:rPr lang="en-IN" dirty="0"/>
              <a:t>Valhalla introduced the notion of value types,  an instance of a value type is identity free, i.e. unlike identity instance which has a unique representation in heap, which is used to differentiate it from other identity instances, two iso-morphic value instance are non-differentiable. </a:t>
            </a:r>
          </a:p>
          <a:p>
            <a:r>
              <a:rPr lang="en-IN" dirty="0"/>
              <a:t>C2 compiler create a scalarized IR (</a:t>
            </a:r>
            <a:r>
              <a:rPr lang="en-IN" dirty="0" err="1"/>
              <a:t>InlineTypeNode</a:t>
            </a:r>
            <a:r>
              <a:rPr lang="en-IN" dirty="0"/>
              <a:t>) for each value object when it exits the larval state. </a:t>
            </a:r>
          </a:p>
          <a:p>
            <a:r>
              <a:rPr lang="en-IN" dirty="0"/>
              <a:t>A value is only materialized if there is a non-scalarized use for it, e.g. assignment to a non-flat field or static fields (part of class mirror and shared by all the instances).</a:t>
            </a:r>
          </a:p>
        </p:txBody>
      </p:sp>
    </p:spTree>
    <p:extLst>
      <p:ext uri="{BB962C8B-B14F-4D97-AF65-F5344CB8AC3E}">
        <p14:creationId xmlns:p14="http://schemas.microsoft.com/office/powerpoint/2010/main" val="24866983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7626E-88BD-C982-984C-4616B8D2BDFD}"/>
              </a:ext>
            </a:extLst>
          </p:cNvPr>
          <p:cNvSpPr>
            <a:spLocks noGrp="1"/>
          </p:cNvSpPr>
          <p:nvPr>
            <p:ph type="title"/>
          </p:nvPr>
        </p:nvSpPr>
        <p:spPr/>
        <p:txBody>
          <a:bodyPr/>
          <a:lstStyle/>
          <a:p>
            <a:r>
              <a:rPr lang="en-IN" dirty="0"/>
              <a:t>Performance comparison of C2 EA vs Graal PAE vs Valhalla </a:t>
            </a:r>
          </a:p>
        </p:txBody>
      </p:sp>
      <p:sp>
        <p:nvSpPr>
          <p:cNvPr id="3" name="Content Placeholder 2">
            <a:extLst>
              <a:ext uri="{FF2B5EF4-FFF2-40B4-BE49-F238E27FC236}">
                <a16:creationId xmlns:a16="http://schemas.microsoft.com/office/drawing/2014/main" id="{CD790250-4E19-9924-F534-D8DD39D0E2F6}"/>
              </a:ext>
            </a:extLst>
          </p:cNvPr>
          <p:cNvSpPr>
            <a:spLocks noGrp="1"/>
          </p:cNvSpPr>
          <p:nvPr>
            <p:ph idx="1"/>
          </p:nvPr>
        </p:nvSpPr>
        <p:spPr>
          <a:xfrm>
            <a:off x="838200" y="1825624"/>
            <a:ext cx="10515600" cy="4902979"/>
          </a:xfrm>
        </p:spPr>
        <p:txBody>
          <a:bodyPr/>
          <a:lstStyle/>
          <a:p>
            <a:r>
              <a:rPr lang="en-IN" dirty="0"/>
              <a:t>Compared performance multiple micro benchmarks with following 3 configurations.</a:t>
            </a:r>
          </a:p>
          <a:p>
            <a:pPr lvl="1"/>
            <a:r>
              <a:rPr lang="en-IN" dirty="0"/>
              <a:t>C2 EA</a:t>
            </a:r>
          </a:p>
          <a:p>
            <a:pPr lvl="1"/>
            <a:r>
              <a:rPr lang="en-IN" dirty="0"/>
              <a:t>Graal PAE</a:t>
            </a:r>
          </a:p>
          <a:p>
            <a:pPr lvl="1"/>
            <a:r>
              <a:rPr lang="en-IN" dirty="0"/>
              <a:t>Valhalla</a:t>
            </a:r>
          </a:p>
          <a:p>
            <a:pPr marL="457200" lvl="1" indent="0">
              <a:buNone/>
            </a:pPr>
            <a:r>
              <a:rPr lang="en-IN" dirty="0"/>
              <a:t> </a:t>
            </a:r>
          </a:p>
        </p:txBody>
      </p:sp>
      <p:pic>
        <p:nvPicPr>
          <p:cNvPr id="5" name="Picture 4">
            <a:extLst>
              <a:ext uri="{FF2B5EF4-FFF2-40B4-BE49-F238E27FC236}">
                <a16:creationId xmlns:a16="http://schemas.microsoft.com/office/drawing/2014/main" id="{D1DACB2E-3A30-C790-CFA6-C9833CC43A35}"/>
              </a:ext>
            </a:extLst>
          </p:cNvPr>
          <p:cNvPicPr>
            <a:picLocks noChangeAspect="1"/>
          </p:cNvPicPr>
          <p:nvPr/>
        </p:nvPicPr>
        <p:blipFill>
          <a:blip r:embed="rId2"/>
          <a:stretch>
            <a:fillRect/>
          </a:stretch>
        </p:blipFill>
        <p:spPr>
          <a:xfrm>
            <a:off x="3977640" y="2286619"/>
            <a:ext cx="7515025" cy="4052674"/>
          </a:xfrm>
          <a:prstGeom prst="rect">
            <a:avLst/>
          </a:prstGeom>
        </p:spPr>
      </p:pic>
      <p:sp>
        <p:nvSpPr>
          <p:cNvPr id="7" name="TextBox 6">
            <a:extLst>
              <a:ext uri="{FF2B5EF4-FFF2-40B4-BE49-F238E27FC236}">
                <a16:creationId xmlns:a16="http://schemas.microsoft.com/office/drawing/2014/main" id="{254580C0-5ADD-12DC-B267-CBB8739AB712}"/>
              </a:ext>
            </a:extLst>
          </p:cNvPr>
          <p:cNvSpPr txBox="1"/>
          <p:nvPr/>
        </p:nvSpPr>
        <p:spPr>
          <a:xfrm>
            <a:off x="699335" y="6339293"/>
            <a:ext cx="10515600" cy="307777"/>
          </a:xfrm>
          <a:prstGeom prst="rect">
            <a:avLst/>
          </a:prstGeom>
          <a:noFill/>
        </p:spPr>
        <p:txBody>
          <a:bodyPr wrap="square">
            <a:spAutoFit/>
          </a:bodyPr>
          <a:lstStyle/>
          <a:p>
            <a:r>
              <a:rPr lang="en-IN" sz="1400" dirty="0"/>
              <a:t>https://github.com/jatin-bhateja/external_staging/tree/main/Valhalla/partial_escape_analysis_graal_c2_valhalla/JDK-8366137</a:t>
            </a:r>
          </a:p>
        </p:txBody>
      </p:sp>
    </p:spTree>
    <p:extLst>
      <p:ext uri="{BB962C8B-B14F-4D97-AF65-F5344CB8AC3E}">
        <p14:creationId xmlns:p14="http://schemas.microsoft.com/office/powerpoint/2010/main" val="18536680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C777F-AFD1-F9BB-FEA4-63D078626B25}"/>
              </a:ext>
            </a:extLst>
          </p:cNvPr>
          <p:cNvSpPr>
            <a:spLocks noGrp="1"/>
          </p:cNvSpPr>
          <p:nvPr>
            <p:ph type="title"/>
          </p:nvPr>
        </p:nvSpPr>
        <p:spPr/>
        <p:txBody>
          <a:bodyPr/>
          <a:lstStyle/>
          <a:p>
            <a:r>
              <a:rPr lang="en-IN" dirty="0"/>
              <a:t>Next steps	</a:t>
            </a:r>
          </a:p>
        </p:txBody>
      </p:sp>
      <p:sp>
        <p:nvSpPr>
          <p:cNvPr id="3" name="Content Placeholder 2">
            <a:extLst>
              <a:ext uri="{FF2B5EF4-FFF2-40B4-BE49-F238E27FC236}">
                <a16:creationId xmlns:a16="http://schemas.microsoft.com/office/drawing/2014/main" id="{66530D70-9483-4F2A-4C3B-259B7960F77A}"/>
              </a:ext>
            </a:extLst>
          </p:cNvPr>
          <p:cNvSpPr>
            <a:spLocks noGrp="1"/>
          </p:cNvSpPr>
          <p:nvPr>
            <p:ph idx="1"/>
          </p:nvPr>
        </p:nvSpPr>
        <p:spPr/>
        <p:txBody>
          <a:bodyPr>
            <a:normAutofit fontScale="70000" lnSpcReduction="20000"/>
          </a:bodyPr>
          <a:lstStyle/>
          <a:p>
            <a:r>
              <a:rPr lang="en-IN" dirty="0"/>
              <a:t>Deep dive in to JIT code and root cause the performance gaps b/w C2 and Graal.</a:t>
            </a:r>
          </a:p>
          <a:p>
            <a:r>
              <a:rPr lang="en-IN" dirty="0"/>
              <a:t>Study the findings of earlier attempt to implement PAE in C2 </a:t>
            </a:r>
          </a:p>
          <a:p>
            <a:pPr lvl="1"/>
            <a:r>
              <a:rPr lang="en-IN" dirty="0">
                <a:hlinkClick r:id="rId2"/>
              </a:rPr>
              <a:t>https://mail.openjdk.org/pipermail/hotspot-compiler-dev/2023-January/062018.html</a:t>
            </a:r>
            <a:endParaRPr lang="en-IN" dirty="0"/>
          </a:p>
          <a:p>
            <a:pPr lvl="1"/>
            <a:r>
              <a:rPr lang="en-IN" dirty="0">
                <a:hlinkClick r:id="rId3"/>
              </a:rPr>
              <a:t>https://mail.openjdk.org/pipermail/hotspot-compiler-dev/2023-March/063118.html</a:t>
            </a:r>
            <a:endParaRPr lang="en-IN" dirty="0"/>
          </a:p>
          <a:p>
            <a:pPr lvl="1"/>
            <a:r>
              <a:rPr lang="en-IN" dirty="0">
                <a:hlinkClick r:id="rId4"/>
              </a:rPr>
              <a:t>https://mail.openjdk.org/pipermail/hotspot-compiler-dev/2023-May/065068.html</a:t>
            </a:r>
            <a:endParaRPr lang="en-IN" dirty="0"/>
          </a:p>
          <a:p>
            <a:pPr lvl="1"/>
            <a:r>
              <a:rPr lang="en-IN" dirty="0">
                <a:hlinkClick r:id="rId5"/>
              </a:rPr>
              <a:t>https://mail.openjdk.org/pipermail/hotspot-compiler-dev/2023-July/066670.html</a:t>
            </a:r>
            <a:endParaRPr lang="en-IN" dirty="0"/>
          </a:p>
          <a:p>
            <a:pPr lvl="1"/>
            <a:r>
              <a:rPr lang="en-IN" dirty="0">
                <a:hlinkClick r:id="rId6"/>
              </a:rPr>
              <a:t>https://mail.openjdk.org/pipermail/hotspot-compiler-dev/2023-August/067286.html</a:t>
            </a:r>
            <a:endParaRPr lang="en-IN" dirty="0"/>
          </a:p>
          <a:p>
            <a:endParaRPr lang="en-IN" dirty="0"/>
          </a:p>
          <a:p>
            <a:pPr marL="0" indent="0">
              <a:buNone/>
            </a:pPr>
            <a:r>
              <a:rPr lang="en-IN" sz="4000" dirty="0"/>
              <a:t>References</a:t>
            </a:r>
          </a:p>
          <a:p>
            <a:r>
              <a:rPr lang="en-IN" b="1" dirty="0"/>
              <a:t>Escape analysis for Java</a:t>
            </a:r>
          </a:p>
          <a:p>
            <a:pPr lvl="1"/>
            <a:r>
              <a:rPr lang="en-IN" sz="3600" dirty="0">
                <a:hlinkClick r:id="rId7"/>
              </a:rPr>
              <a:t>https://dl.acm.org/doi/10.1145/320385.320386</a:t>
            </a:r>
            <a:endParaRPr lang="en-IN" sz="3600" dirty="0"/>
          </a:p>
          <a:p>
            <a:r>
              <a:rPr lang="en-US" sz="2900" b="1" dirty="0"/>
              <a:t>Partial Escape Analysis and Scalar Replacement for Java</a:t>
            </a:r>
            <a:endParaRPr lang="en-IN" sz="2900" b="1" dirty="0"/>
          </a:p>
          <a:p>
            <a:pPr lvl="1"/>
            <a:r>
              <a:rPr lang="en-IN" sz="3600" dirty="0">
                <a:hlinkClick r:id="rId8"/>
              </a:rPr>
              <a:t>https://ssw.jku.at/Teaching/PhDTheses/Stadler/Thesis_Stadler_14.pdf</a:t>
            </a:r>
            <a:endParaRPr lang="en-IN" sz="3600" dirty="0"/>
          </a:p>
          <a:p>
            <a:pPr lvl="1"/>
            <a:endParaRPr lang="en-IN" sz="3600" dirty="0"/>
          </a:p>
          <a:p>
            <a:endParaRPr lang="en-IN" dirty="0"/>
          </a:p>
        </p:txBody>
      </p:sp>
    </p:spTree>
    <p:extLst>
      <p:ext uri="{BB962C8B-B14F-4D97-AF65-F5344CB8AC3E}">
        <p14:creationId xmlns:p14="http://schemas.microsoft.com/office/powerpoint/2010/main" val="31125467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CC864-B7BB-5CB2-86A4-22B01E760270}"/>
              </a:ext>
            </a:extLst>
          </p:cNvPr>
          <p:cNvSpPr>
            <a:spLocks noGrp="1"/>
          </p:cNvSpPr>
          <p:nvPr>
            <p:ph type="title"/>
          </p:nvPr>
        </p:nvSpPr>
        <p:spPr/>
        <p:txBody>
          <a:bodyPr/>
          <a:lstStyle/>
          <a:p>
            <a:r>
              <a:rPr lang="en-IN" dirty="0"/>
              <a:t>Agenda</a:t>
            </a:r>
          </a:p>
        </p:txBody>
      </p:sp>
      <p:sp>
        <p:nvSpPr>
          <p:cNvPr id="3" name="Content Placeholder 2">
            <a:extLst>
              <a:ext uri="{FF2B5EF4-FFF2-40B4-BE49-F238E27FC236}">
                <a16:creationId xmlns:a16="http://schemas.microsoft.com/office/drawing/2014/main" id="{21E44968-DA91-2B4E-B29E-183AAEACEE9C}"/>
              </a:ext>
            </a:extLst>
          </p:cNvPr>
          <p:cNvSpPr>
            <a:spLocks noGrp="1"/>
          </p:cNvSpPr>
          <p:nvPr>
            <p:ph idx="1"/>
          </p:nvPr>
        </p:nvSpPr>
        <p:spPr/>
        <p:txBody>
          <a:bodyPr/>
          <a:lstStyle/>
          <a:p>
            <a:r>
              <a:rPr lang="en-IN" dirty="0"/>
              <a:t>Cost of allocation</a:t>
            </a:r>
          </a:p>
          <a:p>
            <a:r>
              <a:rPr lang="en-IN" dirty="0"/>
              <a:t>Brief overview of Escape Analysis</a:t>
            </a:r>
          </a:p>
          <a:p>
            <a:r>
              <a:rPr lang="en-IN" dirty="0"/>
              <a:t>Brief overview of Partial Escape analysis</a:t>
            </a:r>
          </a:p>
          <a:p>
            <a:r>
              <a:rPr lang="en-IN" dirty="0"/>
              <a:t>Value proposition of Value Types and C2 compiler handling.</a:t>
            </a:r>
          </a:p>
          <a:p>
            <a:r>
              <a:rPr lang="en-IN" dirty="0"/>
              <a:t>Performance comparison of C2 EA vs Graal PAE vs Valhalla.</a:t>
            </a:r>
          </a:p>
          <a:p>
            <a:r>
              <a:rPr lang="en-IN" dirty="0"/>
              <a:t>Next Steps</a:t>
            </a:r>
          </a:p>
          <a:p>
            <a:endParaRPr lang="en-IN" dirty="0"/>
          </a:p>
        </p:txBody>
      </p:sp>
    </p:spTree>
    <p:extLst>
      <p:ext uri="{BB962C8B-B14F-4D97-AF65-F5344CB8AC3E}">
        <p14:creationId xmlns:p14="http://schemas.microsoft.com/office/powerpoint/2010/main" val="9324006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C8A61-DEB3-81CE-B83F-083F1F1F4D66}"/>
              </a:ext>
            </a:extLst>
          </p:cNvPr>
          <p:cNvSpPr>
            <a:spLocks noGrp="1"/>
          </p:cNvSpPr>
          <p:nvPr>
            <p:ph type="title"/>
          </p:nvPr>
        </p:nvSpPr>
        <p:spPr>
          <a:xfrm>
            <a:off x="838200" y="365125"/>
            <a:ext cx="9119616" cy="951611"/>
          </a:xfrm>
        </p:spPr>
        <p:txBody>
          <a:bodyPr/>
          <a:lstStyle/>
          <a:p>
            <a:r>
              <a:rPr lang="en-IN" dirty="0"/>
              <a:t>Cost of allocation</a:t>
            </a:r>
          </a:p>
        </p:txBody>
      </p:sp>
      <p:sp>
        <p:nvSpPr>
          <p:cNvPr id="3" name="Content Placeholder 2">
            <a:extLst>
              <a:ext uri="{FF2B5EF4-FFF2-40B4-BE49-F238E27FC236}">
                <a16:creationId xmlns:a16="http://schemas.microsoft.com/office/drawing/2014/main" id="{E5D83212-2F2D-5D81-1783-F0ACF89FAE23}"/>
              </a:ext>
            </a:extLst>
          </p:cNvPr>
          <p:cNvSpPr>
            <a:spLocks noGrp="1"/>
          </p:cNvSpPr>
          <p:nvPr>
            <p:ph idx="1"/>
          </p:nvPr>
        </p:nvSpPr>
        <p:spPr/>
        <p:txBody>
          <a:bodyPr>
            <a:normAutofit/>
          </a:bodyPr>
          <a:lstStyle/>
          <a:p>
            <a:r>
              <a:rPr lang="en-IN" dirty="0"/>
              <a:t>In </a:t>
            </a:r>
            <a:r>
              <a:rPr lang="en-US" dirty="0"/>
              <a:t>Java, each class instance or an array is allocated on the heap.</a:t>
            </a:r>
          </a:p>
          <a:p>
            <a:r>
              <a:rPr lang="en-US" dirty="0"/>
              <a:t>Each object has a lock associated with it, which is used to ensure mutual exclusion when a synchronized method or statement is invoked on the object.</a:t>
            </a:r>
          </a:p>
          <a:p>
            <a:r>
              <a:rPr lang="en-US" dirty="0"/>
              <a:t>Both heap allocation and synchronization on locks incur performance</a:t>
            </a:r>
          </a:p>
          <a:p>
            <a:pPr marL="0" indent="0">
              <a:buNone/>
            </a:pPr>
            <a:r>
              <a:rPr lang="en-IN" dirty="0"/>
              <a:t>   overhead.</a:t>
            </a:r>
          </a:p>
          <a:p>
            <a:r>
              <a:rPr lang="en-IN" dirty="0"/>
              <a:t>High object allocation rate with small heap can result into frequent GC cycles which significantly impacts application throughput.</a:t>
            </a:r>
          </a:p>
          <a:p>
            <a:pPr marL="0" indent="0">
              <a:buNone/>
            </a:pPr>
            <a:endParaRPr lang="en-IN" dirty="0"/>
          </a:p>
          <a:p>
            <a:pPr marL="0" indent="0">
              <a:buNone/>
            </a:pPr>
            <a:endParaRPr lang="en-IN" dirty="0"/>
          </a:p>
          <a:p>
            <a:pPr marL="0" indent="0">
              <a:buNone/>
            </a:pPr>
            <a:endParaRPr lang="en-IN" dirty="0"/>
          </a:p>
          <a:p>
            <a:endParaRPr lang="en-IN" dirty="0"/>
          </a:p>
          <a:p>
            <a:endParaRPr lang="en-IN" dirty="0"/>
          </a:p>
          <a:p>
            <a:endParaRPr lang="en-IN" dirty="0"/>
          </a:p>
          <a:p>
            <a:pPr marL="0" indent="0">
              <a:buNone/>
            </a:pPr>
            <a:endParaRPr lang="en-IN" dirty="0"/>
          </a:p>
        </p:txBody>
      </p:sp>
    </p:spTree>
    <p:extLst>
      <p:ext uri="{BB962C8B-B14F-4D97-AF65-F5344CB8AC3E}">
        <p14:creationId xmlns:p14="http://schemas.microsoft.com/office/powerpoint/2010/main" val="35977614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BE973-8160-F47E-6FFB-A939379BB864}"/>
              </a:ext>
            </a:extLst>
          </p:cNvPr>
          <p:cNvSpPr>
            <a:spLocks noGrp="1"/>
          </p:cNvSpPr>
          <p:nvPr>
            <p:ph type="title"/>
          </p:nvPr>
        </p:nvSpPr>
        <p:spPr>
          <a:xfrm>
            <a:off x="838200" y="365126"/>
            <a:ext cx="1630680" cy="294512"/>
          </a:xfrm>
        </p:spPr>
        <p:txBody>
          <a:bodyPr>
            <a:noAutofit/>
          </a:bodyPr>
          <a:lstStyle/>
          <a:p>
            <a:r>
              <a:rPr lang="en-IN" sz="3200" dirty="0"/>
              <a:t>Example</a:t>
            </a:r>
          </a:p>
        </p:txBody>
      </p:sp>
      <p:pic>
        <p:nvPicPr>
          <p:cNvPr id="7" name="Picture 6">
            <a:extLst>
              <a:ext uri="{FF2B5EF4-FFF2-40B4-BE49-F238E27FC236}">
                <a16:creationId xmlns:a16="http://schemas.microsoft.com/office/drawing/2014/main" id="{F65BBA77-4164-0ED0-A052-7393C21C9B14}"/>
              </a:ext>
            </a:extLst>
          </p:cNvPr>
          <p:cNvPicPr>
            <a:picLocks noChangeAspect="1"/>
          </p:cNvPicPr>
          <p:nvPr/>
        </p:nvPicPr>
        <p:blipFill>
          <a:blip r:embed="rId2"/>
          <a:stretch>
            <a:fillRect/>
          </a:stretch>
        </p:blipFill>
        <p:spPr>
          <a:xfrm>
            <a:off x="2084833" y="759945"/>
            <a:ext cx="5879592" cy="4866555"/>
          </a:xfrm>
          <a:prstGeom prst="rect">
            <a:avLst/>
          </a:prstGeom>
        </p:spPr>
      </p:pic>
      <p:pic>
        <p:nvPicPr>
          <p:cNvPr id="11" name="Picture 10">
            <a:extLst>
              <a:ext uri="{FF2B5EF4-FFF2-40B4-BE49-F238E27FC236}">
                <a16:creationId xmlns:a16="http://schemas.microsoft.com/office/drawing/2014/main" id="{475F22E7-7FA5-B8C4-BD57-A274DCA5A4B6}"/>
              </a:ext>
            </a:extLst>
          </p:cNvPr>
          <p:cNvPicPr>
            <a:picLocks noChangeAspect="1"/>
          </p:cNvPicPr>
          <p:nvPr/>
        </p:nvPicPr>
        <p:blipFill>
          <a:blip r:embed="rId3"/>
          <a:stretch>
            <a:fillRect/>
          </a:stretch>
        </p:blipFill>
        <p:spPr>
          <a:xfrm>
            <a:off x="2084833" y="5726808"/>
            <a:ext cx="5879592" cy="809569"/>
          </a:xfrm>
          <a:prstGeom prst="rect">
            <a:avLst/>
          </a:prstGeom>
        </p:spPr>
      </p:pic>
    </p:spTree>
    <p:extLst>
      <p:ext uri="{BB962C8B-B14F-4D97-AF65-F5344CB8AC3E}">
        <p14:creationId xmlns:p14="http://schemas.microsoft.com/office/powerpoint/2010/main" val="18323636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10B0BDF-85F7-EDC8-3E3E-85C89CF4597C}"/>
              </a:ext>
            </a:extLst>
          </p:cNvPr>
          <p:cNvPicPr>
            <a:picLocks noGrp="1" noChangeAspect="1"/>
          </p:cNvPicPr>
          <p:nvPr>
            <p:ph idx="1"/>
          </p:nvPr>
        </p:nvPicPr>
        <p:blipFill>
          <a:blip r:embed="rId2"/>
          <a:stretch>
            <a:fillRect/>
          </a:stretch>
        </p:blipFill>
        <p:spPr>
          <a:xfrm>
            <a:off x="4855465" y="1603456"/>
            <a:ext cx="7336536" cy="4889419"/>
          </a:xfrm>
          <a:prstGeom prst="rect">
            <a:avLst/>
          </a:prstGeom>
        </p:spPr>
      </p:pic>
      <p:pic>
        <p:nvPicPr>
          <p:cNvPr id="6" name="Picture 5">
            <a:extLst>
              <a:ext uri="{FF2B5EF4-FFF2-40B4-BE49-F238E27FC236}">
                <a16:creationId xmlns:a16="http://schemas.microsoft.com/office/drawing/2014/main" id="{5089D602-2D0B-7988-8BAE-4BCFE431E124}"/>
              </a:ext>
            </a:extLst>
          </p:cNvPr>
          <p:cNvPicPr>
            <a:picLocks noChangeAspect="1"/>
          </p:cNvPicPr>
          <p:nvPr/>
        </p:nvPicPr>
        <p:blipFill>
          <a:blip r:embed="rId3"/>
          <a:stretch>
            <a:fillRect/>
          </a:stretch>
        </p:blipFill>
        <p:spPr>
          <a:xfrm>
            <a:off x="336100" y="219457"/>
            <a:ext cx="4271809" cy="2907791"/>
          </a:xfrm>
          <a:prstGeom prst="rect">
            <a:avLst/>
          </a:prstGeom>
        </p:spPr>
      </p:pic>
    </p:spTree>
    <p:extLst>
      <p:ext uri="{BB962C8B-B14F-4D97-AF65-F5344CB8AC3E}">
        <p14:creationId xmlns:p14="http://schemas.microsoft.com/office/powerpoint/2010/main" val="10054899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77315-935D-2461-1CC3-A7187B58EE52}"/>
              </a:ext>
            </a:extLst>
          </p:cNvPr>
          <p:cNvSpPr>
            <a:spLocks noGrp="1"/>
          </p:cNvSpPr>
          <p:nvPr>
            <p:ph type="title"/>
          </p:nvPr>
        </p:nvSpPr>
        <p:spPr/>
        <p:txBody>
          <a:bodyPr/>
          <a:lstStyle/>
          <a:p>
            <a:r>
              <a:rPr lang="en-IN" dirty="0"/>
              <a:t>Unpack allocation JIT sequence</a:t>
            </a:r>
          </a:p>
        </p:txBody>
      </p:sp>
      <p:pic>
        <p:nvPicPr>
          <p:cNvPr id="5" name="Content Placeholder 4">
            <a:extLst>
              <a:ext uri="{FF2B5EF4-FFF2-40B4-BE49-F238E27FC236}">
                <a16:creationId xmlns:a16="http://schemas.microsoft.com/office/drawing/2014/main" id="{6C72E69B-755E-13F4-B804-48EB84652D5A}"/>
              </a:ext>
            </a:extLst>
          </p:cNvPr>
          <p:cNvPicPr>
            <a:picLocks noGrp="1" noChangeAspect="1"/>
          </p:cNvPicPr>
          <p:nvPr>
            <p:ph idx="1"/>
          </p:nvPr>
        </p:nvPicPr>
        <p:blipFill>
          <a:blip r:embed="rId2"/>
          <a:stretch>
            <a:fillRect/>
          </a:stretch>
        </p:blipFill>
        <p:spPr>
          <a:xfrm>
            <a:off x="838201" y="1409434"/>
            <a:ext cx="6583680" cy="2862470"/>
          </a:xfrm>
          <a:prstGeom prst="rect">
            <a:avLst/>
          </a:prstGeom>
        </p:spPr>
      </p:pic>
      <p:sp>
        <p:nvSpPr>
          <p:cNvPr id="6" name="TextBox 5">
            <a:extLst>
              <a:ext uri="{FF2B5EF4-FFF2-40B4-BE49-F238E27FC236}">
                <a16:creationId xmlns:a16="http://schemas.microsoft.com/office/drawing/2014/main" id="{1B44ED3D-F15B-EDC7-A021-692540F0592F}"/>
              </a:ext>
            </a:extLst>
          </p:cNvPr>
          <p:cNvSpPr txBox="1"/>
          <p:nvPr/>
        </p:nvSpPr>
        <p:spPr>
          <a:xfrm>
            <a:off x="838200" y="4272678"/>
            <a:ext cx="7400026" cy="2585323"/>
          </a:xfrm>
          <a:prstGeom prst="rect">
            <a:avLst/>
          </a:prstGeom>
          <a:noFill/>
        </p:spPr>
        <p:txBody>
          <a:bodyPr wrap="square" rtlCol="0">
            <a:spAutoFit/>
          </a:bodyPr>
          <a:lstStyle/>
          <a:p>
            <a:pPr marL="285750" indent="-285750">
              <a:buFont typeface="Arial" panose="020B0604020202020204" pitchFamily="34" charset="0"/>
              <a:buChar char="•"/>
            </a:pPr>
            <a:r>
              <a:rPr lang="en-IN" dirty="0"/>
              <a:t>Sequence involves</a:t>
            </a:r>
          </a:p>
          <a:p>
            <a:pPr marL="742950" lvl="1" indent="-285750">
              <a:buFont typeface="Arial" panose="020B0604020202020204" pitchFamily="34" charset="0"/>
              <a:buChar char="•"/>
            </a:pPr>
            <a:r>
              <a:rPr lang="en-IN" dirty="0"/>
              <a:t>1 TLS LOAD</a:t>
            </a:r>
          </a:p>
          <a:p>
            <a:pPr marL="742950" lvl="1" indent="-285750">
              <a:buFont typeface="Arial" panose="020B0604020202020204" pitchFamily="34" charset="0"/>
              <a:buChar char="•"/>
            </a:pPr>
            <a:r>
              <a:rPr lang="en-IN" dirty="0"/>
              <a:t>1 TLS STORE</a:t>
            </a:r>
          </a:p>
          <a:p>
            <a:pPr marL="742950" lvl="1" indent="-285750">
              <a:buFont typeface="Arial" panose="020B0604020202020204" pitchFamily="34" charset="0"/>
              <a:buChar char="•"/>
            </a:pPr>
            <a:r>
              <a:rPr lang="en-IN" dirty="0"/>
              <a:t>1 CISC compare</a:t>
            </a:r>
          </a:p>
          <a:p>
            <a:pPr marL="742950" lvl="1" indent="-285750">
              <a:buFont typeface="Arial" panose="020B0604020202020204" pitchFamily="34" charset="0"/>
              <a:buChar char="•"/>
            </a:pPr>
            <a:r>
              <a:rPr lang="en-IN" dirty="0"/>
              <a:t>Several field initialization STOREs.</a:t>
            </a:r>
          </a:p>
          <a:p>
            <a:pPr marL="742950" lvl="1" indent="-285750">
              <a:buFont typeface="Arial" panose="020B0604020202020204" pitchFamily="34" charset="0"/>
              <a:buChar char="•"/>
            </a:pPr>
            <a:r>
              <a:rPr lang="en-IN" dirty="0"/>
              <a:t>PREFETCH – hint to load subsequent cache lines for faster access.</a:t>
            </a:r>
          </a:p>
          <a:p>
            <a:pPr marL="285750" indent="-285750">
              <a:buFont typeface="Arial" panose="020B0604020202020204" pitchFamily="34" charset="0"/>
              <a:buChar char="•"/>
            </a:pPr>
            <a:r>
              <a:rPr lang="en-IN" dirty="0"/>
              <a:t>Cost of memory operations</a:t>
            </a:r>
          </a:p>
          <a:p>
            <a:pPr marL="742950" lvl="1" indent="-285750">
              <a:buFont typeface="Arial" panose="020B0604020202020204" pitchFamily="34" charset="0"/>
              <a:buChar char="•"/>
            </a:pPr>
            <a:r>
              <a:rPr lang="en-IN" dirty="0"/>
              <a:t>Load / store needs at least 4 cycles (L1D access latency)</a:t>
            </a:r>
          </a:p>
          <a:p>
            <a:pPr marL="742950" lvl="1" indent="-285750">
              <a:buFont typeface="Arial" panose="020B0604020202020204" pitchFamily="34" charset="0"/>
              <a:buChar char="•"/>
            </a:pPr>
            <a:endParaRPr lang="en-IN" dirty="0"/>
          </a:p>
        </p:txBody>
      </p:sp>
    </p:spTree>
    <p:extLst>
      <p:ext uri="{BB962C8B-B14F-4D97-AF65-F5344CB8AC3E}">
        <p14:creationId xmlns:p14="http://schemas.microsoft.com/office/powerpoint/2010/main" val="25271737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43BA5-C36A-9D8F-105F-F1F848F13273}"/>
              </a:ext>
            </a:extLst>
          </p:cNvPr>
          <p:cNvSpPr>
            <a:spLocks noGrp="1"/>
          </p:cNvSpPr>
          <p:nvPr>
            <p:ph type="title"/>
          </p:nvPr>
        </p:nvSpPr>
        <p:spPr>
          <a:xfrm>
            <a:off x="838200" y="365125"/>
            <a:ext cx="6182360" cy="658177"/>
          </a:xfrm>
        </p:spPr>
        <p:txBody>
          <a:bodyPr>
            <a:normAutofit fontScale="90000"/>
          </a:bodyPr>
          <a:lstStyle/>
          <a:p>
            <a:r>
              <a:rPr lang="en-IN" dirty="0"/>
              <a:t>Cost of using frameworks</a:t>
            </a:r>
          </a:p>
        </p:txBody>
      </p:sp>
      <p:sp>
        <p:nvSpPr>
          <p:cNvPr id="3" name="Content Placeholder 2">
            <a:extLst>
              <a:ext uri="{FF2B5EF4-FFF2-40B4-BE49-F238E27FC236}">
                <a16:creationId xmlns:a16="http://schemas.microsoft.com/office/drawing/2014/main" id="{0AADED6E-4189-AD35-76DB-70566F79669E}"/>
              </a:ext>
            </a:extLst>
          </p:cNvPr>
          <p:cNvSpPr>
            <a:spLocks noGrp="1"/>
          </p:cNvSpPr>
          <p:nvPr>
            <p:ph idx="1"/>
          </p:nvPr>
        </p:nvSpPr>
        <p:spPr>
          <a:xfrm>
            <a:off x="416560" y="1310640"/>
            <a:ext cx="10510520" cy="4409123"/>
          </a:xfrm>
        </p:spPr>
        <p:txBody>
          <a:bodyPr>
            <a:normAutofit fontScale="92500" lnSpcReduction="10000"/>
          </a:bodyPr>
          <a:lstStyle/>
          <a:p>
            <a:r>
              <a:rPr lang="en-US" sz="2000" dirty="0"/>
              <a:t>Frameworks such as Java EE and languages such as Scala, confront Java VMs with additional levels of abstractions, which usually consist of small and short-lived objects. </a:t>
            </a:r>
          </a:p>
          <a:p>
            <a:r>
              <a:rPr lang="en-US" sz="2000" dirty="0"/>
              <a:t>Other Microservices frameworks like Spring Boot, Micronaut generates lots of boiler plate </a:t>
            </a:r>
            <a:r>
              <a:rPr lang="en-US" sz="2000"/>
              <a:t>code creating </a:t>
            </a:r>
            <a:r>
              <a:rPr lang="en-US" sz="2000" dirty="0"/>
              <a:t>short lived objects which impacts application startup.</a:t>
            </a:r>
          </a:p>
          <a:p>
            <a:r>
              <a:rPr lang="en-US" sz="2000" dirty="0"/>
              <a:t>Aggressive Inlining coupled with Escape Analysis can help in removing these abstractions. </a:t>
            </a:r>
            <a:r>
              <a:rPr lang="en-IN" sz="2000" dirty="0"/>
              <a:t>Java itself also </a:t>
            </a:r>
            <a:r>
              <a:rPr lang="en-US" sz="2000" dirty="0"/>
              <a:t>introduces additional layers of abstraction, such as in the following examples</a:t>
            </a:r>
          </a:p>
          <a:p>
            <a:endParaRPr lang="en-IN" dirty="0"/>
          </a:p>
          <a:p>
            <a:endParaRPr lang="en-IN" dirty="0"/>
          </a:p>
          <a:p>
            <a:endParaRPr lang="en-IN" dirty="0"/>
          </a:p>
          <a:p>
            <a:endParaRPr lang="en-IN" sz="2100" dirty="0"/>
          </a:p>
          <a:p>
            <a:r>
              <a:rPr lang="en-IN" sz="2100" dirty="0" err="1"/>
              <a:t>StringBuffer</a:t>
            </a:r>
            <a:r>
              <a:rPr lang="en-IN" sz="2100" dirty="0"/>
              <a:t> in the above </a:t>
            </a:r>
            <a:r>
              <a:rPr lang="en-US" sz="2100" dirty="0"/>
              <a:t>example is a synchronized data structure, so that every operation needs to acquire the object’s lock. However, it is obvious that the buffer object does not escape and lock will never be contented.</a:t>
            </a:r>
            <a:endParaRPr lang="en-IN" sz="2100" dirty="0"/>
          </a:p>
        </p:txBody>
      </p:sp>
      <p:pic>
        <p:nvPicPr>
          <p:cNvPr id="7" name="Picture 6">
            <a:extLst>
              <a:ext uri="{FF2B5EF4-FFF2-40B4-BE49-F238E27FC236}">
                <a16:creationId xmlns:a16="http://schemas.microsoft.com/office/drawing/2014/main" id="{52A3ABAC-1F7C-5CA0-7152-AA283CAE775C}"/>
              </a:ext>
            </a:extLst>
          </p:cNvPr>
          <p:cNvPicPr>
            <a:picLocks noChangeAspect="1"/>
          </p:cNvPicPr>
          <p:nvPr/>
        </p:nvPicPr>
        <p:blipFill>
          <a:blip r:embed="rId2"/>
          <a:stretch>
            <a:fillRect/>
          </a:stretch>
        </p:blipFill>
        <p:spPr>
          <a:xfrm>
            <a:off x="956528" y="3180351"/>
            <a:ext cx="2791215" cy="1428949"/>
          </a:xfrm>
          <a:prstGeom prst="rect">
            <a:avLst/>
          </a:prstGeom>
        </p:spPr>
      </p:pic>
    </p:spTree>
    <p:extLst>
      <p:ext uri="{BB962C8B-B14F-4D97-AF65-F5344CB8AC3E}">
        <p14:creationId xmlns:p14="http://schemas.microsoft.com/office/powerpoint/2010/main" val="10465007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45A3E-4E63-5219-D4F7-B2372EB0A96A}"/>
              </a:ext>
            </a:extLst>
          </p:cNvPr>
          <p:cNvSpPr>
            <a:spLocks noGrp="1"/>
          </p:cNvSpPr>
          <p:nvPr>
            <p:ph type="title"/>
          </p:nvPr>
        </p:nvSpPr>
        <p:spPr/>
        <p:txBody>
          <a:bodyPr/>
          <a:lstStyle/>
          <a:p>
            <a:r>
              <a:rPr lang="en-IN" dirty="0"/>
              <a:t>Escape Analysis</a:t>
            </a:r>
          </a:p>
        </p:txBody>
      </p:sp>
      <p:sp>
        <p:nvSpPr>
          <p:cNvPr id="3" name="Content Placeholder 2">
            <a:extLst>
              <a:ext uri="{FF2B5EF4-FFF2-40B4-BE49-F238E27FC236}">
                <a16:creationId xmlns:a16="http://schemas.microsoft.com/office/drawing/2014/main" id="{45794A39-0A55-20F6-1FEA-03B2838DBA85}"/>
              </a:ext>
            </a:extLst>
          </p:cNvPr>
          <p:cNvSpPr>
            <a:spLocks noGrp="1"/>
          </p:cNvSpPr>
          <p:nvPr>
            <p:ph idx="1"/>
          </p:nvPr>
        </p:nvSpPr>
        <p:spPr/>
        <p:txBody>
          <a:bodyPr>
            <a:normAutofit/>
          </a:bodyPr>
          <a:lstStyle/>
          <a:p>
            <a:r>
              <a:rPr lang="en-IN" dirty="0"/>
              <a:t>Efficient data flow algorithm which</a:t>
            </a:r>
            <a:r>
              <a:rPr lang="en-US" dirty="0"/>
              <a:t> determines </a:t>
            </a:r>
            <a:r>
              <a:rPr lang="en-IN" dirty="0"/>
              <a:t>whether an allocation</a:t>
            </a:r>
          </a:p>
          <a:p>
            <a:pPr lvl="1"/>
            <a:r>
              <a:rPr lang="en-US" dirty="0"/>
              <a:t>may escape the method (i.e., is not local to the method) that created the object.</a:t>
            </a:r>
          </a:p>
          <a:p>
            <a:pPr lvl="1"/>
            <a:r>
              <a:rPr lang="en-US" dirty="0"/>
              <a:t>may escape the thread that created </a:t>
            </a:r>
            <a:r>
              <a:rPr lang="en-IN" dirty="0"/>
              <a:t>the object.</a:t>
            </a:r>
          </a:p>
          <a:p>
            <a:r>
              <a:rPr lang="en-US" dirty="0"/>
              <a:t>If an allocation is non-escaping.</a:t>
            </a:r>
          </a:p>
          <a:p>
            <a:pPr lvl="1"/>
            <a:r>
              <a:rPr lang="en-US" dirty="0"/>
              <a:t>I</a:t>
            </a:r>
            <a:r>
              <a:rPr lang="en-IN" dirty="0"/>
              <a:t>t can be allocated </a:t>
            </a:r>
            <a:r>
              <a:rPr lang="en-US" dirty="0"/>
              <a:t>on the method’s stack frame.</a:t>
            </a:r>
          </a:p>
          <a:p>
            <a:pPr lvl="1"/>
            <a:r>
              <a:rPr lang="en-US" dirty="0"/>
              <a:t>Stack allocation is inherently cheaper </a:t>
            </a:r>
            <a:r>
              <a:rPr lang="en-IN" dirty="0"/>
              <a:t>than heap allocation, we just saw the cost associated with each allocation.</a:t>
            </a:r>
          </a:p>
          <a:p>
            <a:pPr lvl="1"/>
            <a:r>
              <a:rPr lang="en-IN" dirty="0"/>
              <a:t>Stack allocation </a:t>
            </a:r>
            <a:r>
              <a:rPr lang="en-US" dirty="0"/>
              <a:t>also reduces garbage collection overhead.</a:t>
            </a:r>
          </a:p>
          <a:p>
            <a:pPr lvl="1"/>
            <a:r>
              <a:rPr lang="en-US" dirty="0"/>
              <a:t>If </a:t>
            </a:r>
            <a:r>
              <a:rPr lang="en-US" sz="1600" dirty="0"/>
              <a:t> </a:t>
            </a:r>
            <a:r>
              <a:rPr lang="en-US" dirty="0"/>
              <a:t>object does not escape a method, it opens up the possibility of strength reducing </a:t>
            </a:r>
            <a:r>
              <a:rPr lang="en-IN" dirty="0"/>
              <a:t>the object accesses (SROA : scalar replacements of aggregate)</a:t>
            </a:r>
            <a:endParaRPr lang="en-US" dirty="0"/>
          </a:p>
        </p:txBody>
      </p:sp>
    </p:spTree>
    <p:extLst>
      <p:ext uri="{BB962C8B-B14F-4D97-AF65-F5344CB8AC3E}">
        <p14:creationId xmlns:p14="http://schemas.microsoft.com/office/powerpoint/2010/main" val="41521708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B6BE44C-7C8F-0B79-504B-80285CEBDE8F}"/>
              </a:ext>
            </a:extLst>
          </p:cNvPr>
          <p:cNvSpPr>
            <a:spLocks noGrp="1"/>
          </p:cNvSpPr>
          <p:nvPr>
            <p:ph idx="1"/>
          </p:nvPr>
        </p:nvSpPr>
        <p:spPr/>
        <p:txBody>
          <a:bodyPr/>
          <a:lstStyle/>
          <a:p>
            <a:r>
              <a:rPr lang="en-US" dirty="0"/>
              <a:t>If an allocation does not escape a thread</a:t>
            </a:r>
          </a:p>
          <a:p>
            <a:pPr lvl="1"/>
            <a:r>
              <a:rPr lang="en-US" dirty="0"/>
              <a:t>No other thread can access the object.</a:t>
            </a:r>
          </a:p>
          <a:p>
            <a:pPr lvl="1"/>
            <a:r>
              <a:rPr lang="en-US" dirty="0"/>
              <a:t>we can eliminate the synchronization associated with </a:t>
            </a:r>
            <a:r>
              <a:rPr lang="en-IN" dirty="0"/>
              <a:t>this object</a:t>
            </a:r>
          </a:p>
          <a:p>
            <a:pPr lvl="1"/>
            <a:r>
              <a:rPr lang="en-US" dirty="0"/>
              <a:t>Java memory model requires that we flush the Java local memory at </a:t>
            </a:r>
            <a:r>
              <a:rPr lang="en-US" b="1" dirty="0" err="1"/>
              <a:t>monitorenter</a:t>
            </a:r>
            <a:r>
              <a:rPr lang="en-US" dirty="0"/>
              <a:t> </a:t>
            </a:r>
            <a:r>
              <a:rPr lang="en-IN" sz="2000" dirty="0"/>
              <a:t>and </a:t>
            </a:r>
            <a:r>
              <a:rPr lang="en-IN" b="1" dirty="0" err="1"/>
              <a:t>monitorexit</a:t>
            </a:r>
            <a:r>
              <a:rPr lang="en-IN" dirty="0"/>
              <a:t> </a:t>
            </a:r>
            <a:r>
              <a:rPr lang="en-IN" sz="2000" dirty="0"/>
              <a:t>bytecodes.</a:t>
            </a:r>
          </a:p>
        </p:txBody>
      </p:sp>
    </p:spTree>
    <p:extLst>
      <p:ext uri="{BB962C8B-B14F-4D97-AF65-F5344CB8AC3E}">
        <p14:creationId xmlns:p14="http://schemas.microsoft.com/office/powerpoint/2010/main" val="38282569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710</TotalTime>
  <Words>1209</Words>
  <Application>Microsoft Office PowerPoint</Application>
  <PresentationFormat>Widescreen</PresentationFormat>
  <Paragraphs>103</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C2 Improvements Jatin Bhateja</vt:lpstr>
      <vt:lpstr>Agenda</vt:lpstr>
      <vt:lpstr>Cost of allocation</vt:lpstr>
      <vt:lpstr>Example</vt:lpstr>
      <vt:lpstr>PowerPoint Presentation</vt:lpstr>
      <vt:lpstr>Unpack allocation JIT sequence</vt:lpstr>
      <vt:lpstr>Cost of using frameworks</vt:lpstr>
      <vt:lpstr>Escape Analysis</vt:lpstr>
      <vt:lpstr>PowerPoint Presentation</vt:lpstr>
      <vt:lpstr>Example</vt:lpstr>
      <vt:lpstr>Escape analysis …</vt:lpstr>
      <vt:lpstr>Flow Sensitive vs Flow In-sensitive EA</vt:lpstr>
      <vt:lpstr>Partial Escape Analysis</vt:lpstr>
      <vt:lpstr>PowerPoint Presentation</vt:lpstr>
      <vt:lpstr>Analogy with Valhalla Value Types</vt:lpstr>
      <vt:lpstr>Performance comparison of C2 EA vs Graal PAE vs Valhalla </vt:lpstr>
      <vt:lpstr>Next steps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Jatin Bhateja</dc:creator>
  <cp:lastModifiedBy>Jatin Bhateja</cp:lastModifiedBy>
  <cp:revision>53</cp:revision>
  <dcterms:created xsi:type="dcterms:W3CDTF">2025-10-19T19:43:28Z</dcterms:created>
  <dcterms:modified xsi:type="dcterms:W3CDTF">2025-10-24T07:39:15Z</dcterms:modified>
</cp:coreProperties>
</file>