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3.xml" ContentType="application/vnd.openxmlformats-officedocument.presentationml.notesSlide+xml"/>
  <Override PartName="/ppt/ink/ink1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6.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33" r:id="rId2"/>
    <p:sldId id="334" r:id="rId3"/>
    <p:sldId id="350" r:id="rId4"/>
    <p:sldId id="258" r:id="rId5"/>
    <p:sldId id="281" r:id="rId6"/>
    <p:sldId id="261" r:id="rId7"/>
    <p:sldId id="349" r:id="rId8"/>
    <p:sldId id="262" r:id="rId9"/>
    <p:sldId id="280" r:id="rId10"/>
    <p:sldId id="352" r:id="rId11"/>
    <p:sldId id="264" r:id="rId12"/>
    <p:sldId id="265" r:id="rId13"/>
    <p:sldId id="338" r:id="rId14"/>
    <p:sldId id="339" r:id="rId15"/>
    <p:sldId id="342" r:id="rId16"/>
    <p:sldId id="354" r:id="rId17"/>
    <p:sldId id="355" r:id="rId18"/>
    <p:sldId id="353" r:id="rId19"/>
    <p:sldId id="356" r:id="rId20"/>
    <p:sldId id="263" r:id="rId21"/>
    <p:sldId id="273" r:id="rId22"/>
    <p:sldId id="341" r:id="rId23"/>
    <p:sldId id="345" r:id="rId24"/>
    <p:sldId id="324" r:id="rId25"/>
    <p:sldId id="347" r:id="rId26"/>
    <p:sldId id="326" r:id="rId27"/>
    <p:sldId id="344" r:id="rId28"/>
    <p:sldId id="283" r:id="rId29"/>
    <p:sldId id="359" r:id="rId30"/>
    <p:sldId id="357" r:id="rId31"/>
    <p:sldId id="358" r:id="rId32"/>
    <p:sldId id="292" r:id="rId33"/>
    <p:sldId id="346" r:id="rId34"/>
    <p:sldId id="25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5:45.526"/>
    </inkml:context>
    <inkml:brush xml:id="br0">
      <inkml:brushProperty name="width" value="0.05" units="cm"/>
      <inkml:brushProperty name="height" value="0.05" units="cm"/>
      <inkml:brushProperty name="color" value="#004F8B"/>
    </inkml:brush>
  </inkml:definitions>
  <inkml:trace contextRef="#ctx0" brushRef="#br0">26 623 24575,'0'-37'0,"-2"1"0,-10-51 0,5 29 0,3 1 0,4-111 0,3 62 0,-3 42-1365,0 55-5461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5.27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5.65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6.01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6.42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7.009"/>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9.251"/>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29.597"/>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30.08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30.468"/>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5:37:46.721"/>
    </inkml:context>
    <inkml:brush xml:id="br0">
      <inkml:brushProperty name="width" value="0.05" units="cm"/>
      <inkml:brushProperty name="height" value="0.05" units="cm"/>
      <inkml:brushProperty name="color" value="#004F8B"/>
    </inkml:brush>
  </inkml:definitions>
  <inkml:trace contextRef="#ctx0" brushRef="#br0">1 109 24575,'550'0'0,"-546"0"0,-1 0 0,1 0 0,0 0 0,-1-1 0,1 0 0,-1 1 0,0-1 0,1-1 0,-1 1 0,0 0 0,0-1 0,1 0 0,4-3 0,-7 4 0,0 0 0,0 0 0,0-1 0,-1 1 0,1 0 0,0 0 0,0-1 0,-1 1 0,1-1 0,-1 1 0,0 0 0,1-1 0,-1 1 0,0-1 0,0 1 0,1-1 0,-1 1 0,-1-1 0,1 1 0,0-1 0,0 1 0,0-1 0,-1 1 0,1 0 0,-1-1 0,1 1 0,-1-1 0,0 1 0,1 0 0,-1 0 0,0-1 0,0 1 0,0 0 0,0 0 0,0 0 0,-1-1 0,-1-1 0,0 0 0,0 0 0,-1 0 0,1 1 0,-1-1 0,0 1 0,1 0 0,-1 0 0,-6-2 0,-20-11 0,34 18 0,6 4 0,-2 0 0,1 1 0,9 11 0,-16-17 0,-1 0 0,1 1 0,0-1 0,-1 0 0,1 0 0,-1 1 0,0-1 0,0 1 0,0-1 0,0 1 0,0-1 0,-1 1 0,1 0 0,-1-1 0,0 1 0,1 0 0,-1-1 0,0 1 0,-1 0 0,1 0 0,-1 4 0,-3 2-115,-13 34 364,16-41-349,0 1 0,-1-1 0,1 0 0,0 0 0,-1 0 0,0 1 0,0-2 1,1 1-1,-1 0 0,0 0 0,0-1 0,-1 1 0,1-1 0,-3 2 0,-3-1-6726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9:47.495"/>
    </inkml:context>
    <inkml:brush xml:id="br0">
      <inkml:brushProperty name="width" value="0.05" units="cm"/>
      <inkml:brushProperty name="height" value="0.05" units="cm"/>
      <inkml:brushProperty name="color" value="#004F8B"/>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1:52:02.436"/>
    </inkml:context>
    <inkml:brush xml:id="br0">
      <inkml:brushProperty name="width" value="0.05" units="cm"/>
      <inkml:brushProperty name="height" value="0.05" units="cm"/>
      <inkml:brushProperty name="color" value="#004F8B"/>
    </inkml:brush>
  </inkml:definitions>
  <inkml:trace contextRef="#ctx0" brushRef="#br0">1 4582 24575,'6'1'0,"0"0"0,0 0 0,0 1 0,0 0 0,0 0 0,0 0 0,-1 1 0,6 4 0,25 8 0,-6-8 0,1-2 0,1-1 0,-1-2 0,0-1 0,47-5 0,2 2 0,-51 0 0,54-9 0,-54 5 0,53-1 0,-43 5 0,43-8 0,-43 4 0,44 0 0,-34 6 0,12 0 0,113-14 0,-112 5 0,37-7 0,-60 10 0,1 2 0,-1 1 0,1 2 0,41 4 0,9 0 0,-22-4 0,-8 0 0,0 2 0,91 14 0,-121-11 0,59 1 0,-61-5 0,0 1 0,43 8 0,-12 0 0,1-3 0,0-2 0,88-6 0,-37 0 0,-56 1 0,0 2 0,0 3 0,85 17 0,-92-9 0,-10-2 0,1-1 0,-1-2 0,1-1 0,55 0 0,381-8 0,-446 1 0,-1-2 0,1 0 0,-1-2 0,34-10 0,107-43 0,-32 10 0,349-81 0,-448 121 0,-1-2 0,1-2 0,-2-2 0,0-1 0,0-1 0,-2-2 0,63-43 0,-31 11 0,105-71 0,-65 47 0,134-121 0,-90 69 0,135-114 0,-207 168 0,102-123 0,-47 49 0,-81 92 0,67-87 0,-13 5 0,37-55 0,-85 94 0,-27 42 0,45-57 0,-56 86 0,65-77 0,-57 71 0,40-62 0,-1 2 0,-60 83 0,19-23 0,32-30 0,-13 12 0,-31 34 0,0 1 0,20-18 0,17-10 0,-30 24 0,1 0 0,2 1 0,-1 2 0,28-14 0,-40 23 0,0 1 0,0-2 0,-1 1 0,0-1 0,0-1 0,-1 0 0,16-20 0,-20 24 0,1 0 0,-1 1 0,1-1 0,0 1 0,7-4 0,-7 5 0,0-1 0,0 0 0,0-1 0,0 1 0,5-7 0,9-10 0,27-21 0,15-17 0,-50 45 0,-1-1 0,9-15 0,-14 19 0,1 1 0,0 0 0,0 0 0,1 0 0,1 1 0,-1 1 0,12-9 0,4 0 0,-11 9 0,-1-1 0,0 0 0,0-1 0,-1-1 0,14-16 0,-10 11 0,1 0 0,1 1 0,0 1 0,35-22 0,-24 17 0,7-5 0,172-127 0,-174 123 0,-22 18 0,0 1 0,1 0 0,0 0 0,0 1 0,21-9 0,-20 11 0,-1-1 0,1 0 0,-1-1 0,0 0 0,-1-1 0,12-11 0,59-67 0,-41 41 0,-30 33 0,-1 0 0,0-1 0,10-21 0,-15 25 0,0 1 0,0 0 0,1 0 0,0 1 0,0-1 0,1 1 0,0 1 0,1-1 0,-1 1 0,1 1 0,13-9 0,39-13 0,-38 19 0,34-20 0,-22 9 0,-19 12 0,-1 0 0,0-1 0,0-1 0,-1 0 0,20-20 0,-31 27 0,0 0 0,1 1 0,0-1 0,-1 1 0,1 0 0,0-1 0,6-2 0,-9 5 0,1 0 0,-1 0 0,0 0 0,1 0 0,-1 0 0,0-1 0,1 1 0,-1 0 0,0 0 0,1 0 0,-1 0 0,0 0 0,1 0 0,-1 0 0,0 0 0,1 0 0,-1 1 0,0-1 0,1 0 0,-1 0 0,0 0 0,1 0 0,-1 0 0,0 0 0,1 1 0,-1-1 0,0 0 0,0 0 0,1 1 0,-1-1 0,0 0 0,1 2 0,-1-1 0,1 0 0,-1 1 0,0-1 0,0 0 0,1 1 0,-1-1 0,0 1 0,0-1 0,0 0 0,0 1 0,-1-1 0,1 2 0,-3 8 0,0 0 0,0-1 0,-1 0 0,-5 11 0,3-9 0,1 0 0,-6 24 0,4 5 0,5-27 0,0 1 0,-1-1 0,-1 0 0,-8 21 0,12-34 0,0 0 0,-1-1 0,1 1 0,0 0 0,0-1 0,0 1 0,-1-1 0,1 1 0,0 0 0,0-1 0,-1 1 0,1-1 0,-1 1 0,1-1 0,0 1 0,-1-1 0,1 1 0,-1-1 0,1 0 0,-1 1 0,1-1 0,-1 0 0,0 1 0,1-1 0,-1 0 0,1 0 0,-1 1 0,0-1 0,1 0 0,-2 0 0,1-1 0,1 1 0,-1-1 0,0 0 0,0 0 0,1 0 0,-1 0 0,1 0 0,-1 0 0,1 0 0,0 0 0,-1 0 0,1-1 0,0 1 0,-1-2 0,-3-45 0,5-259 0,-1 314 0,1 1 0,-2 0 0,1 0 0,-1-1 0,-1 1 0,1 0 0,-5 10 0,5-16 0,-1 1 0,1-1 0,-1 0 0,1 1 0,-1-1 0,0 0 0,0 0 0,0 0 0,-1 0 0,1 0 0,0-1 0,-1 1 0,1-1 0,-1 1 0,1-1 0,-1 0 0,0 0 0,0 0 0,1 0 0,-1-1 0,0 1 0,0-1 0,-4 0 0,-14 1 0,1 0 0,-23-4 0,29 1 0,-1 1 0,1 1 0,-1 0 0,1 1 0,-22 4 0,36-5 0,-1 0 0,1 0 0,-1 0 0,1 0 0,-1 0 0,1 0 0,-1 0 0,1 0 0,-1 1 0,1-1 0,-1 0 0,1 0 0,-1 0 0,1 1 0,-1-1 0,1 0 0,0 1 0,-1-1 0,1 0 0,-1 1 0,1-1 0,0 0 0,-1 1 0,1-1 0,0 1 0,0-1 0,-1 2 0,13 4 0,24 0 0,-16-6 0,0 0 0,0-1 0,1-1 0,-1-1 0,0-1 0,-1 0 0,1-2 0,-1 0 0,0-1 0,0-1 0,24-15 0,-37 18-1365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1:55:34.984"/>
    </inkml:context>
    <inkml:brush xml:id="br0">
      <inkml:brushProperty name="width" value="0.05" units="cm"/>
      <inkml:brushProperty name="height" value="0.05" units="cm"/>
      <inkml:brushProperty name="color" value="#004F8B"/>
    </inkml:brush>
  </inkml:definitions>
  <inkml:trace contextRef="#ctx0" brushRef="#br0">0 3690 24575,'1'0'0,"-1"1"0,0 0 0,0 0 0,1 0 0,-1-1 0,0 1 0,1 0 0,-1 0 0,1-1 0,-1 1 0,1 0 0,-1-1 0,1 1 0,0 0 0,-1-1 0,1 1 0,0-1 0,-1 1 0,1-1 0,0 0 0,0 1 0,-1-1 0,2 1 0,24 7 0,-16-5 0,12 4 0,0-1 0,1-1 0,0-1 0,0-1 0,1-1 0,-1-2 0,29-1 0,161-31 0,-155 21 0,61-6 0,149-2 0,-172 13 0,0-4 0,-1-4 0,96-27 0,-4-1 0,-61 16 0,252-34 0,-305 51 0,38-3 0,-45 6 0,0-3 0,97-25 0,42-40 0,-5 0 0,-51 31 0,-25 8 0,160-69 0,-208 70 0,2 4 0,160-39 0,-211 63 0,0-2 0,-1-1 0,50-24 0,68-51 0,-92 52 0,102-48 0,-59 39 0,141-83 0,-192 101 0,73-29 0,-14 8 0,-26 17 0,-58 21 0,0 0 0,34-17 0,32-20 0,2 4 0,111-34 0,-60 15 0,-102 41 0,0 1 0,2 2 0,53-14 0,-57 22 0,-12 2 0,-1 0 0,1-1 0,-1-1 0,0-1 0,0-1 0,31-17 0,64-51 0,-29 18 0,131-66 0,-209 120 0,114-49 0,-74 34 0,-1-2 0,64-40 0,160-76 0,-195 100 0,83-55 0,-141 80 0,-5 4 0,165-90 0,-152 84 0,-1-1 0,-1-1 0,31-25 0,-32 21 0,2 2 0,53-29 0,-20 21 0,64-33 0,-106 49 0,0-1 0,0 0 0,-2-2 0,28-25 0,-25 21 0,2 1 0,0 1 0,0 1 0,2 0 0,26-12 0,-20 11 0,-1 0 0,42-34 0,-53 36 0,1 1 0,0 0 0,1 2 0,37-17 0,137-51 0,-160 64 0,1 1 0,1 2 0,0 2 0,1 1 0,53-6 0,-58 9 0,0-2 0,-1-1 0,0-1 0,-1-1 0,1-2 0,-2-1 0,41-25 0,28-5 0,-84 37 0,0 1 0,0 1 0,1 0 0,0 0 0,0 1 0,0 1 0,0 0 0,0 1 0,1 0 0,20 2 0,-11-1 0,0-1 0,28-5 0,-12 1 0,0 1 0,53 2 0,-48 2 0,56-8 0,-14-12 0,-62 12 0,48-7 0,60-11 0,-148 25 0,2-1 0,-1-1 0,0-1 0,0 0 0,1-1 0,0 0 0,0-1 0,0-1 0,1 0 0,-13-9 0,10 5 0,-1 1 0,0 1 0,-33-13 0,33 16 0,1-1 0,0-1 0,0 0 0,-22-17 0,42 23 0,14 5 0,21 8 0,68 18 0,1 1 0,-92-25 0,1 0 0,22 1 0,-30-5 0,1 0 0,0 1 0,-1 0 0,1 0 0,-1 1 0,0 0 0,0 1 0,0 0 0,0 0 0,11 9 0,-18-12 0,-1 0 0,0 0 0,0 0 0,0-1 0,0 1 0,-1 1 0,1-1 0,0 0 0,0 0 0,-1 0 0,1 0 0,0 0 0,-1 1 0,1-1 0,-1 0 0,0 1 0,1-1 0,-1 0 0,0 1 0,0-1 0,0 0 0,0 1 0,0-1 0,0 3 0,-1-2 0,0 1 0,0-1 0,0 0 0,-1 0 0,1 0 0,-1 0 0,1 0 0,-1 0 0,1 0 0,-1-1 0,0 1 0,-3 2 0,-7 3 0,1 0 0,-1-1 0,-24 10 0,12-7 40,0 1 0,-36 21 0,49-23-252,0 0 0,1 0 0,0 1-1,0 0 1,0 0 0,-14 21 0,13-14-6614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1:56:29.884"/>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2:15:55.346"/>
    </inkml:context>
    <inkml:brush xml:id="br0">
      <inkml:brushProperty name="width" value="0.05" units="cm"/>
      <inkml:brushProperty name="height" value="0.05" units="cm"/>
      <inkml:brushProperty name="color" value="#004F8B"/>
    </inkml:brush>
  </inkml:definitions>
  <inkml:trace contextRef="#ctx0" brushRef="#br0">1173 51 24575,'-1'1'0,"1"-1"0,-1 1 0,0 0 0,1-1 0,-1 0 0,0 1 0,0-1 0,0 0 0,1 1 0,-1-1 0,0 0 0,0 0 0,0 1 0,0-1 0,1 0 0,-1 0 0,0 0 0,0 0 0,0 0 0,0 0 0,0-1 0,0 1 0,0 0 0,-27-3 0,16 0 0,-1-1 0,0 0 0,-19-9 0,21 8 0,-1 0 0,1 1 0,-1 1 0,-18-4 0,-34 2 0,-104 6 0,59 1 0,-461-2 0,520 5-1365,32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2:16:31.107"/>
    </inkml:context>
    <inkml:brush xml:id="br0">
      <inkml:brushProperty name="width" value="0.05" units="cm"/>
      <inkml:brushProperty name="height" value="0.05" units="cm"/>
      <inkml:brushProperty name="color" value="#004F8B"/>
    </inkml:brush>
  </inkml:definitions>
  <inkml:trace contextRef="#ctx0" brushRef="#br0">29 9 24575,'0'5'0,"4"52"0,-3-53 0,0-1 0,0 0 0,0 1 0,0-1 0,0 0 0,1 0 0,0 0 0,0 0 0,0 0 0,0 0 0,0 0 0,0-1 0,1 1 0,2 2 0,-5-5 0,1 1 0,0 0 0,-1-1 0,1 1 0,-1 0 0,0-1 0,1 1 0,-1 0 0,0 0 0,1 0 0,-1 0 0,0-1 0,0 1 0,0 0 0,0 0 0,1 0 0,-1 0 0,0 0 0,-1-1 0,1 1 0,0 0 0,0 0 0,0 0 0,0 0 0,-1 0 0,1-1 0,0 1 0,-1 0 0,1 0 0,-1-1 0,1 1 0,-1 0 0,0 0 0,-26 31 0,15-18 0,3-5 0,8-14 0,11-17 0,7-1 0,35-37 0,-45 53 0,-6 6 0,-1 1 0,1 0 0,-1-1 0,0 1 0,1 0 0,-1-1 0,1 1 0,-1-1 0,0 1 0,1-1 0,-1 1 0,0-1 0,1 1 0,-1-1 0,0 1 0,0-1 0,1 1 0,-1-1 0,0 1 0,0-1 0,0 0 0,0 1 0,0-1 0,0 1 0,0-1 0,0 1 0,0-1 0,0 0 0,0 1 0,0-1 0,-1 1 0,1-1 0,0 1 0,0-1 0,-1 1 0,1-1 0,0 1 0,-1-1 0,1 1 0,0-1 0,-1 1 0,1-1 0,-1 0 0,-29-11 0,6 3 0,-15-21 120,32 21-321,27 17-1083,-7-1-5542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1T02:16:40.709"/>
    </inkml:context>
    <inkml:brush xml:id="br0">
      <inkml:brushProperty name="width" value="0.05" units="cm"/>
      <inkml:brushProperty name="height" value="0.05" units="cm"/>
      <inkml:brushProperty name="color" value="#004F8B"/>
    </inkml:brush>
  </inkml:definitions>
  <inkml:trace contextRef="#ctx0" brushRef="#br0">1 79 24575,'0'-20'0,"-1"-26"0,3 33 0,-2 13 0,0 1 0,0-1 0,0 0 0,0 0 0,0 0 0,0 0 0,0 0 0,0 0 0,0 0 0,0 0 0,0 0 0,0 0 0,0 0 0,0 1 0,0-1 0,0 0 0,0 0 0,0 0 0,0 0 0,0 0 0,0 0 0,0 0 0,0 0 0,0 0 0,1 0 0,-1 0 0,0 0 0,0 0 0,0 0 0,0 0 0,0 0 0,0 1 0,0-1 0,0 0 0,0 0 0,0 0 0,0 0 0,1 0 0,-1 0 0,0 0 0,0 0 0,0 0 0,0 0 0,0 0 0,0 0 0,0 0 0,0 0 0,0-1 0,0 1 0,1 0 0,-1 0 0,0 0 0,0 0 0,0 0 0,0 0 0,0 0 0,0 0 0,0 0 0,0 0 0,0 0 0,2 3 0,0 1 0,0-1 0,0 0 0,0 0 0,1 0 0,-1 0 0,1-1 0,0 1 0,0 0 0,0-1 0,0 0 0,0 0 0,0 0 0,1 0 0,-1 0 0,1-1 0,-1 1 0,6 0 0,-3 0 0,1 1 0,-1 0 0,1 1 0,9 6 0,0 1-61,-11-8-102,-1 0 0,0 0 0,1 1 0,-1-1 0,0 1 0,-1 0 0,5 5 0,0 5-6663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9:53.72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9:58.272"/>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9:58.656"/>
    </inkml:context>
    <inkml:brush xml:id="br0">
      <inkml:brushProperty name="width" value="0.05" units="cm"/>
      <inkml:brushProperty name="height" value="0.05" units="cm"/>
      <inkml:brushProperty name="color" value="#004F8B"/>
    </inkml:brush>
  </inkml:definitions>
  <inkml:trace contextRef="#ctx0" brushRef="#br0">1 1 24575,'0'0'-8191</inkml:trace>
  <inkml:trace contextRef="#ctx0" brushRef="#br0" timeOffset="1">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1:59:59.047"/>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06.038"/>
    </inkml:context>
    <inkml:brush xml:id="br0">
      <inkml:brushProperty name="width" value="0.05" units="cm"/>
      <inkml:brushProperty name="height" value="0.05" units="cm"/>
      <inkml:brushProperty name="color" value="#004F8B"/>
    </inkml:brush>
  </inkml:definitions>
  <inkml:trace contextRef="#ctx0" brushRef="#br0">249 30 24575,'-4'-4'0,"-5"-5"0,-5-1 0,0 5 0,-2 3 0,2 6 0,0 3 0,-2-1 0,-2-1 0,-2-1 0,-2-1 0,0-2 0,-1 0 0,0-1 0,3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07.633"/>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31T02:00:11.61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FA13F-340A-43AF-BC26-E1515B062A80}"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8D427-BE34-43B9-8B21-7B5066D7B063}" type="slidenum">
              <a:rPr lang="en-US" smtClean="0"/>
              <a:t>‹#›</a:t>
            </a:fld>
            <a:endParaRPr lang="en-US"/>
          </a:p>
        </p:txBody>
      </p:sp>
    </p:spTree>
    <p:extLst>
      <p:ext uri="{BB962C8B-B14F-4D97-AF65-F5344CB8AC3E}">
        <p14:creationId xmlns:p14="http://schemas.microsoft.com/office/powerpoint/2010/main" val="4094003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7DD61F7D-13EE-017B-0893-ACCCE83F9C6E}"/>
              </a:ext>
            </a:extLst>
          </p:cNvPr>
          <p:cNvSpPr>
            <a:spLocks noGrp="1"/>
          </p:cNvSpPr>
          <p:nvPr>
            <p:ph type="ftr" sz="quarter" idx="4"/>
          </p:nvPr>
        </p:nvSpPr>
        <p:spPr/>
        <p:txBody>
          <a:bodyPr/>
          <a:lstStyle/>
          <a:p>
            <a:r>
              <a:rPr lang="en-US"/>
              <a:t>DSE </a:t>
            </a:r>
            <a:endParaRPr lang="en-US" dirty="0"/>
          </a:p>
        </p:txBody>
      </p:sp>
      <p:sp>
        <p:nvSpPr>
          <p:cNvPr id="5" name="Header Placeholder 4">
            <a:extLst>
              <a:ext uri="{FF2B5EF4-FFF2-40B4-BE49-F238E27FC236}">
                <a16:creationId xmlns:a16="http://schemas.microsoft.com/office/drawing/2014/main" id="{DA659179-C260-E8D8-AC42-4FB8F23A2871}"/>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5212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r>
              <a:rPr lang="en-US"/>
              <a:t>DSE </a:t>
            </a:r>
            <a:endParaRPr lang="en-US" dirty="0"/>
          </a:p>
        </p:txBody>
      </p:sp>
      <p:sp>
        <p:nvSpPr>
          <p:cNvPr id="6" name="Slide Number Placeholder 5"/>
          <p:cNvSpPr>
            <a:spLocks noGrp="1"/>
          </p:cNvSpPr>
          <p:nvPr>
            <p:ph type="sldNum" sz="quarter" idx="5"/>
          </p:nvPr>
        </p:nvSpPr>
        <p:spPr/>
        <p:txBody>
          <a:bodyPr/>
          <a:lstStyle/>
          <a:p>
            <a:fld id="{43D92567-D7D7-4223-A842-9A06E6D4E1F9}" type="slidenum">
              <a:rPr lang="en-US" smtClean="0"/>
              <a:t>5</a:t>
            </a:fld>
            <a:endParaRPr lang="en-US"/>
          </a:p>
        </p:txBody>
      </p:sp>
    </p:spTree>
    <p:extLst>
      <p:ext uri="{BB962C8B-B14F-4D97-AF65-F5344CB8AC3E}">
        <p14:creationId xmlns:p14="http://schemas.microsoft.com/office/powerpoint/2010/main" val="41098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VM does not create upfront runtime representations for concrete vector and payload classes.</a:t>
            </a:r>
          </a:p>
          <a:p>
            <a:pPr marL="171450" indent="-171450">
              <a:buFont typeface="Arial" panose="020B0604020202020204" pitchFamily="34" charset="0"/>
              <a:buChar char="•"/>
            </a:pPr>
            <a:r>
              <a:rPr lang="en-IN" dirty="0"/>
              <a:t>Only </a:t>
            </a:r>
            <a:r>
              <a:rPr lang="en-IN" dirty="0" err="1"/>
              <a:t>java.base</a:t>
            </a:r>
            <a:r>
              <a:rPr lang="en-IN" dirty="0"/>
              <a:t> module classes known to VM are </a:t>
            </a:r>
            <a:r>
              <a:rPr lang="en-IN" dirty="0" err="1"/>
              <a:t>VectorPayload</a:t>
            </a:r>
            <a:r>
              <a:rPr lang="en-IN" dirty="0"/>
              <a:t>, </a:t>
            </a:r>
            <a:r>
              <a:rPr lang="en-IN" dirty="0" err="1"/>
              <a:t>VectorPayloadMF</a:t>
            </a:r>
            <a:r>
              <a:rPr lang="en-IN" dirty="0"/>
              <a:t>, Vector, </a:t>
            </a:r>
            <a:r>
              <a:rPr lang="en-IN" dirty="0" err="1"/>
              <a:t>VectorShuffle</a:t>
            </a:r>
            <a:r>
              <a:rPr lang="en-IN" dirty="0"/>
              <a:t> and </a:t>
            </a:r>
            <a:r>
              <a:rPr lang="en-IN" dirty="0" err="1"/>
              <a:t>VectorMask</a:t>
            </a:r>
            <a:r>
              <a:rPr lang="en-IN" dirty="0"/>
              <a:t> and are used for subclassing checks.</a:t>
            </a:r>
          </a:p>
          <a:p>
            <a:pPr marL="171450" indent="-171450">
              <a:buFont typeface="Arial" panose="020B0604020202020204" pitchFamily="34" charset="0"/>
              <a:buChar char="•"/>
            </a:pPr>
            <a:r>
              <a:rPr lang="en-IN" dirty="0"/>
              <a:t>Unlike other classes in </a:t>
            </a:r>
            <a:r>
              <a:rPr lang="en-IN" dirty="0" err="1"/>
              <a:t>java.base</a:t>
            </a:r>
            <a:r>
              <a:rPr lang="en-IN" dirty="0"/>
              <a:t> module, </a:t>
            </a:r>
            <a:r>
              <a:rPr lang="en-IN" dirty="0" err="1"/>
              <a:t>VectorPayloads</a:t>
            </a:r>
            <a:r>
              <a:rPr lang="en-IN" dirty="0"/>
              <a:t> are not serialized into Static CDS archive (</a:t>
            </a:r>
            <a:r>
              <a:rPr lang="en-IN" dirty="0" err="1"/>
              <a:t>classes.jsa</a:t>
            </a:r>
            <a:r>
              <a:rPr lang="en-IN" dirty="0"/>
              <a:t>).</a:t>
            </a: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r>
              <a:rPr lang="en-US"/>
              <a:t>DSE </a:t>
            </a:r>
            <a:endParaRPr lang="en-US" dirty="0"/>
          </a:p>
        </p:txBody>
      </p:sp>
      <p:sp>
        <p:nvSpPr>
          <p:cNvPr id="6" name="Slide Number Placeholder 5"/>
          <p:cNvSpPr>
            <a:spLocks noGrp="1"/>
          </p:cNvSpPr>
          <p:nvPr>
            <p:ph type="sldNum" sz="quarter" idx="5"/>
          </p:nvPr>
        </p:nvSpPr>
        <p:spPr/>
        <p:txBody>
          <a:bodyPr/>
          <a:lstStyle/>
          <a:p>
            <a:fld id="{43D92567-D7D7-4223-A842-9A06E6D4E1F9}" type="slidenum">
              <a:rPr lang="en-US" smtClean="0"/>
              <a:t>6</a:t>
            </a:fld>
            <a:endParaRPr lang="en-US"/>
          </a:p>
        </p:txBody>
      </p:sp>
    </p:spTree>
    <p:extLst>
      <p:ext uri="{BB962C8B-B14F-4D97-AF65-F5344CB8AC3E}">
        <p14:creationId xmlns:p14="http://schemas.microsoft.com/office/powerpoint/2010/main" val="1606946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created a separate </a:t>
            </a:r>
            <a:r>
              <a:rPr lang="en-IN" dirty="0" err="1"/>
              <a:t>LayoutRawBlock</a:t>
            </a:r>
            <a:r>
              <a:rPr lang="en-IN" dirty="0"/>
              <a:t> sub-group for multifield rather than treating it as a big-primitive field.</a:t>
            </a:r>
          </a:p>
          <a:p>
            <a:r>
              <a:rPr lang="en-IN" dirty="0"/>
              <a:t>In order to create a run time representation of a class, VM parses associated class file, class is composed of methods, fields , attributes, annotations interfaces etc.</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r>
              <a:rPr lang="en-US"/>
              <a:t>DSE </a:t>
            </a:r>
            <a:endParaRPr lang="en-US" dirty="0"/>
          </a:p>
        </p:txBody>
      </p:sp>
      <p:sp>
        <p:nvSpPr>
          <p:cNvPr id="6" name="Slide Number Placeholder 5"/>
          <p:cNvSpPr>
            <a:spLocks noGrp="1"/>
          </p:cNvSpPr>
          <p:nvPr>
            <p:ph type="sldNum" sz="quarter" idx="5"/>
          </p:nvPr>
        </p:nvSpPr>
        <p:spPr/>
        <p:txBody>
          <a:bodyPr/>
          <a:lstStyle/>
          <a:p>
            <a:fld id="{43D92567-D7D7-4223-A842-9A06E6D4E1F9}" type="slidenum">
              <a:rPr lang="en-US" smtClean="0"/>
              <a:t>9</a:t>
            </a:fld>
            <a:endParaRPr lang="en-US"/>
          </a:p>
        </p:txBody>
      </p:sp>
    </p:spTree>
    <p:extLst>
      <p:ext uri="{BB962C8B-B14F-4D97-AF65-F5344CB8AC3E}">
        <p14:creationId xmlns:p14="http://schemas.microsoft.com/office/powerpoint/2010/main" val="3661185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These problems may not occur if multifield are represented as one big primitive field.</a:t>
            </a:r>
          </a:p>
          <a:p>
            <a:pPr marL="171450" indent="-171450">
              <a:buFont typeface="Arial" panose="020B0604020202020204" pitchFamily="34" charset="0"/>
              <a:buChar char="•"/>
            </a:pPr>
            <a:r>
              <a:rPr lang="en-IN" dirty="0"/>
              <a:t>Calling conventions consult argument  / return value signatures to select a register (GPR or Floating Point)</a:t>
            </a:r>
          </a:p>
          <a:p>
            <a:pPr marL="171450" indent="-171450">
              <a:buFont typeface="Arial" panose="020B0604020202020204" pitchFamily="34" charset="0"/>
              <a:buChar char="•"/>
            </a:pPr>
            <a:r>
              <a:rPr lang="en-IN" dirty="0"/>
              <a:t>In order to assign a vector register vector size needs to be passed explicitly.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r>
              <a:rPr lang="en-US"/>
              <a:t>DSE </a:t>
            </a:r>
            <a:endParaRPr lang="en-US" dirty="0"/>
          </a:p>
        </p:txBody>
      </p:sp>
      <p:sp>
        <p:nvSpPr>
          <p:cNvPr id="6" name="Slide Number Placeholder 5"/>
          <p:cNvSpPr>
            <a:spLocks noGrp="1"/>
          </p:cNvSpPr>
          <p:nvPr>
            <p:ph type="sldNum" sz="quarter" idx="5"/>
          </p:nvPr>
        </p:nvSpPr>
        <p:spPr/>
        <p:txBody>
          <a:bodyPr/>
          <a:lstStyle/>
          <a:p>
            <a:fld id="{43D92567-D7D7-4223-A842-9A06E6D4E1F9}" type="slidenum">
              <a:rPr lang="en-US" smtClean="0"/>
              <a:t>10</a:t>
            </a:fld>
            <a:endParaRPr lang="en-US"/>
          </a:p>
        </p:txBody>
      </p:sp>
    </p:spTree>
    <p:extLst>
      <p:ext uri="{BB962C8B-B14F-4D97-AF65-F5344CB8AC3E}">
        <p14:creationId xmlns:p14="http://schemas.microsoft.com/office/powerpoint/2010/main" val="3249900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a:t>Suppress scalarization of value between make and finish private buffer calls.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r>
              <a:rPr lang="en-US"/>
              <a:t>DSE </a:t>
            </a:r>
            <a:endParaRPr lang="en-US" dirty="0"/>
          </a:p>
        </p:txBody>
      </p:sp>
      <p:sp>
        <p:nvSpPr>
          <p:cNvPr id="6" name="Slide Number Placeholder 5"/>
          <p:cNvSpPr>
            <a:spLocks noGrp="1"/>
          </p:cNvSpPr>
          <p:nvPr>
            <p:ph type="sldNum" sz="quarter" idx="5"/>
          </p:nvPr>
        </p:nvSpPr>
        <p:spPr/>
        <p:txBody>
          <a:bodyPr/>
          <a:lstStyle/>
          <a:p>
            <a:fld id="{43D92567-D7D7-4223-A842-9A06E6D4E1F9}" type="slidenum">
              <a:rPr lang="en-US" smtClean="0"/>
              <a:t>19</a:t>
            </a:fld>
            <a:endParaRPr lang="en-US"/>
          </a:p>
        </p:txBody>
      </p:sp>
    </p:spTree>
    <p:extLst>
      <p:ext uri="{BB962C8B-B14F-4D97-AF65-F5344CB8AC3E}">
        <p14:creationId xmlns:p14="http://schemas.microsoft.com/office/powerpoint/2010/main" val="364806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7469E5AA-A45D-CD05-42AD-8D6607EEE162}"/>
              </a:ext>
            </a:extLst>
          </p:cNvPr>
          <p:cNvSpPr>
            <a:spLocks noGrp="1"/>
          </p:cNvSpPr>
          <p:nvPr>
            <p:ph type="ftr" sz="quarter" idx="4"/>
          </p:nvPr>
        </p:nvSpPr>
        <p:spPr/>
        <p:txBody>
          <a:bodyPr/>
          <a:lstStyle/>
          <a:p>
            <a:r>
              <a:rPr lang="en-US"/>
              <a:t>DSE </a:t>
            </a:r>
            <a:endParaRPr lang="en-US" dirty="0"/>
          </a:p>
        </p:txBody>
      </p:sp>
      <p:sp>
        <p:nvSpPr>
          <p:cNvPr id="5" name="Header Placeholder 4">
            <a:extLst>
              <a:ext uri="{FF2B5EF4-FFF2-40B4-BE49-F238E27FC236}">
                <a16:creationId xmlns:a16="http://schemas.microsoft.com/office/drawing/2014/main" id="{0539D455-7A60-EA25-80E9-218F47323D7E}"/>
              </a:ext>
            </a:extLst>
          </p:cNvPr>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350786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34B6-8426-2974-D30F-1BA6BBF91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D05FD-567A-073C-749E-A011B12E1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E2E7AB-0358-4CEE-F087-00F771622152}"/>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FC0105D4-0B6B-AEA5-BD20-520C092A4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100FD-D7E6-4752-7159-1028DE909392}"/>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19998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1CC3-03C6-F09F-85C7-15FCE2A56C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5E3F4-A546-D5BB-7511-67049E523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18101-8F55-2191-DF89-CBE5C66AF409}"/>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0B6EAB93-A74D-5CE5-7A5C-85D78BB3D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B99F-ECFB-30B7-CEB4-BB748662ABCE}"/>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261101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FB457-5C99-6222-4C00-7FE2B4E5E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797EAD-B603-DC0F-B009-A7AC300B7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599E1-9293-C44B-0021-E284E45DAE19}"/>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0F109253-3601-1C72-D8A9-53EF0DFA0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B5741-94E2-168D-43CD-E9A862CD8E6A}"/>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346835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573803" y="0"/>
            <a:ext cx="4325371" cy="639252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573803" y="0"/>
            <a:ext cx="4325371" cy="639252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bg1"/>
                </a:solidFill>
                <a:latin typeface="IntelOne Text" panose="020B0503020203020204" pitchFamily="34" charset="77"/>
              </a:defRPr>
            </a:lvl1pPr>
          </a:lstStyle>
          <a:p>
            <a:pPr lvl="0"/>
            <a:r>
              <a:rPr lang="en-US" dirty="0"/>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bg1"/>
                </a:solidFill>
              </a:defRPr>
            </a:lvl1pPr>
          </a:lstStyle>
          <a:p>
            <a:r>
              <a:rPr lang="en-US" dirty="0"/>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style</a:t>
            </a:r>
          </a:p>
        </p:txBody>
      </p:sp>
    </p:spTree>
    <p:extLst>
      <p:ext uri="{BB962C8B-B14F-4D97-AF65-F5344CB8AC3E}">
        <p14:creationId xmlns:p14="http://schemas.microsoft.com/office/powerpoint/2010/main" val="182574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dirty="0"/>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381000" y="1495361"/>
            <a:ext cx="10972800" cy="530454"/>
          </a:xfrm>
        </p:spPr>
        <p:txBody>
          <a:bodyPr>
            <a:noAutofit/>
          </a:bodyPr>
          <a:lstStyle>
            <a:lvl1pPr marL="0" indent="0">
              <a:buNone/>
              <a:defRPr sz="3200" b="0" i="0">
                <a:solidFill>
                  <a:schemeClr val="accent1"/>
                </a:solidFill>
                <a:latin typeface="IntelOne Text" panose="020B0503020203020204" pitchFamily="34" charset="77"/>
              </a:defRPr>
            </a:lvl1pPr>
            <a:lvl2pPr marL="457200" indent="0">
              <a:buNone/>
              <a:defRPr/>
            </a:lvl2pPr>
          </a:lstStyle>
          <a:p>
            <a:pPr lvl="0"/>
            <a:r>
              <a:rPr lang="en-US" dirty="0"/>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2105680"/>
            <a:ext cx="5429865" cy="4095774"/>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079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0"/>
            <a:ext cx="11734800" cy="6400799"/>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14746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dirty="0"/>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1496292"/>
            <a:ext cx="5429865" cy="4686689"/>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1496292"/>
            <a:ext cx="5429865" cy="4686689"/>
          </a:xfrm>
        </p:spPr>
        <p:txBody>
          <a:body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727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spTree>
    <p:extLst>
      <p:ext uri="{BB962C8B-B14F-4D97-AF65-F5344CB8AC3E}">
        <p14:creationId xmlns:p14="http://schemas.microsoft.com/office/powerpoint/2010/main" val="359657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5514-60A7-A536-6A51-C5FC9EB36F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3CABF-5650-519A-4468-C1E268B7A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CF99D-1274-ADB1-419B-1C4BE9986A2B}"/>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37EA0D66-32AF-A1DB-4678-DB13FB334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1B60E-CE8F-3F29-3D8D-5BB767B874E7}"/>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417526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6991-B201-4D8F-DB71-844172D2E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BD3FC2-AA22-9C1E-132A-6812888DA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D8ECB-459A-FE2D-3255-2A96287B366D}"/>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ED904A85-2FC1-4201-6CE9-5C4D60AB0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9E12E8-5147-C033-B8DB-BE3F39E1C741}"/>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97558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8D48-847F-4E78-4AB0-4D324A9E76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EDE55-D8D0-F8FB-F44A-5A69BF0AA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56FB9-D02F-8A2A-E837-862BE3E07F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5C4D3-E49C-BB06-349A-FBAC39543C24}"/>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6" name="Footer Placeholder 5">
            <a:extLst>
              <a:ext uri="{FF2B5EF4-FFF2-40B4-BE49-F238E27FC236}">
                <a16:creationId xmlns:a16="http://schemas.microsoft.com/office/drawing/2014/main" id="{2F30F8F0-FFE8-651A-AEC8-1B32CB51D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D3649-018D-4E36-E370-A8BBB87DBEDF}"/>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151642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3626-D22B-7148-83D2-769260AC16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E76233-27AB-1CA0-A2AC-315750A6C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A9AFC-8479-E8BC-551F-702596061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8D9F57-A87B-AA8B-F053-2E40DA32E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F05D1-E55C-3AF8-BDB7-CA39AC14E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79B079-7487-D37E-FA0E-F59C7562E9A2}"/>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8" name="Footer Placeholder 7">
            <a:extLst>
              <a:ext uri="{FF2B5EF4-FFF2-40B4-BE49-F238E27FC236}">
                <a16:creationId xmlns:a16="http://schemas.microsoft.com/office/drawing/2014/main" id="{743942C8-52E8-4557-CFA0-C6024E385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2BC6A4-BABA-922C-6493-747DF6051B2B}"/>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70934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E2D8-B3F3-97F2-5770-D81371B470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FB0B8-9B7F-FDD2-4498-52B694306577}"/>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4" name="Footer Placeholder 3">
            <a:extLst>
              <a:ext uri="{FF2B5EF4-FFF2-40B4-BE49-F238E27FC236}">
                <a16:creationId xmlns:a16="http://schemas.microsoft.com/office/drawing/2014/main" id="{9A71D0E1-78DB-E630-A945-5CA65F469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5450DC-4865-2391-284E-ED9E4A8B81FC}"/>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3977152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850DE-AC62-B3C1-F02E-83C8C7ED7048}"/>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3" name="Footer Placeholder 2">
            <a:extLst>
              <a:ext uri="{FF2B5EF4-FFF2-40B4-BE49-F238E27FC236}">
                <a16:creationId xmlns:a16="http://schemas.microsoft.com/office/drawing/2014/main" id="{BACB8F02-9587-F8F8-5C08-ECB632DF02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52C4F8-F6C0-BEE8-7DF6-1F1C4B9C436C}"/>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179600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FC66-E4AD-02AE-DA57-E8CAA2389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38FB8E-A23C-66FF-E057-54B0A1D54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09A3C8-E3F1-4C96-835A-56909249D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63125-51C6-A800-6162-5D1CD6B7046A}"/>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6" name="Footer Placeholder 5">
            <a:extLst>
              <a:ext uri="{FF2B5EF4-FFF2-40B4-BE49-F238E27FC236}">
                <a16:creationId xmlns:a16="http://schemas.microsoft.com/office/drawing/2014/main" id="{EE9864A3-455F-0DCC-FFDF-33039173A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BD7EE-276B-10FB-4BFC-67A041C5CCFF}"/>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429357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52E5E-F3B7-B044-55AA-F642E4E7C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F0A03B-7441-43BF-1CE3-72FF7A6BB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A6535D-1D23-7DBA-1613-06374F321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9EE57-E7F1-F781-C1A3-36DD4BDE8DE1}"/>
              </a:ext>
            </a:extLst>
          </p:cNvPr>
          <p:cNvSpPr>
            <a:spLocks noGrp="1"/>
          </p:cNvSpPr>
          <p:nvPr>
            <p:ph type="dt" sz="half" idx="10"/>
          </p:nvPr>
        </p:nvSpPr>
        <p:spPr/>
        <p:txBody>
          <a:bodyPr/>
          <a:lstStyle/>
          <a:p>
            <a:fld id="{E6AF3E8B-0DBA-4CBF-9C51-32C90E8B4A54}" type="datetimeFigureOut">
              <a:rPr lang="en-US" smtClean="0"/>
              <a:t>4/5/2024</a:t>
            </a:fld>
            <a:endParaRPr lang="en-US"/>
          </a:p>
        </p:txBody>
      </p:sp>
      <p:sp>
        <p:nvSpPr>
          <p:cNvPr id="6" name="Footer Placeholder 5">
            <a:extLst>
              <a:ext uri="{FF2B5EF4-FFF2-40B4-BE49-F238E27FC236}">
                <a16:creationId xmlns:a16="http://schemas.microsoft.com/office/drawing/2014/main" id="{328998AB-97CD-6224-3A96-D9205495C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D824C-44C9-1970-2548-7D0088F8BE8C}"/>
              </a:ext>
            </a:extLst>
          </p:cNvPr>
          <p:cNvSpPr>
            <a:spLocks noGrp="1"/>
          </p:cNvSpPr>
          <p:nvPr>
            <p:ph type="sldNum" sz="quarter" idx="12"/>
          </p:nvPr>
        </p:nvSpPr>
        <p:spPr/>
        <p:txBody>
          <a:bodyPr/>
          <a:lstStyle/>
          <a:p>
            <a:fld id="{6DF3D667-BAF2-410F-8964-9AE2365343E2}" type="slidenum">
              <a:rPr lang="en-US" smtClean="0"/>
              <a:t>‹#›</a:t>
            </a:fld>
            <a:endParaRPr lang="en-US"/>
          </a:p>
        </p:txBody>
      </p:sp>
    </p:spTree>
    <p:extLst>
      <p:ext uri="{BB962C8B-B14F-4D97-AF65-F5344CB8AC3E}">
        <p14:creationId xmlns:p14="http://schemas.microsoft.com/office/powerpoint/2010/main" val="369169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53CB0D-D50C-9919-6BE0-DC8057B36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D137F-6C8A-0500-6B8B-E336C527CE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84E62-A5E4-FAAF-23CA-A8E6A1756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F3E8B-0DBA-4CBF-9C51-32C90E8B4A54}" type="datetimeFigureOut">
              <a:rPr lang="en-US" smtClean="0"/>
              <a:t>4/5/2024</a:t>
            </a:fld>
            <a:endParaRPr lang="en-US"/>
          </a:p>
        </p:txBody>
      </p:sp>
      <p:sp>
        <p:nvSpPr>
          <p:cNvPr id="5" name="Footer Placeholder 4">
            <a:extLst>
              <a:ext uri="{FF2B5EF4-FFF2-40B4-BE49-F238E27FC236}">
                <a16:creationId xmlns:a16="http://schemas.microsoft.com/office/drawing/2014/main" id="{56F052CB-4B35-8F2F-414E-96FA54E08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81031F-384A-4AFD-2B42-CCE701C007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3D667-BAF2-410F-8964-9AE2365343E2}" type="slidenum">
              <a:rPr lang="en-US" smtClean="0"/>
              <a:t>‹#›</a:t>
            </a:fld>
            <a:endParaRPr lang="en-US"/>
          </a:p>
        </p:txBody>
      </p:sp>
    </p:spTree>
    <p:extLst>
      <p:ext uri="{BB962C8B-B14F-4D97-AF65-F5344CB8AC3E}">
        <p14:creationId xmlns:p14="http://schemas.microsoft.com/office/powerpoint/2010/main" val="326200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2.png"/><Relationship Id="rId7" Type="http://schemas.openxmlformats.org/officeDocument/2006/relationships/image" Target="NUL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NULL"/><Relationship Id="rId4" Type="http://schemas.openxmlformats.org/officeDocument/2006/relationships/customXml" Target="../ink/ink20.xml"/><Relationship Id="rId9" Type="http://schemas.openxmlformats.org/officeDocument/2006/relationships/image" Target="NULL"/></Relationships>
</file>

<file path=ppt/slides/_rels/slide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33.png"/><Relationship Id="rId7" Type="http://schemas.openxmlformats.org/officeDocument/2006/relationships/customXml" Target="../ink/ink2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23.xml"/><Relationship Id="rId10" Type="http://schemas.openxmlformats.org/officeDocument/2006/relationships/image" Target="NULL"/><Relationship Id="rId4" Type="http://schemas.openxmlformats.org/officeDocument/2006/relationships/image" Target="../media/image34.png"/><Relationship Id="rId9" Type="http://schemas.openxmlformats.org/officeDocument/2006/relationships/customXml" Target="../ink/ink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tjake/Jlama" TargetMode="External"/><Relationship Id="rId2" Type="http://schemas.openxmlformats.org/officeDocument/2006/relationships/hyperlink" Target="https://github.com/jbellis/jvector" TargetMode="External"/><Relationship Id="rId1" Type="http://schemas.openxmlformats.org/officeDocument/2006/relationships/slideLayout" Target="../slideLayouts/slideLayout2.xml"/><Relationship Id="rId6" Type="http://schemas.openxmlformats.org/officeDocument/2006/relationships/hyperlink" Target="https://urldefense.com/v3/__https:/www.elastic.co/blog/accelerating-vector-search-simd-instructions__;!!ACWV5N9M2RV99hQ!PdKo6ddVmAwJjRKHOa8o_UKkw9O4_yH9atijcil17q1anWxws9iBVoxIrctsOdbug-8X1BhcqejwRmtg4LXOTuUzi-o3$" TargetMode="External"/><Relationship Id="rId5" Type="http://schemas.openxmlformats.org/officeDocument/2006/relationships/hyperlink" Target="https://github.com/lemire/JavaFastPFOR/pull/51" TargetMode="External"/><Relationship Id="rId4" Type="http://schemas.openxmlformats.org/officeDocument/2006/relationships/hyperlink" Target="https://github.com/apache/parquet-mr/pull/101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jdk.org/jeps/414" TargetMode="External"/><Relationship Id="rId2" Type="http://schemas.openxmlformats.org/officeDocument/2006/relationships/hyperlink" Target="https://openjdk.org/jeps/338" TargetMode="External"/><Relationship Id="rId1" Type="http://schemas.openxmlformats.org/officeDocument/2006/relationships/slideLayout" Target="../slideLayouts/slideLayout2.xml"/><Relationship Id="rId6" Type="http://schemas.openxmlformats.org/officeDocument/2006/relationships/hyperlink" Target="https://openjdk.org/jeps/426" TargetMode="External"/><Relationship Id="rId5" Type="http://schemas.openxmlformats.org/officeDocument/2006/relationships/hyperlink" Target="https://openjdk.org/jeps/417" TargetMode="External"/><Relationship Id="rId4" Type="http://schemas.openxmlformats.org/officeDocument/2006/relationships/hyperlink" Target="https://software.intel.com/content/www/us/en/develop/documentation/cpp-compiler-developer-guide-and-reference/top/compiler-reference/intrinsics/intrinsics-for-intel-advanced-vector-extensions-512-intel-avx-512-instructions/intrinsics-for-arithmetic-operations-1/intrinsics-for-short-vector-math-library-svml-operations.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openjdk.org/jeps/402"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customXml" Target="../ink/ink4.xml"/><Relationship Id="rId18" Type="http://schemas.openxmlformats.org/officeDocument/2006/relationships/customXml" Target="../ink/ink8.xml"/><Relationship Id="rId26" Type="http://schemas.openxmlformats.org/officeDocument/2006/relationships/customXml" Target="../ink/ink16.xml"/><Relationship Id="rId3" Type="http://schemas.openxmlformats.org/officeDocument/2006/relationships/image" Target="../media/image4.png"/><Relationship Id="rId21" Type="http://schemas.openxmlformats.org/officeDocument/2006/relationships/customXml" Target="../ink/ink11.xml"/><Relationship Id="rId7" Type="http://schemas.openxmlformats.org/officeDocument/2006/relationships/image" Target="../media/image8.png"/><Relationship Id="rId12" Type="http://schemas.openxmlformats.org/officeDocument/2006/relationships/customXml" Target="../ink/ink3.xml"/><Relationship Id="rId17" Type="http://schemas.openxmlformats.org/officeDocument/2006/relationships/image" Target="NULL"/><Relationship Id="rId25" Type="http://schemas.openxmlformats.org/officeDocument/2006/relationships/customXml" Target="../ink/ink15.xml"/><Relationship Id="rId2" Type="http://schemas.openxmlformats.org/officeDocument/2006/relationships/notesSlide" Target="../notesSlides/notesSlide2.xml"/><Relationship Id="rId16" Type="http://schemas.openxmlformats.org/officeDocument/2006/relationships/customXml" Target="../ink/ink7.xml"/><Relationship Id="rId20" Type="http://schemas.openxmlformats.org/officeDocument/2006/relationships/customXml" Target="../ink/ink10.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NULL"/><Relationship Id="rId24" Type="http://schemas.openxmlformats.org/officeDocument/2006/relationships/customXml" Target="../ink/ink14.xml"/><Relationship Id="rId5" Type="http://schemas.openxmlformats.org/officeDocument/2006/relationships/image" Target="../media/image6.png"/><Relationship Id="rId15" Type="http://schemas.openxmlformats.org/officeDocument/2006/relationships/customXml" Target="../ink/ink6.xml"/><Relationship Id="rId23" Type="http://schemas.openxmlformats.org/officeDocument/2006/relationships/customXml" Target="../ink/ink13.xml"/><Relationship Id="rId28" Type="http://schemas.openxmlformats.org/officeDocument/2006/relationships/customXml" Target="../ink/ink18.xml"/><Relationship Id="rId10" Type="http://schemas.openxmlformats.org/officeDocument/2006/relationships/customXml" Target="../ink/ink2.xml"/><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image" Target="NULL"/><Relationship Id="rId14" Type="http://schemas.openxmlformats.org/officeDocument/2006/relationships/customXml" Target="../ink/ink5.xml"/><Relationship Id="rId22" Type="http://schemas.openxmlformats.org/officeDocument/2006/relationships/customXml" Target="../ink/ink12.xml"/><Relationship Id="rId27" Type="http://schemas.openxmlformats.org/officeDocument/2006/relationships/customXml" Target="../ink/ink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r.openjdk.org/~jrose/values/multi-field.html" TargetMode="Externa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customXml" Target="../ink/ink1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10"/>
          </p:nvPr>
        </p:nvSpPr>
        <p:spPr>
          <a:xfrm>
            <a:off x="1543438" y="1944837"/>
            <a:ext cx="9810362" cy="627700"/>
          </a:xfrm>
        </p:spPr>
        <p:txBody>
          <a:bodyPr>
            <a:normAutofit/>
          </a:bodyPr>
          <a:lstStyle/>
          <a:p>
            <a:r>
              <a:rPr lang="en-US" dirty="0">
                <a:solidFill>
                  <a:schemeClr val="bg1"/>
                </a:solidFill>
              </a:rPr>
              <a:t>Oracle Intel F2F April’24</a:t>
            </a:r>
          </a:p>
        </p:txBody>
      </p:sp>
      <p:sp>
        <p:nvSpPr>
          <p:cNvPr id="5" name="Title 4">
            <a:extLst>
              <a:ext uri="{FF2B5EF4-FFF2-40B4-BE49-F238E27FC236}">
                <a16:creationId xmlns:a16="http://schemas.microsoft.com/office/drawing/2014/main" id="{679F4BE2-8E4A-4003-B816-9E34781F7E88}"/>
              </a:ext>
            </a:extLst>
          </p:cNvPr>
          <p:cNvSpPr>
            <a:spLocks noGrp="1"/>
          </p:cNvSpPr>
          <p:nvPr>
            <p:ph type="ctrTitle"/>
          </p:nvPr>
        </p:nvSpPr>
        <p:spPr>
          <a:xfrm>
            <a:off x="1542536" y="2572537"/>
            <a:ext cx="9789007" cy="937426"/>
          </a:xfrm>
        </p:spPr>
        <p:txBody>
          <a:bodyPr/>
          <a:lstStyle/>
          <a:p>
            <a:r>
              <a:rPr lang="en-IN" sz="6000" u="sng" dirty="0"/>
              <a:t>VectorAPI + Valhalla</a:t>
            </a:r>
            <a:endParaRPr lang="en-US" dirty="0"/>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subTitle" idx="1"/>
          </p:nvPr>
        </p:nvSpPr>
        <p:spPr>
          <a:xfrm>
            <a:off x="1564794" y="3593412"/>
            <a:ext cx="2489621" cy="754301"/>
          </a:xfrm>
        </p:spPr>
        <p:txBody>
          <a:bodyPr>
            <a:normAutofit/>
          </a:bodyPr>
          <a:lstStyle/>
          <a:p>
            <a:r>
              <a:rPr lang="en-US" sz="2400" dirty="0"/>
              <a:t>Jatin Bhateja</a:t>
            </a:r>
            <a:br>
              <a:rPr lang="en-US" dirty="0"/>
            </a:br>
            <a:endParaRPr lang="en-US" dirty="0"/>
          </a:p>
        </p:txBody>
      </p:sp>
    </p:spTree>
    <p:extLst>
      <p:ext uri="{BB962C8B-B14F-4D97-AF65-F5344CB8AC3E}">
        <p14:creationId xmlns:p14="http://schemas.microsoft.com/office/powerpoint/2010/main" val="107124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CC2C-1A7E-B1A8-BCC3-E2B08F4747D7}"/>
              </a:ext>
            </a:extLst>
          </p:cNvPr>
          <p:cNvSpPr>
            <a:spLocks noGrp="1"/>
          </p:cNvSpPr>
          <p:nvPr>
            <p:ph type="title"/>
          </p:nvPr>
        </p:nvSpPr>
        <p:spPr>
          <a:xfrm>
            <a:off x="417178" y="132478"/>
            <a:ext cx="7696200" cy="702231"/>
          </a:xfrm>
        </p:spPr>
        <p:txBody>
          <a:bodyPr>
            <a:noAutofit/>
          </a:bodyPr>
          <a:lstStyle/>
          <a:p>
            <a:r>
              <a:rPr lang="en-IN" sz="2800" dirty="0"/>
              <a:t>Oops model implications on Calling Conventions</a:t>
            </a:r>
            <a:endParaRPr lang="en-US" sz="2800" dirty="0"/>
          </a:p>
        </p:txBody>
      </p:sp>
      <p:sp>
        <p:nvSpPr>
          <p:cNvPr id="3" name="Content Placeholder 2">
            <a:extLst>
              <a:ext uri="{FF2B5EF4-FFF2-40B4-BE49-F238E27FC236}">
                <a16:creationId xmlns:a16="http://schemas.microsoft.com/office/drawing/2014/main" id="{DBBB6C91-4E48-3F34-D2AB-42293642659C}"/>
              </a:ext>
            </a:extLst>
          </p:cNvPr>
          <p:cNvSpPr>
            <a:spLocks noGrp="1"/>
          </p:cNvSpPr>
          <p:nvPr>
            <p:ph idx="1"/>
          </p:nvPr>
        </p:nvSpPr>
        <p:spPr>
          <a:xfrm>
            <a:off x="408260" y="684032"/>
            <a:ext cx="6344751" cy="5716768"/>
          </a:xfrm>
        </p:spPr>
        <p:txBody>
          <a:bodyPr>
            <a:noAutofit/>
          </a:bodyPr>
          <a:lstStyle/>
          <a:p>
            <a:pPr algn="just"/>
            <a:r>
              <a:rPr lang="en-IN" sz="1400" dirty="0"/>
              <a:t>During </a:t>
            </a:r>
            <a:r>
              <a:rPr lang="en-IN" sz="1400" dirty="0" err="1"/>
              <a:t>InlineKlass</a:t>
            </a:r>
            <a:r>
              <a:rPr lang="en-IN" sz="1400" dirty="0"/>
              <a:t> (a runtime representation of a value class) initialization VM perform following two distinctive actions based on the field </a:t>
            </a:r>
            <a:r>
              <a:rPr lang="en-IN" sz="1400" dirty="0" err="1"/>
              <a:t>infos</a:t>
            </a:r>
            <a:endParaRPr lang="en-IN" sz="1400" dirty="0"/>
          </a:p>
          <a:p>
            <a:pPr marL="342900" indent="-342900" algn="just">
              <a:buFont typeface="+mj-lt"/>
              <a:buAutoNum type="arabicPeriod"/>
            </a:pPr>
            <a:r>
              <a:rPr lang="en-IN" sz="1400" dirty="0"/>
              <a:t>Extended signature computation, this is based on the argument signature and is recursive is nature and is computed by iterating on field info stream.</a:t>
            </a:r>
          </a:p>
          <a:p>
            <a:pPr marL="342900" indent="-342900" algn="just">
              <a:buFont typeface="+mj-lt"/>
              <a:buAutoNum type="arabicPeriod"/>
            </a:pPr>
            <a:r>
              <a:rPr lang="en-IN" sz="1400" dirty="0"/>
              <a:t>Packing / unpacking handler generation, used by c2i adapter and at compilers (c1/c2) entry points for assembling / dispersing fields of a value type arguments. </a:t>
            </a:r>
          </a:p>
          <a:p>
            <a:pPr algn="just"/>
            <a:r>
              <a:rPr lang="en-IN" sz="1400" dirty="0"/>
              <a:t>For multifield VM creates a separate signature entry for each scalar component of the bundle.</a:t>
            </a:r>
          </a:p>
          <a:p>
            <a:pPr algn="just"/>
            <a:r>
              <a:rPr lang="en-IN" sz="1400" dirty="0"/>
              <a:t>This mean caller will need to disassemble individual fields of a multifield held in a vector by way of vector extraction operation before invoking callee, and callee will re-assembler individual scalar values into Vector in a special entry point . Alternately multifield based value objects must always be boxed and unpacking entry points on callee side to load the multifield into a vector.</a:t>
            </a:r>
          </a:p>
          <a:p>
            <a:pPr algn="just"/>
            <a:r>
              <a:rPr lang="en-IN" sz="1400" dirty="0"/>
              <a:t>Method body is compiled by assuming value type arguments to passed as either oops </a:t>
            </a:r>
            <a:r>
              <a:rPr lang="en-IN" sz="1400" b="1" dirty="0"/>
              <a:t>(c1) </a:t>
            </a:r>
            <a:r>
              <a:rPr lang="en-IN" sz="1400" dirty="0"/>
              <a:t>OR in scalarized form as individual fields </a:t>
            </a:r>
            <a:r>
              <a:rPr lang="en-IN" sz="1400" b="1" dirty="0"/>
              <a:t>(c2)</a:t>
            </a:r>
            <a:r>
              <a:rPr lang="en-IN" sz="1400" dirty="0"/>
              <a:t>, compiler never attempts to handle both the cases as it may lead to </a:t>
            </a:r>
            <a:r>
              <a:rPr lang="en-IN" sz="1400" dirty="0" err="1"/>
              <a:t>multiversioning</a:t>
            </a:r>
            <a:r>
              <a:rPr lang="en-IN" sz="1400" dirty="0"/>
              <a:t>. Entry points marshals the arguments based on one of the assumption. </a:t>
            </a:r>
          </a:p>
          <a:p>
            <a:pPr algn="just"/>
            <a:r>
              <a:rPr lang="en-IN" sz="1400" dirty="0"/>
              <a:t>For VectorAPI, all publicly exposed and internal methods have abstract vector / vector payload parameter.</a:t>
            </a:r>
          </a:p>
          <a:p>
            <a:pPr algn="just"/>
            <a:r>
              <a:rPr lang="en-IN" sz="1400" dirty="0"/>
              <a:t> C2 does not support mixed calling convention i.e. passing vector along with GPRs and returning a vector. </a:t>
            </a:r>
            <a:r>
              <a:rPr lang="en-IN" sz="1400" dirty="0" err="1"/>
              <a:t>VectorPayload</a:t>
            </a:r>
            <a:r>
              <a:rPr lang="en-IN" sz="1400" dirty="0"/>
              <a:t> constructors if not in-lined will return a vector.</a:t>
            </a:r>
          </a:p>
          <a:p>
            <a:pPr algn="just"/>
            <a:r>
              <a:rPr lang="en-IN" sz="1400" dirty="0"/>
              <a:t>For the time being to be safe we have explicitly disabled scalarization of concrete Vectors and Payloads. </a:t>
            </a:r>
          </a:p>
        </p:txBody>
      </p:sp>
      <p:pic>
        <p:nvPicPr>
          <p:cNvPr id="5" name="Picture 4">
            <a:extLst>
              <a:ext uri="{FF2B5EF4-FFF2-40B4-BE49-F238E27FC236}">
                <a16:creationId xmlns:a16="http://schemas.microsoft.com/office/drawing/2014/main" id="{E4390310-8546-522D-285C-5E85AE5F5D7C}"/>
              </a:ext>
            </a:extLst>
          </p:cNvPr>
          <p:cNvPicPr>
            <a:picLocks noChangeAspect="1"/>
          </p:cNvPicPr>
          <p:nvPr/>
        </p:nvPicPr>
        <p:blipFill>
          <a:blip r:embed="rId3"/>
          <a:stretch>
            <a:fillRect/>
          </a:stretch>
        </p:blipFill>
        <p:spPr>
          <a:xfrm>
            <a:off x="8285930" y="187425"/>
            <a:ext cx="3458395" cy="2270269"/>
          </a:xfrm>
          <a:prstGeom prst="rect">
            <a:avLst/>
          </a:prstGeom>
        </p:spPr>
      </p:pic>
      <p:pic>
        <p:nvPicPr>
          <p:cNvPr id="7" name="Picture 6">
            <a:extLst>
              <a:ext uri="{FF2B5EF4-FFF2-40B4-BE49-F238E27FC236}">
                <a16:creationId xmlns:a16="http://schemas.microsoft.com/office/drawing/2014/main" id="{1460DED6-0252-352A-2C6A-F805F0B83C5E}"/>
              </a:ext>
            </a:extLst>
          </p:cNvPr>
          <p:cNvPicPr>
            <a:picLocks noChangeAspect="1"/>
          </p:cNvPicPr>
          <p:nvPr/>
        </p:nvPicPr>
        <p:blipFill>
          <a:blip r:embed="rId4"/>
          <a:stretch>
            <a:fillRect/>
          </a:stretch>
        </p:blipFill>
        <p:spPr>
          <a:xfrm>
            <a:off x="6693274" y="3391929"/>
            <a:ext cx="2686050" cy="1234949"/>
          </a:xfrm>
          <a:prstGeom prst="rect">
            <a:avLst/>
          </a:prstGeom>
        </p:spPr>
      </p:pic>
      <p:pic>
        <p:nvPicPr>
          <p:cNvPr id="9" name="Picture 8">
            <a:extLst>
              <a:ext uri="{FF2B5EF4-FFF2-40B4-BE49-F238E27FC236}">
                <a16:creationId xmlns:a16="http://schemas.microsoft.com/office/drawing/2014/main" id="{62636258-952D-0B30-676F-130DDE300F17}"/>
              </a:ext>
            </a:extLst>
          </p:cNvPr>
          <p:cNvPicPr>
            <a:picLocks noChangeAspect="1"/>
          </p:cNvPicPr>
          <p:nvPr/>
        </p:nvPicPr>
        <p:blipFill>
          <a:blip r:embed="rId5"/>
          <a:stretch>
            <a:fillRect/>
          </a:stretch>
        </p:blipFill>
        <p:spPr>
          <a:xfrm>
            <a:off x="9229196" y="3573176"/>
            <a:ext cx="2477029" cy="2365003"/>
          </a:xfrm>
          <a:prstGeom prst="rect">
            <a:avLst/>
          </a:prstGeom>
        </p:spPr>
      </p:pic>
      <p:pic>
        <p:nvPicPr>
          <p:cNvPr id="6" name="Picture 5">
            <a:extLst>
              <a:ext uri="{FF2B5EF4-FFF2-40B4-BE49-F238E27FC236}">
                <a16:creationId xmlns:a16="http://schemas.microsoft.com/office/drawing/2014/main" id="{739A0F81-645D-2AD2-9E53-6253AE6EF84E}"/>
              </a:ext>
            </a:extLst>
          </p:cNvPr>
          <p:cNvPicPr>
            <a:picLocks noChangeAspect="1"/>
          </p:cNvPicPr>
          <p:nvPr/>
        </p:nvPicPr>
        <p:blipFill>
          <a:blip r:embed="rId6"/>
          <a:stretch>
            <a:fillRect/>
          </a:stretch>
        </p:blipFill>
        <p:spPr>
          <a:xfrm>
            <a:off x="6979514" y="2801923"/>
            <a:ext cx="4118901" cy="564075"/>
          </a:xfrm>
          <a:prstGeom prst="rect">
            <a:avLst/>
          </a:prstGeom>
        </p:spPr>
      </p:pic>
    </p:spTree>
    <p:extLst>
      <p:ext uri="{BB962C8B-B14F-4D97-AF65-F5344CB8AC3E}">
        <p14:creationId xmlns:p14="http://schemas.microsoft.com/office/powerpoint/2010/main" val="233834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1CF03-50B9-C5D4-443B-6B190C3FD149}"/>
              </a:ext>
            </a:extLst>
          </p:cNvPr>
          <p:cNvSpPr>
            <a:spLocks noGrp="1"/>
          </p:cNvSpPr>
          <p:nvPr>
            <p:ph type="title"/>
          </p:nvPr>
        </p:nvSpPr>
        <p:spPr>
          <a:xfrm>
            <a:off x="838200" y="556337"/>
            <a:ext cx="6600825" cy="1215313"/>
          </a:xfrm>
        </p:spPr>
        <p:txBody>
          <a:bodyPr>
            <a:normAutofit/>
          </a:bodyPr>
          <a:lstStyle/>
          <a:p>
            <a:r>
              <a:rPr lang="en-IN" sz="4000" dirty="0"/>
              <a:t>Multifield payloads for </a:t>
            </a:r>
            <a:r>
              <a:rPr lang="en-IN" sz="4000" dirty="0" err="1"/>
              <a:t>MaxSpecies</a:t>
            </a:r>
            <a:endParaRPr lang="en-US" sz="4000" dirty="0"/>
          </a:p>
        </p:txBody>
      </p:sp>
      <p:sp>
        <p:nvSpPr>
          <p:cNvPr id="3" name="Content Placeholder 2">
            <a:extLst>
              <a:ext uri="{FF2B5EF4-FFF2-40B4-BE49-F238E27FC236}">
                <a16:creationId xmlns:a16="http://schemas.microsoft.com/office/drawing/2014/main" id="{7DD573F2-13D1-7B02-E435-0B506089F1EB}"/>
              </a:ext>
            </a:extLst>
          </p:cNvPr>
          <p:cNvSpPr>
            <a:spLocks noGrp="1"/>
          </p:cNvSpPr>
          <p:nvPr>
            <p:ph idx="1"/>
          </p:nvPr>
        </p:nvSpPr>
        <p:spPr>
          <a:xfrm>
            <a:off x="757237" y="2049380"/>
            <a:ext cx="6762749" cy="4627466"/>
          </a:xfrm>
        </p:spPr>
        <p:txBody>
          <a:bodyPr>
            <a:noAutofit/>
          </a:bodyPr>
          <a:lstStyle/>
          <a:p>
            <a:r>
              <a:rPr lang="en-IN" sz="1400" dirty="0"/>
              <a:t>Multifield only accepts a constant replication count.</a:t>
            </a:r>
          </a:p>
          <a:p>
            <a:r>
              <a:rPr lang="en-IN" sz="1400" b="1" dirty="0"/>
              <a:t>For max species, replication count is dependent on max vector size supported by the target and hence is computed dynamically during field parsing</a:t>
            </a:r>
            <a:r>
              <a:rPr lang="en-IN" sz="1400" dirty="0"/>
              <a:t>.</a:t>
            </a:r>
          </a:p>
          <a:p>
            <a:r>
              <a:rPr lang="en-IN" sz="1400" dirty="0"/>
              <a:t>Field layout computations are sensitive to actual number of non-static fields in a class; hence </a:t>
            </a:r>
            <a:r>
              <a:rPr lang="en-IN" sz="1400" b="1" dirty="0"/>
              <a:t>parser queries VM for max vector size determined during VM initialization to estimate the replication count.</a:t>
            </a:r>
          </a:p>
          <a:p>
            <a:r>
              <a:rPr lang="en-IN" sz="1400" b="1" dirty="0"/>
              <a:t>This prevents archiving </a:t>
            </a:r>
            <a:r>
              <a:rPr lang="en-IN" sz="1400" b="1" dirty="0" err="1"/>
              <a:t>MaxSpecies</a:t>
            </a:r>
            <a:r>
              <a:rPr lang="en-IN" sz="1400" b="1" dirty="0"/>
              <a:t> </a:t>
            </a:r>
            <a:r>
              <a:rPr lang="en-IN" sz="1400" b="1" dirty="0" err="1"/>
              <a:t>VectorPayload</a:t>
            </a:r>
            <a:r>
              <a:rPr lang="en-IN" sz="1400" b="1" dirty="0"/>
              <a:t>* classes in Static CDS archives (</a:t>
            </a:r>
            <a:r>
              <a:rPr lang="en-IN" sz="1400" b="1" dirty="0" err="1"/>
              <a:t>classes.jsa</a:t>
            </a:r>
            <a:r>
              <a:rPr lang="en-IN" sz="1400" b="1" dirty="0"/>
              <a:t>),</a:t>
            </a:r>
            <a:r>
              <a:rPr lang="en-IN" sz="1400" dirty="0"/>
              <a:t> which otherwise serializes all the </a:t>
            </a:r>
            <a:r>
              <a:rPr lang="en-IN" sz="1400" dirty="0" err="1"/>
              <a:t>java.base</a:t>
            </a:r>
            <a:r>
              <a:rPr lang="en-IN" sz="1400" dirty="0"/>
              <a:t> module classes.</a:t>
            </a:r>
          </a:p>
          <a:p>
            <a:r>
              <a:rPr lang="en-IN" sz="1400" dirty="0"/>
              <a:t>For Shuffles and Masks, replication count is a function of max vector size and the container class type. </a:t>
            </a:r>
          </a:p>
          <a:p>
            <a:pPr marL="0" indent="0">
              <a:buNone/>
            </a:pPr>
            <a:r>
              <a:rPr lang="en-IN" sz="1400" dirty="0"/>
              <a:t>e.g. Mask payloads corresponding to </a:t>
            </a:r>
            <a:r>
              <a:rPr lang="en-IN" sz="1400" dirty="0" err="1"/>
              <a:t>IntMaxVector</a:t>
            </a:r>
            <a:r>
              <a:rPr lang="en-IN" sz="1400" dirty="0"/>
              <a:t> and </a:t>
            </a:r>
            <a:r>
              <a:rPr lang="en-IN" sz="1400" dirty="0" err="1"/>
              <a:t>ShortMaxVector</a:t>
            </a:r>
            <a:r>
              <a:rPr lang="en-IN" sz="1400" dirty="0"/>
              <a:t> will be based on boolean multifield, but their replication count will vary over AVX-512 targets i.e. 16 for </a:t>
            </a:r>
            <a:r>
              <a:rPr lang="en-IN" sz="1400" dirty="0" err="1"/>
              <a:t>IntMaxMask</a:t>
            </a:r>
            <a:r>
              <a:rPr lang="en-IN" sz="1400" dirty="0"/>
              <a:t> and 32 for </a:t>
            </a:r>
            <a:r>
              <a:rPr lang="en-IN" sz="1400" dirty="0" err="1"/>
              <a:t>ShortMaxMask</a:t>
            </a:r>
            <a:r>
              <a:rPr lang="en-IN" sz="1400" dirty="0"/>
              <a:t>.</a:t>
            </a:r>
          </a:p>
          <a:p>
            <a:r>
              <a:rPr lang="en-IN" sz="1400" dirty="0"/>
              <a:t>To handle this, </a:t>
            </a:r>
            <a:r>
              <a:rPr lang="en-IN" sz="1400" b="1" dirty="0"/>
              <a:t>multiple payload class definitions are created</a:t>
            </a:r>
            <a:r>
              <a:rPr lang="en-IN" sz="1400" dirty="0"/>
              <a:t> for shuffles / masks where both </a:t>
            </a:r>
            <a:r>
              <a:rPr lang="en-IN" sz="1400" b="1" dirty="0"/>
              <a:t>vector type and multifield type encoded in the class name. This enable parser to compute exact replication count by dividing max vector size by a factor which is determined through class name based symbol lookup</a:t>
            </a:r>
            <a:r>
              <a:rPr lang="en-IN" sz="1400" dirty="0"/>
              <a:t> (ID3)</a:t>
            </a:r>
          </a:p>
        </p:txBody>
      </p:sp>
      <p:pic>
        <p:nvPicPr>
          <p:cNvPr id="9" name="Picture 8">
            <a:extLst>
              <a:ext uri="{FF2B5EF4-FFF2-40B4-BE49-F238E27FC236}">
                <a16:creationId xmlns:a16="http://schemas.microsoft.com/office/drawing/2014/main" id="{F9D1AD91-93BD-106D-6530-D8A0F50A1FE2}"/>
              </a:ext>
            </a:extLst>
          </p:cNvPr>
          <p:cNvPicPr>
            <a:picLocks noChangeAspect="1"/>
          </p:cNvPicPr>
          <p:nvPr/>
        </p:nvPicPr>
        <p:blipFill>
          <a:blip r:embed="rId2"/>
          <a:stretch>
            <a:fillRect/>
          </a:stretch>
        </p:blipFill>
        <p:spPr>
          <a:xfrm>
            <a:off x="7545370" y="4118924"/>
            <a:ext cx="4073282" cy="692457"/>
          </a:xfrm>
          <a:prstGeom prst="rect">
            <a:avLst/>
          </a:prstGeom>
        </p:spPr>
      </p:pic>
      <p:pic>
        <p:nvPicPr>
          <p:cNvPr id="7" name="Picture 6">
            <a:extLst>
              <a:ext uri="{FF2B5EF4-FFF2-40B4-BE49-F238E27FC236}">
                <a16:creationId xmlns:a16="http://schemas.microsoft.com/office/drawing/2014/main" id="{D8430691-54F8-6DD7-B874-6D846F2569C5}"/>
              </a:ext>
            </a:extLst>
          </p:cNvPr>
          <p:cNvPicPr>
            <a:picLocks noChangeAspect="1"/>
          </p:cNvPicPr>
          <p:nvPr/>
        </p:nvPicPr>
        <p:blipFill>
          <a:blip r:embed="rId3"/>
          <a:stretch>
            <a:fillRect/>
          </a:stretch>
        </p:blipFill>
        <p:spPr>
          <a:xfrm>
            <a:off x="7547607" y="4941368"/>
            <a:ext cx="4068156" cy="692457"/>
          </a:xfrm>
          <a:prstGeom prst="rect">
            <a:avLst/>
          </a:prstGeom>
        </p:spPr>
      </p:pic>
      <p:pic>
        <p:nvPicPr>
          <p:cNvPr id="5" name="Picture 4">
            <a:extLst>
              <a:ext uri="{FF2B5EF4-FFF2-40B4-BE49-F238E27FC236}">
                <a16:creationId xmlns:a16="http://schemas.microsoft.com/office/drawing/2014/main" id="{A4562446-D8BD-2FBE-4C5C-2D47D07725E4}"/>
              </a:ext>
            </a:extLst>
          </p:cNvPr>
          <p:cNvPicPr>
            <a:picLocks noChangeAspect="1"/>
          </p:cNvPicPr>
          <p:nvPr/>
        </p:nvPicPr>
        <p:blipFill>
          <a:blip r:embed="rId4"/>
          <a:stretch>
            <a:fillRect/>
          </a:stretch>
        </p:blipFill>
        <p:spPr>
          <a:xfrm>
            <a:off x="7550496" y="1341784"/>
            <a:ext cx="4068156" cy="1296772"/>
          </a:xfrm>
          <a:prstGeom prst="rect">
            <a:avLst/>
          </a:prstGeom>
        </p:spPr>
      </p:pic>
    </p:spTree>
    <p:extLst>
      <p:ext uri="{BB962C8B-B14F-4D97-AF65-F5344CB8AC3E}">
        <p14:creationId xmlns:p14="http://schemas.microsoft.com/office/powerpoint/2010/main" val="2524063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1623-AA87-DBC9-7BC6-51BB67821E27}"/>
              </a:ext>
            </a:extLst>
          </p:cNvPr>
          <p:cNvSpPr>
            <a:spLocks noGrp="1"/>
          </p:cNvSpPr>
          <p:nvPr>
            <p:ph type="title"/>
          </p:nvPr>
        </p:nvSpPr>
        <p:spPr>
          <a:xfrm>
            <a:off x="838200" y="564288"/>
            <a:ext cx="7324725" cy="1007337"/>
          </a:xfrm>
        </p:spPr>
        <p:txBody>
          <a:bodyPr>
            <a:normAutofit/>
          </a:bodyPr>
          <a:lstStyle/>
          <a:p>
            <a:r>
              <a:rPr lang="en-IN" sz="4000" dirty="0"/>
              <a:t>Modified fallback implementation</a:t>
            </a:r>
            <a:endParaRPr lang="en-US" sz="4000" dirty="0"/>
          </a:p>
        </p:txBody>
      </p:sp>
      <p:sp>
        <p:nvSpPr>
          <p:cNvPr id="3" name="Content Placeholder 2">
            <a:extLst>
              <a:ext uri="{FF2B5EF4-FFF2-40B4-BE49-F238E27FC236}">
                <a16:creationId xmlns:a16="http://schemas.microsoft.com/office/drawing/2014/main" id="{D877694D-C852-5D76-0B62-F77B8FD5DEB0}"/>
              </a:ext>
            </a:extLst>
          </p:cNvPr>
          <p:cNvSpPr>
            <a:spLocks noGrp="1"/>
          </p:cNvSpPr>
          <p:nvPr>
            <p:ph idx="1"/>
          </p:nvPr>
        </p:nvSpPr>
        <p:spPr>
          <a:xfrm>
            <a:off x="419100" y="1571625"/>
            <a:ext cx="7010400" cy="4549089"/>
          </a:xfrm>
        </p:spPr>
        <p:txBody>
          <a:bodyPr>
            <a:noAutofit/>
          </a:bodyPr>
          <a:lstStyle/>
          <a:p>
            <a:r>
              <a:rPr lang="en-IN" sz="1400" dirty="0"/>
              <a:t>New fallback implementation using Unsafe payload accesses, applicable to unary, binary and ternary operation kernels.</a:t>
            </a:r>
          </a:p>
          <a:p>
            <a:r>
              <a:rPr lang="en-IN" sz="1400" dirty="0"/>
              <a:t>Kerner first loads the payload of incoming vector operands, which being a flat value field loads entire multifield bundle.</a:t>
            </a:r>
          </a:p>
          <a:p>
            <a:r>
              <a:rPr lang="en-IN" sz="1400" dirty="0"/>
              <a:t>Once the payloads are ready, resultant payload is transitioned into larval state to make it’s a mutable entity.</a:t>
            </a:r>
          </a:p>
          <a:p>
            <a:r>
              <a:rPr lang="en-IN" sz="1400" dirty="0"/>
              <a:t>This is followed by an operation loop which reads the source lanes using Unsafe get API, perform the desired operation and write the result back into mutable result using Unsafe put API.</a:t>
            </a:r>
          </a:p>
          <a:p>
            <a:r>
              <a:rPr lang="en-IN" sz="1400" dirty="0"/>
              <a:t>Individual lane read/write accesses do not translate into Vector Extract / Insert operations, instead vectors contents are dumped into buffer, write addresses are computed and update are performed at corresponding address. </a:t>
            </a:r>
          </a:p>
          <a:p>
            <a:r>
              <a:rPr lang="en-IN" sz="1400" dirty="0"/>
              <a:t>Since each address holds a different offset w.r.t to buffer base, individual stores are allocated different alias indices.  (ID4). After updating the specific buffer lane, inline expander re-materialized scalarized IR from modified memory state.</a:t>
            </a:r>
          </a:p>
          <a:p>
            <a:r>
              <a:rPr lang="en-IN" sz="1400" dirty="0"/>
              <a:t>After the update loop, resultant payload is transition out of larval state, wrapped into is corresponding vector box and passed to downstream graph.</a:t>
            </a:r>
          </a:p>
          <a:p>
            <a:r>
              <a:rPr lang="en-IN" sz="1400" dirty="0"/>
              <a:t>Both C1 and C2 compile has intrinsic / native implementation for Unsafe get/put APIs.  </a:t>
            </a:r>
          </a:p>
        </p:txBody>
      </p:sp>
      <p:pic>
        <p:nvPicPr>
          <p:cNvPr id="5" name="Picture 4" descr="A screen shot of a computer program&#10;&#10;Description automatically generated">
            <a:extLst>
              <a:ext uri="{FF2B5EF4-FFF2-40B4-BE49-F238E27FC236}">
                <a16:creationId xmlns:a16="http://schemas.microsoft.com/office/drawing/2014/main" id="{8E8D8EC9-69D1-1D45-6822-A2FB24BA1BE8}"/>
              </a:ext>
            </a:extLst>
          </p:cNvPr>
          <p:cNvPicPr>
            <a:picLocks noChangeAspect="1"/>
          </p:cNvPicPr>
          <p:nvPr/>
        </p:nvPicPr>
        <p:blipFill>
          <a:blip r:embed="rId2"/>
          <a:stretch>
            <a:fillRect/>
          </a:stretch>
        </p:blipFill>
        <p:spPr>
          <a:xfrm>
            <a:off x="7429500" y="1847851"/>
            <a:ext cx="4343400" cy="2811764"/>
          </a:xfrm>
          <a:prstGeom prst="rect">
            <a:avLst/>
          </a:prstGeom>
        </p:spPr>
      </p:pic>
    </p:spTree>
    <p:extLst>
      <p:ext uri="{BB962C8B-B14F-4D97-AF65-F5344CB8AC3E}">
        <p14:creationId xmlns:p14="http://schemas.microsoft.com/office/powerpoint/2010/main" val="162409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97E38-E40F-8417-6E8C-7FF51366ED5A}"/>
              </a:ext>
            </a:extLst>
          </p:cNvPr>
          <p:cNvSpPr>
            <a:spLocks noGrp="1"/>
          </p:cNvSpPr>
          <p:nvPr>
            <p:ph type="title"/>
          </p:nvPr>
        </p:nvSpPr>
        <p:spPr/>
        <p:txBody>
          <a:bodyPr/>
          <a:lstStyle/>
          <a:p>
            <a:r>
              <a:rPr lang="en-IN" dirty="0"/>
              <a:t>Compiler Side Changes.</a:t>
            </a:r>
            <a:endParaRPr lang="en-US" dirty="0"/>
          </a:p>
        </p:txBody>
      </p:sp>
      <p:sp>
        <p:nvSpPr>
          <p:cNvPr id="3" name="Content Placeholder 2">
            <a:extLst>
              <a:ext uri="{FF2B5EF4-FFF2-40B4-BE49-F238E27FC236}">
                <a16:creationId xmlns:a16="http://schemas.microsoft.com/office/drawing/2014/main" id="{32A9C862-2870-B34A-2AD1-551EF1CFE54F}"/>
              </a:ext>
            </a:extLst>
          </p:cNvPr>
          <p:cNvSpPr>
            <a:spLocks noGrp="1"/>
          </p:cNvSpPr>
          <p:nvPr>
            <p:ph idx="1"/>
          </p:nvPr>
        </p:nvSpPr>
        <p:spPr/>
        <p:txBody>
          <a:bodyPr/>
          <a:lstStyle/>
          <a:p>
            <a:r>
              <a:rPr lang="en-IN" dirty="0"/>
              <a:t>Compiler interface (ci) model extensions.</a:t>
            </a:r>
          </a:p>
          <a:p>
            <a:r>
              <a:rPr lang="en-IN" dirty="0"/>
              <a:t>C1 specific support.</a:t>
            </a:r>
          </a:p>
          <a:p>
            <a:r>
              <a:rPr lang="en-IN" dirty="0"/>
              <a:t>C2 specific support.</a:t>
            </a:r>
            <a:endParaRPr lang="en-US" dirty="0"/>
          </a:p>
        </p:txBody>
      </p:sp>
    </p:spTree>
    <p:extLst>
      <p:ext uri="{BB962C8B-B14F-4D97-AF65-F5344CB8AC3E}">
        <p14:creationId xmlns:p14="http://schemas.microsoft.com/office/powerpoint/2010/main" val="108860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32F1-50E2-14C3-35B3-F4AD0F87531F}"/>
              </a:ext>
            </a:extLst>
          </p:cNvPr>
          <p:cNvSpPr>
            <a:spLocks noGrp="1"/>
          </p:cNvSpPr>
          <p:nvPr>
            <p:ph type="title"/>
          </p:nvPr>
        </p:nvSpPr>
        <p:spPr>
          <a:xfrm>
            <a:off x="841250" y="539578"/>
            <a:ext cx="3109966" cy="769105"/>
          </a:xfrm>
        </p:spPr>
        <p:txBody>
          <a:bodyPr vert="horz" lIns="91440" tIns="45720" rIns="91440" bIns="45720" rtlCol="0" anchor="ctr">
            <a:normAutofit/>
          </a:bodyPr>
          <a:lstStyle/>
          <a:p>
            <a:r>
              <a:rPr lang="en-US" sz="4000" dirty="0"/>
              <a:t>ci Model</a:t>
            </a:r>
          </a:p>
        </p:txBody>
      </p:sp>
      <p:sp>
        <p:nvSpPr>
          <p:cNvPr id="11" name="TextBox 10">
            <a:extLst>
              <a:ext uri="{FF2B5EF4-FFF2-40B4-BE49-F238E27FC236}">
                <a16:creationId xmlns:a16="http://schemas.microsoft.com/office/drawing/2014/main" id="{8BBD74A2-BE0F-2F25-8673-8852A4F3C231}"/>
              </a:ext>
            </a:extLst>
          </p:cNvPr>
          <p:cNvSpPr txBox="1"/>
          <p:nvPr/>
        </p:nvSpPr>
        <p:spPr>
          <a:xfrm>
            <a:off x="310394" y="1627464"/>
            <a:ext cx="6061426" cy="4586455"/>
          </a:xfrm>
          <a:prstGeom prst="rect">
            <a:avLst/>
          </a:prstGeom>
        </p:spPr>
        <p:txBody>
          <a:bodyPr vert="horz" lIns="91440" tIns="45720" rIns="91440" bIns="45720" rtlCol="0">
            <a:normAutofit fontScale="85000" lnSpcReduction="10000"/>
          </a:bodyPr>
          <a:lstStyle/>
          <a:p>
            <a:pPr marL="285750" indent="-228600" algn="just">
              <a:lnSpc>
                <a:spcPct val="90000"/>
              </a:lnSpc>
              <a:spcAft>
                <a:spcPts val="600"/>
              </a:spcAft>
              <a:buFont typeface="Arial" panose="020B0604020202020204" pitchFamily="34" charset="0"/>
              <a:buChar char="•"/>
            </a:pPr>
            <a:endParaRPr lang="en-US" b="1" dirty="0"/>
          </a:p>
          <a:p>
            <a:pPr marL="285750" indent="-228600" algn="just">
              <a:lnSpc>
                <a:spcPct val="90000"/>
              </a:lnSpc>
              <a:spcAft>
                <a:spcPts val="600"/>
              </a:spcAft>
              <a:buFont typeface="Arial" panose="020B0604020202020204" pitchFamily="34" charset="0"/>
              <a:buChar char="•"/>
            </a:pPr>
            <a:r>
              <a:rPr lang="en-US" b="1" dirty="0"/>
              <a:t>Compilers access oops model (</a:t>
            </a:r>
            <a:r>
              <a:rPr lang="en-US" b="1" dirty="0" err="1"/>
              <a:t>klass</a:t>
            </a:r>
            <a:r>
              <a:rPr lang="en-US" b="1" dirty="0"/>
              <a:t>, </a:t>
            </a:r>
            <a:r>
              <a:rPr lang="en-US" b="1" dirty="0" err="1"/>
              <a:t>instanceKlass</a:t>
            </a:r>
            <a:r>
              <a:rPr lang="en-US" b="1" dirty="0"/>
              <a:t>, </a:t>
            </a:r>
            <a:r>
              <a:rPr lang="en-US" b="1" dirty="0" err="1"/>
              <a:t>inlineKlass</a:t>
            </a:r>
            <a:r>
              <a:rPr lang="en-US" b="1" dirty="0"/>
              <a:t>, method, field) through a proxy model called compiler interface.</a:t>
            </a:r>
          </a:p>
          <a:p>
            <a:pPr marL="285750" indent="-228600" algn="just">
              <a:lnSpc>
                <a:spcPct val="90000"/>
              </a:lnSpc>
              <a:spcAft>
                <a:spcPts val="600"/>
              </a:spcAft>
              <a:buFont typeface="Arial" panose="020B0604020202020204" pitchFamily="34" charset="0"/>
              <a:buChar char="•"/>
            </a:pPr>
            <a:r>
              <a:rPr lang="en-US" dirty="0"/>
              <a:t>Ci model is </a:t>
            </a:r>
            <a:r>
              <a:rPr lang="en-US" b="1" dirty="0"/>
              <a:t>shared between both C1 and C2 compiler.</a:t>
            </a:r>
          </a:p>
          <a:p>
            <a:pPr marL="285750" indent="-228600" algn="just">
              <a:lnSpc>
                <a:spcPct val="90000"/>
              </a:lnSpc>
              <a:spcAft>
                <a:spcPts val="600"/>
              </a:spcAft>
              <a:buFont typeface="Arial" panose="020B0604020202020204" pitchFamily="34" charset="0"/>
              <a:buChar char="•"/>
            </a:pPr>
            <a:r>
              <a:rPr lang="en-US" dirty="0"/>
              <a:t>Based on target vector’s ability to accommodate multifield bundle, it presents multiple field representations to compiler i.e. either as a single </a:t>
            </a:r>
            <a:r>
              <a:rPr lang="en-US" dirty="0" err="1"/>
              <a:t>ciMultifield</a:t>
            </a:r>
            <a:r>
              <a:rPr lang="en-US" dirty="0"/>
              <a:t> OR a sequence of </a:t>
            </a:r>
            <a:r>
              <a:rPr lang="en-US" dirty="0" err="1"/>
              <a:t>ciFields</a:t>
            </a:r>
            <a:r>
              <a:rPr lang="en-US" dirty="0"/>
              <a:t>.</a:t>
            </a:r>
          </a:p>
          <a:p>
            <a:pPr marL="57150" algn="just">
              <a:lnSpc>
                <a:spcPct val="90000"/>
              </a:lnSpc>
              <a:spcAft>
                <a:spcPts val="600"/>
              </a:spcAft>
            </a:pPr>
            <a:r>
              <a:rPr lang="en-US" dirty="0"/>
              <a:t>Please Note: </a:t>
            </a:r>
            <a:r>
              <a:rPr lang="en-US" dirty="0" err="1"/>
              <a:t>ciMultifield</a:t>
            </a:r>
            <a:r>
              <a:rPr lang="en-US" dirty="0"/>
              <a:t> is correct by construction i.e. its created only if its certain that multifield can be accommodated in target vector size.</a:t>
            </a:r>
          </a:p>
          <a:p>
            <a:pPr marL="0" indent="0" algn="just">
              <a:buNone/>
            </a:pPr>
            <a:r>
              <a:rPr lang="en-IN" dirty="0"/>
              <a:t>Pros:</a:t>
            </a:r>
          </a:p>
          <a:p>
            <a:pPr lvl="1" algn="just"/>
            <a:r>
              <a:rPr lang="en-IN" dirty="0"/>
              <a:t>Cleaner interface to compiler, scalarization decisions based on target vector size is take upfront. [ID6]</a:t>
            </a:r>
          </a:p>
          <a:p>
            <a:pPr lvl="1" algn="just"/>
            <a:r>
              <a:rPr lang="en-IN" dirty="0"/>
              <a:t>Saves adding special handling in C2 to skip over synthetic </a:t>
            </a:r>
            <a:r>
              <a:rPr lang="en-IN" dirty="0" err="1"/>
              <a:t>multifields</a:t>
            </a:r>
            <a:r>
              <a:rPr lang="en-IN" dirty="0"/>
              <a:t> when it expect to treat multifield as single bundle. </a:t>
            </a:r>
          </a:p>
          <a:p>
            <a:pPr algn="just"/>
            <a:r>
              <a:rPr lang="en-IN" dirty="0"/>
              <a:t>Cons:</a:t>
            </a:r>
          </a:p>
          <a:p>
            <a:pPr lvl="1" algn="just"/>
            <a:r>
              <a:rPr lang="en-IN" dirty="0"/>
              <a:t>Generalization of Index and offset based field query APIs  to preform linear or DFS walks over field stream based on an explicit argument passed by compiler, since c1 does not deal in vectors hence it will always prefer a DFS walks over </a:t>
            </a:r>
            <a:r>
              <a:rPr lang="en-IN" dirty="0" err="1"/>
              <a:t>ciMultifield</a:t>
            </a:r>
            <a:r>
              <a:rPr lang="en-IN" dirty="0"/>
              <a:t> for field resolution. </a:t>
            </a:r>
          </a:p>
          <a:p>
            <a:pPr marL="285750" indent="-228600" algn="just">
              <a:lnSpc>
                <a:spcPct val="90000"/>
              </a:lnSpc>
              <a:spcAft>
                <a:spcPts val="600"/>
              </a:spcAft>
              <a:buFont typeface="Arial" panose="020B0604020202020204" pitchFamily="34" charset="0"/>
              <a:buChar char="•"/>
            </a:pPr>
            <a:endParaRPr lang="en-US"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a:p>
            <a:pPr marL="285750" indent="-228600" algn="just">
              <a:lnSpc>
                <a:spcPct val="90000"/>
              </a:lnSpc>
              <a:spcAft>
                <a:spcPts val="600"/>
              </a:spcAft>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1D549158-4F6C-E845-7C4A-D093A5503A2A}"/>
              </a:ext>
            </a:extLst>
          </p:cNvPr>
          <p:cNvPicPr>
            <a:picLocks noChangeAspect="1"/>
          </p:cNvPicPr>
          <p:nvPr/>
        </p:nvPicPr>
        <p:blipFill>
          <a:blip r:embed="rId2"/>
          <a:stretch>
            <a:fillRect/>
          </a:stretch>
        </p:blipFill>
        <p:spPr>
          <a:xfrm>
            <a:off x="6522720" y="229560"/>
            <a:ext cx="5191300" cy="2655607"/>
          </a:xfrm>
          <a:prstGeom prst="rect">
            <a:avLst/>
          </a:prstGeom>
        </p:spPr>
      </p:pic>
      <p:pic>
        <p:nvPicPr>
          <p:cNvPr id="4" name="Picture 3">
            <a:extLst>
              <a:ext uri="{FF2B5EF4-FFF2-40B4-BE49-F238E27FC236}">
                <a16:creationId xmlns:a16="http://schemas.microsoft.com/office/drawing/2014/main" id="{1079914D-B677-E35B-B037-3FCBA7955048}"/>
              </a:ext>
            </a:extLst>
          </p:cNvPr>
          <p:cNvPicPr>
            <a:picLocks noChangeAspect="1"/>
          </p:cNvPicPr>
          <p:nvPr/>
        </p:nvPicPr>
        <p:blipFill>
          <a:blip r:embed="rId3"/>
          <a:stretch>
            <a:fillRect/>
          </a:stretch>
        </p:blipFill>
        <p:spPr>
          <a:xfrm>
            <a:off x="7181848" y="3972834"/>
            <a:ext cx="3315078" cy="1768431"/>
          </a:xfrm>
          <a:prstGeom prst="rect">
            <a:avLst/>
          </a:prstGeom>
        </p:spPr>
      </p:pic>
    </p:spTree>
    <p:extLst>
      <p:ext uri="{BB962C8B-B14F-4D97-AF65-F5344CB8AC3E}">
        <p14:creationId xmlns:p14="http://schemas.microsoft.com/office/powerpoint/2010/main" val="85748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1552-8524-A715-CEEB-18E4C6D2297C}"/>
              </a:ext>
            </a:extLst>
          </p:cNvPr>
          <p:cNvSpPr>
            <a:spLocks noGrp="1"/>
          </p:cNvSpPr>
          <p:nvPr>
            <p:ph type="title"/>
          </p:nvPr>
        </p:nvSpPr>
        <p:spPr/>
        <p:txBody>
          <a:bodyPr/>
          <a:lstStyle/>
          <a:p>
            <a:r>
              <a:rPr lang="en-IN" dirty="0"/>
              <a:t>C2 Compiler Support</a:t>
            </a:r>
            <a:endParaRPr lang="en-US" dirty="0"/>
          </a:p>
        </p:txBody>
      </p:sp>
      <p:sp>
        <p:nvSpPr>
          <p:cNvPr id="3" name="Content Placeholder 2">
            <a:extLst>
              <a:ext uri="{FF2B5EF4-FFF2-40B4-BE49-F238E27FC236}">
                <a16:creationId xmlns:a16="http://schemas.microsoft.com/office/drawing/2014/main" id="{5D92B6C2-0205-6CB4-5E22-2C9A4E80A2E8}"/>
              </a:ext>
            </a:extLst>
          </p:cNvPr>
          <p:cNvSpPr>
            <a:spLocks noGrp="1"/>
          </p:cNvSpPr>
          <p:nvPr>
            <p:ph idx="1"/>
          </p:nvPr>
        </p:nvSpPr>
        <p:spPr>
          <a:xfrm>
            <a:off x="461554" y="1421517"/>
            <a:ext cx="4450080" cy="2007484"/>
          </a:xfrm>
        </p:spPr>
        <p:txBody>
          <a:bodyPr>
            <a:normAutofit fontScale="62500" lnSpcReduction="20000"/>
          </a:bodyPr>
          <a:lstStyle/>
          <a:p>
            <a:r>
              <a:rPr lang="en-IN" dirty="0"/>
              <a:t>Compiler represents a value object using </a:t>
            </a:r>
            <a:r>
              <a:rPr lang="en-IN" dirty="0" err="1"/>
              <a:t>InlineTypeNode</a:t>
            </a:r>
            <a:r>
              <a:rPr lang="en-IN" dirty="0"/>
              <a:t> intermediate representation.</a:t>
            </a:r>
          </a:p>
          <a:p>
            <a:r>
              <a:rPr lang="en-IN" dirty="0"/>
              <a:t>Runtime keeps a track of extended and actual method signatures to support both vanilla and scalarized calling convention.</a:t>
            </a:r>
          </a:p>
          <a:p>
            <a:r>
              <a:rPr lang="en-IN" dirty="0"/>
              <a:t>Following are four intercepts where compiler creates an </a:t>
            </a:r>
            <a:r>
              <a:rPr lang="en-IN" dirty="0" err="1"/>
              <a:t>InlineTypeNode</a:t>
            </a:r>
            <a:r>
              <a:rPr lang="en-IN" dirty="0"/>
              <a:t>.</a:t>
            </a:r>
          </a:p>
          <a:p>
            <a:endParaRPr lang="en-IN" dirty="0"/>
          </a:p>
          <a:p>
            <a:endParaRPr lang="en-IN" dirty="0"/>
          </a:p>
          <a:p>
            <a:pPr marL="457200" lvl="1" indent="0">
              <a:buNone/>
            </a:pPr>
            <a:endParaRPr lang="en-IN" dirty="0"/>
          </a:p>
          <a:p>
            <a:endParaRPr lang="en-US" dirty="0"/>
          </a:p>
        </p:txBody>
      </p:sp>
      <p:pic>
        <p:nvPicPr>
          <p:cNvPr id="6" name="Picture 5">
            <a:extLst>
              <a:ext uri="{FF2B5EF4-FFF2-40B4-BE49-F238E27FC236}">
                <a16:creationId xmlns:a16="http://schemas.microsoft.com/office/drawing/2014/main" id="{481AA3F9-FAB5-51A4-6EEC-6A14A06EE50F}"/>
              </a:ext>
            </a:extLst>
          </p:cNvPr>
          <p:cNvPicPr>
            <a:picLocks noChangeAspect="1"/>
          </p:cNvPicPr>
          <p:nvPr/>
        </p:nvPicPr>
        <p:blipFill>
          <a:blip r:embed="rId2"/>
          <a:stretch>
            <a:fillRect/>
          </a:stretch>
        </p:blipFill>
        <p:spPr>
          <a:xfrm>
            <a:off x="4789710" y="1921239"/>
            <a:ext cx="6934676" cy="1988307"/>
          </a:xfrm>
          <a:prstGeom prst="rect">
            <a:avLst/>
          </a:prstGeom>
        </p:spPr>
      </p:pic>
      <p:pic>
        <p:nvPicPr>
          <p:cNvPr id="8" name="Picture 7">
            <a:extLst>
              <a:ext uri="{FF2B5EF4-FFF2-40B4-BE49-F238E27FC236}">
                <a16:creationId xmlns:a16="http://schemas.microsoft.com/office/drawing/2014/main" id="{FB47226B-AF4B-EC98-9F9E-170AF1D0D1F8}"/>
              </a:ext>
            </a:extLst>
          </p:cNvPr>
          <p:cNvPicPr>
            <a:picLocks noChangeAspect="1"/>
          </p:cNvPicPr>
          <p:nvPr/>
        </p:nvPicPr>
        <p:blipFill>
          <a:blip r:embed="rId3"/>
          <a:stretch>
            <a:fillRect/>
          </a:stretch>
        </p:blipFill>
        <p:spPr>
          <a:xfrm>
            <a:off x="1044384" y="3927400"/>
            <a:ext cx="2704742" cy="1988307"/>
          </a:xfrm>
          <a:prstGeom prst="rect">
            <a:avLst/>
          </a:prstGeom>
        </p:spPr>
      </p:pic>
      <p:pic>
        <p:nvPicPr>
          <p:cNvPr id="10" name="Picture 9">
            <a:extLst>
              <a:ext uri="{FF2B5EF4-FFF2-40B4-BE49-F238E27FC236}">
                <a16:creationId xmlns:a16="http://schemas.microsoft.com/office/drawing/2014/main" id="{5998096E-361D-595F-23D3-3321182615BB}"/>
              </a:ext>
            </a:extLst>
          </p:cNvPr>
          <p:cNvPicPr>
            <a:picLocks noChangeAspect="1"/>
          </p:cNvPicPr>
          <p:nvPr/>
        </p:nvPicPr>
        <p:blipFill>
          <a:blip r:embed="rId4"/>
          <a:stretch>
            <a:fillRect/>
          </a:stretch>
        </p:blipFill>
        <p:spPr>
          <a:xfrm>
            <a:off x="5310221" y="4261128"/>
            <a:ext cx="5721361" cy="1786596"/>
          </a:xfrm>
          <a:prstGeom prst="rect">
            <a:avLst/>
          </a:prstGeom>
        </p:spPr>
      </p:pic>
    </p:spTree>
    <p:extLst>
      <p:ext uri="{BB962C8B-B14F-4D97-AF65-F5344CB8AC3E}">
        <p14:creationId xmlns:p14="http://schemas.microsoft.com/office/powerpoint/2010/main" val="372395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AB96-A7D0-847F-B5E8-BA68F3EEF8BC}"/>
              </a:ext>
            </a:extLst>
          </p:cNvPr>
          <p:cNvSpPr>
            <a:spLocks noGrp="1"/>
          </p:cNvSpPr>
          <p:nvPr>
            <p:ph type="title"/>
          </p:nvPr>
        </p:nvSpPr>
        <p:spPr/>
        <p:txBody>
          <a:bodyPr/>
          <a:lstStyle/>
          <a:p>
            <a:r>
              <a:rPr lang="en-IN" dirty="0"/>
              <a:t>Scalarization Intercepts</a:t>
            </a:r>
            <a:endParaRPr lang="en-US" dirty="0"/>
          </a:p>
        </p:txBody>
      </p:sp>
      <p:pic>
        <p:nvPicPr>
          <p:cNvPr id="5" name="Picture 4">
            <a:extLst>
              <a:ext uri="{FF2B5EF4-FFF2-40B4-BE49-F238E27FC236}">
                <a16:creationId xmlns:a16="http://schemas.microsoft.com/office/drawing/2014/main" id="{953EDB4E-91D1-34A1-CBEE-D38D7EC012CC}"/>
              </a:ext>
            </a:extLst>
          </p:cNvPr>
          <p:cNvPicPr>
            <a:picLocks noChangeAspect="1"/>
          </p:cNvPicPr>
          <p:nvPr/>
        </p:nvPicPr>
        <p:blipFill>
          <a:blip r:embed="rId2"/>
          <a:stretch>
            <a:fillRect/>
          </a:stretch>
        </p:blipFill>
        <p:spPr>
          <a:xfrm>
            <a:off x="583474" y="1185160"/>
            <a:ext cx="5042263" cy="4940460"/>
          </a:xfrm>
          <a:prstGeom prst="rect">
            <a:avLst/>
          </a:prstGeom>
        </p:spPr>
      </p:pic>
      <p:pic>
        <p:nvPicPr>
          <p:cNvPr id="7" name="Picture 6">
            <a:extLst>
              <a:ext uri="{FF2B5EF4-FFF2-40B4-BE49-F238E27FC236}">
                <a16:creationId xmlns:a16="http://schemas.microsoft.com/office/drawing/2014/main" id="{78B840FA-C35C-4B12-CED6-823296B56375}"/>
              </a:ext>
            </a:extLst>
          </p:cNvPr>
          <p:cNvPicPr>
            <a:picLocks noChangeAspect="1"/>
          </p:cNvPicPr>
          <p:nvPr/>
        </p:nvPicPr>
        <p:blipFill>
          <a:blip r:embed="rId3"/>
          <a:stretch>
            <a:fillRect/>
          </a:stretch>
        </p:blipFill>
        <p:spPr>
          <a:xfrm>
            <a:off x="5728792" y="1261347"/>
            <a:ext cx="5659842" cy="5001306"/>
          </a:xfrm>
          <a:prstGeom prst="rect">
            <a:avLst/>
          </a:prstGeom>
        </p:spPr>
      </p:pic>
    </p:spTree>
    <p:extLst>
      <p:ext uri="{BB962C8B-B14F-4D97-AF65-F5344CB8AC3E}">
        <p14:creationId xmlns:p14="http://schemas.microsoft.com/office/powerpoint/2010/main" val="260810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79B9-03D6-28BB-6F41-DCCAB6D628FA}"/>
              </a:ext>
            </a:extLst>
          </p:cNvPr>
          <p:cNvSpPr>
            <a:spLocks noGrp="1"/>
          </p:cNvSpPr>
          <p:nvPr>
            <p:ph type="title"/>
          </p:nvPr>
        </p:nvSpPr>
        <p:spPr>
          <a:xfrm>
            <a:off x="381000" y="509077"/>
            <a:ext cx="5410200" cy="710512"/>
          </a:xfrm>
        </p:spPr>
        <p:txBody>
          <a:bodyPr>
            <a:normAutofit fontScale="90000"/>
          </a:bodyPr>
          <a:lstStyle/>
          <a:p>
            <a:r>
              <a:rPr lang="en-IN" dirty="0"/>
              <a:t>Vector IR representation. </a:t>
            </a:r>
            <a:endParaRPr lang="en-US" dirty="0"/>
          </a:p>
        </p:txBody>
      </p:sp>
      <p:pic>
        <p:nvPicPr>
          <p:cNvPr id="4" name="Content Placeholder 3">
            <a:extLst>
              <a:ext uri="{FF2B5EF4-FFF2-40B4-BE49-F238E27FC236}">
                <a16:creationId xmlns:a16="http://schemas.microsoft.com/office/drawing/2014/main" id="{07CA4DAD-9209-8EE3-FC07-55E6A7DD63FE}"/>
              </a:ext>
            </a:extLst>
          </p:cNvPr>
          <p:cNvPicPr>
            <a:picLocks noGrp="1" noChangeAspect="1"/>
          </p:cNvPicPr>
          <p:nvPr>
            <p:ph idx="1"/>
          </p:nvPr>
        </p:nvPicPr>
        <p:blipFill>
          <a:blip r:embed="rId2"/>
          <a:stretch>
            <a:fillRect/>
          </a:stretch>
        </p:blipFill>
        <p:spPr>
          <a:xfrm>
            <a:off x="7825275" y="532096"/>
            <a:ext cx="3692434" cy="2269091"/>
          </a:xfrm>
          <a:prstGeom prst="rect">
            <a:avLst/>
          </a:prstGeom>
        </p:spPr>
      </p:pic>
      <p:sp>
        <p:nvSpPr>
          <p:cNvPr id="6" name="Content Placeholder 2">
            <a:extLst>
              <a:ext uri="{FF2B5EF4-FFF2-40B4-BE49-F238E27FC236}">
                <a16:creationId xmlns:a16="http://schemas.microsoft.com/office/drawing/2014/main" id="{E7727DCE-67A9-1DA1-F171-131981C25DD6}"/>
              </a:ext>
            </a:extLst>
          </p:cNvPr>
          <p:cNvSpPr txBox="1">
            <a:spLocks/>
          </p:cNvSpPr>
          <p:nvPr/>
        </p:nvSpPr>
        <p:spPr>
          <a:xfrm>
            <a:off x="381000" y="1367246"/>
            <a:ext cx="7034972" cy="45585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1700" b="0" i="0" kern="1200">
                <a:solidFill>
                  <a:schemeClr val="tx1"/>
                </a:solidFill>
                <a:latin typeface="Intel Clear" panose="020B0604020203020204"/>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1700" b="0" i="0" kern="1200">
                <a:solidFill>
                  <a:schemeClr val="tx1"/>
                </a:solidFill>
                <a:latin typeface="Intel Clear" panose="020B0604020203020204"/>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1700" b="0" i="0" kern="1200">
                <a:solidFill>
                  <a:schemeClr val="tx1"/>
                </a:solidFill>
                <a:latin typeface="Intel Clear" panose="020B0604020203020204"/>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700" b="0" i="0" kern="1200">
                <a:solidFill>
                  <a:schemeClr val="tx1"/>
                </a:solidFill>
                <a:latin typeface="Intel Clear" panose="020B0604020203020204"/>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700" b="0" i="0" kern="1200">
                <a:solidFill>
                  <a:schemeClr val="tx1"/>
                </a:solidFill>
                <a:latin typeface="Intel Clear" panose="020B0604020203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600" dirty="0"/>
              <a:t>For Vectors compiler generates two different IR shapes depending on the targets ability to load multifield into vector.</a:t>
            </a:r>
          </a:p>
          <a:p>
            <a:pPr algn="just"/>
            <a:r>
              <a:rPr lang="en-IN" sz="1600" dirty="0" err="1">
                <a:latin typeface="+mn-lt"/>
              </a:rPr>
              <a:t>VectorBoxes</a:t>
            </a:r>
            <a:r>
              <a:rPr lang="en-IN" sz="1600" dirty="0">
                <a:latin typeface="+mn-lt"/>
              </a:rPr>
              <a:t> now directly inherit an </a:t>
            </a:r>
            <a:r>
              <a:rPr lang="en-IN" sz="1600" dirty="0" err="1">
                <a:latin typeface="+mn-lt"/>
              </a:rPr>
              <a:t>InlineTypeNode</a:t>
            </a:r>
            <a:r>
              <a:rPr lang="en-IN" sz="1600" dirty="0">
                <a:latin typeface="+mn-lt"/>
              </a:rPr>
              <a:t>.[ID5]</a:t>
            </a:r>
          </a:p>
          <a:p>
            <a:pPr marL="0" indent="0" algn="just">
              <a:buFont typeface="IntelOne Display Regular" panose="020B0503020203020204" pitchFamily="34" charset="0"/>
              <a:buNone/>
            </a:pPr>
            <a:r>
              <a:rPr lang="en-IN" sz="1600" dirty="0">
                <a:latin typeface="+mn-lt"/>
              </a:rPr>
              <a:t>Q.   What is the need to create an explicit </a:t>
            </a:r>
            <a:r>
              <a:rPr lang="en-IN" sz="1600" dirty="0" err="1">
                <a:latin typeface="+mn-lt"/>
              </a:rPr>
              <a:t>VectorBox</a:t>
            </a:r>
            <a:r>
              <a:rPr lang="en-IN" sz="1600" dirty="0">
                <a:latin typeface="+mn-lt"/>
              </a:rPr>
              <a:t> and not directly use </a:t>
            </a:r>
            <a:r>
              <a:rPr lang="en-IN" sz="1600" dirty="0" err="1">
                <a:latin typeface="+mn-lt"/>
              </a:rPr>
              <a:t>InlineTypeNode</a:t>
            </a:r>
            <a:r>
              <a:rPr lang="en-IN" sz="1600" dirty="0">
                <a:latin typeface="+mn-lt"/>
              </a:rPr>
              <a:t> for vector box representation ?</a:t>
            </a:r>
          </a:p>
          <a:p>
            <a:pPr marL="514350" indent="-514350" algn="just">
              <a:buFont typeface="IntelOne Display Regular" panose="020B0503020203020204" pitchFamily="34" charset="0"/>
              <a:buAutoNum type="alphaUcPeriod"/>
            </a:pPr>
            <a:r>
              <a:rPr lang="en-IN" sz="1600" dirty="0" err="1">
                <a:latin typeface="+mn-lt"/>
                <a:cs typeface="IntelOne Display AR Regular" panose="020B0503020203020204" pitchFamily="34" charset="-78"/>
              </a:rPr>
              <a:t>VectorBox</a:t>
            </a:r>
            <a:r>
              <a:rPr lang="en-IN" sz="1600" dirty="0">
                <a:latin typeface="+mn-lt"/>
                <a:cs typeface="IntelOne Display AR Regular" panose="020B0503020203020204" pitchFamily="34" charset="-78"/>
              </a:rPr>
              <a:t> carry a </a:t>
            </a:r>
            <a:r>
              <a:rPr lang="en-IN" sz="1600" dirty="0" err="1">
                <a:latin typeface="+mn-lt"/>
                <a:cs typeface="IntelOne Display AR Regular" panose="020B0503020203020204" pitchFamily="34" charset="-78"/>
              </a:rPr>
              <a:t>VectorBoxAllocation</a:t>
            </a:r>
            <a:r>
              <a:rPr lang="en-IN" sz="1600" dirty="0">
                <a:latin typeface="+mn-lt"/>
                <a:cs typeface="IntelOne Display AR Regular" panose="020B0503020203020204" pitchFamily="34" charset="-78"/>
              </a:rPr>
              <a:t> node which holds the JVM state (memory / control edges) needed to created Allocation IR.  Existing Valhalla infrastructure lacks the support for buffering during optimization passes. Any required buffering is either done during parsing OR during lazy inline expansions.</a:t>
            </a:r>
          </a:p>
          <a:p>
            <a:pPr marL="0" indent="0" algn="just">
              <a:buFont typeface="IntelOne Display Regular" panose="020B0503020203020204" pitchFamily="34" charset="0"/>
              <a:buNone/>
            </a:pPr>
            <a:r>
              <a:rPr lang="en-IN" sz="1600" dirty="0">
                <a:latin typeface="+mn-lt"/>
              </a:rPr>
              <a:t>       For Vector API boxes are expanded during one of the passes of </a:t>
            </a:r>
            <a:r>
              <a:rPr lang="en-IN" sz="1600" dirty="0" err="1">
                <a:latin typeface="+mn-lt"/>
              </a:rPr>
              <a:t>PhaseVector</a:t>
            </a:r>
            <a:r>
              <a:rPr lang="en-IN" sz="1600" dirty="0">
                <a:latin typeface="+mn-lt"/>
              </a:rPr>
              <a:t>.</a:t>
            </a:r>
          </a:p>
          <a:p>
            <a:pPr algn="just"/>
            <a:r>
              <a:rPr lang="en-IN" sz="1600" dirty="0">
                <a:latin typeface="+mn-lt"/>
              </a:rPr>
              <a:t>For eliminated allocations </a:t>
            </a:r>
            <a:r>
              <a:rPr lang="en-IN" sz="1600" dirty="0" err="1">
                <a:latin typeface="+mn-lt"/>
              </a:rPr>
              <a:t>bookkeepings</a:t>
            </a:r>
            <a:r>
              <a:rPr lang="en-IN" sz="1600" dirty="0">
                <a:latin typeface="+mn-lt"/>
              </a:rPr>
              <a:t> at </a:t>
            </a:r>
            <a:r>
              <a:rPr lang="en-IN" sz="1600" dirty="0" err="1">
                <a:latin typeface="+mn-lt"/>
              </a:rPr>
              <a:t>SafePoints</a:t>
            </a:r>
            <a:r>
              <a:rPr lang="en-IN" sz="1600" dirty="0">
                <a:latin typeface="+mn-lt"/>
              </a:rPr>
              <a:t> i.e. creation of </a:t>
            </a:r>
            <a:r>
              <a:rPr lang="en-IN" sz="1600" dirty="0" err="1">
                <a:latin typeface="+mn-lt"/>
              </a:rPr>
              <a:t>SafePointScalarObject</a:t>
            </a:r>
            <a:r>
              <a:rPr lang="en-IN" sz="1600" dirty="0">
                <a:latin typeface="+mn-lt"/>
              </a:rPr>
              <a:t> node to capture the field values needed during object reconstruction we leverage existing Valhalla infrastructure. </a:t>
            </a:r>
          </a:p>
          <a:p>
            <a:pPr algn="just"/>
            <a:r>
              <a:rPr lang="en-IN" sz="1600" dirty="0">
                <a:latin typeface="+mn-lt"/>
              </a:rPr>
              <a:t>An </a:t>
            </a:r>
            <a:r>
              <a:rPr lang="en-IN" sz="1600" dirty="0" err="1">
                <a:latin typeface="+mn-lt"/>
              </a:rPr>
              <a:t>InlineTypeNode</a:t>
            </a:r>
            <a:r>
              <a:rPr lang="en-IN" sz="1600" dirty="0">
                <a:latin typeface="+mn-lt"/>
              </a:rPr>
              <a:t> is replaced by its </a:t>
            </a:r>
            <a:r>
              <a:rPr lang="en-IN" sz="1600" dirty="0" err="1">
                <a:latin typeface="+mn-lt"/>
              </a:rPr>
              <a:t>oop</a:t>
            </a:r>
            <a:r>
              <a:rPr lang="en-IN" sz="1600" dirty="0">
                <a:latin typeface="+mn-lt"/>
              </a:rPr>
              <a:t> in downstream optimization passes if it truly has a non-scalarized use.</a:t>
            </a:r>
          </a:p>
        </p:txBody>
      </p:sp>
      <p:pic>
        <p:nvPicPr>
          <p:cNvPr id="7" name="Picture 6">
            <a:extLst>
              <a:ext uri="{FF2B5EF4-FFF2-40B4-BE49-F238E27FC236}">
                <a16:creationId xmlns:a16="http://schemas.microsoft.com/office/drawing/2014/main" id="{E32D2CFB-23BC-DF5B-7AA5-A682399BDB82}"/>
              </a:ext>
            </a:extLst>
          </p:cNvPr>
          <p:cNvPicPr>
            <a:picLocks noChangeAspect="1"/>
          </p:cNvPicPr>
          <p:nvPr/>
        </p:nvPicPr>
        <p:blipFill>
          <a:blip r:embed="rId3"/>
          <a:stretch>
            <a:fillRect/>
          </a:stretch>
        </p:blipFill>
        <p:spPr>
          <a:xfrm>
            <a:off x="7839589" y="3141644"/>
            <a:ext cx="3678120" cy="2635844"/>
          </a:xfrm>
          <a:prstGeom prst="rect">
            <a:avLst/>
          </a:prstGeom>
        </p:spPr>
      </p:pic>
    </p:spTree>
    <p:extLst>
      <p:ext uri="{BB962C8B-B14F-4D97-AF65-F5344CB8AC3E}">
        <p14:creationId xmlns:p14="http://schemas.microsoft.com/office/powerpoint/2010/main" val="276283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35EA-3B86-6A26-7343-493F402EC146}"/>
              </a:ext>
            </a:extLst>
          </p:cNvPr>
          <p:cNvSpPr>
            <a:spLocks noGrp="1"/>
          </p:cNvSpPr>
          <p:nvPr>
            <p:ph type="title"/>
          </p:nvPr>
        </p:nvSpPr>
        <p:spPr>
          <a:xfrm>
            <a:off x="381000" y="221694"/>
            <a:ext cx="3750733" cy="1005973"/>
          </a:xfrm>
        </p:spPr>
        <p:txBody>
          <a:bodyPr>
            <a:normAutofit fontScale="90000"/>
          </a:bodyPr>
          <a:lstStyle/>
          <a:p>
            <a:r>
              <a:rPr lang="en-IN" dirty="0"/>
              <a:t>IR corresponding to Binary Kernel</a:t>
            </a:r>
            <a:endParaRPr lang="en-US" dirty="0"/>
          </a:p>
        </p:txBody>
      </p:sp>
      <p:pic>
        <p:nvPicPr>
          <p:cNvPr id="5" name="Content Placeholder 4">
            <a:extLst>
              <a:ext uri="{FF2B5EF4-FFF2-40B4-BE49-F238E27FC236}">
                <a16:creationId xmlns:a16="http://schemas.microsoft.com/office/drawing/2014/main" id="{D96789DE-B2F8-0084-4D4D-D093DD4239B9}"/>
              </a:ext>
            </a:extLst>
          </p:cNvPr>
          <p:cNvPicPr>
            <a:picLocks noGrp="1" noChangeAspect="1"/>
          </p:cNvPicPr>
          <p:nvPr>
            <p:ph idx="1"/>
          </p:nvPr>
        </p:nvPicPr>
        <p:blipFill>
          <a:blip r:embed="rId2"/>
          <a:stretch>
            <a:fillRect/>
          </a:stretch>
        </p:blipFill>
        <p:spPr>
          <a:xfrm>
            <a:off x="4387973" y="135468"/>
            <a:ext cx="5211399" cy="6286066"/>
          </a:xfrm>
        </p:spPr>
      </p:pic>
      <p:pic>
        <p:nvPicPr>
          <p:cNvPr id="6" name="Picture 5" descr="A screen shot of a computer program&#10;&#10;Description automatically generated">
            <a:extLst>
              <a:ext uri="{FF2B5EF4-FFF2-40B4-BE49-F238E27FC236}">
                <a16:creationId xmlns:a16="http://schemas.microsoft.com/office/drawing/2014/main" id="{56E7AF9B-528A-2406-46D3-A2E97324EF5E}"/>
              </a:ext>
            </a:extLst>
          </p:cNvPr>
          <p:cNvPicPr>
            <a:picLocks noChangeAspect="1"/>
          </p:cNvPicPr>
          <p:nvPr/>
        </p:nvPicPr>
        <p:blipFill>
          <a:blip r:embed="rId3"/>
          <a:stretch>
            <a:fillRect/>
          </a:stretch>
        </p:blipFill>
        <p:spPr>
          <a:xfrm>
            <a:off x="249766" y="2284870"/>
            <a:ext cx="3881967" cy="281176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042011F-F143-B223-7DEE-7266D91B58A8}"/>
                  </a:ext>
                </a:extLst>
              </p14:cNvPr>
              <p14:cNvContentPartPr/>
              <p14:nvPr/>
            </p14:nvContentPartPr>
            <p14:xfrm>
              <a:off x="2890903" y="1651097"/>
              <a:ext cx="3397680" cy="1676520"/>
            </p14:xfrm>
          </p:contentPart>
        </mc:Choice>
        <mc:Fallback xmlns="">
          <p:pic>
            <p:nvPicPr>
              <p:cNvPr id="4" name="Ink 3">
                <a:extLst>
                  <a:ext uri="{FF2B5EF4-FFF2-40B4-BE49-F238E27FC236}">
                    <a16:creationId xmlns:a16="http://schemas.microsoft.com/office/drawing/2014/main" id="{0042011F-F143-B223-7DEE-7266D91B58A8}"/>
                  </a:ext>
                </a:extLst>
              </p:cNvPr>
              <p:cNvPicPr/>
              <p:nvPr/>
            </p:nvPicPr>
            <p:blipFill>
              <a:blip r:embed="rId5"/>
              <a:stretch>
                <a:fillRect/>
              </a:stretch>
            </p:blipFill>
            <p:spPr>
              <a:xfrm>
                <a:off x="2882263" y="1642457"/>
                <a:ext cx="3415320" cy="1694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A7D6749C-7977-377F-1EA8-0392641937B7}"/>
                  </a:ext>
                </a:extLst>
              </p14:cNvPr>
              <p14:cNvContentPartPr/>
              <p14:nvPr/>
            </p14:nvContentPartPr>
            <p14:xfrm>
              <a:off x="4009938" y="3146537"/>
              <a:ext cx="3725845" cy="1348026"/>
            </p14:xfrm>
          </p:contentPart>
        </mc:Choice>
        <mc:Fallback xmlns="">
          <p:pic>
            <p:nvPicPr>
              <p:cNvPr id="12" name="Ink 11">
                <a:extLst>
                  <a:ext uri="{FF2B5EF4-FFF2-40B4-BE49-F238E27FC236}">
                    <a16:creationId xmlns:a16="http://schemas.microsoft.com/office/drawing/2014/main" id="{A7D6749C-7977-377F-1EA8-0392641937B7}"/>
                  </a:ext>
                </a:extLst>
              </p:cNvPr>
              <p:cNvPicPr/>
              <p:nvPr/>
            </p:nvPicPr>
            <p:blipFill>
              <a:blip r:embed="rId7"/>
              <a:stretch>
                <a:fillRect/>
              </a:stretch>
            </p:blipFill>
            <p:spPr>
              <a:xfrm>
                <a:off x="4000938" y="3137536"/>
                <a:ext cx="3743484" cy="136566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21E1693-00D5-89E7-3170-893AD66D35B1}"/>
                  </a:ext>
                </a:extLst>
              </p14:cNvPr>
              <p14:cNvContentPartPr/>
              <p14:nvPr/>
            </p14:nvContentPartPr>
            <p14:xfrm>
              <a:off x="8229343" y="2150777"/>
              <a:ext cx="360" cy="360"/>
            </p14:xfrm>
          </p:contentPart>
        </mc:Choice>
        <mc:Fallback xmlns="">
          <p:pic>
            <p:nvPicPr>
              <p:cNvPr id="14" name="Ink 13">
                <a:extLst>
                  <a:ext uri="{FF2B5EF4-FFF2-40B4-BE49-F238E27FC236}">
                    <a16:creationId xmlns:a16="http://schemas.microsoft.com/office/drawing/2014/main" id="{D21E1693-00D5-89E7-3170-893AD66D35B1}"/>
                  </a:ext>
                </a:extLst>
              </p:cNvPr>
              <p:cNvPicPr/>
              <p:nvPr/>
            </p:nvPicPr>
            <p:blipFill>
              <a:blip r:embed="rId9"/>
              <a:stretch>
                <a:fillRect/>
              </a:stretch>
            </p:blipFill>
            <p:spPr>
              <a:xfrm>
                <a:off x="8220703" y="2141777"/>
                <a:ext cx="18000" cy="18000"/>
              </a:xfrm>
              <a:prstGeom prst="rect">
                <a:avLst/>
              </a:prstGeom>
            </p:spPr>
          </p:pic>
        </mc:Fallback>
      </mc:AlternateContent>
      <p:sp>
        <p:nvSpPr>
          <p:cNvPr id="15" name="TextBox 14">
            <a:extLst>
              <a:ext uri="{FF2B5EF4-FFF2-40B4-BE49-F238E27FC236}">
                <a16:creationId xmlns:a16="http://schemas.microsoft.com/office/drawing/2014/main" id="{D16C4DB2-89A6-B7EA-10F8-06A8151C7A79}"/>
              </a:ext>
            </a:extLst>
          </p:cNvPr>
          <p:cNvSpPr txBox="1"/>
          <p:nvPr/>
        </p:nvSpPr>
        <p:spPr>
          <a:xfrm>
            <a:off x="788565" y="5071465"/>
            <a:ext cx="6056851" cy="1384995"/>
          </a:xfrm>
          <a:prstGeom prst="rect">
            <a:avLst/>
          </a:prstGeom>
          <a:noFill/>
        </p:spPr>
        <p:txBody>
          <a:bodyPr wrap="square" rtlCol="0">
            <a:spAutoFit/>
          </a:bodyPr>
          <a:lstStyle/>
          <a:p>
            <a:pPr marL="285750" indent="-285750">
              <a:buFont typeface="Arial" panose="020B0604020202020204" pitchFamily="34" charset="0"/>
              <a:buChar char="•"/>
            </a:pPr>
            <a:r>
              <a:rPr lang="en-IN" sz="1200" dirty="0"/>
              <a:t>Larval information is captured within the mark word of an </a:t>
            </a:r>
            <a:r>
              <a:rPr lang="en-IN" sz="1200" dirty="0" err="1"/>
              <a:t>oop</a:t>
            </a:r>
            <a:r>
              <a:rPr lang="en-IN" sz="1200" dirty="0"/>
              <a:t>.</a:t>
            </a:r>
          </a:p>
          <a:p>
            <a:pPr marL="285750" indent="-285750">
              <a:buFont typeface="Arial" panose="020B0604020202020204" pitchFamily="34" charset="0"/>
              <a:buChar char="•"/>
            </a:pPr>
            <a:r>
              <a:rPr lang="en-IN" sz="1200" dirty="0"/>
              <a:t>Following actions needs to be performed to transition an </a:t>
            </a:r>
            <a:r>
              <a:rPr lang="en-IN" sz="1200" dirty="0" err="1"/>
              <a:t>InlineTypeNode</a:t>
            </a:r>
            <a:r>
              <a:rPr lang="en-IN" sz="1200" dirty="0"/>
              <a:t> to larval state:-</a:t>
            </a:r>
          </a:p>
          <a:p>
            <a:pPr marL="742950" lvl="1" indent="-285750">
              <a:buFont typeface="Arial" panose="020B0604020202020204" pitchFamily="34" charset="0"/>
              <a:buChar char="•"/>
            </a:pPr>
            <a:r>
              <a:rPr lang="en-IN" sz="1200" dirty="0"/>
              <a:t>Node should be buffered. </a:t>
            </a:r>
          </a:p>
          <a:p>
            <a:pPr marL="742950" lvl="1" indent="-285750">
              <a:buFont typeface="Arial" panose="020B0604020202020204" pitchFamily="34" charset="0"/>
              <a:buChar char="•"/>
            </a:pPr>
            <a:r>
              <a:rPr lang="en-IN" sz="1200" dirty="0"/>
              <a:t>Disable field scalarization.</a:t>
            </a:r>
          </a:p>
          <a:p>
            <a:pPr marL="742950" lvl="1" indent="-285750">
              <a:buFont typeface="Arial" panose="020B0604020202020204" pitchFamily="34" charset="0"/>
              <a:buChar char="•"/>
            </a:pPr>
            <a:r>
              <a:rPr lang="en-IN" sz="1200" dirty="0"/>
              <a:t>Emission of relevant IR pallet to set the larval specific bit[s] in the mark word of buffer.</a:t>
            </a:r>
            <a:r>
              <a:rPr lang="en-US" sz="1200" dirty="0"/>
              <a:t> </a:t>
            </a:r>
          </a:p>
          <a:p>
            <a:pPr marL="285750" indent="-285750">
              <a:buFont typeface="Arial" panose="020B0604020202020204" pitchFamily="34" charset="0"/>
              <a:buChar char="•"/>
            </a:pPr>
            <a:r>
              <a:rPr lang="en-US" sz="1200" dirty="0"/>
              <a:t>Complimentary actions are needed to transition a value out of larval state.</a:t>
            </a:r>
            <a:endParaRPr lang="en-IN" sz="1200" dirty="0"/>
          </a:p>
        </p:txBody>
      </p:sp>
    </p:spTree>
    <p:extLst>
      <p:ext uri="{BB962C8B-B14F-4D97-AF65-F5344CB8AC3E}">
        <p14:creationId xmlns:p14="http://schemas.microsoft.com/office/powerpoint/2010/main" val="339713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58DE-DBF7-C985-7115-F36F8DD015AE}"/>
              </a:ext>
            </a:extLst>
          </p:cNvPr>
          <p:cNvSpPr>
            <a:spLocks noGrp="1"/>
          </p:cNvSpPr>
          <p:nvPr>
            <p:ph type="title"/>
          </p:nvPr>
        </p:nvSpPr>
        <p:spPr>
          <a:xfrm>
            <a:off x="381000" y="239112"/>
            <a:ext cx="10972800" cy="1199822"/>
          </a:xfrm>
        </p:spPr>
        <p:txBody>
          <a:bodyPr/>
          <a:lstStyle/>
          <a:p>
            <a:r>
              <a:rPr lang="en-IN" dirty="0"/>
              <a:t>Problem with </a:t>
            </a:r>
            <a:r>
              <a:rPr lang="en-IN" dirty="0" err="1"/>
              <a:t>Unsafe.put</a:t>
            </a:r>
            <a:r>
              <a:rPr lang="en-IN" dirty="0"/>
              <a:t> </a:t>
            </a:r>
            <a:endParaRPr lang="en-US" dirty="0"/>
          </a:p>
        </p:txBody>
      </p:sp>
      <p:pic>
        <p:nvPicPr>
          <p:cNvPr id="5" name="Picture 4">
            <a:extLst>
              <a:ext uri="{FF2B5EF4-FFF2-40B4-BE49-F238E27FC236}">
                <a16:creationId xmlns:a16="http://schemas.microsoft.com/office/drawing/2014/main" id="{01730F43-7E94-7B91-1C78-67982FB493C3}"/>
              </a:ext>
            </a:extLst>
          </p:cNvPr>
          <p:cNvPicPr>
            <a:picLocks noChangeAspect="1"/>
          </p:cNvPicPr>
          <p:nvPr/>
        </p:nvPicPr>
        <p:blipFill>
          <a:blip r:embed="rId3"/>
          <a:stretch>
            <a:fillRect/>
          </a:stretch>
        </p:blipFill>
        <p:spPr>
          <a:xfrm>
            <a:off x="7193281" y="216489"/>
            <a:ext cx="4110446" cy="2853782"/>
          </a:xfrm>
          <a:prstGeom prst="rect">
            <a:avLst/>
          </a:prstGeom>
        </p:spPr>
      </p:pic>
      <p:pic>
        <p:nvPicPr>
          <p:cNvPr id="7" name="Picture 6">
            <a:extLst>
              <a:ext uri="{FF2B5EF4-FFF2-40B4-BE49-F238E27FC236}">
                <a16:creationId xmlns:a16="http://schemas.microsoft.com/office/drawing/2014/main" id="{87E1C134-797F-BEA5-5612-36EE12D80049}"/>
              </a:ext>
            </a:extLst>
          </p:cNvPr>
          <p:cNvPicPr>
            <a:picLocks noChangeAspect="1"/>
          </p:cNvPicPr>
          <p:nvPr/>
        </p:nvPicPr>
        <p:blipFill>
          <a:blip r:embed="rId4"/>
          <a:stretch>
            <a:fillRect/>
          </a:stretch>
        </p:blipFill>
        <p:spPr>
          <a:xfrm>
            <a:off x="7236821" y="3087561"/>
            <a:ext cx="4066905" cy="3255767"/>
          </a:xfrm>
          <a:prstGeom prst="rect">
            <a:avLst/>
          </a:prstGeom>
        </p:spPr>
      </p:pic>
      <p:sp>
        <p:nvSpPr>
          <p:cNvPr id="9" name="TextBox 8">
            <a:extLst>
              <a:ext uri="{FF2B5EF4-FFF2-40B4-BE49-F238E27FC236}">
                <a16:creationId xmlns:a16="http://schemas.microsoft.com/office/drawing/2014/main" id="{78EAAFEF-D230-6828-C369-80339B77798F}"/>
              </a:ext>
            </a:extLst>
          </p:cNvPr>
          <p:cNvSpPr txBox="1"/>
          <p:nvPr/>
        </p:nvSpPr>
        <p:spPr>
          <a:xfrm>
            <a:off x="381000" y="1421516"/>
            <a:ext cx="6664234" cy="2169825"/>
          </a:xfrm>
          <a:prstGeom prst="rect">
            <a:avLst/>
          </a:prstGeom>
          <a:noFill/>
        </p:spPr>
        <p:txBody>
          <a:bodyPr wrap="square">
            <a:spAutoFit/>
          </a:bodyPr>
          <a:lstStyle/>
          <a:p>
            <a:pPr marL="285750" indent="-285750" algn="just">
              <a:buFont typeface="Arial" panose="020B0604020202020204" pitchFamily="34" charset="0"/>
              <a:buChar char="•"/>
            </a:pPr>
            <a:r>
              <a:rPr lang="en-IN" sz="1500" dirty="0"/>
              <a:t>Unsafe put operation returns a void value, thus it only modifies the memory state but do not update any local variable in the block.</a:t>
            </a:r>
          </a:p>
          <a:p>
            <a:pPr marL="285750" indent="-285750" algn="just">
              <a:buFont typeface="Arial" panose="020B0604020202020204" pitchFamily="34" charset="0"/>
              <a:buChar char="•"/>
            </a:pPr>
            <a:r>
              <a:rPr lang="en-IN" sz="1500" dirty="0"/>
              <a:t>C2 parser leverages </a:t>
            </a:r>
            <a:r>
              <a:rPr lang="en-IN" sz="1500" dirty="0" err="1"/>
              <a:t>ciTypeFlow</a:t>
            </a:r>
            <a:r>
              <a:rPr lang="en-IN" sz="1500" dirty="0"/>
              <a:t> analysis to eagerly inject phi nodes for all induction variable identified by type flow analysis on encountering a loop header.</a:t>
            </a:r>
          </a:p>
          <a:p>
            <a:pPr marL="285750" indent="-285750" algn="just">
              <a:buFont typeface="Arial" panose="020B0604020202020204" pitchFamily="34" charset="0"/>
              <a:buChar char="•"/>
            </a:pPr>
            <a:r>
              <a:rPr lang="en-IN" sz="1500" dirty="0"/>
              <a:t>Because unsafe put never updated any local variable hence </a:t>
            </a:r>
            <a:r>
              <a:rPr lang="en-IN" sz="1500" dirty="0" err="1"/>
              <a:t>ciType</a:t>
            </a:r>
            <a:r>
              <a:rPr lang="en-IN" sz="1500" dirty="0"/>
              <a:t> could not detect an induction variable in the loop, due to which C2 misses on injecting an inductive phi node for incoming value object and this leads to incorrectness issues for masked vector operations.</a:t>
            </a:r>
          </a:p>
        </p:txBody>
      </p:sp>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4D8C5D08-2FE8-1684-C288-69B047AFB5C3}"/>
                  </a:ext>
                </a:extLst>
              </p14:cNvPr>
              <p14:cNvContentPartPr/>
              <p14:nvPr/>
            </p14:nvContentPartPr>
            <p14:xfrm>
              <a:off x="7258783" y="2445977"/>
              <a:ext cx="422640" cy="20880"/>
            </p14:xfrm>
          </p:contentPart>
        </mc:Choice>
        <mc:Fallback xmlns="">
          <p:pic>
            <p:nvPicPr>
              <p:cNvPr id="13" name="Ink 12">
                <a:extLst>
                  <a:ext uri="{FF2B5EF4-FFF2-40B4-BE49-F238E27FC236}">
                    <a16:creationId xmlns:a16="http://schemas.microsoft.com/office/drawing/2014/main" id="{4D8C5D08-2FE8-1684-C288-69B047AFB5C3}"/>
                  </a:ext>
                </a:extLst>
              </p:cNvPr>
              <p:cNvPicPr/>
              <p:nvPr/>
            </p:nvPicPr>
            <p:blipFill>
              <a:blip r:embed="rId6"/>
              <a:stretch>
                <a:fillRect/>
              </a:stretch>
            </p:blipFill>
            <p:spPr>
              <a:xfrm>
                <a:off x="7249783" y="2436977"/>
                <a:ext cx="4402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5E03AD7A-01E9-67F5-4DB2-85BC3AA1B455}"/>
                  </a:ext>
                </a:extLst>
              </p14:cNvPr>
              <p14:cNvContentPartPr/>
              <p14:nvPr/>
            </p14:nvContentPartPr>
            <p14:xfrm>
              <a:off x="7661983" y="2426537"/>
              <a:ext cx="38160" cy="72360"/>
            </p14:xfrm>
          </p:contentPart>
        </mc:Choice>
        <mc:Fallback xmlns="">
          <p:pic>
            <p:nvPicPr>
              <p:cNvPr id="22" name="Ink 21">
                <a:extLst>
                  <a:ext uri="{FF2B5EF4-FFF2-40B4-BE49-F238E27FC236}">
                    <a16:creationId xmlns:a16="http://schemas.microsoft.com/office/drawing/2014/main" id="{5E03AD7A-01E9-67F5-4DB2-85BC3AA1B455}"/>
                  </a:ext>
                </a:extLst>
              </p:cNvPr>
              <p:cNvPicPr/>
              <p:nvPr/>
            </p:nvPicPr>
            <p:blipFill>
              <a:blip r:embed="rId8"/>
              <a:stretch>
                <a:fillRect/>
              </a:stretch>
            </p:blipFill>
            <p:spPr>
              <a:xfrm>
                <a:off x="7652983" y="2417897"/>
                <a:ext cx="5580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BCBDF882-F01A-0F26-AFEC-313C40FE3D64}"/>
                  </a:ext>
                </a:extLst>
              </p14:cNvPr>
              <p14:cNvContentPartPr/>
              <p14:nvPr/>
            </p14:nvContentPartPr>
            <p14:xfrm>
              <a:off x="7654423" y="2401337"/>
              <a:ext cx="60120" cy="46440"/>
            </p14:xfrm>
          </p:contentPart>
        </mc:Choice>
        <mc:Fallback xmlns="">
          <p:pic>
            <p:nvPicPr>
              <p:cNvPr id="23" name="Ink 22">
                <a:extLst>
                  <a:ext uri="{FF2B5EF4-FFF2-40B4-BE49-F238E27FC236}">
                    <a16:creationId xmlns:a16="http://schemas.microsoft.com/office/drawing/2014/main" id="{BCBDF882-F01A-0F26-AFEC-313C40FE3D64}"/>
                  </a:ext>
                </a:extLst>
              </p:cNvPr>
              <p:cNvPicPr/>
              <p:nvPr/>
            </p:nvPicPr>
            <p:blipFill>
              <a:blip r:embed="rId10"/>
              <a:stretch>
                <a:fillRect/>
              </a:stretch>
            </p:blipFill>
            <p:spPr>
              <a:xfrm>
                <a:off x="7645423" y="2392337"/>
                <a:ext cx="77760" cy="64080"/>
              </a:xfrm>
              <a:prstGeom prst="rect">
                <a:avLst/>
              </a:prstGeom>
            </p:spPr>
          </p:pic>
        </mc:Fallback>
      </mc:AlternateContent>
      <p:sp>
        <p:nvSpPr>
          <p:cNvPr id="27" name="TextBox 26">
            <a:extLst>
              <a:ext uri="{FF2B5EF4-FFF2-40B4-BE49-F238E27FC236}">
                <a16:creationId xmlns:a16="http://schemas.microsoft.com/office/drawing/2014/main" id="{0FE5B1ED-C011-BC8A-904B-B8417E45485F}"/>
              </a:ext>
            </a:extLst>
          </p:cNvPr>
          <p:cNvSpPr txBox="1"/>
          <p:nvPr/>
        </p:nvSpPr>
        <p:spPr>
          <a:xfrm>
            <a:off x="276494" y="3603640"/>
            <a:ext cx="7212464" cy="461665"/>
          </a:xfrm>
          <a:prstGeom prst="rect">
            <a:avLst/>
          </a:prstGeom>
          <a:noFill/>
        </p:spPr>
        <p:txBody>
          <a:bodyPr wrap="square">
            <a:spAutoFit/>
          </a:bodyPr>
          <a:lstStyle/>
          <a:p>
            <a:r>
              <a:rPr lang="en-IN" sz="2400" dirty="0">
                <a:latin typeface="+mj-lt"/>
              </a:rPr>
              <a:t>Solution: Disable scalarization for mutable values [ID6]</a:t>
            </a:r>
            <a:endParaRPr lang="en-US" sz="2400" dirty="0">
              <a:latin typeface="+mj-lt"/>
            </a:endParaRPr>
          </a:p>
        </p:txBody>
      </p:sp>
      <p:sp>
        <p:nvSpPr>
          <p:cNvPr id="29" name="TextBox 28">
            <a:extLst>
              <a:ext uri="{FF2B5EF4-FFF2-40B4-BE49-F238E27FC236}">
                <a16:creationId xmlns:a16="http://schemas.microsoft.com/office/drawing/2014/main" id="{78485FC5-464F-B1FA-D1A2-64BBFEBC8576}"/>
              </a:ext>
            </a:extLst>
          </p:cNvPr>
          <p:cNvSpPr txBox="1"/>
          <p:nvPr/>
        </p:nvSpPr>
        <p:spPr>
          <a:xfrm>
            <a:off x="381000" y="4092498"/>
            <a:ext cx="6571704" cy="2169825"/>
          </a:xfrm>
          <a:prstGeom prst="rect">
            <a:avLst/>
          </a:prstGeom>
          <a:noFill/>
        </p:spPr>
        <p:txBody>
          <a:bodyPr wrap="square">
            <a:spAutoFit/>
          </a:bodyPr>
          <a:lstStyle/>
          <a:p>
            <a:pPr marL="285750" indent="-285750" algn="just">
              <a:buFont typeface="Arial" panose="020B0604020202020204" pitchFamily="34" charset="0"/>
              <a:buChar char="•"/>
            </a:pPr>
            <a:r>
              <a:rPr lang="en-IN" sz="1500" dirty="0" err="1"/>
              <a:t>Unsafe.makePrivateBuffer</a:t>
            </a:r>
            <a:r>
              <a:rPr lang="en-IN" sz="1500" dirty="0"/>
              <a:t>() intrinsic should return larval value </a:t>
            </a:r>
            <a:r>
              <a:rPr lang="en-IN" sz="1500" dirty="0" err="1"/>
              <a:t>oop</a:t>
            </a:r>
            <a:r>
              <a:rPr lang="en-IN" sz="1500" dirty="0"/>
              <a:t> instead of </a:t>
            </a:r>
            <a:r>
              <a:rPr lang="en-IN" sz="1500" dirty="0" err="1"/>
              <a:t>InlineTypeNode</a:t>
            </a:r>
            <a:r>
              <a:rPr lang="en-IN" sz="1500" dirty="0"/>
              <a:t>.</a:t>
            </a:r>
          </a:p>
          <a:p>
            <a:pPr marL="285750" indent="-285750" algn="just">
              <a:buFont typeface="Arial" panose="020B0604020202020204" pitchFamily="34" charset="0"/>
              <a:buChar char="•"/>
            </a:pPr>
            <a:r>
              <a:rPr lang="en-IN" sz="1500" dirty="0" err="1"/>
              <a:t>Unsafe.put</a:t>
            </a:r>
            <a:r>
              <a:rPr lang="en-IN" sz="1500" dirty="0"/>
              <a:t> operates over mutable </a:t>
            </a:r>
            <a:r>
              <a:rPr lang="en-IN" sz="1500" dirty="0" err="1"/>
              <a:t>oop</a:t>
            </a:r>
            <a:r>
              <a:rPr lang="en-IN" sz="1500" dirty="0"/>
              <a:t> and prevent </a:t>
            </a:r>
            <a:r>
              <a:rPr lang="en-IN" sz="1500" dirty="0" err="1"/>
              <a:t>InlineTypeNode</a:t>
            </a:r>
            <a:r>
              <a:rPr lang="en-IN" sz="1500" dirty="0"/>
              <a:t> re-materialization from modified memory state.</a:t>
            </a:r>
          </a:p>
          <a:p>
            <a:pPr marL="285750" indent="-285750" algn="just">
              <a:buFont typeface="Arial" panose="020B0604020202020204" pitchFamily="34" charset="0"/>
              <a:buChar char="•"/>
            </a:pPr>
            <a:r>
              <a:rPr lang="en-IN" sz="1500" dirty="0" err="1"/>
              <a:t>InlineTypeNode</a:t>
            </a:r>
            <a:r>
              <a:rPr lang="en-IN" sz="1500" dirty="0"/>
              <a:t> creation happened when value oops are transitioned out of larval state though </a:t>
            </a:r>
            <a:r>
              <a:rPr lang="en-IN" sz="1500" dirty="0" err="1"/>
              <a:t>Unsafe.finishPrivateBuffer</a:t>
            </a:r>
            <a:r>
              <a:rPr lang="en-IN" sz="1500" dirty="0"/>
              <a:t>().</a:t>
            </a:r>
          </a:p>
          <a:p>
            <a:pPr marL="285750" indent="-285750" algn="just">
              <a:buFont typeface="Arial" panose="020B0604020202020204" pitchFamily="34" charset="0"/>
              <a:buChar char="•"/>
            </a:pPr>
            <a:r>
              <a:rPr lang="en-IN" sz="1500" dirty="0"/>
              <a:t>Extend receiver type to capture larval state and disable profile driven </a:t>
            </a:r>
            <a:r>
              <a:rPr lang="en-IN" sz="1500" dirty="0" err="1"/>
              <a:t>InlineTypeNode</a:t>
            </a:r>
            <a:r>
              <a:rPr lang="en-IN" sz="1500" dirty="0"/>
              <a:t> creation during </a:t>
            </a:r>
            <a:r>
              <a:rPr lang="en-IN" sz="1500" dirty="0" err="1"/>
              <a:t>checkcast</a:t>
            </a:r>
            <a:r>
              <a:rPr lang="en-IN" sz="1500" dirty="0"/>
              <a:t> processing if profiled indicate a larval state.</a:t>
            </a:r>
          </a:p>
        </p:txBody>
      </p:sp>
    </p:spTree>
    <p:extLst>
      <p:ext uri="{BB962C8B-B14F-4D97-AF65-F5344CB8AC3E}">
        <p14:creationId xmlns:p14="http://schemas.microsoft.com/office/powerpoint/2010/main" val="109470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6C25-E0E2-082F-DAC8-B1759D440937}"/>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8715C3C-E114-3B86-65C5-874D5203B685}"/>
              </a:ext>
            </a:extLst>
          </p:cNvPr>
          <p:cNvSpPr>
            <a:spLocks noGrp="1"/>
          </p:cNvSpPr>
          <p:nvPr>
            <p:ph idx="1"/>
          </p:nvPr>
        </p:nvSpPr>
        <p:spPr>
          <a:xfrm>
            <a:off x="705394" y="1314994"/>
            <a:ext cx="10648406" cy="4861969"/>
          </a:xfrm>
        </p:spPr>
        <p:txBody>
          <a:bodyPr>
            <a:normAutofit fontScale="70000" lnSpcReduction="20000"/>
          </a:bodyPr>
          <a:lstStyle/>
          <a:p>
            <a:r>
              <a:rPr lang="en-IN" sz="2500" dirty="0">
                <a:latin typeface="Intel Clear" panose="020B0604020203020204"/>
              </a:rPr>
              <a:t>Introduction</a:t>
            </a:r>
          </a:p>
          <a:p>
            <a:pPr lvl="1"/>
            <a:r>
              <a:rPr lang="en-IN" sz="2500" dirty="0">
                <a:latin typeface="Intel Clear" panose="020B0604020203020204"/>
              </a:rPr>
              <a:t>Vector API evolution.</a:t>
            </a:r>
          </a:p>
          <a:p>
            <a:pPr lvl="1"/>
            <a:r>
              <a:rPr lang="en-IN" sz="2500" dirty="0">
                <a:latin typeface="Intel Clear" panose="020B0604020203020204"/>
              </a:rPr>
              <a:t>Motivation for vector as value types.</a:t>
            </a:r>
          </a:p>
          <a:p>
            <a:r>
              <a:rPr lang="en-IN" sz="2500" dirty="0">
                <a:latin typeface="Intel Clear" panose="020B0604020203020204"/>
              </a:rPr>
              <a:t>New Vector Class Hierarchy.</a:t>
            </a:r>
          </a:p>
          <a:p>
            <a:r>
              <a:rPr lang="en-IN" sz="2500" dirty="0">
                <a:latin typeface="Intel Clear" panose="020B0604020203020204"/>
              </a:rPr>
              <a:t>Multifield Annotation.</a:t>
            </a:r>
          </a:p>
          <a:p>
            <a:pPr lvl="1"/>
            <a:r>
              <a:rPr lang="en-IN" sz="2500" dirty="0">
                <a:latin typeface="Intel Clear" panose="020B0604020203020204"/>
              </a:rPr>
              <a:t>Oops model and layout computation.</a:t>
            </a:r>
          </a:p>
          <a:p>
            <a:pPr lvl="1"/>
            <a:r>
              <a:rPr lang="en-IN" sz="2500" dirty="0"/>
              <a:t>Special handling for </a:t>
            </a:r>
            <a:r>
              <a:rPr lang="en-IN" sz="2500" dirty="0" err="1"/>
              <a:t>Maxspecies</a:t>
            </a:r>
            <a:r>
              <a:rPr lang="en-IN" sz="2500" dirty="0"/>
              <a:t>. </a:t>
            </a:r>
            <a:endParaRPr lang="en-IN" sz="2500" dirty="0">
              <a:latin typeface="Intel Clear" panose="020B0604020203020204"/>
            </a:endParaRPr>
          </a:p>
          <a:p>
            <a:r>
              <a:rPr lang="en-IN" sz="2500" dirty="0">
                <a:latin typeface="Intel Clear" panose="020B0604020203020204"/>
              </a:rPr>
              <a:t>Modified fallback implementation.</a:t>
            </a:r>
          </a:p>
          <a:p>
            <a:r>
              <a:rPr lang="en-IN" sz="2500" dirty="0">
                <a:latin typeface="Intel Clear" panose="020B0604020203020204"/>
              </a:rPr>
              <a:t>Compiler Support</a:t>
            </a:r>
          </a:p>
          <a:p>
            <a:pPr lvl="1"/>
            <a:r>
              <a:rPr lang="en-IN" sz="2500" dirty="0">
                <a:latin typeface="Intel Clear" panose="020B0604020203020204"/>
              </a:rPr>
              <a:t>Compiler Interface Model.</a:t>
            </a:r>
          </a:p>
          <a:p>
            <a:pPr lvl="1"/>
            <a:r>
              <a:rPr lang="en-IN" sz="2500" dirty="0">
                <a:latin typeface="Intel Clear" panose="020B0604020203020204"/>
              </a:rPr>
              <a:t>C2 support.</a:t>
            </a:r>
          </a:p>
          <a:p>
            <a:pPr lvl="2"/>
            <a:r>
              <a:rPr lang="en-IN" sz="2500" dirty="0">
                <a:latin typeface="Intel Clear" panose="020B0604020203020204"/>
              </a:rPr>
              <a:t>Problem with Unsafe put operations.</a:t>
            </a:r>
          </a:p>
          <a:p>
            <a:pPr lvl="2"/>
            <a:r>
              <a:rPr lang="en-IN" sz="2500" dirty="0">
                <a:latin typeface="Intel Clear" panose="020B0604020203020204"/>
              </a:rPr>
              <a:t>Aliasing behaviour difference with array backing storage</a:t>
            </a:r>
          </a:p>
          <a:p>
            <a:pPr lvl="1"/>
            <a:r>
              <a:rPr lang="en-IN" sz="2500" dirty="0"/>
              <a:t>C1 support.</a:t>
            </a:r>
            <a:endParaRPr lang="en-IN" sz="2500" dirty="0">
              <a:latin typeface="Intel Clear" panose="020B0604020203020204"/>
            </a:endParaRPr>
          </a:p>
          <a:p>
            <a:r>
              <a:rPr lang="en-IN" sz="2500" dirty="0">
                <a:latin typeface="Intel Clear" panose="020B0604020203020204"/>
              </a:rPr>
              <a:t>Value object larval state</a:t>
            </a:r>
            <a:r>
              <a:rPr lang="en-IN" sz="2500" dirty="0"/>
              <a:t>.</a:t>
            </a:r>
            <a:endParaRPr lang="en-IN" sz="2500" dirty="0">
              <a:latin typeface="Intel Clear" panose="020B0604020203020204"/>
            </a:endParaRPr>
          </a:p>
          <a:p>
            <a:r>
              <a:rPr lang="en-IN" sz="2500" dirty="0">
                <a:latin typeface="Intel Clear" panose="020B0604020203020204"/>
              </a:rPr>
              <a:t>De-optimization Support.</a:t>
            </a:r>
          </a:p>
          <a:p>
            <a:r>
              <a:rPr lang="en-IN" sz="2500" dirty="0" err="1">
                <a:latin typeface="Intel Clear" panose="020B0604020203020204"/>
              </a:rPr>
              <a:t>lworld+vector</a:t>
            </a:r>
            <a:r>
              <a:rPr lang="en-IN" sz="2500" dirty="0">
                <a:latin typeface="Intel Clear" panose="020B0604020203020204"/>
              </a:rPr>
              <a:t> current state.</a:t>
            </a:r>
          </a:p>
          <a:p>
            <a:pPr marL="457200" lvl="1" indent="0">
              <a:buNone/>
            </a:pPr>
            <a:endParaRPr lang="en-IN" dirty="0"/>
          </a:p>
        </p:txBody>
      </p:sp>
    </p:spTree>
    <p:extLst>
      <p:ext uri="{BB962C8B-B14F-4D97-AF65-F5344CB8AC3E}">
        <p14:creationId xmlns:p14="http://schemas.microsoft.com/office/powerpoint/2010/main" val="120899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A10C-4D89-7DED-87D5-02ACE2A1E2B5}"/>
              </a:ext>
            </a:extLst>
          </p:cNvPr>
          <p:cNvSpPr>
            <a:spLocks noGrp="1"/>
          </p:cNvSpPr>
          <p:nvPr>
            <p:ph type="title"/>
          </p:nvPr>
        </p:nvSpPr>
        <p:spPr>
          <a:xfrm>
            <a:off x="381000" y="221694"/>
            <a:ext cx="10972800" cy="1199822"/>
          </a:xfrm>
        </p:spPr>
        <p:txBody>
          <a:bodyPr anchor="ctr">
            <a:normAutofit/>
          </a:bodyPr>
          <a:lstStyle/>
          <a:p>
            <a:r>
              <a:rPr lang="en-IN" dirty="0"/>
              <a:t>Aliasing behaviour of Vector Payloads  </a:t>
            </a:r>
            <a:endParaRPr lang="en-US" dirty="0"/>
          </a:p>
        </p:txBody>
      </p:sp>
      <p:sp>
        <p:nvSpPr>
          <p:cNvPr id="3" name="Content Placeholder 2">
            <a:extLst>
              <a:ext uri="{FF2B5EF4-FFF2-40B4-BE49-F238E27FC236}">
                <a16:creationId xmlns:a16="http://schemas.microsoft.com/office/drawing/2014/main" id="{C53C8A82-5EFF-2E87-F385-5704F451439F}"/>
              </a:ext>
            </a:extLst>
          </p:cNvPr>
          <p:cNvSpPr>
            <a:spLocks noGrp="1"/>
          </p:cNvSpPr>
          <p:nvPr>
            <p:ph sz="half" idx="1"/>
          </p:nvPr>
        </p:nvSpPr>
        <p:spPr>
          <a:xfrm>
            <a:off x="380999" y="1496292"/>
            <a:ext cx="6942513" cy="4746566"/>
          </a:xfrm>
        </p:spPr>
        <p:txBody>
          <a:bodyPr>
            <a:normAutofit/>
          </a:bodyPr>
          <a:lstStyle/>
          <a:p>
            <a:r>
              <a:rPr lang="en-IN" sz="1600" dirty="0"/>
              <a:t>If two memory access are aliases, then compiler can do clever optimizations under strict ordering constraints. e.g., value forwarding from a previous store to subsequent load from same address.</a:t>
            </a:r>
          </a:p>
          <a:p>
            <a:r>
              <a:rPr lang="en-IN" sz="1600" b="1" dirty="0"/>
              <a:t>C2 compiler uses Type Based Alias Analysis. </a:t>
            </a:r>
          </a:p>
          <a:p>
            <a:r>
              <a:rPr lang="en-IN" sz="1600" b="1" dirty="0"/>
              <a:t>Existing arrays based backing storage assumes all the array elements are aliases and assigns same alias index to stores to different array indices</a:t>
            </a:r>
            <a:r>
              <a:rPr lang="en-IN" sz="1600" dirty="0"/>
              <a:t>.</a:t>
            </a:r>
          </a:p>
          <a:p>
            <a:r>
              <a:rPr lang="en-IN" sz="1600" dirty="0"/>
              <a:t>This automatically enforces strict program ordering b/w stores to different array elements. </a:t>
            </a:r>
          </a:p>
          <a:p>
            <a:r>
              <a:rPr lang="en-IN" sz="1600" b="1" dirty="0"/>
              <a:t>Multifield updates are semantically equivalent to a field update</a:t>
            </a:r>
            <a:r>
              <a:rPr lang="en-IN" sz="1600" dirty="0"/>
              <a:t> and are performed using </a:t>
            </a:r>
            <a:r>
              <a:rPr lang="en-IN" sz="1600" dirty="0" err="1"/>
              <a:t>Unsafe.put</a:t>
            </a:r>
            <a:r>
              <a:rPr lang="en-IN" sz="1600" dirty="0"/>
              <a:t>* APIs which </a:t>
            </a:r>
            <a:r>
              <a:rPr lang="en-IN" sz="1600" b="1" dirty="0"/>
              <a:t>accepts the address in (base + offset) form</a:t>
            </a:r>
            <a:r>
              <a:rPr lang="en-IN" sz="1600" dirty="0"/>
              <a:t>, thus </a:t>
            </a:r>
            <a:r>
              <a:rPr lang="en-IN" sz="1600" b="1" dirty="0"/>
              <a:t>each store is assigned a different alias index. </a:t>
            </a:r>
          </a:p>
          <a:p>
            <a:r>
              <a:rPr lang="en-IN" sz="1600" b="1" dirty="0"/>
              <a:t>Unsafe stores follows relaxed memory ordering semantics, due to this compiler do not re-order stores w.r.t other ordered access in program order, thus stores at different  multifield offsets follow the program order </a:t>
            </a:r>
            <a:r>
              <a:rPr lang="en-IN" sz="1600" dirty="0"/>
              <a:t>(ID7)</a:t>
            </a:r>
          </a:p>
          <a:p>
            <a:pPr marL="0" indent="0">
              <a:buNone/>
            </a:pPr>
            <a:r>
              <a:rPr lang="en-IN" sz="1600" dirty="0"/>
              <a:t>Q. Do we still need a memory barrier ? </a:t>
            </a:r>
          </a:p>
          <a:p>
            <a:pPr marL="0" indent="0">
              <a:buNone/>
            </a:pPr>
            <a:r>
              <a:rPr lang="en-IN" sz="1600" dirty="0"/>
              <a:t>A. Not really, relaxed memory ordering of unsafe operations prevents re-ordering loads and stores which strictly comply with program order.</a:t>
            </a:r>
          </a:p>
          <a:p>
            <a:pPr marL="0" indent="0">
              <a:buNone/>
            </a:pPr>
            <a:endParaRPr lang="en-IN" sz="1600" dirty="0"/>
          </a:p>
          <a:p>
            <a:endParaRPr lang="en-US" sz="1400" dirty="0"/>
          </a:p>
        </p:txBody>
      </p:sp>
      <p:pic>
        <p:nvPicPr>
          <p:cNvPr id="8" name="Picture 7">
            <a:extLst>
              <a:ext uri="{FF2B5EF4-FFF2-40B4-BE49-F238E27FC236}">
                <a16:creationId xmlns:a16="http://schemas.microsoft.com/office/drawing/2014/main" id="{3FDAFA60-99C9-4557-CEF3-0C09587EBD16}"/>
              </a:ext>
            </a:extLst>
          </p:cNvPr>
          <p:cNvPicPr>
            <a:picLocks noChangeAspect="1"/>
          </p:cNvPicPr>
          <p:nvPr/>
        </p:nvPicPr>
        <p:blipFill>
          <a:blip r:embed="rId2"/>
          <a:stretch>
            <a:fillRect/>
          </a:stretch>
        </p:blipFill>
        <p:spPr>
          <a:xfrm>
            <a:off x="7528263" y="167185"/>
            <a:ext cx="3342837" cy="1592895"/>
          </a:xfrm>
          <a:prstGeom prst="rect">
            <a:avLst/>
          </a:prstGeom>
        </p:spPr>
      </p:pic>
      <p:pic>
        <p:nvPicPr>
          <p:cNvPr id="10" name="Picture 9">
            <a:extLst>
              <a:ext uri="{FF2B5EF4-FFF2-40B4-BE49-F238E27FC236}">
                <a16:creationId xmlns:a16="http://schemas.microsoft.com/office/drawing/2014/main" id="{800CBB43-7607-9A42-1017-955E016DA346}"/>
              </a:ext>
            </a:extLst>
          </p:cNvPr>
          <p:cNvPicPr>
            <a:picLocks noChangeAspect="1"/>
          </p:cNvPicPr>
          <p:nvPr/>
        </p:nvPicPr>
        <p:blipFill>
          <a:blip r:embed="rId3"/>
          <a:stretch>
            <a:fillRect/>
          </a:stretch>
        </p:blipFill>
        <p:spPr>
          <a:xfrm>
            <a:off x="7528264" y="1890945"/>
            <a:ext cx="3342837" cy="4447712"/>
          </a:xfrm>
          <a:prstGeom prst="rect">
            <a:avLst/>
          </a:prstGeom>
        </p:spPr>
      </p:pic>
    </p:spTree>
    <p:extLst>
      <p:ext uri="{BB962C8B-B14F-4D97-AF65-F5344CB8AC3E}">
        <p14:creationId xmlns:p14="http://schemas.microsoft.com/office/powerpoint/2010/main" val="329258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F387-4729-2FA6-297E-E632A8D50D93}"/>
              </a:ext>
            </a:extLst>
          </p:cNvPr>
          <p:cNvSpPr>
            <a:spLocks noGrp="1"/>
          </p:cNvSpPr>
          <p:nvPr>
            <p:ph type="title"/>
          </p:nvPr>
        </p:nvSpPr>
        <p:spPr/>
        <p:txBody>
          <a:bodyPr/>
          <a:lstStyle/>
          <a:p>
            <a:r>
              <a:rPr lang="en-IN" dirty="0"/>
              <a:t>Notes on scalarization.</a:t>
            </a:r>
            <a:endParaRPr lang="en-US" dirty="0"/>
          </a:p>
        </p:txBody>
      </p:sp>
      <p:sp>
        <p:nvSpPr>
          <p:cNvPr id="3" name="Content Placeholder 2">
            <a:extLst>
              <a:ext uri="{FF2B5EF4-FFF2-40B4-BE49-F238E27FC236}">
                <a16:creationId xmlns:a16="http://schemas.microsoft.com/office/drawing/2014/main" id="{D256EEAE-D69F-A570-9A9D-C345A367AB48}"/>
              </a:ext>
            </a:extLst>
          </p:cNvPr>
          <p:cNvSpPr>
            <a:spLocks noGrp="1"/>
          </p:cNvSpPr>
          <p:nvPr>
            <p:ph idx="1"/>
          </p:nvPr>
        </p:nvSpPr>
        <p:spPr>
          <a:xfrm>
            <a:off x="381000" y="1487056"/>
            <a:ext cx="7503543" cy="4689908"/>
          </a:xfrm>
        </p:spPr>
        <p:txBody>
          <a:bodyPr>
            <a:normAutofit fontScale="85000" lnSpcReduction="20000"/>
          </a:bodyPr>
          <a:lstStyle/>
          <a:p>
            <a:r>
              <a:rPr lang="en-IN" dirty="0"/>
              <a:t>Methods are marked for argument / return value scalarization </a:t>
            </a:r>
            <a:r>
              <a:rPr lang="en-IN" b="1" dirty="0"/>
              <a:t>during adapter generation.</a:t>
            </a:r>
          </a:p>
          <a:p>
            <a:r>
              <a:rPr lang="en-IN" dirty="0"/>
              <a:t>Decision to scalarize an argument is based on following factors.</a:t>
            </a:r>
          </a:p>
          <a:p>
            <a:pPr lvl="1"/>
            <a:r>
              <a:rPr lang="en-IN" dirty="0"/>
              <a:t>Argument Signature, must be an </a:t>
            </a:r>
            <a:r>
              <a:rPr lang="en-IN" dirty="0" err="1"/>
              <a:t>InlineKlass</a:t>
            </a:r>
            <a:r>
              <a:rPr lang="en-IN" dirty="0"/>
              <a:t>.</a:t>
            </a:r>
          </a:p>
          <a:p>
            <a:pPr lvl="1"/>
            <a:r>
              <a:rPr lang="en-IN" dirty="0"/>
              <a:t>Runtime flags (</a:t>
            </a:r>
            <a:r>
              <a:rPr lang="en-IN" dirty="0" err="1"/>
              <a:t>InlineTypePassFieldsAsArgs</a:t>
            </a:r>
            <a:r>
              <a:rPr lang="en-IN" dirty="0"/>
              <a:t>, </a:t>
            </a:r>
            <a:r>
              <a:rPr lang="en-IN" dirty="0" err="1"/>
              <a:t>InlineTypeReturnedAsFields</a:t>
            </a:r>
            <a:r>
              <a:rPr lang="en-IN" dirty="0"/>
              <a:t>).</a:t>
            </a:r>
          </a:p>
          <a:p>
            <a:pPr lvl="1"/>
            <a:r>
              <a:rPr lang="en-IN" dirty="0"/>
              <a:t>Total number of argument must be withing JLS imposed limit of 255.</a:t>
            </a:r>
          </a:p>
          <a:p>
            <a:r>
              <a:rPr lang="en-IN" dirty="0"/>
              <a:t> Once scalarization decision is taken, its recorded into </a:t>
            </a:r>
            <a:r>
              <a:rPr lang="en-IN" dirty="0" err="1"/>
              <a:t>ConstantMethodFlags</a:t>
            </a:r>
            <a:r>
              <a:rPr lang="en-IN" dirty="0"/>
              <a:t> (</a:t>
            </a:r>
            <a:r>
              <a:rPr lang="en-IN" dirty="0" err="1"/>
              <a:t>has_scalarized_args</a:t>
            </a:r>
            <a:r>
              <a:rPr lang="en-IN" dirty="0"/>
              <a:t>)</a:t>
            </a:r>
          </a:p>
          <a:p>
            <a:r>
              <a:rPr lang="en-IN" dirty="0"/>
              <a:t>C2 compiler entry points generation is driven by above decision, compiler always unpacks the incoming value objects if they are passed as oops.</a:t>
            </a:r>
          </a:p>
          <a:p>
            <a:r>
              <a:rPr lang="en-IN" dirty="0"/>
              <a:t>Method body always expects to receive scalarized arguments.</a:t>
            </a:r>
            <a:endParaRPr lang="en-US" dirty="0"/>
          </a:p>
        </p:txBody>
      </p:sp>
      <p:pic>
        <p:nvPicPr>
          <p:cNvPr id="5" name="Picture 4">
            <a:extLst>
              <a:ext uri="{FF2B5EF4-FFF2-40B4-BE49-F238E27FC236}">
                <a16:creationId xmlns:a16="http://schemas.microsoft.com/office/drawing/2014/main" id="{AAEF9EC1-A2C3-CC5C-4EDD-C42D106EABEE}"/>
              </a:ext>
            </a:extLst>
          </p:cNvPr>
          <p:cNvPicPr>
            <a:picLocks noChangeAspect="1"/>
          </p:cNvPicPr>
          <p:nvPr/>
        </p:nvPicPr>
        <p:blipFill>
          <a:blip r:embed="rId2"/>
          <a:stretch>
            <a:fillRect/>
          </a:stretch>
        </p:blipFill>
        <p:spPr>
          <a:xfrm>
            <a:off x="8017264" y="1975768"/>
            <a:ext cx="3630008" cy="2527221"/>
          </a:xfrm>
          <a:prstGeom prst="rect">
            <a:avLst/>
          </a:prstGeom>
        </p:spPr>
      </p:pic>
    </p:spTree>
    <p:extLst>
      <p:ext uri="{BB962C8B-B14F-4D97-AF65-F5344CB8AC3E}">
        <p14:creationId xmlns:p14="http://schemas.microsoft.com/office/powerpoint/2010/main" val="374905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464C-78B4-BAF4-AAC5-18E10B5962DD}"/>
              </a:ext>
            </a:extLst>
          </p:cNvPr>
          <p:cNvSpPr>
            <a:spLocks noGrp="1"/>
          </p:cNvSpPr>
          <p:nvPr>
            <p:ph type="title"/>
          </p:nvPr>
        </p:nvSpPr>
        <p:spPr>
          <a:xfrm>
            <a:off x="630936" y="640080"/>
            <a:ext cx="5232969" cy="786048"/>
          </a:xfrm>
        </p:spPr>
        <p:txBody>
          <a:bodyPr anchor="b">
            <a:normAutofit/>
          </a:bodyPr>
          <a:lstStyle/>
          <a:p>
            <a:r>
              <a:rPr lang="en-IN" sz="4000" dirty="0"/>
              <a:t>C1 Compiler Support.</a:t>
            </a:r>
            <a:endParaRPr lang="en-US" sz="4000" dirty="0"/>
          </a:p>
        </p:txBody>
      </p:sp>
      <p:sp>
        <p:nvSpPr>
          <p:cNvPr id="3" name="Content Placeholder 2">
            <a:extLst>
              <a:ext uri="{FF2B5EF4-FFF2-40B4-BE49-F238E27FC236}">
                <a16:creationId xmlns:a16="http://schemas.microsoft.com/office/drawing/2014/main" id="{60EB8DF1-084D-7482-0580-4D2F3D500535}"/>
              </a:ext>
            </a:extLst>
          </p:cNvPr>
          <p:cNvSpPr>
            <a:spLocks noGrp="1"/>
          </p:cNvSpPr>
          <p:nvPr>
            <p:ph idx="1"/>
          </p:nvPr>
        </p:nvSpPr>
        <p:spPr>
          <a:xfrm>
            <a:off x="630936" y="1950514"/>
            <a:ext cx="4818888" cy="3561976"/>
          </a:xfrm>
        </p:spPr>
        <p:txBody>
          <a:bodyPr anchor="t">
            <a:normAutofit fontScale="62500" lnSpcReduction="20000"/>
          </a:bodyPr>
          <a:lstStyle/>
          <a:p>
            <a:pPr algn="just"/>
            <a:r>
              <a:rPr lang="en-IN" sz="2600" dirty="0"/>
              <a:t>With latest Valhalla 401 specification changes, earlier existing value types specific bytecodes </a:t>
            </a:r>
            <a:r>
              <a:rPr lang="en-IN" sz="2600" dirty="0" err="1"/>
              <a:t>aconst_init</a:t>
            </a:r>
            <a:r>
              <a:rPr lang="en-IN" sz="2600" dirty="0"/>
              <a:t> and </a:t>
            </a:r>
            <a:r>
              <a:rPr lang="en-IN" sz="2600" dirty="0" err="1"/>
              <a:t>withfield</a:t>
            </a:r>
            <a:r>
              <a:rPr lang="en-IN" sz="2600" dirty="0"/>
              <a:t> have been scrapped off.</a:t>
            </a:r>
          </a:p>
          <a:p>
            <a:pPr algn="just"/>
            <a:r>
              <a:rPr lang="en-IN" sz="2600" dirty="0"/>
              <a:t>Thus, only special handling needed in C1 </a:t>
            </a:r>
            <a:r>
              <a:rPr lang="en-IN" sz="2600" dirty="0" err="1"/>
              <a:t>w.r.t.</a:t>
            </a:r>
            <a:r>
              <a:rPr lang="en-IN" sz="2600" dirty="0"/>
              <a:t> multifield is during flat field copy operation which must copy all the synthetic fields of multifield bundle.</a:t>
            </a:r>
          </a:p>
          <a:p>
            <a:pPr algn="just"/>
            <a:r>
              <a:rPr lang="en-IN" sz="2600" dirty="0"/>
              <a:t>C1 always operates on value oops and no additional handling needed for </a:t>
            </a:r>
            <a:r>
              <a:rPr lang="en-IN" sz="2600" dirty="0" err="1"/>
              <a:t>multifields</a:t>
            </a:r>
            <a:r>
              <a:rPr lang="en-IN" sz="2600" dirty="0"/>
              <a:t> in existing unsafe get/put intrinsics apart from passing a DFS walk flag to field query APIs. </a:t>
            </a:r>
          </a:p>
          <a:p>
            <a:pPr algn="just"/>
            <a:r>
              <a:rPr lang="en-IN" sz="2600" dirty="0"/>
              <a:t>Unlike C2, both C1 and interpreter only operates over buffered value arguments. However, while returning a value instance it can dismantle it into multiple fields but as discussed, in absence of vector return calling convention we explicitly disabled return value scalarization for vector and payloads.</a:t>
            </a:r>
          </a:p>
          <a:p>
            <a:pPr marL="0" indent="0">
              <a:buNone/>
            </a:pPr>
            <a:endParaRPr lang="en-US" sz="2200" dirty="0"/>
          </a:p>
        </p:txBody>
      </p:sp>
      <p:pic>
        <p:nvPicPr>
          <p:cNvPr id="7" name="Picture 6" descr="A screenshot of a computer program&#10;&#10;Description automatically generated">
            <a:extLst>
              <a:ext uri="{FF2B5EF4-FFF2-40B4-BE49-F238E27FC236}">
                <a16:creationId xmlns:a16="http://schemas.microsoft.com/office/drawing/2014/main" id="{A9ACFA39-ED8B-E497-D9BD-3A9652F6A7CF}"/>
              </a:ext>
            </a:extLst>
          </p:cNvPr>
          <p:cNvPicPr>
            <a:picLocks noChangeAspect="1"/>
          </p:cNvPicPr>
          <p:nvPr/>
        </p:nvPicPr>
        <p:blipFill>
          <a:blip r:embed="rId2"/>
          <a:stretch>
            <a:fillRect/>
          </a:stretch>
        </p:blipFill>
        <p:spPr>
          <a:xfrm>
            <a:off x="6006769" y="1950514"/>
            <a:ext cx="5458968" cy="3561976"/>
          </a:xfrm>
          <a:prstGeom prst="rect">
            <a:avLst/>
          </a:prstGeom>
        </p:spPr>
      </p:pic>
    </p:spTree>
    <p:extLst>
      <p:ext uri="{BB962C8B-B14F-4D97-AF65-F5344CB8AC3E}">
        <p14:creationId xmlns:p14="http://schemas.microsoft.com/office/powerpoint/2010/main" val="397523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000E1-30B1-E56F-A559-C2997E32C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AE613-3212-B7B8-B512-9DC6740BD726}"/>
              </a:ext>
            </a:extLst>
          </p:cNvPr>
          <p:cNvSpPr>
            <a:spLocks noGrp="1"/>
          </p:cNvSpPr>
          <p:nvPr>
            <p:ph type="title"/>
          </p:nvPr>
        </p:nvSpPr>
        <p:spPr/>
        <p:txBody>
          <a:bodyPr/>
          <a:lstStyle/>
          <a:p>
            <a:r>
              <a:rPr lang="en-IN" dirty="0"/>
              <a:t>Notes on Larval state transition and issue involved.</a:t>
            </a:r>
            <a:endParaRPr lang="en-US" dirty="0"/>
          </a:p>
        </p:txBody>
      </p:sp>
      <p:sp>
        <p:nvSpPr>
          <p:cNvPr id="4" name="Content Placeholder 2">
            <a:extLst>
              <a:ext uri="{FF2B5EF4-FFF2-40B4-BE49-F238E27FC236}">
                <a16:creationId xmlns:a16="http://schemas.microsoft.com/office/drawing/2014/main" id="{50F58ABD-EB36-4ECD-6E42-DEA5C98D18AB}"/>
              </a:ext>
            </a:extLst>
          </p:cNvPr>
          <p:cNvSpPr>
            <a:spLocks noGrp="1"/>
          </p:cNvSpPr>
          <p:nvPr>
            <p:ph idx="1"/>
          </p:nvPr>
        </p:nvSpPr>
        <p:spPr>
          <a:xfrm>
            <a:off x="381000" y="1454536"/>
            <a:ext cx="10556966" cy="4745967"/>
          </a:xfrm>
        </p:spPr>
        <p:txBody>
          <a:bodyPr>
            <a:noAutofit/>
          </a:bodyPr>
          <a:lstStyle/>
          <a:p>
            <a:pPr marL="0" indent="0">
              <a:buNone/>
            </a:pPr>
            <a:r>
              <a:rPr lang="en-IN" sz="2000" b="1" dirty="0"/>
              <a:t>Q. </a:t>
            </a:r>
            <a:r>
              <a:rPr lang="en-IN" sz="2000" dirty="0"/>
              <a:t>What is larval state ?</a:t>
            </a:r>
          </a:p>
          <a:p>
            <a:pPr marL="0" indent="0">
              <a:buNone/>
            </a:pPr>
            <a:r>
              <a:rPr lang="en-US" sz="2000" b="1" dirty="0"/>
              <a:t>A.   </a:t>
            </a:r>
            <a:r>
              <a:rPr lang="en-US" sz="2000" dirty="0"/>
              <a:t>A value object is an immutable identity less entity. Any modification to fields of an immutable object results into creation of a new  value. There are circumstances where user wants to break this immutability constraint for a while and grant pseudo identity semantics to a value object for freely applying chain of updates to it without creating a new value after each update, for this a value object needs to be transitioned into larval state.</a:t>
            </a:r>
          </a:p>
          <a:p>
            <a:pPr marL="0" indent="0">
              <a:buNone/>
            </a:pPr>
            <a:r>
              <a:rPr lang="en-US" sz="2000" b="1" dirty="0"/>
              <a:t>Q. </a:t>
            </a:r>
            <a:r>
              <a:rPr lang="en-US" sz="2000" dirty="0"/>
              <a:t>How can a value object be transitioned into and out of larval state ?</a:t>
            </a:r>
          </a:p>
          <a:p>
            <a:pPr marL="0" indent="0">
              <a:buNone/>
            </a:pPr>
            <a:r>
              <a:rPr lang="en-US" sz="2000" b="1" dirty="0"/>
              <a:t>A.  </a:t>
            </a:r>
            <a:r>
              <a:rPr lang="en-US" sz="2000" dirty="0"/>
              <a:t>Using </a:t>
            </a:r>
            <a:r>
              <a:rPr lang="en-US" sz="2000" dirty="0" err="1"/>
              <a:t>Unsafe.makePrivateBuffer</a:t>
            </a:r>
            <a:r>
              <a:rPr lang="en-US" sz="2000" dirty="0"/>
              <a:t> and </a:t>
            </a:r>
            <a:r>
              <a:rPr lang="en-US" sz="2000" dirty="0" err="1"/>
              <a:t>Unsafe.finishPrivateBufferAPI</a:t>
            </a:r>
            <a:r>
              <a:rPr lang="en-US" sz="2000" dirty="0"/>
              <a:t>,  these API have both native and optimized intrinsic based implementation.</a:t>
            </a:r>
            <a:endParaRPr lang="en-IN" sz="2000" b="1" dirty="0"/>
          </a:p>
          <a:p>
            <a:pPr marL="0" indent="0">
              <a:buNone/>
            </a:pPr>
            <a:r>
              <a:rPr lang="en-IN" sz="2000" dirty="0"/>
              <a:t>Q. Do we need to transfer larval information of a value parameter to callee ?</a:t>
            </a:r>
          </a:p>
          <a:p>
            <a:pPr marL="0" indent="0">
              <a:buNone/>
            </a:pPr>
            <a:r>
              <a:rPr lang="en-IN" sz="2000" dirty="0"/>
              <a:t>A.  A value object transitioned into a larval state in caller must receive back all the updates applied by callee over it. In general, an update to a value object creates a new value but in larval state we relax this constraint to ensure that chain of updates can be applied over same value object by granting temporal mutability.</a:t>
            </a:r>
            <a:endParaRPr lang="en-US" sz="2000" dirty="0"/>
          </a:p>
          <a:p>
            <a:pPr marL="0" indent="0">
              <a:buNone/>
            </a:pPr>
            <a:r>
              <a:rPr lang="en-IN" sz="2000" b="1" dirty="0"/>
              <a:t>.  </a:t>
            </a:r>
            <a:endParaRPr lang="en-US" sz="2000" dirty="0"/>
          </a:p>
        </p:txBody>
      </p:sp>
    </p:spTree>
    <p:extLst>
      <p:ext uri="{BB962C8B-B14F-4D97-AF65-F5344CB8AC3E}">
        <p14:creationId xmlns:p14="http://schemas.microsoft.com/office/powerpoint/2010/main" val="384543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EBF56-59B4-4322-A237-BF2C6A5D4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175FA-E9D6-52D8-1B4C-AA349451E5ED}"/>
              </a:ext>
            </a:extLst>
          </p:cNvPr>
          <p:cNvSpPr>
            <a:spLocks noGrp="1"/>
          </p:cNvSpPr>
          <p:nvPr>
            <p:ph type="title"/>
          </p:nvPr>
        </p:nvSpPr>
        <p:spPr>
          <a:xfrm>
            <a:off x="547046" y="253319"/>
            <a:ext cx="6701042" cy="627218"/>
          </a:xfrm>
        </p:spPr>
        <p:txBody>
          <a:bodyPr anchor="b">
            <a:normAutofit/>
          </a:bodyPr>
          <a:lstStyle/>
          <a:p>
            <a:r>
              <a:rPr lang="en-IN" sz="3800" dirty="0"/>
              <a:t>Problem with larvae arguments</a:t>
            </a:r>
            <a:endParaRPr lang="en-US" sz="3800" dirty="0"/>
          </a:p>
        </p:txBody>
      </p:sp>
      <p:sp>
        <p:nvSpPr>
          <p:cNvPr id="3" name="Content Placeholder 2">
            <a:extLst>
              <a:ext uri="{FF2B5EF4-FFF2-40B4-BE49-F238E27FC236}">
                <a16:creationId xmlns:a16="http://schemas.microsoft.com/office/drawing/2014/main" id="{639F0D82-5756-BE1E-725A-5AE061A53470}"/>
              </a:ext>
            </a:extLst>
          </p:cNvPr>
          <p:cNvSpPr>
            <a:spLocks noGrp="1"/>
          </p:cNvSpPr>
          <p:nvPr>
            <p:ph idx="1"/>
          </p:nvPr>
        </p:nvSpPr>
        <p:spPr>
          <a:xfrm>
            <a:off x="449702" y="956345"/>
            <a:ext cx="5405813" cy="5419288"/>
          </a:xfrm>
        </p:spPr>
        <p:txBody>
          <a:bodyPr anchor="t">
            <a:noAutofit/>
          </a:bodyPr>
          <a:lstStyle/>
          <a:p>
            <a:pPr algn="just"/>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Out of all the execution engines, C2 compiler is the only one which enforces value object scalarization. </a:t>
            </a:r>
          </a:p>
          <a:p>
            <a:pPr algn="just"/>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Currently we do not propagate larval state across method and any updates over mutable value argument received by callee is not propagated back to caller.</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Q. What should be done ?</a:t>
            </a:r>
          </a:p>
          <a:p>
            <a:pPr marL="342900" indent="-342900" algn="just">
              <a:buAutoNum type="alphaUcPeriod"/>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1. Larval argument should be passed as an </a:t>
            </a:r>
            <a:r>
              <a:rPr lang="en-IN" sz="1400" dirty="0" err="1">
                <a:latin typeface="Intel Clear Light" panose="020B0404020203020204" pitchFamily="34" charset="0"/>
                <a:ea typeface="Intel Clear Light" panose="020B0404020203020204" pitchFamily="34" charset="0"/>
                <a:cs typeface="Intel Clear Light" panose="020B0404020203020204" pitchFamily="34" charset="0"/>
              </a:rPr>
              <a:t>oop</a:t>
            </a: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 i.e., disable field scalarization.</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        2. C2 compiler must not attempt to unpack a larval value at inline entry points. This is tricky to address given that unpack handler operates over pre-computed extended signature entries and as discussed, signature computation is agnostic to larval state and is done upfront during adapter generation.</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       3. C2 compiler should not scalarize values at pre-discussed intercepts. </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In a nutshell, larvae argument must be treated as an identity instance by callee. </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Q. Does this pose any concerns for Vector API use case ?</a:t>
            </a:r>
          </a:p>
          <a:p>
            <a:pPr marL="0" indent="0" algn="just">
              <a:buNone/>
            </a:pPr>
            <a:r>
              <a:rPr lang="en-IN" sz="1400" dirty="0">
                <a:latin typeface="Intel Clear Light" panose="020B0404020203020204" pitchFamily="34" charset="0"/>
                <a:ea typeface="Intel Clear Light" panose="020B0404020203020204" pitchFamily="34" charset="0"/>
                <a:cs typeface="Intel Clear Light" panose="020B0404020203020204" pitchFamily="34" charset="0"/>
              </a:rPr>
              <a:t>A. Given that larvae lifetime is restricted b/w make and finish private buffer and internal / publicly exposed vector APIs operates on abstract values and payloads reduces the problem surface area for vector API use cases. </a:t>
            </a:r>
          </a:p>
          <a:p>
            <a:pPr marL="0" indent="0">
              <a:buNone/>
            </a:pPr>
            <a:endParaRPr lang="en-IN" sz="1400" dirty="0">
              <a:latin typeface="Intel Clear Light" panose="020B0404020203020204" pitchFamily="34" charset="0"/>
              <a:ea typeface="Intel Clear Light" panose="020B0404020203020204" pitchFamily="34" charset="0"/>
              <a:cs typeface="Intel Clear Light" panose="020B0404020203020204" pitchFamily="34" charset="0"/>
            </a:endParaRPr>
          </a:p>
          <a:p>
            <a:pPr lvl="1"/>
            <a:endParaRPr lang="en-IN" sz="1400" dirty="0">
              <a:latin typeface="Intel Clear Light" panose="020B0404020203020204" pitchFamily="34" charset="0"/>
              <a:ea typeface="Intel Clear Light" panose="020B0404020203020204" pitchFamily="34" charset="0"/>
              <a:cs typeface="Intel Clear Light" panose="020B0404020203020204" pitchFamily="34" charset="0"/>
            </a:endParaRPr>
          </a:p>
          <a:p>
            <a:endParaRPr lang="en-US" sz="1400" dirty="0">
              <a:latin typeface="Intel Clear Light" panose="020B0404020203020204" pitchFamily="34" charset="0"/>
              <a:ea typeface="Intel Clear Light" panose="020B0404020203020204" pitchFamily="34" charset="0"/>
              <a:cs typeface="Intel Clear Light" panose="020B0404020203020204" pitchFamily="34" charset="0"/>
            </a:endParaRPr>
          </a:p>
        </p:txBody>
      </p:sp>
      <p:pic>
        <p:nvPicPr>
          <p:cNvPr id="5" name="Picture 4">
            <a:extLst>
              <a:ext uri="{FF2B5EF4-FFF2-40B4-BE49-F238E27FC236}">
                <a16:creationId xmlns:a16="http://schemas.microsoft.com/office/drawing/2014/main" id="{35D2038A-3BE8-DEC1-1983-6224F1004E0E}"/>
              </a:ext>
            </a:extLst>
          </p:cNvPr>
          <p:cNvPicPr>
            <a:picLocks noChangeAspect="1"/>
          </p:cNvPicPr>
          <p:nvPr/>
        </p:nvPicPr>
        <p:blipFill>
          <a:blip r:embed="rId2"/>
          <a:stretch>
            <a:fillRect/>
          </a:stretch>
        </p:blipFill>
        <p:spPr>
          <a:xfrm>
            <a:off x="6336486" y="1770077"/>
            <a:ext cx="5221530" cy="4520995"/>
          </a:xfrm>
          <a:prstGeom prst="rect">
            <a:avLst/>
          </a:prstGeom>
        </p:spPr>
      </p:pic>
    </p:spTree>
    <p:extLst>
      <p:ext uri="{BB962C8B-B14F-4D97-AF65-F5344CB8AC3E}">
        <p14:creationId xmlns:p14="http://schemas.microsoft.com/office/powerpoint/2010/main" val="2671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2A891-6B0F-12BA-4FD0-BED4DB58C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478B6-639F-CC1B-82ED-886079C1D74E}"/>
              </a:ext>
            </a:extLst>
          </p:cNvPr>
          <p:cNvSpPr>
            <a:spLocks noGrp="1"/>
          </p:cNvSpPr>
          <p:nvPr>
            <p:ph type="title"/>
          </p:nvPr>
        </p:nvSpPr>
        <p:spPr>
          <a:xfrm>
            <a:off x="381000" y="221694"/>
            <a:ext cx="10972800" cy="1199822"/>
          </a:xfrm>
        </p:spPr>
        <p:txBody>
          <a:bodyPr anchor="ctr">
            <a:normAutofit/>
          </a:bodyPr>
          <a:lstStyle/>
          <a:p>
            <a:r>
              <a:rPr lang="en-IN" dirty="0"/>
              <a:t>Larval state in context of Vector API</a:t>
            </a:r>
            <a:endParaRPr lang="en-US" dirty="0"/>
          </a:p>
        </p:txBody>
      </p:sp>
      <p:sp>
        <p:nvSpPr>
          <p:cNvPr id="3" name="Content Placeholder 2">
            <a:extLst>
              <a:ext uri="{FF2B5EF4-FFF2-40B4-BE49-F238E27FC236}">
                <a16:creationId xmlns:a16="http://schemas.microsoft.com/office/drawing/2014/main" id="{2732AF22-E80D-7A59-CF36-25AA42B27AA0}"/>
              </a:ext>
            </a:extLst>
          </p:cNvPr>
          <p:cNvSpPr>
            <a:spLocks noGrp="1"/>
          </p:cNvSpPr>
          <p:nvPr>
            <p:ph sz="half" idx="1"/>
          </p:nvPr>
        </p:nvSpPr>
        <p:spPr>
          <a:xfrm>
            <a:off x="380999" y="1421516"/>
            <a:ext cx="5784670" cy="4779938"/>
          </a:xfrm>
        </p:spPr>
        <p:txBody>
          <a:bodyPr>
            <a:normAutofit lnSpcReduction="10000"/>
          </a:bodyPr>
          <a:lstStyle/>
          <a:p>
            <a:pPr algn="just"/>
            <a:r>
              <a:rPr lang="en-IN" sz="2000" dirty="0"/>
              <a:t>Mutable vectors / value scalarization must be </a:t>
            </a:r>
            <a:r>
              <a:rPr lang="en-IN" sz="2000" b="1" dirty="0"/>
              <a:t>disabled to suppress any un-intentional field value forwarding by compiler</a:t>
            </a:r>
            <a:r>
              <a:rPr lang="en-IN" sz="2000" dirty="0"/>
              <a:t>. </a:t>
            </a:r>
          </a:p>
          <a:p>
            <a:pPr algn="just"/>
            <a:r>
              <a:rPr lang="en-IN" sz="2000" dirty="0"/>
              <a:t>Generally, larval transitions are performed before a </a:t>
            </a:r>
            <a:r>
              <a:rPr lang="en-IN" sz="2000" dirty="0" err="1"/>
              <a:t>putfield</a:t>
            </a:r>
            <a:r>
              <a:rPr lang="en-IN" sz="2000" dirty="0"/>
              <a:t> operation but an unintentional </a:t>
            </a:r>
            <a:r>
              <a:rPr lang="en-IN" sz="2000" b="1" dirty="0" err="1"/>
              <a:t>getfield</a:t>
            </a:r>
            <a:r>
              <a:rPr lang="en-IN" sz="2000" b="1" dirty="0"/>
              <a:t> over mutable value must load the field contents from value’s </a:t>
            </a:r>
            <a:r>
              <a:rPr lang="en-IN" sz="2000" b="1" dirty="0" err="1"/>
              <a:t>oop</a:t>
            </a:r>
            <a:r>
              <a:rPr lang="en-IN" sz="2000" b="1" dirty="0"/>
              <a:t>, instead of returning an existing scalarized field value</a:t>
            </a:r>
            <a:r>
              <a:rPr lang="en-IN" sz="2000" dirty="0"/>
              <a:t>.</a:t>
            </a:r>
          </a:p>
          <a:p>
            <a:pPr algn="just"/>
            <a:r>
              <a:rPr lang="en-IN" sz="2000" dirty="0"/>
              <a:t>Thus, </a:t>
            </a:r>
            <a:r>
              <a:rPr lang="en-IN" sz="2000" b="1" dirty="0" err="1"/>
              <a:t>makePrivateBuffer</a:t>
            </a:r>
            <a:r>
              <a:rPr lang="en-IN" sz="2000" b="1" dirty="0"/>
              <a:t> intrinsic should return a payload </a:t>
            </a:r>
            <a:r>
              <a:rPr lang="en-IN" sz="2000" b="1" dirty="0" err="1"/>
              <a:t>oop</a:t>
            </a:r>
            <a:r>
              <a:rPr lang="en-IN" sz="2000" b="1" dirty="0"/>
              <a:t> instead of an </a:t>
            </a:r>
            <a:r>
              <a:rPr lang="en-IN" sz="2000" b="1" dirty="0" err="1"/>
              <a:t>InlineTypeNode</a:t>
            </a:r>
            <a:r>
              <a:rPr lang="en-IN" sz="2000" dirty="0"/>
              <a:t>.</a:t>
            </a:r>
          </a:p>
          <a:p>
            <a:pPr algn="just"/>
            <a:r>
              <a:rPr lang="en-IN" sz="2000" dirty="0"/>
              <a:t>However, native implementation of </a:t>
            </a:r>
            <a:r>
              <a:rPr lang="en-IN" sz="2000" dirty="0" err="1"/>
              <a:t>makePrivateBuffer</a:t>
            </a:r>
            <a:r>
              <a:rPr lang="en-IN" sz="2000" dirty="0"/>
              <a:t> returns a </a:t>
            </a:r>
            <a:r>
              <a:rPr lang="en-IN" sz="2000" dirty="0" err="1"/>
              <a:t>java.lang.Object</a:t>
            </a:r>
            <a:r>
              <a:rPr lang="en-IN" sz="2000" dirty="0"/>
              <a:t> which on subsequent </a:t>
            </a:r>
            <a:r>
              <a:rPr lang="en-IN" sz="2000" dirty="0" err="1"/>
              <a:t>checkcasting</a:t>
            </a:r>
            <a:r>
              <a:rPr lang="en-IN" sz="2000" dirty="0"/>
              <a:t> to a value type (speculative)  is converted into a scalarized representation.</a:t>
            </a:r>
          </a:p>
          <a:p>
            <a:pPr algn="just"/>
            <a:r>
              <a:rPr lang="en-IN" sz="2000" dirty="0"/>
              <a:t>Extend receiver profile to record larval state and suppress scalarization of larval values. [ID8]</a:t>
            </a:r>
          </a:p>
        </p:txBody>
      </p:sp>
      <p:pic>
        <p:nvPicPr>
          <p:cNvPr id="7" name="Picture 6" descr="A white background with black text&#10;&#10;Description automatically generated">
            <a:extLst>
              <a:ext uri="{FF2B5EF4-FFF2-40B4-BE49-F238E27FC236}">
                <a16:creationId xmlns:a16="http://schemas.microsoft.com/office/drawing/2014/main" id="{EEFD010D-2346-8ECB-EE6D-0DB0CC7A3ABC}"/>
              </a:ext>
            </a:extLst>
          </p:cNvPr>
          <p:cNvPicPr>
            <a:picLocks noChangeAspect="1"/>
          </p:cNvPicPr>
          <p:nvPr/>
        </p:nvPicPr>
        <p:blipFill>
          <a:blip r:embed="rId2"/>
          <a:stretch>
            <a:fillRect/>
          </a:stretch>
        </p:blipFill>
        <p:spPr>
          <a:xfrm>
            <a:off x="6451134" y="4085549"/>
            <a:ext cx="5074731" cy="1058824"/>
          </a:xfrm>
          <a:prstGeom prst="rect">
            <a:avLst/>
          </a:prstGeom>
          <a:noFill/>
        </p:spPr>
      </p:pic>
    </p:spTree>
    <p:extLst>
      <p:ext uri="{BB962C8B-B14F-4D97-AF65-F5344CB8AC3E}">
        <p14:creationId xmlns:p14="http://schemas.microsoft.com/office/powerpoint/2010/main" val="225877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C170-3135-E522-704A-36B075A41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E3D8B-39BD-9696-96CD-B144F77CA20F}"/>
              </a:ext>
            </a:extLst>
          </p:cNvPr>
          <p:cNvSpPr>
            <a:spLocks noGrp="1"/>
          </p:cNvSpPr>
          <p:nvPr>
            <p:ph type="title"/>
          </p:nvPr>
        </p:nvSpPr>
        <p:spPr/>
        <p:txBody>
          <a:bodyPr/>
          <a:lstStyle/>
          <a:p>
            <a:r>
              <a:rPr lang="en-IN" dirty="0"/>
              <a:t>Generic approaches to handle larvae value object.</a:t>
            </a:r>
            <a:endParaRPr lang="en-US" dirty="0"/>
          </a:p>
        </p:txBody>
      </p:sp>
      <p:sp>
        <p:nvSpPr>
          <p:cNvPr id="3" name="Content Placeholder 2">
            <a:extLst>
              <a:ext uri="{FF2B5EF4-FFF2-40B4-BE49-F238E27FC236}">
                <a16:creationId xmlns:a16="http://schemas.microsoft.com/office/drawing/2014/main" id="{B099A1E6-F951-2B93-1D06-7690C55B1725}"/>
              </a:ext>
            </a:extLst>
          </p:cNvPr>
          <p:cNvSpPr>
            <a:spLocks noGrp="1"/>
          </p:cNvSpPr>
          <p:nvPr>
            <p:ph idx="1"/>
          </p:nvPr>
        </p:nvSpPr>
        <p:spPr>
          <a:xfrm>
            <a:off x="381000" y="1487056"/>
            <a:ext cx="9014670" cy="2019542"/>
          </a:xfrm>
        </p:spPr>
        <p:txBody>
          <a:bodyPr>
            <a:normAutofit/>
          </a:bodyPr>
          <a:lstStyle/>
          <a:p>
            <a:r>
              <a:rPr lang="en-IN" dirty="0"/>
              <a:t>Infrastructure related technical debt.</a:t>
            </a:r>
          </a:p>
          <a:p>
            <a:r>
              <a:rPr lang="en-IN" dirty="0"/>
              <a:t>No robust solution insight.</a:t>
            </a:r>
          </a:p>
          <a:p>
            <a:r>
              <a:rPr lang="en-IN" dirty="0"/>
              <a:t>To be discussed.</a:t>
            </a:r>
            <a:endParaRPr lang="en-US" dirty="0"/>
          </a:p>
        </p:txBody>
      </p:sp>
    </p:spTree>
    <p:extLst>
      <p:ext uri="{BB962C8B-B14F-4D97-AF65-F5344CB8AC3E}">
        <p14:creationId xmlns:p14="http://schemas.microsoft.com/office/powerpoint/2010/main" val="248088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290E-3745-8F76-9AEB-E8A4ECBDB778}"/>
              </a:ext>
            </a:extLst>
          </p:cNvPr>
          <p:cNvSpPr>
            <a:spLocks noGrp="1"/>
          </p:cNvSpPr>
          <p:nvPr>
            <p:ph type="title"/>
          </p:nvPr>
        </p:nvSpPr>
        <p:spPr/>
        <p:txBody>
          <a:bodyPr/>
          <a:lstStyle/>
          <a:p>
            <a:r>
              <a:rPr lang="en-IN" dirty="0"/>
              <a:t>De-optimization Support</a:t>
            </a:r>
            <a:endParaRPr lang="en-US" dirty="0"/>
          </a:p>
        </p:txBody>
      </p:sp>
      <p:sp>
        <p:nvSpPr>
          <p:cNvPr id="3" name="Content Placeholder 2">
            <a:extLst>
              <a:ext uri="{FF2B5EF4-FFF2-40B4-BE49-F238E27FC236}">
                <a16:creationId xmlns:a16="http://schemas.microsoft.com/office/drawing/2014/main" id="{75A3CFF8-C228-E0C8-CD60-ED533C406F98}"/>
              </a:ext>
            </a:extLst>
          </p:cNvPr>
          <p:cNvSpPr>
            <a:spLocks noGrp="1"/>
          </p:cNvSpPr>
          <p:nvPr>
            <p:ph idx="1"/>
          </p:nvPr>
        </p:nvSpPr>
        <p:spPr>
          <a:xfrm>
            <a:off x="381000" y="1487056"/>
            <a:ext cx="5797378" cy="4689908"/>
          </a:xfrm>
        </p:spPr>
        <p:txBody>
          <a:bodyPr>
            <a:normAutofit fontScale="77500" lnSpcReduction="20000"/>
          </a:bodyPr>
          <a:lstStyle/>
          <a:p>
            <a:r>
              <a:rPr lang="en-IN" dirty="0"/>
              <a:t>Object re-construction related bookkeeping for each scalarized IR at </a:t>
            </a:r>
            <a:r>
              <a:rPr lang="en-IN" dirty="0" err="1"/>
              <a:t>SafePoints</a:t>
            </a:r>
            <a:r>
              <a:rPr lang="en-IN" dirty="0"/>
              <a:t>. </a:t>
            </a:r>
          </a:p>
          <a:p>
            <a:r>
              <a:rPr lang="en-IN" dirty="0" err="1">
                <a:latin typeface="Intel Clear Light" panose="020B0404020203020204"/>
              </a:rPr>
              <a:t>SafePointScalarObject</a:t>
            </a:r>
            <a:r>
              <a:rPr lang="en-IN" dirty="0"/>
              <a:t> holds box type, field count and first field value index at </a:t>
            </a:r>
            <a:r>
              <a:rPr lang="en-IN" dirty="0" err="1"/>
              <a:t>SafePoint</a:t>
            </a:r>
            <a:r>
              <a:rPr lang="en-IN" dirty="0"/>
              <a:t>.</a:t>
            </a:r>
          </a:p>
          <a:p>
            <a:r>
              <a:rPr lang="en-IN" dirty="0"/>
              <a:t>Compiler later transforms them into scope values dumped as part of debug stream for a JIT compiled method.</a:t>
            </a:r>
          </a:p>
          <a:p>
            <a:pPr algn="just"/>
            <a:r>
              <a:rPr lang="en-IN" dirty="0"/>
              <a:t>On method de-optimization, runtime iterates over corresponding debug stream to reconstruct eliminated object and initialize its field value.</a:t>
            </a:r>
          </a:p>
          <a:p>
            <a:r>
              <a:rPr lang="en-IN" dirty="0"/>
              <a:t>Vector API leverage existing Valhalla infrastructure with some special handling for multifield initialization during value re-materialization.</a:t>
            </a:r>
          </a:p>
          <a:p>
            <a:endParaRPr lang="en-US" dirty="0"/>
          </a:p>
        </p:txBody>
      </p:sp>
      <p:pic>
        <p:nvPicPr>
          <p:cNvPr id="5" name="Picture 4">
            <a:extLst>
              <a:ext uri="{FF2B5EF4-FFF2-40B4-BE49-F238E27FC236}">
                <a16:creationId xmlns:a16="http://schemas.microsoft.com/office/drawing/2014/main" id="{CF0A8AD0-77C7-606E-1FCE-C88D766480CE}"/>
              </a:ext>
            </a:extLst>
          </p:cNvPr>
          <p:cNvPicPr>
            <a:picLocks noChangeAspect="1"/>
          </p:cNvPicPr>
          <p:nvPr/>
        </p:nvPicPr>
        <p:blipFill>
          <a:blip r:embed="rId2"/>
          <a:stretch>
            <a:fillRect/>
          </a:stretch>
        </p:blipFill>
        <p:spPr>
          <a:xfrm>
            <a:off x="6096000" y="2372496"/>
            <a:ext cx="5387546" cy="2902295"/>
          </a:xfrm>
          <a:prstGeom prst="rect">
            <a:avLst/>
          </a:prstGeom>
        </p:spPr>
      </p:pic>
    </p:spTree>
    <p:extLst>
      <p:ext uri="{BB962C8B-B14F-4D97-AF65-F5344CB8AC3E}">
        <p14:creationId xmlns:p14="http://schemas.microsoft.com/office/powerpoint/2010/main" val="424097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DD346-A7A7-0C2B-32FA-83869965D81D}"/>
              </a:ext>
            </a:extLst>
          </p:cNvPr>
          <p:cNvSpPr>
            <a:spLocks noGrp="1"/>
          </p:cNvSpPr>
          <p:nvPr>
            <p:ph type="title"/>
          </p:nvPr>
        </p:nvSpPr>
        <p:spPr>
          <a:xfrm>
            <a:off x="346046" y="61157"/>
            <a:ext cx="4165833" cy="558482"/>
          </a:xfrm>
        </p:spPr>
        <p:txBody>
          <a:bodyPr>
            <a:normAutofit fontScale="90000"/>
          </a:bodyPr>
          <a:lstStyle/>
          <a:p>
            <a:r>
              <a:rPr lang="en-IN" dirty="0" err="1"/>
              <a:t>lworld+vector</a:t>
            </a:r>
            <a:r>
              <a:rPr lang="en-IN" dirty="0"/>
              <a:t> status </a:t>
            </a:r>
            <a:endParaRPr lang="en-US" dirty="0"/>
          </a:p>
        </p:txBody>
      </p:sp>
      <p:sp>
        <p:nvSpPr>
          <p:cNvPr id="3" name="Content Placeholder 2">
            <a:extLst>
              <a:ext uri="{FF2B5EF4-FFF2-40B4-BE49-F238E27FC236}">
                <a16:creationId xmlns:a16="http://schemas.microsoft.com/office/drawing/2014/main" id="{A213795E-71CC-B704-B531-5334FA267924}"/>
              </a:ext>
            </a:extLst>
          </p:cNvPr>
          <p:cNvSpPr>
            <a:spLocks noGrp="1"/>
          </p:cNvSpPr>
          <p:nvPr>
            <p:ph idx="1"/>
          </p:nvPr>
        </p:nvSpPr>
        <p:spPr>
          <a:xfrm>
            <a:off x="417001" y="742425"/>
            <a:ext cx="8905613" cy="3565321"/>
          </a:xfrm>
        </p:spPr>
        <p:txBody>
          <a:bodyPr>
            <a:normAutofit lnSpcReduction="10000"/>
          </a:bodyPr>
          <a:lstStyle/>
          <a:p>
            <a:r>
              <a:rPr lang="en-IN" sz="1400" dirty="0"/>
              <a:t>Initial performance evaluation over all known opensource use cases of vector API is at par with JDK mainline.</a:t>
            </a:r>
          </a:p>
          <a:p>
            <a:pPr lvl="1"/>
            <a:r>
              <a:rPr lang="en-IN" sz="1400" dirty="0" err="1"/>
              <a:t>Jvector</a:t>
            </a:r>
            <a:r>
              <a:rPr lang="en-IN" sz="1400" dirty="0"/>
              <a:t>: </a:t>
            </a:r>
            <a:r>
              <a:rPr lang="en-US" sz="1400" u="sng" dirty="0">
                <a:solidFill>
                  <a:srgbClr val="0000FF"/>
                </a:solidFill>
                <a:effectLst/>
                <a:latin typeface="Calibri" panose="020F0502020204030204" pitchFamily="34" charset="0"/>
                <a:ea typeface="Calibri" panose="020F0502020204030204" pitchFamily="34" charset="0"/>
                <a:hlinkClick r:id="rId2"/>
              </a:rPr>
              <a:t>https://github.com/jbellis/jvector</a:t>
            </a:r>
            <a:endParaRPr lang="en-US" sz="1400" u="sng" dirty="0">
              <a:solidFill>
                <a:srgbClr val="0000FF"/>
              </a:solidFill>
              <a:effectLst/>
              <a:latin typeface="Calibri" panose="020F0502020204030204" pitchFamily="34" charset="0"/>
              <a:ea typeface="Calibri" panose="020F0502020204030204" pitchFamily="34" charset="0"/>
            </a:endParaRPr>
          </a:p>
          <a:p>
            <a:pPr lvl="2"/>
            <a:r>
              <a:rPr lang="en-US" sz="1400" dirty="0" err="1">
                <a:effectLst/>
                <a:latin typeface="Calibri" panose="020F0502020204030204" pitchFamily="34" charset="0"/>
                <a:ea typeface="Calibri" panose="020F0502020204030204" pitchFamily="34" charset="0"/>
              </a:rPr>
              <a:t>JVector</a:t>
            </a:r>
            <a:r>
              <a:rPr lang="en-US" sz="1400" dirty="0">
                <a:effectLst/>
                <a:latin typeface="Calibri" panose="020F0502020204030204" pitchFamily="34" charset="0"/>
                <a:ea typeface="Calibri" panose="020F0502020204030204" pitchFamily="34" charset="0"/>
              </a:rPr>
              <a:t> is a pure Java embedded vector search engine, used by DataStax Astra DB and Apache Cassandra.</a:t>
            </a:r>
            <a:endParaRPr lang="en-IN" sz="1400" dirty="0"/>
          </a:p>
          <a:p>
            <a:pPr lvl="1"/>
            <a:r>
              <a:rPr lang="en-IN" sz="1400" dirty="0" err="1"/>
              <a:t>Jlama</a:t>
            </a:r>
            <a:r>
              <a:rPr lang="en-IN" sz="1400" dirty="0"/>
              <a:t>:  </a:t>
            </a:r>
            <a:r>
              <a:rPr lang="en-IN" sz="1400" dirty="0">
                <a:hlinkClick r:id="rId3"/>
              </a:rPr>
              <a:t>https://github.com/tjake/Jlama</a:t>
            </a:r>
            <a:endParaRPr lang="en-IN" sz="1400" dirty="0"/>
          </a:p>
          <a:p>
            <a:pPr lvl="2"/>
            <a:r>
              <a:rPr lang="en-US" sz="1400" dirty="0">
                <a:effectLst/>
                <a:latin typeface="Calibri" panose="020F0502020204030204" pitchFamily="34" charset="0"/>
                <a:ea typeface="Calibri" panose="020F0502020204030204" pitchFamily="34" charset="0"/>
              </a:rPr>
              <a:t>   </a:t>
            </a:r>
            <a:r>
              <a:rPr lang="en-US" sz="1400" dirty="0" err="1">
                <a:effectLst/>
                <a:latin typeface="Calibri" panose="020F0502020204030204" pitchFamily="34" charset="0"/>
                <a:ea typeface="Calibri" panose="020F0502020204030204" pitchFamily="34" charset="0"/>
              </a:rPr>
              <a:t>Jlama</a:t>
            </a:r>
            <a:r>
              <a:rPr lang="en-US" sz="1400" dirty="0">
                <a:effectLst/>
                <a:latin typeface="Calibri" panose="020F0502020204030204" pitchFamily="34" charset="0"/>
                <a:ea typeface="Calibri" panose="020F0502020204030204" pitchFamily="34" charset="0"/>
              </a:rPr>
              <a:t> is a pure Java implementation of a LLM inference engine.</a:t>
            </a:r>
            <a:endParaRPr lang="en-IN" sz="1400" dirty="0"/>
          </a:p>
          <a:p>
            <a:pPr lvl="1"/>
            <a:r>
              <a:rPr lang="en-US" sz="1400" i="0" dirty="0">
                <a:solidFill>
                  <a:srgbClr val="1F2328"/>
                </a:solidFill>
                <a:effectLst/>
                <a:latin typeface="-apple-system"/>
              </a:rPr>
              <a:t>Parquet-mr vectorized </a:t>
            </a:r>
            <a:r>
              <a:rPr lang="en-US" sz="1400" i="0" dirty="0" err="1">
                <a:solidFill>
                  <a:srgbClr val="1F2328"/>
                </a:solidFill>
                <a:effectLst/>
                <a:latin typeface="-apple-system"/>
              </a:rPr>
              <a:t>BytePacker</a:t>
            </a:r>
            <a:r>
              <a:rPr lang="en-US" sz="1400" i="0" dirty="0">
                <a:solidFill>
                  <a:srgbClr val="1F2328"/>
                </a:solidFill>
                <a:effectLst/>
                <a:latin typeface="-apple-system"/>
              </a:rPr>
              <a:t> decoder using Java VectorAPI</a:t>
            </a:r>
          </a:p>
          <a:p>
            <a:pPr lvl="2"/>
            <a:r>
              <a:rPr lang="en-IN" sz="1400" dirty="0"/>
              <a:t> </a:t>
            </a:r>
            <a:r>
              <a:rPr lang="en-IN" sz="1400" dirty="0">
                <a:hlinkClick r:id="rId4"/>
              </a:rPr>
              <a:t>https://github.com/apache/parquet-mr/pull/1011</a:t>
            </a:r>
            <a:endParaRPr lang="en-IN" sz="1400" dirty="0"/>
          </a:p>
          <a:p>
            <a:pPr lvl="1"/>
            <a:r>
              <a:rPr lang="en-IN" sz="1400" dirty="0" err="1"/>
              <a:t>JavaFastPFOR</a:t>
            </a:r>
            <a:r>
              <a:rPr lang="en-IN" sz="1400" dirty="0"/>
              <a:t>: Vectorized integer compression using Vector API</a:t>
            </a:r>
          </a:p>
          <a:p>
            <a:pPr lvl="2"/>
            <a:r>
              <a:rPr lang="en-IN" sz="1400" dirty="0">
                <a:hlinkClick r:id="rId5"/>
              </a:rPr>
              <a:t>https://github.com/lemire/JavaFastPFOR/pull/51</a:t>
            </a:r>
            <a:endParaRPr lang="en-IN" sz="1400" dirty="0"/>
          </a:p>
          <a:p>
            <a:pPr lvl="1"/>
            <a:r>
              <a:rPr lang="en-IN" sz="1400" dirty="0" err="1"/>
              <a:t>Simd-json</a:t>
            </a:r>
            <a:r>
              <a:rPr lang="en-IN" sz="1400" dirty="0"/>
              <a:t>: </a:t>
            </a:r>
            <a:r>
              <a:rPr lang="en-US" sz="1400" b="0" i="0" dirty="0">
                <a:solidFill>
                  <a:srgbClr val="1F2328"/>
                </a:solidFill>
                <a:effectLst/>
                <a:latin typeface="-apple-system"/>
              </a:rPr>
              <a:t> JSON parser using SIMD instruction</a:t>
            </a:r>
            <a:endParaRPr lang="en-IN" sz="1400" dirty="0"/>
          </a:p>
          <a:p>
            <a:pPr lvl="2"/>
            <a:r>
              <a:rPr lang="en-IN" sz="1400" dirty="0"/>
              <a:t>https://github.com/simdjson/simdjson-java/pull/20</a:t>
            </a:r>
          </a:p>
          <a:p>
            <a:pPr lvl="1"/>
            <a:r>
              <a:rPr lang="en-IN" sz="1400" dirty="0"/>
              <a:t>Lucene. </a:t>
            </a:r>
            <a:r>
              <a:rPr lang="en-US" sz="1400" u="sng" dirty="0">
                <a:solidFill>
                  <a:srgbClr val="0563C1"/>
                </a:solidFill>
                <a:effectLst/>
                <a:latin typeface="Helvetica" panose="020B0604020202020204" pitchFamily="34" charset="0"/>
                <a:ea typeface="Times New Roman" panose="02020603050405020304" pitchFamily="18" charset="0"/>
                <a:hlinkClick r:id="rId6" tooltip="https://www.elastic.co/blog/accelerating-vector-search-simd-instructions"/>
              </a:rPr>
              <a:t>Accelerating vector search with SIMD instructions | Elastic Blog</a:t>
            </a:r>
            <a:endParaRPr lang="en-IN" sz="1400" dirty="0"/>
          </a:p>
          <a:p>
            <a:r>
              <a:rPr lang="en-IN" sz="1400" dirty="0"/>
              <a:t>All existing Vector API and Valhalla tests are passing with current support.</a:t>
            </a:r>
          </a:p>
        </p:txBody>
      </p:sp>
      <p:sp>
        <p:nvSpPr>
          <p:cNvPr id="5" name="TextBox 4">
            <a:extLst>
              <a:ext uri="{FF2B5EF4-FFF2-40B4-BE49-F238E27FC236}">
                <a16:creationId xmlns:a16="http://schemas.microsoft.com/office/drawing/2014/main" id="{0319E2C4-1A67-A703-6280-5BE8C25345ED}"/>
              </a:ext>
            </a:extLst>
          </p:cNvPr>
          <p:cNvSpPr txBox="1"/>
          <p:nvPr/>
        </p:nvSpPr>
        <p:spPr>
          <a:xfrm>
            <a:off x="587223" y="4369139"/>
            <a:ext cx="8514827" cy="1477328"/>
          </a:xfrm>
          <a:prstGeom prst="rect">
            <a:avLst/>
          </a:prstGeom>
          <a:noFill/>
        </p:spPr>
        <p:txBody>
          <a:bodyPr wrap="square">
            <a:spAutoFit/>
          </a:bodyPr>
          <a:lstStyle/>
          <a:p>
            <a:pPr marL="285750" indent="-285750">
              <a:buFont typeface="Arial" panose="020B0604020202020204" pitchFamily="34" charset="0"/>
              <a:buChar char="•"/>
            </a:pPr>
            <a:r>
              <a:rPr lang="en-IN" dirty="0"/>
              <a:t>Align </a:t>
            </a:r>
            <a:r>
              <a:rPr lang="en-IN" dirty="0" err="1"/>
              <a:t>lworld+vector</a:t>
            </a:r>
            <a:r>
              <a:rPr lang="en-IN" dirty="0"/>
              <a:t> with new code model based on revised JEP 401 specification.</a:t>
            </a:r>
          </a:p>
          <a:p>
            <a:pPr marL="285750" indent="-285750">
              <a:buFont typeface="Arial" panose="020B0604020202020204" pitchFamily="34" charset="0"/>
              <a:buChar char="•"/>
            </a:pPr>
            <a:r>
              <a:rPr lang="en-IN" dirty="0"/>
              <a:t>Fix identified gaps in implementation.</a:t>
            </a:r>
          </a:p>
          <a:p>
            <a:pPr marL="285750" indent="-285750">
              <a:buFont typeface="Arial" panose="020B0604020202020204" pitchFamily="34" charset="0"/>
              <a:buChar char="•"/>
            </a:pPr>
            <a:r>
              <a:rPr lang="en-IN" dirty="0"/>
              <a:t>Thorough functional validation with various JVM flags.</a:t>
            </a:r>
          </a:p>
          <a:p>
            <a:pPr marL="285750" indent="-285750">
              <a:buFont typeface="Arial" panose="020B0604020202020204" pitchFamily="34" charset="0"/>
              <a:buChar char="•"/>
            </a:pPr>
            <a:r>
              <a:rPr lang="en-IN" dirty="0"/>
              <a:t>Performance Benchmarking over Vector API JMH micros.</a:t>
            </a:r>
          </a:p>
          <a:p>
            <a:pPr marL="285750" indent="-285750">
              <a:buFont typeface="Arial" panose="020B0604020202020204" pitchFamily="34" charset="0"/>
              <a:buChar char="•"/>
            </a:pPr>
            <a:r>
              <a:rPr lang="en-IN" dirty="0"/>
              <a:t>Request our Oracle friends for a code review.</a:t>
            </a:r>
            <a:endParaRPr lang="en-US" dirty="0"/>
          </a:p>
        </p:txBody>
      </p:sp>
      <p:sp>
        <p:nvSpPr>
          <p:cNvPr id="6" name="Title 1">
            <a:extLst>
              <a:ext uri="{FF2B5EF4-FFF2-40B4-BE49-F238E27FC236}">
                <a16:creationId xmlns:a16="http://schemas.microsoft.com/office/drawing/2014/main" id="{A3B5463C-ABB5-B850-03CE-8D9BCF3B81E2}"/>
              </a:ext>
            </a:extLst>
          </p:cNvPr>
          <p:cNvSpPr txBox="1">
            <a:spLocks/>
          </p:cNvSpPr>
          <p:nvPr/>
        </p:nvSpPr>
        <p:spPr>
          <a:xfrm>
            <a:off x="393931" y="4039297"/>
            <a:ext cx="2827090" cy="4091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IN" dirty="0"/>
              <a:t>Next steps..</a:t>
            </a:r>
            <a:endParaRPr lang="en-US" dirty="0"/>
          </a:p>
        </p:txBody>
      </p:sp>
      <p:sp>
        <p:nvSpPr>
          <p:cNvPr id="7" name="TextBox 6">
            <a:extLst>
              <a:ext uri="{FF2B5EF4-FFF2-40B4-BE49-F238E27FC236}">
                <a16:creationId xmlns:a16="http://schemas.microsoft.com/office/drawing/2014/main" id="{5F55B856-5D0D-8D19-9D5F-4666B8F126DE}"/>
              </a:ext>
            </a:extLst>
          </p:cNvPr>
          <p:cNvSpPr txBox="1"/>
          <p:nvPr/>
        </p:nvSpPr>
        <p:spPr>
          <a:xfrm>
            <a:off x="612393" y="5907860"/>
            <a:ext cx="11014746" cy="659237"/>
          </a:xfrm>
          <a:prstGeom prst="rect">
            <a:avLst/>
          </a:prstGeom>
          <a:noFill/>
        </p:spPr>
        <p:txBody>
          <a:bodyPr wrap="square" rtlCol="0">
            <a:spAutoFit/>
          </a:bodyPr>
          <a:lstStyle/>
          <a:p>
            <a:r>
              <a:rPr lang="en-IN" b="1" dirty="0"/>
              <a:t>Acknowledgements: Vladimir Ivanov (Oracle), Paul Sandoz (Oracle), </a:t>
            </a:r>
            <a:r>
              <a:rPr lang="en-US" sz="1800" b="1" dirty="0">
                <a:solidFill>
                  <a:srgbClr val="262626"/>
                </a:solidFill>
                <a:effectLst/>
                <a:latin typeface="Segoe UI" panose="020B0502040204020203" pitchFamily="34" charset="0"/>
              </a:rPr>
              <a:t>Frederic Parain (Oracle), Tobias Hartmann (Oracle), </a:t>
            </a:r>
            <a:r>
              <a:rPr lang="en-IN" b="1" dirty="0"/>
              <a:t>), Xiaohong Gong (ARM), Sandhya Viswanathan (Intel)</a:t>
            </a:r>
            <a:endParaRPr lang="en-US" b="1" dirty="0"/>
          </a:p>
        </p:txBody>
      </p:sp>
    </p:spTree>
    <p:extLst>
      <p:ext uri="{BB962C8B-B14F-4D97-AF65-F5344CB8AC3E}">
        <p14:creationId xmlns:p14="http://schemas.microsoft.com/office/powerpoint/2010/main" val="303898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AF7D-F550-1F7D-4129-5B02992FDA57}"/>
              </a:ext>
            </a:extLst>
          </p:cNvPr>
          <p:cNvSpPr>
            <a:spLocks noGrp="1"/>
          </p:cNvSpPr>
          <p:nvPr>
            <p:ph type="title"/>
          </p:nvPr>
        </p:nvSpPr>
        <p:spPr>
          <a:xfrm>
            <a:off x="4013083" y="2447292"/>
            <a:ext cx="4165834" cy="1199822"/>
          </a:xfrm>
        </p:spPr>
        <p:txBody>
          <a:bodyPr/>
          <a:lstStyle/>
          <a:p>
            <a:r>
              <a:rPr lang="en-IN" dirty="0"/>
              <a:t> FP16  Support</a:t>
            </a:r>
            <a:endParaRPr lang="en-US" dirty="0"/>
          </a:p>
        </p:txBody>
      </p:sp>
    </p:spTree>
    <p:extLst>
      <p:ext uri="{BB962C8B-B14F-4D97-AF65-F5344CB8AC3E}">
        <p14:creationId xmlns:p14="http://schemas.microsoft.com/office/powerpoint/2010/main" val="34279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459D-196A-4DD0-84E6-97F1E25510AF}"/>
              </a:ext>
            </a:extLst>
          </p:cNvPr>
          <p:cNvSpPr>
            <a:spLocks noGrp="1"/>
          </p:cNvSpPr>
          <p:nvPr>
            <p:ph type="title"/>
          </p:nvPr>
        </p:nvSpPr>
        <p:spPr>
          <a:xfrm>
            <a:off x="838200" y="148453"/>
            <a:ext cx="10515600" cy="922137"/>
          </a:xfrm>
        </p:spPr>
        <p:txBody>
          <a:bodyPr/>
          <a:lstStyle/>
          <a:p>
            <a:r>
              <a:rPr lang="en-US" dirty="0"/>
              <a:t>VectorAPI Feature Evolution</a:t>
            </a:r>
          </a:p>
        </p:txBody>
      </p:sp>
      <p:sp>
        <p:nvSpPr>
          <p:cNvPr id="3" name="Content Placeholder 2">
            <a:extLst>
              <a:ext uri="{FF2B5EF4-FFF2-40B4-BE49-F238E27FC236}">
                <a16:creationId xmlns:a16="http://schemas.microsoft.com/office/drawing/2014/main" id="{367346C2-0F96-4B1B-979B-A164238D41CC}"/>
              </a:ext>
            </a:extLst>
          </p:cNvPr>
          <p:cNvSpPr>
            <a:spLocks noGrp="1"/>
          </p:cNvSpPr>
          <p:nvPr>
            <p:ph idx="1"/>
          </p:nvPr>
        </p:nvSpPr>
        <p:spPr>
          <a:xfrm>
            <a:off x="689113" y="1145315"/>
            <a:ext cx="10515600" cy="5237825"/>
          </a:xfrm>
        </p:spPr>
        <p:txBody>
          <a:bodyPr>
            <a:normAutofit fontScale="85000" lnSpcReduction="20000"/>
          </a:bodyPr>
          <a:lstStyle/>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Incubation 1:  </a:t>
            </a:r>
            <a:r>
              <a:rPr lang="en-US" sz="1900" dirty="0">
                <a:latin typeface="Intel Clear" panose="020B0604020203020204" pitchFamily="34" charset="0"/>
                <a:ea typeface="Intel Clear" panose="020B0604020203020204" pitchFamily="34" charset="0"/>
                <a:cs typeface="Intel Clear" panose="020B0604020203020204" pitchFamily="34" charset="0"/>
                <a:hlinkClick r:id="rId2"/>
              </a:rPr>
              <a:t>JEP 338</a:t>
            </a:r>
            <a:r>
              <a:rPr lang="en-US" sz="1900" dirty="0">
                <a:latin typeface="Intel Clear" panose="020B0604020203020204" pitchFamily="34" charset="0"/>
                <a:ea typeface="Intel Clear" panose="020B0604020203020204" pitchFamily="34" charset="0"/>
                <a:cs typeface="Intel Clear" panose="020B0604020203020204" pitchFamily="34" charset="0"/>
              </a:rPr>
              <a:t> </a:t>
            </a:r>
          </a:p>
          <a:p>
            <a:pPr marL="914400" lvl="1" indent="-4572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Initial Support added in JDK16 for various </a:t>
            </a:r>
            <a:r>
              <a:rPr lang="en-US" sz="1900" dirty="0" err="1">
                <a:latin typeface="Intel Clear" panose="020B0604020203020204" pitchFamily="34" charset="0"/>
                <a:ea typeface="Intel Clear" panose="020B0604020203020204" pitchFamily="34" charset="0"/>
                <a:cs typeface="Intel Clear" panose="020B0604020203020204" pitchFamily="34" charset="0"/>
              </a:rPr>
              <a:t>lanewise</a:t>
            </a:r>
            <a:r>
              <a:rPr lang="en-US" sz="1900" dirty="0">
                <a:latin typeface="Intel Clear" panose="020B0604020203020204" pitchFamily="34" charset="0"/>
                <a:ea typeface="Intel Clear" panose="020B0604020203020204" pitchFamily="34" charset="0"/>
                <a:cs typeface="Intel Clear" panose="020B0604020203020204" pitchFamily="34" charset="0"/>
              </a:rPr>
              <a:t>, </a:t>
            </a:r>
            <a:r>
              <a:rPr lang="en-US" sz="1900" dirty="0" err="1">
                <a:latin typeface="Intel Clear" panose="020B0604020203020204" pitchFamily="34" charset="0"/>
                <a:ea typeface="Intel Clear" panose="020B0604020203020204" pitchFamily="34" charset="0"/>
                <a:cs typeface="Intel Clear" panose="020B0604020203020204" pitchFamily="34" charset="0"/>
              </a:rPr>
              <a:t>reduceLane</a:t>
            </a:r>
            <a:r>
              <a:rPr lang="en-US" sz="1900" dirty="0">
                <a:latin typeface="Intel Clear" panose="020B0604020203020204" pitchFamily="34" charset="0"/>
                <a:ea typeface="Intel Clear" panose="020B0604020203020204" pitchFamily="34" charset="0"/>
                <a:cs typeface="Intel Clear" panose="020B0604020203020204" pitchFamily="34" charset="0"/>
              </a:rPr>
              <a:t>, compare, convert, </a:t>
            </a:r>
            <a:r>
              <a:rPr lang="en-US" sz="1900" dirty="0" err="1">
                <a:latin typeface="Intel Clear" panose="020B0604020203020204" pitchFamily="34" charset="0"/>
                <a:ea typeface="Intel Clear" panose="020B0604020203020204" pitchFamily="34" charset="0"/>
                <a:cs typeface="Intel Clear" panose="020B0604020203020204" pitchFamily="34" charset="0"/>
              </a:rPr>
              <a:t>castShape</a:t>
            </a:r>
            <a:r>
              <a:rPr lang="en-US" sz="1900" dirty="0">
                <a:latin typeface="Intel Clear" panose="020B0604020203020204" pitchFamily="34" charset="0"/>
                <a:ea typeface="Intel Clear" panose="020B0604020203020204" pitchFamily="34" charset="0"/>
                <a:cs typeface="Intel Clear" panose="020B0604020203020204" pitchFamily="34" charset="0"/>
              </a:rPr>
              <a:t> operations.</a:t>
            </a:r>
          </a:p>
          <a:p>
            <a:pPr marL="914400" lvl="1" indent="-4572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Optimized backed support X86 SSE,AVX[1,2,512], and AARCH64 (NEON).</a:t>
            </a:r>
          </a:p>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Incubation 2: </a:t>
            </a:r>
            <a:r>
              <a:rPr lang="en-US" sz="1900" dirty="0">
                <a:latin typeface="Intel Clear" panose="020B0604020203020204" pitchFamily="34" charset="0"/>
                <a:ea typeface="Intel Clear" panose="020B0604020203020204" pitchFamily="34" charset="0"/>
                <a:cs typeface="Intel Clear" panose="020B0604020203020204" pitchFamily="34" charset="0"/>
                <a:hlinkClick r:id="rId3"/>
              </a:rPr>
              <a:t>JEP 414</a:t>
            </a:r>
            <a:endParaRPr kumimoji="0" lang="en-US" altLang="en-US" sz="1900" b="0" i="0" u="none" strike="noStrike" cap="none" normalizeH="0" baseline="0" dirty="0">
              <a:ln>
                <a:noFill/>
              </a:ln>
              <a:solidFill>
                <a:schemeClr val="tx1"/>
              </a:solidFill>
              <a:effectLst/>
              <a:latin typeface="Intel Clear" panose="020B0604020203020204" pitchFamily="34" charset="0"/>
              <a:ea typeface="Intel Clear" panose="020B0604020203020204" pitchFamily="34" charset="0"/>
              <a:cs typeface="Intel Clear" panose="020B0604020203020204" pitchFamily="34" charset="0"/>
            </a:endParaRPr>
          </a:p>
          <a:p>
            <a:pPr marL="800100" lvl="1" indent="-342900" eaLnBrk="0" fontAlgn="base" hangingPunct="0">
              <a:lnSpc>
                <a:spcPct val="100000"/>
              </a:lnSpc>
              <a:spcBef>
                <a:spcPct val="0"/>
              </a:spcBef>
              <a:spcAft>
                <a:spcPct val="0"/>
              </a:spcAft>
              <a:buFont typeface="+mj-lt"/>
              <a:buAutoNum type="alphaUcPeriod"/>
            </a:pP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Enhancements to the API to support operations on characters, such as for UTF-8 character decoding. Specifically, we add methods for copying characters between short vectors and char arrays, and new vector comparison operators for unsigned comparisons with integral vectors.</a:t>
            </a:r>
          </a:p>
          <a:p>
            <a:pPr marL="800100" lvl="1" indent="-342900" eaLnBrk="0" fontAlgn="base" hangingPunct="0">
              <a:lnSpc>
                <a:spcPct val="100000"/>
              </a:lnSpc>
              <a:spcBef>
                <a:spcPct val="0"/>
              </a:spcBef>
              <a:spcAft>
                <a:spcPct val="0"/>
              </a:spcAft>
              <a:buFont typeface="+mj-lt"/>
              <a:buAutoNum type="alphaUcPeriod"/>
            </a:pP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Enhancements to the API for translating byte vectors to and from boolean arrays.</a:t>
            </a:r>
          </a:p>
          <a:p>
            <a:pPr marL="800100" lvl="1" indent="-342900" eaLnBrk="0" fontAlgn="base" hangingPunct="0">
              <a:lnSpc>
                <a:spcPct val="100000"/>
              </a:lnSpc>
              <a:spcBef>
                <a:spcPct val="0"/>
              </a:spcBef>
              <a:spcAft>
                <a:spcPct val="0"/>
              </a:spcAft>
              <a:buFont typeface="+mj-lt"/>
              <a:buAutoNum type="alphaUcPeriod"/>
            </a:pP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Intrinsic support for transcendental and trigonometric </a:t>
            </a:r>
            <a:r>
              <a:rPr kumimoji="0" lang="en-US" altLang="en-US" sz="1900" b="0" i="0" u="none" strike="noStrike" cap="none" normalizeH="0" baseline="0" dirty="0" err="1">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lanewise</a:t>
            </a: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 operations on x64 using the Intel's </a:t>
            </a:r>
            <a:r>
              <a:rPr kumimoji="0" lang="en-US" altLang="en-US" sz="1900" b="0" i="0" u="none" strike="noStrike" cap="none" normalizeH="0" baseline="0" dirty="0">
                <a:ln>
                  <a:noFill/>
                </a:ln>
                <a:solidFill>
                  <a:srgbClr val="0052CC"/>
                </a:solidFill>
                <a:effectLst/>
                <a:latin typeface="Intel Clear" panose="020B0604020203020204" pitchFamily="34" charset="0"/>
                <a:ea typeface="Intel Clear" panose="020B0604020203020204" pitchFamily="34" charset="0"/>
                <a:cs typeface="Intel Clear" panose="020B0604020203020204" pitchFamily="34" charset="0"/>
                <a:hlinkClick r:id="rId4"/>
              </a:rPr>
              <a:t>Short Vector Math Library (SVML)</a:t>
            </a: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a:t>
            </a:r>
          </a:p>
          <a:p>
            <a:pPr marL="800100" lvl="1" indent="-342900" eaLnBrk="0" fontAlgn="base" hangingPunct="0">
              <a:lnSpc>
                <a:spcPct val="100000"/>
              </a:lnSpc>
              <a:spcBef>
                <a:spcPct val="0"/>
              </a:spcBef>
              <a:spcAft>
                <a:spcPct val="0"/>
              </a:spcAft>
              <a:buFont typeface="+mj-lt"/>
              <a:buAutoNum type="alphaUcPeriod"/>
            </a:pPr>
            <a:r>
              <a:rPr kumimoji="0" lang="en-US" altLang="en-US" sz="1900" b="0" i="0" u="none" strike="noStrike" cap="none" normalizeH="0" baseline="0" dirty="0">
                <a:ln>
                  <a:noFill/>
                </a:ln>
                <a:solidFill>
                  <a:srgbClr val="172B4D"/>
                </a:solidFill>
                <a:effectLst/>
                <a:latin typeface="Intel Clear" panose="020B0604020203020204" pitchFamily="34" charset="0"/>
                <a:ea typeface="Intel Clear" panose="020B0604020203020204" pitchFamily="34" charset="0"/>
                <a:cs typeface="Intel Clear" panose="020B0604020203020204" pitchFamily="34" charset="0"/>
              </a:rPr>
              <a:t>General performance enhancements to the Intel x64 and ARM NEON implementations.</a:t>
            </a:r>
          </a:p>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Incubation 3: </a:t>
            </a:r>
            <a:r>
              <a:rPr lang="en-US" sz="1900" dirty="0">
                <a:latin typeface="Intel Clear" panose="020B0604020203020204" pitchFamily="34" charset="0"/>
                <a:ea typeface="Intel Clear" panose="020B0604020203020204" pitchFamily="34" charset="0"/>
                <a:cs typeface="Intel Clear" panose="020B0604020203020204" pitchFamily="34" charset="0"/>
                <a:hlinkClick r:id="rId5"/>
              </a:rPr>
              <a:t>JEP 417</a:t>
            </a:r>
            <a:endParaRPr lang="en-US" sz="19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Enhanced masking support for predicated targets AVX512  and ARM SVE.</a:t>
            </a:r>
          </a:p>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Incubation 4: </a:t>
            </a:r>
            <a:r>
              <a:rPr lang="en-US" sz="1900" dirty="0">
                <a:latin typeface="Intel Clear" panose="020B0604020203020204" pitchFamily="34" charset="0"/>
                <a:ea typeface="Intel Clear" panose="020B0604020203020204" pitchFamily="34" charset="0"/>
                <a:cs typeface="Intel Clear" panose="020B0604020203020204" pitchFamily="34" charset="0"/>
                <a:hlinkClick r:id="rId6"/>
              </a:rPr>
              <a:t>JEP 426</a:t>
            </a:r>
            <a:endParaRPr lang="en-US" sz="1900" dirty="0">
              <a:latin typeface="Intel Clear" panose="020B0604020203020204" pitchFamily="34" charset="0"/>
              <a:ea typeface="Intel Clear" panose="020B0604020203020204" pitchFamily="34" charset="0"/>
              <a:cs typeface="Intel Clear" panose="020B0604020203020204" pitchFamily="34" charset="0"/>
            </a:endParaRPr>
          </a:p>
          <a:p>
            <a:pPr marL="800100" lvl="1" indent="-3429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Integration of MemorySegments  for aligned vector loads and stores.</a:t>
            </a:r>
          </a:p>
          <a:p>
            <a:pPr marL="800100" lvl="1" indent="-3429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Various vectorized bit manipulation and query operations (reverse, </a:t>
            </a:r>
            <a:r>
              <a:rPr lang="en-US" sz="1900" dirty="0" err="1">
                <a:latin typeface="Intel Clear" panose="020B0604020203020204" pitchFamily="34" charset="0"/>
                <a:ea typeface="Intel Clear" panose="020B0604020203020204" pitchFamily="34" charset="0"/>
                <a:cs typeface="Intel Clear" panose="020B0604020203020204" pitchFamily="34" charset="0"/>
              </a:rPr>
              <a:t>reversebytes</a:t>
            </a:r>
            <a:r>
              <a:rPr lang="en-US" sz="1900" dirty="0">
                <a:latin typeface="Intel Clear" panose="020B0604020203020204" pitchFamily="34" charset="0"/>
                <a:ea typeface="Intel Clear" panose="020B0604020203020204" pitchFamily="34" charset="0"/>
                <a:cs typeface="Intel Clear" panose="020B0604020203020204" pitchFamily="34" charset="0"/>
              </a:rPr>
              <a:t>, </a:t>
            </a:r>
            <a:r>
              <a:rPr lang="en-US" sz="1900" dirty="0" err="1">
                <a:latin typeface="Intel Clear" panose="020B0604020203020204" pitchFamily="34" charset="0"/>
                <a:ea typeface="Intel Clear" panose="020B0604020203020204" pitchFamily="34" charset="0"/>
                <a:cs typeface="Intel Clear" panose="020B0604020203020204" pitchFamily="34" charset="0"/>
              </a:rPr>
              <a:t>popcount</a:t>
            </a:r>
            <a:r>
              <a:rPr lang="en-US" sz="1900" dirty="0">
                <a:latin typeface="Intel Clear" panose="020B0604020203020204" pitchFamily="34" charset="0"/>
                <a:ea typeface="Intel Clear" panose="020B0604020203020204" pitchFamily="34" charset="0"/>
                <a:cs typeface="Intel Clear" panose="020B0604020203020204" pitchFamily="34" charset="0"/>
              </a:rPr>
              <a:t>, bit wise compression).</a:t>
            </a:r>
          </a:p>
          <a:p>
            <a:pPr marL="800100" lvl="1" indent="-342900">
              <a:buFont typeface="+mj-lt"/>
              <a:buAutoNum type="alphaUcPeriod"/>
            </a:pPr>
            <a:r>
              <a:rPr lang="en-US" sz="1900" dirty="0">
                <a:latin typeface="Intel Clear" panose="020B0604020203020204" pitchFamily="34" charset="0"/>
                <a:ea typeface="Intel Clear" panose="020B0604020203020204" pitchFamily="34" charset="0"/>
                <a:cs typeface="Intel Clear" panose="020B0604020203020204" pitchFamily="34" charset="0"/>
              </a:rPr>
              <a:t>New APIs for vector compress and expand operations.</a:t>
            </a:r>
          </a:p>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Incubation 5, 6, 7: No changes in API surface.</a:t>
            </a:r>
          </a:p>
          <a:p>
            <a:pPr marL="0" indent="0">
              <a:buNone/>
            </a:pPr>
            <a:r>
              <a:rPr lang="en-US" sz="1900" dirty="0">
                <a:latin typeface="Intel Clear" panose="020B0604020203020204" pitchFamily="34" charset="0"/>
                <a:ea typeface="Intel Clear" panose="020B0604020203020204" pitchFamily="34" charset="0"/>
                <a:cs typeface="Intel Clear" panose="020B0604020203020204" pitchFamily="34" charset="0"/>
              </a:rPr>
              <a:t>Work in progress: (lworld+fp16, vectorIntrinsics+fp16)</a:t>
            </a:r>
          </a:p>
          <a:p>
            <a:r>
              <a:rPr lang="en-US" sz="1900" dirty="0">
                <a:latin typeface="Intel Clear" panose="020B0604020203020204" pitchFamily="34" charset="0"/>
                <a:ea typeface="Intel Clear" panose="020B0604020203020204" pitchFamily="34" charset="0"/>
                <a:cs typeface="Intel Clear" panose="020B0604020203020204" pitchFamily="34" charset="0"/>
              </a:rPr>
              <a:t>Extend various vector APIs to operate over FP16 reduced precision floating point data types.</a:t>
            </a:r>
          </a:p>
        </p:txBody>
      </p:sp>
      <p:sp>
        <p:nvSpPr>
          <p:cNvPr id="6" name="Rectangle 3">
            <a:extLst>
              <a:ext uri="{FF2B5EF4-FFF2-40B4-BE49-F238E27FC236}">
                <a16:creationId xmlns:a16="http://schemas.microsoft.com/office/drawing/2014/main" id="{44FBC296-010C-498F-9C93-B377A8954D24}"/>
              </a:ext>
            </a:extLst>
          </p:cNvPr>
          <p:cNvSpPr>
            <a:spLocks noChangeArrowheads="1"/>
          </p:cNvSpPr>
          <p:nvPr/>
        </p:nvSpPr>
        <p:spPr bwMode="auto">
          <a:xfrm>
            <a:off x="0" y="-170549"/>
            <a:ext cx="65" cy="341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485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13B9-6D93-9056-8232-4C743852034C}"/>
              </a:ext>
            </a:extLst>
          </p:cNvPr>
          <p:cNvSpPr>
            <a:spLocks noGrp="1"/>
          </p:cNvSpPr>
          <p:nvPr>
            <p:ph type="title"/>
          </p:nvPr>
        </p:nvSpPr>
        <p:spPr/>
        <p:txBody>
          <a:bodyPr/>
          <a:lstStyle/>
          <a:p>
            <a:r>
              <a:rPr lang="en-IN" dirty="0"/>
              <a:t>FP16 Status Update</a:t>
            </a:r>
            <a:endParaRPr lang="en-US" dirty="0"/>
          </a:p>
        </p:txBody>
      </p:sp>
      <p:sp>
        <p:nvSpPr>
          <p:cNvPr id="3" name="Content Placeholder 2">
            <a:extLst>
              <a:ext uri="{FF2B5EF4-FFF2-40B4-BE49-F238E27FC236}">
                <a16:creationId xmlns:a16="http://schemas.microsoft.com/office/drawing/2014/main" id="{57646014-803C-F48B-7A6F-EE9FE92989BD}"/>
              </a:ext>
            </a:extLst>
          </p:cNvPr>
          <p:cNvSpPr>
            <a:spLocks noGrp="1"/>
          </p:cNvSpPr>
          <p:nvPr>
            <p:ph idx="1"/>
          </p:nvPr>
        </p:nvSpPr>
        <p:spPr>
          <a:xfrm>
            <a:off x="381001" y="1487056"/>
            <a:ext cx="5715000" cy="4829854"/>
          </a:xfrm>
        </p:spPr>
        <p:txBody>
          <a:bodyPr>
            <a:normAutofit fontScale="47500" lnSpcReduction="20000"/>
          </a:bodyPr>
          <a:lstStyle/>
          <a:p>
            <a:r>
              <a:rPr lang="en-US" b="0" i="0" dirty="0">
                <a:solidFill>
                  <a:srgbClr val="1F2328"/>
                </a:solidFill>
                <a:effectLst/>
                <a:latin typeface="-apple-system"/>
              </a:rPr>
              <a:t>Newly defined Float16 </a:t>
            </a:r>
            <a:r>
              <a:rPr lang="en-US" dirty="0">
                <a:solidFill>
                  <a:srgbClr val="1F2328"/>
                </a:solidFill>
                <a:latin typeface="-apple-system"/>
              </a:rPr>
              <a:t>primitive value </a:t>
            </a:r>
            <a:r>
              <a:rPr lang="en-US" b="0" i="0" dirty="0">
                <a:solidFill>
                  <a:srgbClr val="1F2328"/>
                </a:solidFill>
                <a:effectLst/>
                <a:latin typeface="-apple-system"/>
              </a:rPr>
              <a:t>class encapsulate a short value holding IEEE 754 binary16 encoded value.</a:t>
            </a:r>
          </a:p>
          <a:p>
            <a:pPr algn="l"/>
            <a:r>
              <a:rPr lang="en-US" b="0" i="0" dirty="0">
                <a:solidFill>
                  <a:srgbClr val="1F2328"/>
                </a:solidFill>
                <a:effectLst/>
                <a:latin typeface="-apple-system"/>
              </a:rPr>
              <a:t>Array of primitive value class instances have a compact SIMD friendly flat layout.</a:t>
            </a:r>
          </a:p>
          <a:p>
            <a:pPr lvl="1"/>
            <a:r>
              <a:rPr lang="en-US" dirty="0">
                <a:solidFill>
                  <a:srgbClr val="1F2328"/>
                </a:solidFill>
                <a:latin typeface="-apple-system"/>
              </a:rPr>
              <a:t>Since JEP 401 scrapped primitive classes, so Float16 will become a null-restricted value type.</a:t>
            </a:r>
          </a:p>
          <a:p>
            <a:pPr lvl="1"/>
            <a:r>
              <a:rPr lang="en-US" b="0" i="0" dirty="0">
                <a:solidFill>
                  <a:srgbClr val="1F2328"/>
                </a:solidFill>
                <a:effectLst/>
                <a:latin typeface="-apple-system"/>
              </a:rPr>
              <a:t>JVM already has a working support for flat arrays, but its not enabled for null-restricted value types. With minimum effort we can fix this.</a:t>
            </a:r>
          </a:p>
          <a:p>
            <a:pPr algn="l"/>
            <a:r>
              <a:rPr lang="en-US" b="0" i="0" dirty="0">
                <a:solidFill>
                  <a:srgbClr val="1F2328"/>
                </a:solidFill>
                <a:effectLst/>
                <a:latin typeface="-apple-system"/>
              </a:rPr>
              <a:t>In future will be aligned with other enhanced primitive wrapper classes proposed by </a:t>
            </a:r>
            <a:r>
              <a:rPr lang="en-US" b="0" i="0" u="sng" dirty="0">
                <a:solidFill>
                  <a:srgbClr val="1F2328"/>
                </a:solidFill>
                <a:effectLst/>
                <a:latin typeface="-apple-system"/>
                <a:hlinkClick r:id="rId2"/>
              </a:rPr>
              <a:t>JEP-402.</a:t>
            </a:r>
            <a:endParaRPr lang="en-US" b="0" i="0" dirty="0">
              <a:solidFill>
                <a:srgbClr val="1F2328"/>
              </a:solidFill>
              <a:effectLst/>
              <a:latin typeface="-apple-system"/>
            </a:endParaRPr>
          </a:p>
          <a:p>
            <a:pPr algn="l"/>
            <a:r>
              <a:rPr lang="en-US" b="0" i="0" dirty="0">
                <a:solidFill>
                  <a:srgbClr val="1F2328"/>
                </a:solidFill>
                <a:effectLst/>
                <a:latin typeface="-apple-system"/>
              </a:rPr>
              <a:t>Float16 to support all the operations supported by corresponding Float class.</a:t>
            </a:r>
          </a:p>
          <a:p>
            <a:pPr lvl="1"/>
            <a:r>
              <a:rPr lang="en-US" b="0" i="0" dirty="0">
                <a:solidFill>
                  <a:srgbClr val="1F2328"/>
                </a:solidFill>
                <a:effectLst/>
                <a:latin typeface="-apple-system"/>
              </a:rPr>
              <a:t>Currently end-to-end support for one operation Float16.sum is in place.</a:t>
            </a:r>
          </a:p>
          <a:p>
            <a:pPr marL="457200" lvl="1" indent="0">
              <a:buNone/>
            </a:pPr>
            <a:endParaRPr lang="en-US" b="0" i="0" dirty="0">
              <a:solidFill>
                <a:srgbClr val="1F2328"/>
              </a:solidFill>
              <a:effectLst/>
              <a:latin typeface="-apple-system"/>
            </a:endParaRPr>
          </a:p>
          <a:p>
            <a:pPr algn="l"/>
            <a:r>
              <a:rPr lang="en-US" b="0" i="0" dirty="0">
                <a:solidFill>
                  <a:srgbClr val="1F2328"/>
                </a:solidFill>
                <a:effectLst/>
                <a:latin typeface="-apple-system"/>
              </a:rPr>
              <a:t>Java implementation of each API will internally perform floating point operation at FP32 granularity.</a:t>
            </a:r>
          </a:p>
          <a:p>
            <a:pPr algn="l"/>
            <a:r>
              <a:rPr lang="en-US" b="0" i="0" dirty="0">
                <a:solidFill>
                  <a:srgbClr val="1F2328"/>
                </a:solidFill>
                <a:effectLst/>
                <a:latin typeface="-apple-system"/>
              </a:rPr>
              <a:t>API which can be directly mapped to an Intel AVX512FP16 instruction will be a candidate for intensification by C2 compiler.</a:t>
            </a:r>
          </a:p>
          <a:p>
            <a:pPr algn="l"/>
            <a:r>
              <a:rPr lang="en-US" b="0" i="0" dirty="0">
                <a:solidFill>
                  <a:srgbClr val="1F2328"/>
                </a:solidFill>
                <a:effectLst/>
                <a:latin typeface="-apple-system"/>
              </a:rPr>
              <a:t>With Valhalla, C2 compiler always creates an </a:t>
            </a:r>
            <a:r>
              <a:rPr lang="en-US" b="0" i="0" dirty="0" err="1">
                <a:solidFill>
                  <a:srgbClr val="1F2328"/>
                </a:solidFill>
                <a:effectLst/>
                <a:latin typeface="-apple-system"/>
              </a:rPr>
              <a:t>InlineType</a:t>
            </a:r>
            <a:r>
              <a:rPr lang="en-US" b="0" i="0" dirty="0">
                <a:solidFill>
                  <a:srgbClr val="1F2328"/>
                </a:solidFill>
                <a:effectLst/>
                <a:latin typeface="-apple-system"/>
              </a:rPr>
              <a:t> IR node for a value class instance. Total number of inputs of an </a:t>
            </a:r>
            <a:r>
              <a:rPr lang="en-US" b="0" i="0" dirty="0" err="1">
                <a:solidFill>
                  <a:srgbClr val="1F2328"/>
                </a:solidFill>
                <a:effectLst/>
                <a:latin typeface="-apple-system"/>
              </a:rPr>
              <a:t>InlineType</a:t>
            </a:r>
            <a:r>
              <a:rPr lang="en-US" b="0" i="0" dirty="0">
                <a:solidFill>
                  <a:srgbClr val="1F2328"/>
                </a:solidFill>
                <a:effectLst/>
                <a:latin typeface="-apple-system"/>
              </a:rPr>
              <a:t> node match the number of non-static fields. In this case node will have one input of short type </a:t>
            </a:r>
            <a:r>
              <a:rPr lang="en-US" b="0" i="0" dirty="0" err="1">
                <a:solidFill>
                  <a:srgbClr val="1F2328"/>
                </a:solidFill>
                <a:effectLst/>
                <a:latin typeface="-apple-system"/>
              </a:rPr>
              <a:t>TypeInt</a:t>
            </a:r>
            <a:r>
              <a:rPr lang="en-US" b="0" i="0" dirty="0">
                <a:solidFill>
                  <a:srgbClr val="1F2328"/>
                </a:solidFill>
                <a:effectLst/>
                <a:latin typeface="-apple-system"/>
              </a:rPr>
              <a:t>::SHORT.</a:t>
            </a:r>
          </a:p>
          <a:p>
            <a:pPr algn="l"/>
            <a:r>
              <a:rPr lang="en-US" b="0" i="0" dirty="0">
                <a:solidFill>
                  <a:srgbClr val="1F2328"/>
                </a:solidFill>
                <a:effectLst/>
                <a:latin typeface="-apple-system"/>
              </a:rPr>
              <a:t>Since all the scalar AVX512FP16 instructions operate on floating point registers and Float16 backing storage is held in a general-purpose register hence we need to introduce appropriate conversion IR which moves a 16-bit value from GPR to a XMM register and vice versa.</a:t>
            </a:r>
          </a:p>
          <a:p>
            <a:endParaRPr lang="en-IN" dirty="0"/>
          </a:p>
          <a:p>
            <a:endParaRPr lang="en-US" dirty="0"/>
          </a:p>
        </p:txBody>
      </p:sp>
      <p:pic>
        <p:nvPicPr>
          <p:cNvPr id="5" name="Picture 4">
            <a:extLst>
              <a:ext uri="{FF2B5EF4-FFF2-40B4-BE49-F238E27FC236}">
                <a16:creationId xmlns:a16="http://schemas.microsoft.com/office/drawing/2014/main" id="{D79E4835-09C6-D9B8-BBC0-ACCC100EEB27}"/>
              </a:ext>
            </a:extLst>
          </p:cNvPr>
          <p:cNvPicPr>
            <a:picLocks noChangeAspect="1"/>
          </p:cNvPicPr>
          <p:nvPr/>
        </p:nvPicPr>
        <p:blipFill>
          <a:blip r:embed="rId3"/>
          <a:stretch>
            <a:fillRect/>
          </a:stretch>
        </p:blipFill>
        <p:spPr>
          <a:xfrm>
            <a:off x="6155031" y="1487056"/>
            <a:ext cx="5564390" cy="1616872"/>
          </a:xfrm>
          <a:prstGeom prst="rect">
            <a:avLst/>
          </a:prstGeom>
        </p:spPr>
      </p:pic>
      <p:pic>
        <p:nvPicPr>
          <p:cNvPr id="8" name="Picture 7">
            <a:extLst>
              <a:ext uri="{FF2B5EF4-FFF2-40B4-BE49-F238E27FC236}">
                <a16:creationId xmlns:a16="http://schemas.microsoft.com/office/drawing/2014/main" id="{61D9A731-EF0F-AB97-C32F-A5DDEBD7DDEC}"/>
              </a:ext>
            </a:extLst>
          </p:cNvPr>
          <p:cNvPicPr>
            <a:picLocks noChangeAspect="1"/>
          </p:cNvPicPr>
          <p:nvPr/>
        </p:nvPicPr>
        <p:blipFill>
          <a:blip r:embed="rId4"/>
          <a:stretch>
            <a:fillRect/>
          </a:stretch>
        </p:blipFill>
        <p:spPr>
          <a:xfrm>
            <a:off x="8243890" y="3169468"/>
            <a:ext cx="2737299" cy="3156987"/>
          </a:xfrm>
          <a:prstGeom prst="rect">
            <a:avLst/>
          </a:prstGeom>
        </p:spPr>
      </p:pic>
    </p:spTree>
    <p:extLst>
      <p:ext uri="{BB962C8B-B14F-4D97-AF65-F5344CB8AC3E}">
        <p14:creationId xmlns:p14="http://schemas.microsoft.com/office/powerpoint/2010/main" val="251194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1B6F-1BF8-4D5D-3E6E-36A2E465A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69ABF3-A60F-BEB7-3505-14492097E23F}"/>
              </a:ext>
            </a:extLst>
          </p:cNvPr>
          <p:cNvSpPr>
            <a:spLocks noGrp="1"/>
          </p:cNvSpPr>
          <p:nvPr>
            <p:ph idx="1"/>
          </p:nvPr>
        </p:nvSpPr>
        <p:spPr/>
        <p:txBody>
          <a:bodyPr>
            <a:normAutofit fontScale="55000" lnSpcReduction="20000"/>
          </a:bodyPr>
          <a:lstStyle/>
          <a:p>
            <a:pPr algn="l"/>
            <a:r>
              <a:rPr lang="en-US" b="0" i="0" dirty="0">
                <a:solidFill>
                  <a:srgbClr val="1F2328"/>
                </a:solidFill>
                <a:effectLst/>
                <a:latin typeface="-apple-system"/>
              </a:rPr>
              <a:t>Current plan is to introduce a new IR node for each operation which is a subclass of its corresponding single precision IR node. This will allow leveraging idealization routines (Ideal/Identity/Value) of its parent operation.</a:t>
            </a:r>
          </a:p>
          <a:p>
            <a:pPr algn="l"/>
            <a:r>
              <a:rPr lang="en-US" b="0" i="0" dirty="0">
                <a:solidFill>
                  <a:srgbClr val="1F2328"/>
                </a:solidFill>
                <a:effectLst/>
                <a:latin typeface="-apple-system"/>
              </a:rPr>
              <a:t>All the single/double precision IR nodes carry a Type::FLOAT/DOUBLE ideal type. This represents entire FP32/64 value range and is different from integral types which explicitly record lower and upper bounds of value ranges. Value resolution routines operating over integral types calibrates the lattice associated with IR node based on flow function depicting the semantics of the operation.</a:t>
            </a:r>
          </a:p>
          <a:p>
            <a:pPr algn="l"/>
            <a:r>
              <a:rPr lang="en-US" b="0" i="0" dirty="0">
                <a:solidFill>
                  <a:srgbClr val="1F2328"/>
                </a:solidFill>
                <a:effectLst/>
                <a:latin typeface="-apple-system"/>
              </a:rPr>
              <a:t>There are two separate ideal type for floating point constants </a:t>
            </a:r>
            <a:r>
              <a:rPr lang="en-US" b="0" i="0" dirty="0" err="1">
                <a:solidFill>
                  <a:srgbClr val="1F2328"/>
                </a:solidFill>
                <a:effectLst/>
                <a:latin typeface="-apple-system"/>
              </a:rPr>
              <a:t>TypeF</a:t>
            </a:r>
            <a:r>
              <a:rPr lang="en-US" b="0" i="0" dirty="0">
                <a:solidFill>
                  <a:srgbClr val="1F2328"/>
                </a:solidFill>
                <a:effectLst/>
                <a:latin typeface="-apple-system"/>
              </a:rPr>
              <a:t> and </a:t>
            </a:r>
            <a:r>
              <a:rPr lang="en-US" b="0" i="0" dirty="0" err="1">
                <a:solidFill>
                  <a:srgbClr val="1F2328"/>
                </a:solidFill>
                <a:effectLst/>
                <a:latin typeface="-apple-system"/>
              </a:rPr>
              <a:t>TypeD</a:t>
            </a:r>
            <a:r>
              <a:rPr lang="en-US" b="0" i="0" dirty="0">
                <a:solidFill>
                  <a:srgbClr val="1F2328"/>
                </a:solidFill>
                <a:effectLst/>
                <a:latin typeface="-apple-system"/>
              </a:rPr>
              <a:t>, these are singleton types and represents a unique single/double precision floating point value</a:t>
            </a:r>
          </a:p>
          <a:p>
            <a:pPr algn="l"/>
            <a:r>
              <a:rPr lang="en-US" b="0" i="0" dirty="0">
                <a:solidFill>
                  <a:srgbClr val="1F2328"/>
                </a:solidFill>
                <a:effectLst/>
                <a:latin typeface="-apple-system"/>
              </a:rPr>
              <a:t>Ideal types are linked to specific register classes and determine the allocation set for register allocator.</a:t>
            </a:r>
          </a:p>
          <a:p>
            <a:pPr algn="l"/>
            <a:r>
              <a:rPr lang="en-US" b="0" i="0" dirty="0">
                <a:solidFill>
                  <a:srgbClr val="1F2328"/>
                </a:solidFill>
                <a:effectLst/>
                <a:latin typeface="-apple-system"/>
              </a:rPr>
              <a:t>Since FP16 value range is a proper subset of FP32 value range hence all the newly created IR nodes will still carry Type::FLOAT type.</a:t>
            </a:r>
          </a:p>
          <a:p>
            <a:pPr algn="l"/>
            <a:r>
              <a:rPr lang="en-US" b="0" i="0" dirty="0">
                <a:solidFill>
                  <a:srgbClr val="1F2328"/>
                </a:solidFill>
                <a:effectLst/>
                <a:latin typeface="-apple-system"/>
              </a:rPr>
              <a:t>To handle constant folding scenarios value routines associated with newly introduced conversion IR nodes convert an FP16 constant to a FP32 constant (</a:t>
            </a:r>
            <a:r>
              <a:rPr lang="en-US" b="0" i="0" dirty="0" err="1">
                <a:solidFill>
                  <a:srgbClr val="1F2328"/>
                </a:solidFill>
                <a:effectLst/>
                <a:latin typeface="-apple-system"/>
              </a:rPr>
              <a:t>TypeF</a:t>
            </a:r>
            <a:r>
              <a:rPr lang="en-US" b="0" i="0" dirty="0">
                <a:solidFill>
                  <a:srgbClr val="1F2328"/>
                </a:solidFill>
                <a:effectLst/>
                <a:latin typeface="-apple-system"/>
              </a:rPr>
              <a:t>) value using existing runtime helpers. Constant folding is performed by existing idealization routines of parent IR nodes.</a:t>
            </a:r>
          </a:p>
          <a:p>
            <a:pPr algn="l"/>
            <a:r>
              <a:rPr lang="en-US" b="0" i="0" dirty="0">
                <a:solidFill>
                  <a:srgbClr val="1F2328"/>
                </a:solidFill>
                <a:effectLst/>
                <a:latin typeface="-apple-system"/>
              </a:rPr>
              <a:t>Auto-vectorizer scans through packs of scalar IR </a:t>
            </a:r>
            <a:r>
              <a:rPr lang="en-US" dirty="0">
                <a:solidFill>
                  <a:srgbClr val="1F2328"/>
                </a:solidFill>
                <a:latin typeface="-apple-system"/>
              </a:rPr>
              <a:t>and considers the container type for</a:t>
            </a:r>
            <a:r>
              <a:rPr lang="en-US" b="0" i="0" dirty="0">
                <a:solidFill>
                  <a:srgbClr val="1F2328"/>
                </a:solidFill>
                <a:effectLst/>
                <a:latin typeface="-apple-system"/>
              </a:rPr>
              <a:t> new FP16 IR and conversion nodes as a </a:t>
            </a:r>
            <a:r>
              <a:rPr lang="en-US" dirty="0">
                <a:solidFill>
                  <a:srgbClr val="1F2328"/>
                </a:solidFill>
                <a:latin typeface="-apple-system"/>
              </a:rPr>
              <a:t>short </a:t>
            </a:r>
            <a:r>
              <a:rPr lang="en-US" b="0" i="0" dirty="0">
                <a:solidFill>
                  <a:srgbClr val="1F2328"/>
                </a:solidFill>
                <a:effectLst/>
                <a:latin typeface="-apple-system"/>
              </a:rPr>
              <a:t>type. </a:t>
            </a:r>
          </a:p>
          <a:p>
            <a:pPr algn="l"/>
            <a:r>
              <a:rPr lang="en-US" b="0" i="0" dirty="0">
                <a:solidFill>
                  <a:srgbClr val="1F2328"/>
                </a:solidFill>
                <a:effectLst/>
                <a:latin typeface="-apple-system"/>
              </a:rPr>
              <a:t>Above design is generic and should work for any reduced precision types like FP8 values.</a:t>
            </a:r>
          </a:p>
          <a:p>
            <a:endParaRPr lang="en-US" dirty="0"/>
          </a:p>
        </p:txBody>
      </p:sp>
    </p:spTree>
    <p:extLst>
      <p:ext uri="{BB962C8B-B14F-4D97-AF65-F5344CB8AC3E}">
        <p14:creationId xmlns:p14="http://schemas.microsoft.com/office/powerpoint/2010/main" val="60452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F2DB-EE82-119E-7AD6-03E521432EB8}"/>
              </a:ext>
            </a:extLst>
          </p:cNvPr>
          <p:cNvSpPr>
            <a:spLocks noGrp="1"/>
          </p:cNvSpPr>
          <p:nvPr>
            <p:ph type="title"/>
          </p:nvPr>
        </p:nvSpPr>
        <p:spPr/>
        <p:txBody>
          <a:bodyPr/>
          <a:lstStyle/>
          <a:p>
            <a:r>
              <a:rPr lang="en-IN" dirty="0"/>
              <a:t>Scalarization in context of vectors..</a:t>
            </a:r>
            <a:endParaRPr lang="en-US" dirty="0"/>
          </a:p>
        </p:txBody>
      </p:sp>
      <p:sp>
        <p:nvSpPr>
          <p:cNvPr id="3" name="Content Placeholder 2">
            <a:extLst>
              <a:ext uri="{FF2B5EF4-FFF2-40B4-BE49-F238E27FC236}">
                <a16:creationId xmlns:a16="http://schemas.microsoft.com/office/drawing/2014/main" id="{A15E39EA-0506-427B-95FF-DBF90D956BB3}"/>
              </a:ext>
            </a:extLst>
          </p:cNvPr>
          <p:cNvSpPr>
            <a:spLocks noGrp="1"/>
          </p:cNvSpPr>
          <p:nvPr>
            <p:ph idx="1"/>
          </p:nvPr>
        </p:nvSpPr>
        <p:spPr>
          <a:xfrm>
            <a:off x="381001" y="1391806"/>
            <a:ext cx="5805615" cy="4689908"/>
          </a:xfrm>
        </p:spPr>
        <p:txBody>
          <a:bodyPr>
            <a:normAutofit fontScale="92500" lnSpcReduction="10000"/>
          </a:bodyPr>
          <a:lstStyle/>
          <a:p>
            <a:r>
              <a:rPr lang="en-IN" sz="2000" dirty="0"/>
              <a:t>VectorAPI expose vectors through abstract vector interface.</a:t>
            </a:r>
          </a:p>
          <a:p>
            <a:r>
              <a:rPr lang="en-IN" sz="2000" dirty="0"/>
              <a:t>User defined methods accepting abstract vectors will not be marked with </a:t>
            </a:r>
            <a:r>
              <a:rPr lang="en-IN" sz="2000" dirty="0" err="1"/>
              <a:t>has_scalarize_args</a:t>
            </a:r>
            <a:r>
              <a:rPr lang="en-IN" sz="2000" dirty="0"/>
              <a:t> flags.</a:t>
            </a:r>
          </a:p>
          <a:p>
            <a:r>
              <a:rPr lang="en-IN" sz="2000" dirty="0"/>
              <a:t>A call accepting vector argument if not in-lined will pass boxed vectors, any profile drive type sharpening will result into explicit scalarization on callee side.</a:t>
            </a:r>
          </a:p>
          <a:p>
            <a:r>
              <a:rPr lang="en-IN" sz="2000" dirty="0"/>
              <a:t>Explicitly scalarized value arguments and return values pass individual component fields based on existing argument and new return calling convention. C2 does not support mixed scalar / vector calling convention. </a:t>
            </a:r>
          </a:p>
          <a:p>
            <a:r>
              <a:rPr lang="en-IN" sz="2000" b="1" dirty="0"/>
              <a:t>In absence of mixed argument and vector return calling convention, currently we explicitly disable scalarization of vectors return values</a:t>
            </a:r>
            <a:r>
              <a:rPr lang="en-IN" sz="2000" dirty="0"/>
              <a:t>. [ID8],  applicable to concrete vector payloads factory constructor methods which sometime are non-</a:t>
            </a:r>
            <a:r>
              <a:rPr lang="en-IN" sz="2000" dirty="0" err="1"/>
              <a:t>inlined</a:t>
            </a:r>
            <a:r>
              <a:rPr lang="en-IN" sz="2000" dirty="0"/>
              <a:t> specially during warm-up phase.</a:t>
            </a:r>
          </a:p>
          <a:p>
            <a:endParaRPr lang="en-IN" dirty="0"/>
          </a:p>
          <a:p>
            <a:endParaRPr lang="en-US" dirty="0"/>
          </a:p>
        </p:txBody>
      </p:sp>
      <p:pic>
        <p:nvPicPr>
          <p:cNvPr id="5" name="Picture 4">
            <a:extLst>
              <a:ext uri="{FF2B5EF4-FFF2-40B4-BE49-F238E27FC236}">
                <a16:creationId xmlns:a16="http://schemas.microsoft.com/office/drawing/2014/main" id="{665063BA-E25A-7E6B-10B2-35E85CC10393}"/>
              </a:ext>
            </a:extLst>
          </p:cNvPr>
          <p:cNvPicPr>
            <a:picLocks noChangeAspect="1"/>
          </p:cNvPicPr>
          <p:nvPr/>
        </p:nvPicPr>
        <p:blipFill>
          <a:blip r:embed="rId2"/>
          <a:stretch>
            <a:fillRect/>
          </a:stretch>
        </p:blipFill>
        <p:spPr>
          <a:xfrm>
            <a:off x="6337311" y="1356935"/>
            <a:ext cx="5016489" cy="3843715"/>
          </a:xfrm>
          <a:prstGeom prst="rect">
            <a:avLst/>
          </a:prstGeom>
        </p:spPr>
      </p:pic>
      <p:pic>
        <p:nvPicPr>
          <p:cNvPr id="7" name="Picture 6">
            <a:extLst>
              <a:ext uri="{FF2B5EF4-FFF2-40B4-BE49-F238E27FC236}">
                <a16:creationId xmlns:a16="http://schemas.microsoft.com/office/drawing/2014/main" id="{B55D9A0B-27C8-3A8A-CE21-723135742334}"/>
              </a:ext>
            </a:extLst>
          </p:cNvPr>
          <p:cNvPicPr>
            <a:picLocks noChangeAspect="1"/>
          </p:cNvPicPr>
          <p:nvPr/>
        </p:nvPicPr>
        <p:blipFill>
          <a:blip r:embed="rId3"/>
          <a:stretch>
            <a:fillRect/>
          </a:stretch>
        </p:blipFill>
        <p:spPr>
          <a:xfrm>
            <a:off x="6409038" y="5274300"/>
            <a:ext cx="4511762" cy="1061591"/>
          </a:xfrm>
          <a:prstGeom prst="rect">
            <a:avLst/>
          </a:prstGeom>
        </p:spPr>
      </p:pic>
    </p:spTree>
    <p:extLst>
      <p:ext uri="{BB962C8B-B14F-4D97-AF65-F5344CB8AC3E}">
        <p14:creationId xmlns:p14="http://schemas.microsoft.com/office/powerpoint/2010/main" val="199925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ECE96-EB67-303D-EA48-362EA59AFA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F33D56-3E53-9252-6C0E-5C2753DA32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0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EFAB33-A1BF-806A-096A-D93DE78FBE22}"/>
              </a:ext>
            </a:extLst>
          </p:cNvPr>
          <p:cNvPicPr>
            <a:picLocks noChangeAspect="1"/>
          </p:cNvPicPr>
          <p:nvPr/>
        </p:nvPicPr>
        <p:blipFill>
          <a:blip r:embed="rId2"/>
          <a:stretch>
            <a:fillRect/>
          </a:stretch>
        </p:blipFill>
        <p:spPr>
          <a:xfrm>
            <a:off x="7552591" y="851928"/>
            <a:ext cx="4167555" cy="1557164"/>
          </a:xfrm>
          <a:prstGeom prst="rect">
            <a:avLst/>
          </a:prstGeom>
        </p:spPr>
      </p:pic>
      <p:pic>
        <p:nvPicPr>
          <p:cNvPr id="6" name="Picture 5">
            <a:extLst>
              <a:ext uri="{FF2B5EF4-FFF2-40B4-BE49-F238E27FC236}">
                <a16:creationId xmlns:a16="http://schemas.microsoft.com/office/drawing/2014/main" id="{CB95E372-3EE1-19D9-05FC-DD2B5C66F3FC}"/>
              </a:ext>
            </a:extLst>
          </p:cNvPr>
          <p:cNvPicPr>
            <a:picLocks noChangeAspect="1"/>
          </p:cNvPicPr>
          <p:nvPr/>
        </p:nvPicPr>
        <p:blipFill>
          <a:blip r:embed="rId3"/>
          <a:stretch>
            <a:fillRect/>
          </a:stretch>
        </p:blipFill>
        <p:spPr>
          <a:xfrm>
            <a:off x="0" y="96715"/>
            <a:ext cx="7474509" cy="6320289"/>
          </a:xfrm>
          <a:prstGeom prst="rect">
            <a:avLst/>
          </a:prstGeom>
        </p:spPr>
      </p:pic>
    </p:spTree>
    <p:extLst>
      <p:ext uri="{BB962C8B-B14F-4D97-AF65-F5344CB8AC3E}">
        <p14:creationId xmlns:p14="http://schemas.microsoft.com/office/powerpoint/2010/main" val="320852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161D-DEFB-DD0D-C7A7-5FAD7A7EAB2A}"/>
              </a:ext>
            </a:extLst>
          </p:cNvPr>
          <p:cNvSpPr>
            <a:spLocks noGrp="1"/>
          </p:cNvSpPr>
          <p:nvPr>
            <p:ph type="title"/>
          </p:nvPr>
        </p:nvSpPr>
        <p:spPr>
          <a:xfrm>
            <a:off x="381000" y="221694"/>
            <a:ext cx="10972800" cy="1199822"/>
          </a:xfrm>
        </p:spPr>
        <p:txBody>
          <a:bodyPr anchor="ctr">
            <a:normAutofit/>
          </a:bodyPr>
          <a:lstStyle/>
          <a:p>
            <a:r>
              <a:rPr lang="en-IN" dirty="0"/>
              <a:t>New Vector and Payload Class Hierarchy.</a:t>
            </a:r>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3BC05E9B-6E1E-328A-E0FD-891B445CEE62}"/>
              </a:ext>
            </a:extLst>
          </p:cNvPr>
          <p:cNvPicPr>
            <a:picLocks noChangeAspect="1"/>
          </p:cNvPicPr>
          <p:nvPr/>
        </p:nvPicPr>
        <p:blipFill rotWithShape="1">
          <a:blip r:embed="rId3"/>
          <a:srcRect r="2" b="2358"/>
          <a:stretch/>
        </p:blipFill>
        <p:spPr>
          <a:xfrm>
            <a:off x="6832899" y="2632975"/>
            <a:ext cx="4603507" cy="3737767"/>
          </a:xfrm>
          <a:prstGeom prst="rect">
            <a:avLst/>
          </a:prstGeom>
          <a:noFill/>
        </p:spPr>
      </p:pic>
      <p:pic>
        <p:nvPicPr>
          <p:cNvPr id="15" name="Picture 14">
            <a:extLst>
              <a:ext uri="{FF2B5EF4-FFF2-40B4-BE49-F238E27FC236}">
                <a16:creationId xmlns:a16="http://schemas.microsoft.com/office/drawing/2014/main" id="{EAE52EC1-6110-1ADF-ADA1-E54971D84B50}"/>
              </a:ext>
            </a:extLst>
          </p:cNvPr>
          <p:cNvPicPr>
            <a:picLocks noChangeAspect="1"/>
          </p:cNvPicPr>
          <p:nvPr/>
        </p:nvPicPr>
        <p:blipFill>
          <a:blip r:embed="rId4"/>
          <a:stretch>
            <a:fillRect/>
          </a:stretch>
        </p:blipFill>
        <p:spPr>
          <a:xfrm>
            <a:off x="96716" y="1080901"/>
            <a:ext cx="6846680" cy="5338817"/>
          </a:xfrm>
          <a:prstGeom prst="rect">
            <a:avLst/>
          </a:prstGeom>
        </p:spPr>
      </p:pic>
      <p:pic>
        <p:nvPicPr>
          <p:cNvPr id="17" name="Picture 16">
            <a:extLst>
              <a:ext uri="{FF2B5EF4-FFF2-40B4-BE49-F238E27FC236}">
                <a16:creationId xmlns:a16="http://schemas.microsoft.com/office/drawing/2014/main" id="{2FEDBBCF-444E-B9B5-FCCA-5042747097B7}"/>
              </a:ext>
            </a:extLst>
          </p:cNvPr>
          <p:cNvPicPr>
            <a:picLocks noChangeAspect="1"/>
          </p:cNvPicPr>
          <p:nvPr/>
        </p:nvPicPr>
        <p:blipFill>
          <a:blip r:embed="rId5"/>
          <a:stretch>
            <a:fillRect/>
          </a:stretch>
        </p:blipFill>
        <p:spPr>
          <a:xfrm>
            <a:off x="7405512" y="1029116"/>
            <a:ext cx="3732048" cy="1309193"/>
          </a:xfrm>
          <a:prstGeom prst="rect">
            <a:avLst/>
          </a:prstGeom>
        </p:spPr>
      </p:pic>
      <p:pic>
        <p:nvPicPr>
          <p:cNvPr id="19" name="Picture 18">
            <a:extLst>
              <a:ext uri="{FF2B5EF4-FFF2-40B4-BE49-F238E27FC236}">
                <a16:creationId xmlns:a16="http://schemas.microsoft.com/office/drawing/2014/main" id="{9CD93C86-B009-726F-7410-C3538A7E6A8D}"/>
              </a:ext>
            </a:extLst>
          </p:cNvPr>
          <p:cNvPicPr>
            <a:picLocks noChangeAspect="1"/>
          </p:cNvPicPr>
          <p:nvPr/>
        </p:nvPicPr>
        <p:blipFill>
          <a:blip r:embed="rId6"/>
          <a:stretch>
            <a:fillRect/>
          </a:stretch>
        </p:blipFill>
        <p:spPr>
          <a:xfrm>
            <a:off x="6705602" y="2481101"/>
            <a:ext cx="4858102" cy="144795"/>
          </a:xfrm>
          <a:prstGeom prst="rect">
            <a:avLst/>
          </a:prstGeom>
        </p:spPr>
      </p:pic>
      <p:pic>
        <p:nvPicPr>
          <p:cNvPr id="21" name="Picture 20">
            <a:extLst>
              <a:ext uri="{FF2B5EF4-FFF2-40B4-BE49-F238E27FC236}">
                <a16:creationId xmlns:a16="http://schemas.microsoft.com/office/drawing/2014/main" id="{98E845D0-CA7B-EBDB-FE97-6DC866B493BF}"/>
              </a:ext>
            </a:extLst>
          </p:cNvPr>
          <p:cNvPicPr>
            <a:picLocks noChangeAspect="1"/>
          </p:cNvPicPr>
          <p:nvPr/>
        </p:nvPicPr>
        <p:blipFill>
          <a:blip r:embed="rId7"/>
          <a:stretch>
            <a:fillRect/>
          </a:stretch>
        </p:blipFill>
        <p:spPr>
          <a:xfrm>
            <a:off x="7803625" y="839559"/>
            <a:ext cx="2684829" cy="151869"/>
          </a:xfrm>
          <a:prstGeom prst="rect">
            <a:avLst/>
          </a:prstGeom>
        </p:spPr>
      </p:pic>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28E812BF-A372-EEE4-318D-77F2CE609E91}"/>
                  </a:ext>
                </a:extLst>
              </p14:cNvPr>
              <p14:cNvContentPartPr/>
              <p14:nvPr/>
            </p14:nvContentPartPr>
            <p14:xfrm>
              <a:off x="7610504" y="2041304"/>
              <a:ext cx="9720" cy="224280"/>
            </p14:xfrm>
          </p:contentPart>
        </mc:Choice>
        <mc:Fallback xmlns="">
          <p:pic>
            <p:nvPicPr>
              <p:cNvPr id="24" name="Ink 23">
                <a:extLst>
                  <a:ext uri="{FF2B5EF4-FFF2-40B4-BE49-F238E27FC236}">
                    <a16:creationId xmlns:a16="http://schemas.microsoft.com/office/drawing/2014/main" id="{28E812BF-A372-EEE4-318D-77F2CE609E91}"/>
                  </a:ext>
                </a:extLst>
              </p:cNvPr>
              <p:cNvPicPr/>
              <p:nvPr/>
            </p:nvPicPr>
            <p:blipFill>
              <a:blip r:embed="rId9"/>
              <a:stretch>
                <a:fillRect/>
              </a:stretch>
            </p:blipFill>
            <p:spPr>
              <a:xfrm>
                <a:off x="7601864" y="2032664"/>
                <a:ext cx="273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A9473D31-A163-AFB5-D08E-3980B2414034}"/>
                  </a:ext>
                </a:extLst>
              </p14:cNvPr>
              <p14:cNvContentPartPr/>
              <p14:nvPr/>
            </p14:nvContentPartPr>
            <p14:xfrm>
              <a:off x="5296784" y="4959104"/>
              <a:ext cx="360" cy="360"/>
            </p14:xfrm>
          </p:contentPart>
        </mc:Choice>
        <mc:Fallback xmlns="">
          <p:pic>
            <p:nvPicPr>
              <p:cNvPr id="25" name="Ink 24">
                <a:extLst>
                  <a:ext uri="{FF2B5EF4-FFF2-40B4-BE49-F238E27FC236}">
                    <a16:creationId xmlns:a16="http://schemas.microsoft.com/office/drawing/2014/main" id="{A9473D31-A163-AFB5-D08E-3980B2414034}"/>
                  </a:ext>
                </a:extLst>
              </p:cNvPr>
              <p:cNvPicPr/>
              <p:nvPr/>
            </p:nvPicPr>
            <p:blipFill>
              <a:blip r:embed="rId11"/>
              <a:stretch>
                <a:fillRect/>
              </a:stretch>
            </p:blipFill>
            <p:spPr>
              <a:xfrm>
                <a:off x="5287784" y="49501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50C0BB2B-038D-83E2-06FB-6F0911519A8D}"/>
                  </a:ext>
                </a:extLst>
              </p14:cNvPr>
              <p14:cNvContentPartPr/>
              <p14:nvPr/>
            </p14:nvContentPartPr>
            <p14:xfrm>
              <a:off x="5815904" y="4794224"/>
              <a:ext cx="360" cy="360"/>
            </p14:xfrm>
          </p:contentPart>
        </mc:Choice>
        <mc:Fallback xmlns="">
          <p:pic>
            <p:nvPicPr>
              <p:cNvPr id="26" name="Ink 25">
                <a:extLst>
                  <a:ext uri="{FF2B5EF4-FFF2-40B4-BE49-F238E27FC236}">
                    <a16:creationId xmlns:a16="http://schemas.microsoft.com/office/drawing/2014/main" id="{50C0BB2B-038D-83E2-06FB-6F0911519A8D}"/>
                  </a:ext>
                </a:extLst>
              </p:cNvPr>
              <p:cNvPicPr/>
              <p:nvPr/>
            </p:nvPicPr>
            <p:blipFill>
              <a:blip r:embed="rId11"/>
              <a:stretch>
                <a:fillRect/>
              </a:stretch>
            </p:blipFill>
            <p:spPr>
              <a:xfrm>
                <a:off x="5806904" y="4785584"/>
                <a:ext cx="18000" cy="18000"/>
              </a:xfrm>
              <a:prstGeom prst="rect">
                <a:avLst/>
              </a:prstGeom>
            </p:spPr>
          </p:pic>
        </mc:Fallback>
      </mc:AlternateContent>
      <p:grpSp>
        <p:nvGrpSpPr>
          <p:cNvPr id="32" name="Group 31">
            <a:extLst>
              <a:ext uri="{FF2B5EF4-FFF2-40B4-BE49-F238E27FC236}">
                <a16:creationId xmlns:a16="http://schemas.microsoft.com/office/drawing/2014/main" id="{AA13F685-1460-8FB6-8618-0BE24B67B958}"/>
              </a:ext>
            </a:extLst>
          </p:cNvPr>
          <p:cNvGrpSpPr/>
          <p:nvPr/>
        </p:nvGrpSpPr>
        <p:grpSpPr>
          <a:xfrm>
            <a:off x="6039464" y="4964864"/>
            <a:ext cx="89640" cy="11520"/>
            <a:chOff x="6039464" y="4964864"/>
            <a:chExt cx="89640" cy="11520"/>
          </a:xfrm>
        </p:grpSpPr>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83AB4751-EF33-7F35-4C55-A6589036E058}"/>
                    </a:ext>
                  </a:extLst>
                </p14:cNvPr>
                <p14:cNvContentPartPr/>
                <p14:nvPr/>
              </p14:nvContentPartPr>
              <p14:xfrm>
                <a:off x="6128744" y="4975304"/>
                <a:ext cx="360" cy="360"/>
              </p14:xfrm>
            </p:contentPart>
          </mc:Choice>
          <mc:Fallback xmlns="">
            <p:pic>
              <p:nvPicPr>
                <p:cNvPr id="27" name="Ink 26">
                  <a:extLst>
                    <a:ext uri="{FF2B5EF4-FFF2-40B4-BE49-F238E27FC236}">
                      <a16:creationId xmlns:a16="http://schemas.microsoft.com/office/drawing/2014/main" id="{83AB4751-EF33-7F35-4C55-A6589036E058}"/>
                    </a:ext>
                  </a:extLst>
                </p:cNvPr>
                <p:cNvPicPr/>
                <p:nvPr/>
              </p:nvPicPr>
              <p:blipFill>
                <a:blip r:embed="rId11"/>
                <a:stretch>
                  <a:fillRect/>
                </a:stretch>
              </p:blipFill>
              <p:spPr>
                <a:xfrm>
                  <a:off x="6120104" y="49666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a:extLst>
                    <a:ext uri="{FF2B5EF4-FFF2-40B4-BE49-F238E27FC236}">
                      <a16:creationId xmlns:a16="http://schemas.microsoft.com/office/drawing/2014/main" id="{5EE0D4DC-FA9E-DC0A-C7BE-30E0F8F17EF1}"/>
                    </a:ext>
                  </a:extLst>
                </p14:cNvPr>
                <p14:cNvContentPartPr/>
                <p14:nvPr/>
              </p14:nvContentPartPr>
              <p14:xfrm>
                <a:off x="6128744" y="4975304"/>
                <a:ext cx="360" cy="360"/>
              </p14:xfrm>
            </p:contentPart>
          </mc:Choice>
          <mc:Fallback xmlns="">
            <p:pic>
              <p:nvPicPr>
                <p:cNvPr id="28" name="Ink 27">
                  <a:extLst>
                    <a:ext uri="{FF2B5EF4-FFF2-40B4-BE49-F238E27FC236}">
                      <a16:creationId xmlns:a16="http://schemas.microsoft.com/office/drawing/2014/main" id="{5EE0D4DC-FA9E-DC0A-C7BE-30E0F8F17EF1}"/>
                    </a:ext>
                  </a:extLst>
                </p:cNvPr>
                <p:cNvPicPr/>
                <p:nvPr/>
              </p:nvPicPr>
              <p:blipFill>
                <a:blip r:embed="rId11"/>
                <a:stretch>
                  <a:fillRect/>
                </a:stretch>
              </p:blipFill>
              <p:spPr>
                <a:xfrm>
                  <a:off x="6120104" y="49666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9" name="Ink 28">
                  <a:extLst>
                    <a:ext uri="{FF2B5EF4-FFF2-40B4-BE49-F238E27FC236}">
                      <a16:creationId xmlns:a16="http://schemas.microsoft.com/office/drawing/2014/main" id="{9202E287-7DA5-979F-CB3B-9593B86C1034}"/>
                    </a:ext>
                  </a:extLst>
                </p14:cNvPr>
                <p14:cNvContentPartPr/>
                <p14:nvPr/>
              </p14:nvContentPartPr>
              <p14:xfrm>
                <a:off x="6128744" y="4975304"/>
                <a:ext cx="360" cy="360"/>
              </p14:xfrm>
            </p:contentPart>
          </mc:Choice>
          <mc:Fallback xmlns="">
            <p:pic>
              <p:nvPicPr>
                <p:cNvPr id="29" name="Ink 28">
                  <a:extLst>
                    <a:ext uri="{FF2B5EF4-FFF2-40B4-BE49-F238E27FC236}">
                      <a16:creationId xmlns:a16="http://schemas.microsoft.com/office/drawing/2014/main" id="{9202E287-7DA5-979F-CB3B-9593B86C1034}"/>
                    </a:ext>
                  </a:extLst>
                </p:cNvPr>
                <p:cNvPicPr/>
                <p:nvPr/>
              </p:nvPicPr>
              <p:blipFill>
                <a:blip r:embed="rId11"/>
                <a:stretch>
                  <a:fillRect/>
                </a:stretch>
              </p:blipFill>
              <p:spPr>
                <a:xfrm>
                  <a:off x="6120104" y="49666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60FE25A5-770E-2D1D-101E-CD7F0173BA28}"/>
                    </a:ext>
                  </a:extLst>
                </p14:cNvPr>
                <p14:cNvContentPartPr/>
                <p14:nvPr/>
              </p14:nvContentPartPr>
              <p14:xfrm>
                <a:off x="6039464" y="4964864"/>
                <a:ext cx="89640" cy="11520"/>
              </p14:xfrm>
            </p:contentPart>
          </mc:Choice>
          <mc:Fallback xmlns="">
            <p:pic>
              <p:nvPicPr>
                <p:cNvPr id="31" name="Ink 30">
                  <a:extLst>
                    <a:ext uri="{FF2B5EF4-FFF2-40B4-BE49-F238E27FC236}">
                      <a16:creationId xmlns:a16="http://schemas.microsoft.com/office/drawing/2014/main" id="{60FE25A5-770E-2D1D-101E-CD7F0173BA28}"/>
                    </a:ext>
                  </a:extLst>
                </p:cNvPr>
                <p:cNvPicPr/>
                <p:nvPr/>
              </p:nvPicPr>
              <p:blipFill>
                <a:blip r:embed="rId17"/>
                <a:stretch>
                  <a:fillRect/>
                </a:stretch>
              </p:blipFill>
              <p:spPr>
                <a:xfrm>
                  <a:off x="6030464" y="4955864"/>
                  <a:ext cx="107280" cy="2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2675B726-F39A-5390-ECA9-4C02841B0662}"/>
                  </a:ext>
                </a:extLst>
              </p14:cNvPr>
              <p14:cNvContentPartPr/>
              <p14:nvPr/>
            </p14:nvContentPartPr>
            <p14:xfrm>
              <a:off x="5840384" y="5172944"/>
              <a:ext cx="360" cy="360"/>
            </p14:xfrm>
          </p:contentPart>
        </mc:Choice>
        <mc:Fallback xmlns="">
          <p:pic>
            <p:nvPicPr>
              <p:cNvPr id="33" name="Ink 32">
                <a:extLst>
                  <a:ext uri="{FF2B5EF4-FFF2-40B4-BE49-F238E27FC236}">
                    <a16:creationId xmlns:a16="http://schemas.microsoft.com/office/drawing/2014/main" id="{2675B726-F39A-5390-ECA9-4C02841B0662}"/>
                  </a:ext>
                </a:extLst>
              </p:cNvPr>
              <p:cNvPicPr/>
              <p:nvPr/>
            </p:nvPicPr>
            <p:blipFill>
              <a:blip r:embed="rId11"/>
              <a:stretch>
                <a:fillRect/>
              </a:stretch>
            </p:blipFill>
            <p:spPr>
              <a:xfrm>
                <a:off x="5831384" y="516430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4" name="Ink 33">
                <a:extLst>
                  <a:ext uri="{FF2B5EF4-FFF2-40B4-BE49-F238E27FC236}">
                    <a16:creationId xmlns:a16="http://schemas.microsoft.com/office/drawing/2014/main" id="{504B0702-8469-B9D4-1658-D60B39FCCBCB}"/>
                  </a:ext>
                </a:extLst>
              </p14:cNvPr>
              <p14:cNvContentPartPr/>
              <p14:nvPr/>
            </p14:nvContentPartPr>
            <p14:xfrm>
              <a:off x="5889704" y="5115344"/>
              <a:ext cx="360" cy="360"/>
            </p14:xfrm>
          </p:contentPart>
        </mc:Choice>
        <mc:Fallback xmlns="">
          <p:pic>
            <p:nvPicPr>
              <p:cNvPr id="34" name="Ink 33">
                <a:extLst>
                  <a:ext uri="{FF2B5EF4-FFF2-40B4-BE49-F238E27FC236}">
                    <a16:creationId xmlns:a16="http://schemas.microsoft.com/office/drawing/2014/main" id="{504B0702-8469-B9D4-1658-D60B39FCCBCB}"/>
                  </a:ext>
                </a:extLst>
              </p:cNvPr>
              <p:cNvPicPr/>
              <p:nvPr/>
            </p:nvPicPr>
            <p:blipFill>
              <a:blip r:embed="rId11"/>
              <a:stretch>
                <a:fillRect/>
              </a:stretch>
            </p:blipFill>
            <p:spPr>
              <a:xfrm>
                <a:off x="5881064" y="5106704"/>
                <a:ext cx="18000" cy="18000"/>
              </a:xfrm>
              <a:prstGeom prst="rect">
                <a:avLst/>
              </a:prstGeom>
            </p:spPr>
          </p:pic>
        </mc:Fallback>
      </mc:AlternateContent>
      <p:grpSp>
        <p:nvGrpSpPr>
          <p:cNvPr id="45" name="Group 44">
            <a:extLst>
              <a:ext uri="{FF2B5EF4-FFF2-40B4-BE49-F238E27FC236}">
                <a16:creationId xmlns:a16="http://schemas.microsoft.com/office/drawing/2014/main" id="{E33E0DF7-7503-2D50-EB68-9D33B357734A}"/>
              </a:ext>
            </a:extLst>
          </p:cNvPr>
          <p:cNvGrpSpPr/>
          <p:nvPr/>
        </p:nvGrpSpPr>
        <p:grpSpPr>
          <a:xfrm>
            <a:off x="5856944" y="5049824"/>
            <a:ext cx="360" cy="360"/>
            <a:chOff x="5856944" y="5049824"/>
            <a:chExt cx="360" cy="360"/>
          </a:xfrm>
        </p:grpSpPr>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4A90FE41-45C5-D8BC-838B-431B85A6EB40}"/>
                    </a:ext>
                  </a:extLst>
                </p14:cNvPr>
                <p14:cNvContentPartPr/>
                <p14:nvPr/>
              </p14:nvContentPartPr>
              <p14:xfrm>
                <a:off x="5856944" y="5049824"/>
                <a:ext cx="360" cy="360"/>
              </p14:xfrm>
            </p:contentPart>
          </mc:Choice>
          <mc:Fallback xmlns="">
            <p:pic>
              <p:nvPicPr>
                <p:cNvPr id="35" name="Ink 34">
                  <a:extLst>
                    <a:ext uri="{FF2B5EF4-FFF2-40B4-BE49-F238E27FC236}">
                      <a16:creationId xmlns:a16="http://schemas.microsoft.com/office/drawing/2014/main" id="{4A90FE41-45C5-D8BC-838B-431B85A6EB40}"/>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6" name="Ink 35">
                  <a:extLst>
                    <a:ext uri="{FF2B5EF4-FFF2-40B4-BE49-F238E27FC236}">
                      <a16:creationId xmlns:a16="http://schemas.microsoft.com/office/drawing/2014/main" id="{A7ECB54F-5CA6-911D-A71C-75D8BBD6957B}"/>
                    </a:ext>
                  </a:extLst>
                </p14:cNvPr>
                <p14:cNvContentPartPr/>
                <p14:nvPr/>
              </p14:nvContentPartPr>
              <p14:xfrm>
                <a:off x="5856944" y="5049824"/>
                <a:ext cx="360" cy="360"/>
              </p14:xfrm>
            </p:contentPart>
          </mc:Choice>
          <mc:Fallback xmlns="">
            <p:pic>
              <p:nvPicPr>
                <p:cNvPr id="36" name="Ink 35">
                  <a:extLst>
                    <a:ext uri="{FF2B5EF4-FFF2-40B4-BE49-F238E27FC236}">
                      <a16:creationId xmlns:a16="http://schemas.microsoft.com/office/drawing/2014/main" id="{A7ECB54F-5CA6-911D-A71C-75D8BBD6957B}"/>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5634D577-D020-BEBF-E364-9648744162B4}"/>
                    </a:ext>
                  </a:extLst>
                </p14:cNvPr>
                <p14:cNvContentPartPr/>
                <p14:nvPr/>
              </p14:nvContentPartPr>
              <p14:xfrm>
                <a:off x="5856944" y="5049824"/>
                <a:ext cx="360" cy="360"/>
              </p14:xfrm>
            </p:contentPart>
          </mc:Choice>
          <mc:Fallback xmlns="">
            <p:pic>
              <p:nvPicPr>
                <p:cNvPr id="37" name="Ink 36">
                  <a:extLst>
                    <a:ext uri="{FF2B5EF4-FFF2-40B4-BE49-F238E27FC236}">
                      <a16:creationId xmlns:a16="http://schemas.microsoft.com/office/drawing/2014/main" id="{5634D577-D020-BEBF-E364-9648744162B4}"/>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8" name="Ink 37">
                  <a:extLst>
                    <a:ext uri="{FF2B5EF4-FFF2-40B4-BE49-F238E27FC236}">
                      <a16:creationId xmlns:a16="http://schemas.microsoft.com/office/drawing/2014/main" id="{18848099-3DF4-95B1-6579-78A7EE89D4F1}"/>
                    </a:ext>
                  </a:extLst>
                </p14:cNvPr>
                <p14:cNvContentPartPr/>
                <p14:nvPr/>
              </p14:nvContentPartPr>
              <p14:xfrm>
                <a:off x="5856944" y="5049824"/>
                <a:ext cx="360" cy="360"/>
              </p14:xfrm>
            </p:contentPart>
          </mc:Choice>
          <mc:Fallback xmlns="">
            <p:pic>
              <p:nvPicPr>
                <p:cNvPr id="38" name="Ink 37">
                  <a:extLst>
                    <a:ext uri="{FF2B5EF4-FFF2-40B4-BE49-F238E27FC236}">
                      <a16:creationId xmlns:a16="http://schemas.microsoft.com/office/drawing/2014/main" id="{18848099-3DF4-95B1-6579-78A7EE89D4F1}"/>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Ink 38">
                  <a:extLst>
                    <a:ext uri="{FF2B5EF4-FFF2-40B4-BE49-F238E27FC236}">
                      <a16:creationId xmlns:a16="http://schemas.microsoft.com/office/drawing/2014/main" id="{B7121702-AD9B-633F-9431-79770A2B75C6}"/>
                    </a:ext>
                  </a:extLst>
                </p14:cNvPr>
                <p14:cNvContentPartPr/>
                <p14:nvPr/>
              </p14:nvContentPartPr>
              <p14:xfrm>
                <a:off x="5856944" y="5049824"/>
                <a:ext cx="360" cy="360"/>
              </p14:xfrm>
            </p:contentPart>
          </mc:Choice>
          <mc:Fallback xmlns="">
            <p:pic>
              <p:nvPicPr>
                <p:cNvPr id="39" name="Ink 38">
                  <a:extLst>
                    <a:ext uri="{FF2B5EF4-FFF2-40B4-BE49-F238E27FC236}">
                      <a16:creationId xmlns:a16="http://schemas.microsoft.com/office/drawing/2014/main" id="{B7121702-AD9B-633F-9431-79770A2B75C6}"/>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1" name="Ink 40">
                  <a:extLst>
                    <a:ext uri="{FF2B5EF4-FFF2-40B4-BE49-F238E27FC236}">
                      <a16:creationId xmlns:a16="http://schemas.microsoft.com/office/drawing/2014/main" id="{9D9FE777-885F-2744-E7E8-AC3FC97537BF}"/>
                    </a:ext>
                  </a:extLst>
                </p14:cNvPr>
                <p14:cNvContentPartPr/>
                <p14:nvPr/>
              </p14:nvContentPartPr>
              <p14:xfrm>
                <a:off x="5856944" y="5049824"/>
                <a:ext cx="360" cy="360"/>
              </p14:xfrm>
            </p:contentPart>
          </mc:Choice>
          <mc:Fallback xmlns="">
            <p:pic>
              <p:nvPicPr>
                <p:cNvPr id="41" name="Ink 40">
                  <a:extLst>
                    <a:ext uri="{FF2B5EF4-FFF2-40B4-BE49-F238E27FC236}">
                      <a16:creationId xmlns:a16="http://schemas.microsoft.com/office/drawing/2014/main" id="{9D9FE777-885F-2744-E7E8-AC3FC97537BF}"/>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2" name="Ink 41">
                  <a:extLst>
                    <a:ext uri="{FF2B5EF4-FFF2-40B4-BE49-F238E27FC236}">
                      <a16:creationId xmlns:a16="http://schemas.microsoft.com/office/drawing/2014/main" id="{1F87639A-6F11-442D-0F01-7B4DDBBB7999}"/>
                    </a:ext>
                  </a:extLst>
                </p14:cNvPr>
                <p14:cNvContentPartPr/>
                <p14:nvPr/>
              </p14:nvContentPartPr>
              <p14:xfrm>
                <a:off x="5856944" y="5049824"/>
                <a:ext cx="360" cy="360"/>
              </p14:xfrm>
            </p:contentPart>
          </mc:Choice>
          <mc:Fallback xmlns="">
            <p:pic>
              <p:nvPicPr>
                <p:cNvPr id="42" name="Ink 41">
                  <a:extLst>
                    <a:ext uri="{FF2B5EF4-FFF2-40B4-BE49-F238E27FC236}">
                      <a16:creationId xmlns:a16="http://schemas.microsoft.com/office/drawing/2014/main" id="{1F87639A-6F11-442D-0F01-7B4DDBBB7999}"/>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3" name="Ink 42">
                  <a:extLst>
                    <a:ext uri="{FF2B5EF4-FFF2-40B4-BE49-F238E27FC236}">
                      <a16:creationId xmlns:a16="http://schemas.microsoft.com/office/drawing/2014/main" id="{728CC17A-8B7C-6FC3-77C7-96B0B0E24CF1}"/>
                    </a:ext>
                  </a:extLst>
                </p14:cNvPr>
                <p14:cNvContentPartPr/>
                <p14:nvPr/>
              </p14:nvContentPartPr>
              <p14:xfrm>
                <a:off x="5856944" y="5049824"/>
                <a:ext cx="360" cy="360"/>
              </p14:xfrm>
            </p:contentPart>
          </mc:Choice>
          <mc:Fallback xmlns="">
            <p:pic>
              <p:nvPicPr>
                <p:cNvPr id="43" name="Ink 42">
                  <a:extLst>
                    <a:ext uri="{FF2B5EF4-FFF2-40B4-BE49-F238E27FC236}">
                      <a16:creationId xmlns:a16="http://schemas.microsoft.com/office/drawing/2014/main" id="{728CC17A-8B7C-6FC3-77C7-96B0B0E24CF1}"/>
                    </a:ext>
                  </a:extLst>
                </p:cNvPr>
                <p:cNvPicPr/>
                <p:nvPr/>
              </p:nvPicPr>
              <p:blipFill>
                <a:blip r:embed="rId11"/>
                <a:stretch>
                  <a:fillRect/>
                </a:stretch>
              </p:blipFill>
              <p:spPr>
                <a:xfrm>
                  <a:off x="5848304" y="504082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3EC87AA6-095C-3C3D-6CAB-304B57ABDFC6}"/>
                    </a:ext>
                  </a:extLst>
                </p14:cNvPr>
                <p14:cNvContentPartPr/>
                <p14:nvPr/>
              </p14:nvContentPartPr>
              <p14:xfrm>
                <a:off x="5856944" y="5049824"/>
                <a:ext cx="360" cy="360"/>
              </p14:xfrm>
            </p:contentPart>
          </mc:Choice>
          <mc:Fallback xmlns="">
            <p:pic>
              <p:nvPicPr>
                <p:cNvPr id="44" name="Ink 43">
                  <a:extLst>
                    <a:ext uri="{FF2B5EF4-FFF2-40B4-BE49-F238E27FC236}">
                      <a16:creationId xmlns:a16="http://schemas.microsoft.com/office/drawing/2014/main" id="{3EC87AA6-095C-3C3D-6CAB-304B57ABDFC6}"/>
                    </a:ext>
                  </a:extLst>
                </p:cNvPr>
                <p:cNvPicPr/>
                <p:nvPr/>
              </p:nvPicPr>
              <p:blipFill>
                <a:blip r:embed="rId11"/>
                <a:stretch>
                  <a:fillRect/>
                </a:stretch>
              </p:blipFill>
              <p:spPr>
                <a:xfrm>
                  <a:off x="5848304" y="5040824"/>
                  <a:ext cx="18000" cy="18000"/>
                </a:xfrm>
                <a:prstGeom prst="rect">
                  <a:avLst/>
                </a:prstGeom>
              </p:spPr>
            </p:pic>
          </mc:Fallback>
        </mc:AlternateContent>
      </p:grpSp>
    </p:spTree>
    <p:extLst>
      <p:ext uri="{BB962C8B-B14F-4D97-AF65-F5344CB8AC3E}">
        <p14:creationId xmlns:p14="http://schemas.microsoft.com/office/powerpoint/2010/main" val="166544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diagram of a company&#10;&#10;Description automatically generated">
            <a:extLst>
              <a:ext uri="{FF2B5EF4-FFF2-40B4-BE49-F238E27FC236}">
                <a16:creationId xmlns:a16="http://schemas.microsoft.com/office/drawing/2014/main" id="{C5C45DE4-B6C0-95C9-CD77-0AA11A41EC6D}"/>
              </a:ext>
            </a:extLst>
          </p:cNvPr>
          <p:cNvPicPr>
            <a:picLocks noChangeAspect="1"/>
          </p:cNvPicPr>
          <p:nvPr/>
        </p:nvPicPr>
        <p:blipFill>
          <a:blip r:embed="rId3"/>
          <a:stretch>
            <a:fillRect/>
          </a:stretch>
        </p:blipFill>
        <p:spPr>
          <a:xfrm>
            <a:off x="177800" y="-26127"/>
            <a:ext cx="11379199" cy="6400799"/>
          </a:xfrm>
          <a:prstGeom prst="rect">
            <a:avLst/>
          </a:prstGeom>
          <a:noFill/>
        </p:spPr>
      </p:pic>
    </p:spTree>
    <p:extLst>
      <p:ext uri="{BB962C8B-B14F-4D97-AF65-F5344CB8AC3E}">
        <p14:creationId xmlns:p14="http://schemas.microsoft.com/office/powerpoint/2010/main" val="377344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diagram of a company&#10;&#10;Description automatically generated with medium confidence">
            <a:extLst>
              <a:ext uri="{FF2B5EF4-FFF2-40B4-BE49-F238E27FC236}">
                <a16:creationId xmlns:a16="http://schemas.microsoft.com/office/drawing/2014/main" id="{6C759B32-6C82-F3B5-EF27-DE8E584EEFC5}"/>
              </a:ext>
            </a:extLst>
          </p:cNvPr>
          <p:cNvPicPr>
            <a:picLocks noChangeAspect="1"/>
          </p:cNvPicPr>
          <p:nvPr/>
        </p:nvPicPr>
        <p:blipFill>
          <a:blip r:embed="rId2"/>
          <a:stretch>
            <a:fillRect/>
          </a:stretch>
        </p:blipFill>
        <p:spPr>
          <a:xfrm>
            <a:off x="295629" y="187533"/>
            <a:ext cx="6491477" cy="6264275"/>
          </a:xfrm>
          <a:prstGeom prst="rect">
            <a:avLst/>
          </a:prstGeom>
          <a:noFill/>
        </p:spPr>
      </p:pic>
      <p:pic>
        <p:nvPicPr>
          <p:cNvPr id="7" name="Picture 6">
            <a:extLst>
              <a:ext uri="{FF2B5EF4-FFF2-40B4-BE49-F238E27FC236}">
                <a16:creationId xmlns:a16="http://schemas.microsoft.com/office/drawing/2014/main" id="{3EFA1F0F-EF62-94EC-3564-D3B208044FAB}"/>
              </a:ext>
            </a:extLst>
          </p:cNvPr>
          <p:cNvPicPr>
            <a:picLocks noChangeAspect="1"/>
          </p:cNvPicPr>
          <p:nvPr/>
        </p:nvPicPr>
        <p:blipFill>
          <a:blip r:embed="rId3"/>
          <a:stretch>
            <a:fillRect/>
          </a:stretch>
        </p:blipFill>
        <p:spPr>
          <a:xfrm>
            <a:off x="6451368" y="1341783"/>
            <a:ext cx="5356318" cy="1707389"/>
          </a:xfrm>
          <a:prstGeom prst="rect">
            <a:avLst/>
          </a:prstGeom>
        </p:spPr>
      </p:pic>
      <p:pic>
        <p:nvPicPr>
          <p:cNvPr id="9" name="Picture 8">
            <a:extLst>
              <a:ext uri="{FF2B5EF4-FFF2-40B4-BE49-F238E27FC236}">
                <a16:creationId xmlns:a16="http://schemas.microsoft.com/office/drawing/2014/main" id="{8D5FABE8-5096-7E9A-292E-FB6F6552FB14}"/>
              </a:ext>
            </a:extLst>
          </p:cNvPr>
          <p:cNvPicPr>
            <a:picLocks noChangeAspect="1"/>
          </p:cNvPicPr>
          <p:nvPr/>
        </p:nvPicPr>
        <p:blipFill>
          <a:blip r:embed="rId4"/>
          <a:stretch>
            <a:fillRect/>
          </a:stretch>
        </p:blipFill>
        <p:spPr>
          <a:xfrm>
            <a:off x="6561661" y="3293633"/>
            <a:ext cx="4659617" cy="2859871"/>
          </a:xfrm>
          <a:prstGeom prst="rect">
            <a:avLst/>
          </a:prstGeom>
        </p:spPr>
      </p:pic>
    </p:spTree>
    <p:extLst>
      <p:ext uri="{BB962C8B-B14F-4D97-AF65-F5344CB8AC3E}">
        <p14:creationId xmlns:p14="http://schemas.microsoft.com/office/powerpoint/2010/main" val="420901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C749-DB40-5322-BDAE-FF9D1777E3B2}"/>
              </a:ext>
            </a:extLst>
          </p:cNvPr>
          <p:cNvSpPr>
            <a:spLocks noGrp="1"/>
          </p:cNvSpPr>
          <p:nvPr>
            <p:ph type="title"/>
          </p:nvPr>
        </p:nvSpPr>
        <p:spPr/>
        <p:txBody>
          <a:bodyPr/>
          <a:lstStyle/>
          <a:p>
            <a:r>
              <a:rPr lang="en-IN" dirty="0"/>
              <a:t>Multifield Annotation</a:t>
            </a:r>
            <a:endParaRPr lang="en-US" dirty="0"/>
          </a:p>
        </p:txBody>
      </p:sp>
      <p:sp>
        <p:nvSpPr>
          <p:cNvPr id="3" name="Content Placeholder 2">
            <a:extLst>
              <a:ext uri="{FF2B5EF4-FFF2-40B4-BE49-F238E27FC236}">
                <a16:creationId xmlns:a16="http://schemas.microsoft.com/office/drawing/2014/main" id="{61CEA2D8-1983-67DB-F853-0F0117EF299C}"/>
              </a:ext>
            </a:extLst>
          </p:cNvPr>
          <p:cNvSpPr>
            <a:spLocks noGrp="1"/>
          </p:cNvSpPr>
          <p:nvPr>
            <p:ph idx="1"/>
          </p:nvPr>
        </p:nvSpPr>
        <p:spPr>
          <a:xfrm>
            <a:off x="380999" y="1161535"/>
            <a:ext cx="6522307" cy="5122521"/>
          </a:xfrm>
        </p:spPr>
        <p:txBody>
          <a:bodyPr>
            <a:noAutofit/>
          </a:bodyPr>
          <a:lstStyle/>
          <a:p>
            <a:pPr algn="l"/>
            <a:r>
              <a:rPr lang="en-US" sz="1200" b="0" i="0" dirty="0">
                <a:solidFill>
                  <a:srgbClr val="1A1A1A"/>
                </a:solidFill>
                <a:effectLst/>
                <a:latin typeface="+mn-lt"/>
              </a:rPr>
              <a:t>Multi-field feature:</a:t>
            </a:r>
          </a:p>
          <a:p>
            <a:pPr lvl="1"/>
            <a:r>
              <a:rPr lang="en-US" sz="1200" b="0" i="0" dirty="0">
                <a:solidFill>
                  <a:srgbClr val="1A1A1A"/>
                </a:solidFill>
                <a:effectLst/>
                <a:latin typeface="+mn-lt"/>
              </a:rPr>
              <a:t>a JVM-internal annotation gives a replication count</a:t>
            </a:r>
          </a:p>
          <a:p>
            <a:pPr lvl="1"/>
            <a:r>
              <a:rPr lang="en-US" sz="1200" b="0" i="0" dirty="0">
                <a:solidFill>
                  <a:srgbClr val="1A1A1A"/>
                </a:solidFill>
                <a:effectLst/>
                <a:latin typeface="+mn-lt"/>
              </a:rPr>
              <a:t>extra copies of field injected by class loader                                (ID1)</a:t>
            </a:r>
          </a:p>
          <a:p>
            <a:pPr lvl="1"/>
            <a:r>
              <a:rPr lang="en-US" sz="1200" b="0" i="0" dirty="0">
                <a:solidFill>
                  <a:srgbClr val="1A1A1A"/>
                </a:solidFill>
                <a:effectLst/>
                <a:latin typeface="+mn-lt"/>
              </a:rPr>
              <a:t>extra copies are </a:t>
            </a:r>
            <a:r>
              <a:rPr lang="en-US" sz="1200" b="0" i="1" dirty="0">
                <a:solidFill>
                  <a:srgbClr val="1A1A1A"/>
                </a:solidFill>
                <a:effectLst/>
                <a:latin typeface="+mn-lt"/>
              </a:rPr>
              <a:t>guaranteed contiguous</a:t>
            </a:r>
            <a:r>
              <a:rPr lang="en-US" sz="1200" b="0" i="0" dirty="0">
                <a:solidFill>
                  <a:srgbClr val="1A1A1A"/>
                </a:solidFill>
                <a:effectLst/>
                <a:latin typeface="+mn-lt"/>
              </a:rPr>
              <a:t> in memory layout</a:t>
            </a:r>
          </a:p>
          <a:p>
            <a:pPr lvl="1"/>
            <a:r>
              <a:rPr lang="en-US" sz="1200" b="0" i="0" dirty="0">
                <a:solidFill>
                  <a:srgbClr val="1A1A1A"/>
                </a:solidFill>
                <a:effectLst/>
                <a:latin typeface="+mn-lt"/>
              </a:rPr>
              <a:t>at most one multi-field per class</a:t>
            </a:r>
          </a:p>
          <a:p>
            <a:pPr lvl="1"/>
            <a:r>
              <a:rPr lang="en-US" sz="1200" b="0" i="0" dirty="0">
                <a:solidFill>
                  <a:srgbClr val="1A1A1A"/>
                </a:solidFill>
                <a:effectLst/>
                <a:latin typeface="+mn-lt"/>
              </a:rPr>
              <a:t>the class must be final (no inheritance of multi-fields)</a:t>
            </a:r>
          </a:p>
          <a:p>
            <a:pPr lvl="1"/>
            <a:endParaRPr lang="en-US" sz="1200" b="0" i="0" dirty="0">
              <a:solidFill>
                <a:srgbClr val="1A1A1A"/>
              </a:solidFill>
              <a:effectLst/>
              <a:latin typeface="+mn-lt"/>
            </a:endParaRPr>
          </a:p>
          <a:p>
            <a:r>
              <a:rPr lang="en-US" sz="1200" dirty="0">
                <a:solidFill>
                  <a:srgbClr val="1A1A1A"/>
                </a:solidFill>
                <a:latin typeface="+mn-lt"/>
              </a:rPr>
              <a:t>Read/write access to a multifield is performed using </a:t>
            </a:r>
            <a:r>
              <a:rPr lang="en-US" sz="1200" dirty="0" err="1">
                <a:solidFill>
                  <a:srgbClr val="1A1A1A"/>
                </a:solidFill>
                <a:latin typeface="+mn-lt"/>
              </a:rPr>
              <a:t>Usafe.get</a:t>
            </a:r>
            <a:r>
              <a:rPr lang="en-US" sz="1200" dirty="0">
                <a:solidFill>
                  <a:srgbClr val="1A1A1A"/>
                </a:solidFill>
                <a:latin typeface="+mn-lt"/>
              </a:rPr>
              <a:t>/put APIs.</a:t>
            </a:r>
          </a:p>
          <a:p>
            <a:r>
              <a:rPr lang="en-US" sz="1200" dirty="0">
                <a:solidFill>
                  <a:srgbClr val="1A1A1A"/>
                </a:solidFill>
                <a:latin typeface="+mn-lt"/>
              </a:rPr>
              <a:t>Since existing APIs related to </a:t>
            </a:r>
            <a:r>
              <a:rPr lang="en-US" sz="1200" dirty="0" err="1">
                <a:solidFill>
                  <a:srgbClr val="1A1A1A"/>
                </a:solidFill>
                <a:latin typeface="+mn-lt"/>
              </a:rPr>
              <a:t>VarHandles</a:t>
            </a:r>
            <a:r>
              <a:rPr lang="en-US" sz="1200" dirty="0">
                <a:solidFill>
                  <a:srgbClr val="1A1A1A"/>
                </a:solidFill>
                <a:latin typeface="+mn-lt"/>
              </a:rPr>
              <a:t> do not accept an explicit offset, hence it makes it non-usable to access synthetic </a:t>
            </a:r>
            <a:r>
              <a:rPr lang="en-US" sz="1200" dirty="0" err="1">
                <a:solidFill>
                  <a:srgbClr val="1A1A1A"/>
                </a:solidFill>
                <a:latin typeface="+mn-lt"/>
              </a:rPr>
              <a:t>multifields</a:t>
            </a:r>
            <a:r>
              <a:rPr lang="en-US" sz="1200" dirty="0">
                <a:solidFill>
                  <a:srgbClr val="1A1A1A"/>
                </a:solidFill>
                <a:latin typeface="+mn-lt"/>
              </a:rPr>
              <a:t>.  </a:t>
            </a:r>
            <a:endParaRPr lang="en-US" sz="1200" dirty="0">
              <a:latin typeface="+mn-lt"/>
            </a:endParaRPr>
          </a:p>
          <a:p>
            <a:pPr marL="0" indent="0">
              <a:buNone/>
            </a:pPr>
            <a:r>
              <a:rPr lang="en-US" sz="1200" dirty="0">
                <a:latin typeface="+mn-lt"/>
              </a:rPr>
              <a:t>Q. Who owns the responsibility of initializing synthetic </a:t>
            </a:r>
            <a:r>
              <a:rPr lang="en-US" sz="1200" dirty="0" err="1">
                <a:latin typeface="+mn-lt"/>
              </a:rPr>
              <a:t>multifields</a:t>
            </a:r>
            <a:r>
              <a:rPr lang="en-US" sz="1200" dirty="0">
                <a:latin typeface="+mn-lt"/>
              </a:rPr>
              <a:t> injected by VM ?</a:t>
            </a:r>
          </a:p>
          <a:p>
            <a:pPr marL="514350" indent="-514350">
              <a:buAutoNum type="alphaUcPeriod"/>
            </a:pPr>
            <a:r>
              <a:rPr lang="en-US" sz="1200" dirty="0">
                <a:latin typeface="+mn-lt"/>
              </a:rPr>
              <a:t>Ideally all the primary and synthetic multifield must be initialized in the constructor of the class declaring the multifield annotated field. But language disallows passing uninitialized ‘this’ keyword to an unsafe put API. (ID2)</a:t>
            </a:r>
          </a:p>
          <a:p>
            <a:r>
              <a:rPr lang="en-US" sz="1200" dirty="0">
                <a:latin typeface="+mn-lt"/>
              </a:rPr>
              <a:t>Additionally, execution engines must disallow a direct access to multifield though </a:t>
            </a:r>
            <a:r>
              <a:rPr lang="en-US" sz="1200" dirty="0" err="1">
                <a:latin typeface="+mn-lt"/>
              </a:rPr>
              <a:t>getfield</a:t>
            </a:r>
            <a:r>
              <a:rPr lang="en-US" sz="1200" dirty="0">
                <a:latin typeface="+mn-lt"/>
              </a:rPr>
              <a:t>/</a:t>
            </a:r>
            <a:r>
              <a:rPr lang="en-US" sz="1200" dirty="0" err="1">
                <a:latin typeface="+mn-lt"/>
              </a:rPr>
              <a:t>putfield</a:t>
            </a:r>
            <a:r>
              <a:rPr lang="en-US" sz="1200" dirty="0">
                <a:latin typeface="+mn-lt"/>
              </a:rPr>
              <a:t> bytecodes.</a:t>
            </a:r>
          </a:p>
          <a:p>
            <a:r>
              <a:rPr lang="en-US" sz="1200" dirty="0">
                <a:latin typeface="+mn-lt"/>
              </a:rPr>
              <a:t>Currently, both compilers generates additional Stores to initialize all the synthetic multifield with initial values as apart of ‘</a:t>
            </a:r>
            <a:r>
              <a:rPr lang="en-US" sz="1200" dirty="0" err="1">
                <a:latin typeface="+mn-lt"/>
              </a:rPr>
              <a:t>putfield</a:t>
            </a:r>
            <a:r>
              <a:rPr lang="en-US" sz="1200" dirty="0">
                <a:latin typeface="+mn-lt"/>
              </a:rPr>
              <a:t>’ processing during parsing.  Interpreter always allocates a new values in heap and all the fields are initialized to their default values. </a:t>
            </a:r>
          </a:p>
          <a:p>
            <a:pPr marL="0" indent="0">
              <a:buNone/>
            </a:pPr>
            <a:r>
              <a:rPr lang="en-US" sz="1200" dirty="0"/>
              <a:t>Ref: </a:t>
            </a:r>
            <a:r>
              <a:rPr lang="en-US" sz="1200" dirty="0">
                <a:hlinkClick r:id="rId2"/>
              </a:rPr>
              <a:t>https://cr.openjdk.org/~jrose/values/multi-field.html</a:t>
            </a:r>
            <a:endParaRPr lang="en-US" sz="1200" dirty="0"/>
          </a:p>
          <a:p>
            <a:endParaRPr lang="en-US" sz="1200" dirty="0"/>
          </a:p>
        </p:txBody>
      </p:sp>
      <p:pic>
        <p:nvPicPr>
          <p:cNvPr id="5" name="Picture 4">
            <a:extLst>
              <a:ext uri="{FF2B5EF4-FFF2-40B4-BE49-F238E27FC236}">
                <a16:creationId xmlns:a16="http://schemas.microsoft.com/office/drawing/2014/main" id="{BDFB6147-1D48-598F-D762-534C0E44C342}"/>
              </a:ext>
            </a:extLst>
          </p:cNvPr>
          <p:cNvPicPr>
            <a:picLocks noChangeAspect="1"/>
          </p:cNvPicPr>
          <p:nvPr/>
        </p:nvPicPr>
        <p:blipFill>
          <a:blip r:embed="rId3"/>
          <a:stretch>
            <a:fillRect/>
          </a:stretch>
        </p:blipFill>
        <p:spPr>
          <a:xfrm>
            <a:off x="6903307" y="3058317"/>
            <a:ext cx="4907693" cy="322573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8276481-39B2-DFA3-CC11-A0A6BD8CFE67}"/>
                  </a:ext>
                </a:extLst>
              </p14:cNvPr>
              <p14:cNvContentPartPr/>
              <p14:nvPr/>
            </p14:nvContentPartPr>
            <p14:xfrm>
              <a:off x="7026584" y="5603734"/>
              <a:ext cx="221040" cy="68040"/>
            </p14:xfrm>
          </p:contentPart>
        </mc:Choice>
        <mc:Fallback xmlns="">
          <p:pic>
            <p:nvPicPr>
              <p:cNvPr id="6" name="Ink 5">
                <a:extLst>
                  <a:ext uri="{FF2B5EF4-FFF2-40B4-BE49-F238E27FC236}">
                    <a16:creationId xmlns:a16="http://schemas.microsoft.com/office/drawing/2014/main" id="{E8276481-39B2-DFA3-CC11-A0A6BD8CFE67}"/>
                  </a:ext>
                </a:extLst>
              </p:cNvPr>
              <p:cNvPicPr/>
              <p:nvPr/>
            </p:nvPicPr>
            <p:blipFill>
              <a:blip r:embed="rId5"/>
              <a:stretch>
                <a:fillRect/>
              </a:stretch>
            </p:blipFill>
            <p:spPr>
              <a:xfrm>
                <a:off x="7017944" y="5595094"/>
                <a:ext cx="238680" cy="85680"/>
              </a:xfrm>
              <a:prstGeom prst="rect">
                <a:avLst/>
              </a:prstGeom>
            </p:spPr>
          </p:pic>
        </mc:Fallback>
      </mc:AlternateContent>
    </p:spTree>
    <p:extLst>
      <p:ext uri="{BB962C8B-B14F-4D97-AF65-F5344CB8AC3E}">
        <p14:creationId xmlns:p14="http://schemas.microsoft.com/office/powerpoint/2010/main" val="407527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BAF82C-191F-04C5-2069-FCAFDDDD6B41}"/>
              </a:ext>
            </a:extLst>
          </p:cNvPr>
          <p:cNvSpPr txBox="1"/>
          <p:nvPr/>
        </p:nvSpPr>
        <p:spPr>
          <a:xfrm>
            <a:off x="381000" y="221694"/>
            <a:ext cx="6685844" cy="703995"/>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600" b="1" kern="1200" dirty="0">
                <a:latin typeface="+mj-lt"/>
                <a:ea typeface="+mj-ea"/>
                <a:cs typeface="+mj-cs"/>
              </a:rPr>
              <a:t>Multifield processing during Parsing.</a:t>
            </a:r>
          </a:p>
        </p:txBody>
      </p:sp>
      <p:pic>
        <p:nvPicPr>
          <p:cNvPr id="3" name="Picture 2">
            <a:extLst>
              <a:ext uri="{FF2B5EF4-FFF2-40B4-BE49-F238E27FC236}">
                <a16:creationId xmlns:a16="http://schemas.microsoft.com/office/drawing/2014/main" id="{C9D59E05-4770-78C6-5116-02AAD99B280A}"/>
              </a:ext>
            </a:extLst>
          </p:cNvPr>
          <p:cNvPicPr>
            <a:picLocks noChangeAspect="1"/>
          </p:cNvPicPr>
          <p:nvPr/>
        </p:nvPicPr>
        <p:blipFill>
          <a:blip r:embed="rId3"/>
          <a:stretch>
            <a:fillRect/>
          </a:stretch>
        </p:blipFill>
        <p:spPr>
          <a:xfrm>
            <a:off x="1" y="1105481"/>
            <a:ext cx="6685844" cy="5261453"/>
          </a:xfrm>
          <a:prstGeom prst="rect">
            <a:avLst/>
          </a:prstGeom>
        </p:spPr>
      </p:pic>
      <p:sp>
        <p:nvSpPr>
          <p:cNvPr id="8" name="TextBox 7">
            <a:extLst>
              <a:ext uri="{FF2B5EF4-FFF2-40B4-BE49-F238E27FC236}">
                <a16:creationId xmlns:a16="http://schemas.microsoft.com/office/drawing/2014/main" id="{A29A1D4A-6CF5-E57E-7676-220D342676D6}"/>
              </a:ext>
            </a:extLst>
          </p:cNvPr>
          <p:cNvSpPr txBox="1"/>
          <p:nvPr/>
        </p:nvSpPr>
        <p:spPr>
          <a:xfrm>
            <a:off x="7028745" y="222947"/>
            <a:ext cx="4371621" cy="4031873"/>
          </a:xfrm>
          <a:prstGeom prst="rect">
            <a:avLst/>
          </a:prstGeom>
          <a:noFill/>
        </p:spPr>
        <p:txBody>
          <a:bodyPr wrap="square" rtlCol="0">
            <a:spAutoFit/>
          </a:bodyPr>
          <a:lstStyle/>
          <a:p>
            <a:r>
              <a:rPr lang="en-IN" sz="1600" dirty="0"/>
              <a:t>Role of Field Layout Builder:</a:t>
            </a:r>
          </a:p>
          <a:p>
            <a:pPr marL="285750" indent="-285750">
              <a:buFont typeface="Arial" panose="020B0604020202020204" pitchFamily="34" charset="0"/>
              <a:buChar char="•"/>
            </a:pPr>
            <a:r>
              <a:rPr lang="en-US" sz="1600" dirty="0"/>
              <a:t>Computes the field layout of classes.</a:t>
            </a:r>
            <a:endParaRPr lang="en-IN" sz="1600" dirty="0"/>
          </a:p>
          <a:p>
            <a:pPr marL="285750" indent="-285750" algn="just">
              <a:buFont typeface="Arial" panose="020B0604020202020204" pitchFamily="34" charset="0"/>
              <a:buChar char="•"/>
            </a:pPr>
            <a:r>
              <a:rPr lang="en-IN" sz="1600" dirty="0"/>
              <a:t>Creates a </a:t>
            </a:r>
            <a:r>
              <a:rPr lang="en-IN" sz="1600" dirty="0" err="1"/>
              <a:t>LayoutRawBlock</a:t>
            </a:r>
            <a:r>
              <a:rPr lang="en-IN" sz="1600" dirty="0"/>
              <a:t> (a fundamental element of a layout) for each </a:t>
            </a:r>
            <a:r>
              <a:rPr lang="en-IN" sz="1600" dirty="0" err="1"/>
              <a:t>FieldInfo</a:t>
            </a:r>
            <a:r>
              <a:rPr lang="en-IN" sz="1600" dirty="0"/>
              <a:t> to capture its size and alignment. Injects additional </a:t>
            </a:r>
            <a:r>
              <a:rPr lang="en-IN" sz="1600" dirty="0" err="1"/>
              <a:t>LayoutRawBlocks</a:t>
            </a:r>
            <a:r>
              <a:rPr lang="en-IN" sz="1600" dirty="0"/>
              <a:t> for padding and synthetic fields.</a:t>
            </a:r>
          </a:p>
          <a:p>
            <a:pPr marL="285750" indent="-285750">
              <a:buFont typeface="Arial" panose="020B0604020202020204" pitchFamily="34" charset="0"/>
              <a:buChar char="•"/>
            </a:pPr>
            <a:r>
              <a:rPr lang="en-IN" sz="1600" dirty="0"/>
              <a:t>Maintains separate block lists for primitive, big-primitives, oops and multi-fields within </a:t>
            </a:r>
            <a:r>
              <a:rPr lang="en-IN" sz="1600" dirty="0" err="1"/>
              <a:t>FieldGroup</a:t>
            </a:r>
            <a:r>
              <a:rPr lang="en-IN" sz="1600" dirty="0"/>
              <a:t>.</a:t>
            </a:r>
          </a:p>
          <a:p>
            <a:pPr marL="285750" indent="-285750">
              <a:buFont typeface="Arial" panose="020B0604020202020204" pitchFamily="34" charset="0"/>
              <a:buChar char="•"/>
            </a:pPr>
            <a:r>
              <a:rPr lang="en-IN" sz="1600" dirty="0"/>
              <a:t>Sorts and re-orders field for compact layout, build the </a:t>
            </a:r>
            <a:r>
              <a:rPr lang="en-IN" sz="1600" dirty="0" err="1"/>
              <a:t>oopmaps</a:t>
            </a:r>
            <a:r>
              <a:rPr lang="en-IN" sz="1600" dirty="0"/>
              <a:t> to record </a:t>
            </a:r>
            <a:r>
              <a:rPr lang="en-IN" sz="1600" dirty="0" err="1"/>
              <a:t>oop</a:t>
            </a:r>
            <a:r>
              <a:rPr lang="en-IN" sz="1600" dirty="0"/>
              <a:t> fields and records the exact layout size in </a:t>
            </a:r>
            <a:r>
              <a:rPr lang="en-IN" sz="1600" dirty="0" err="1"/>
              <a:t>Klass</a:t>
            </a:r>
            <a:r>
              <a:rPr lang="en-IN" sz="1600" dirty="0"/>
              <a:t> _</a:t>
            </a:r>
            <a:r>
              <a:rPr lang="en-IN" sz="1600" dirty="0" err="1"/>
              <a:t>layout_helper</a:t>
            </a:r>
            <a:r>
              <a:rPr lang="en-IN" sz="1600" dirty="0"/>
              <a:t>.</a:t>
            </a:r>
          </a:p>
          <a:p>
            <a:pPr marL="285750" indent="-285750">
              <a:buFont typeface="Arial" panose="020B0604020202020204" pitchFamily="34" charset="0"/>
              <a:buChar char="•"/>
            </a:pPr>
            <a:r>
              <a:rPr lang="en-IN" sz="1600" dirty="0"/>
              <a:t>Responsible for value type field flattening decisions for null-restricted fields.</a:t>
            </a:r>
            <a:endParaRPr lang="en-US" sz="1600" dirty="0"/>
          </a:p>
        </p:txBody>
      </p:sp>
      <p:pic>
        <p:nvPicPr>
          <p:cNvPr id="10" name="Picture 9">
            <a:extLst>
              <a:ext uri="{FF2B5EF4-FFF2-40B4-BE49-F238E27FC236}">
                <a16:creationId xmlns:a16="http://schemas.microsoft.com/office/drawing/2014/main" id="{ED03EC44-E009-3BC0-C6E3-3FAC334F3D72}"/>
              </a:ext>
            </a:extLst>
          </p:cNvPr>
          <p:cNvPicPr>
            <a:picLocks noChangeAspect="1"/>
          </p:cNvPicPr>
          <p:nvPr/>
        </p:nvPicPr>
        <p:blipFill>
          <a:blip r:embed="rId4"/>
          <a:stretch>
            <a:fillRect/>
          </a:stretch>
        </p:blipFill>
        <p:spPr>
          <a:xfrm>
            <a:off x="6096000" y="4177865"/>
            <a:ext cx="5647266" cy="1996713"/>
          </a:xfrm>
          <a:prstGeom prst="rect">
            <a:avLst/>
          </a:prstGeom>
        </p:spPr>
      </p:pic>
    </p:spTree>
    <p:extLst>
      <p:ext uri="{BB962C8B-B14F-4D97-AF65-F5344CB8AC3E}">
        <p14:creationId xmlns:p14="http://schemas.microsoft.com/office/powerpoint/2010/main" val="3463013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4213</Words>
  <Application>Microsoft Office PowerPoint</Application>
  <PresentationFormat>Widescreen</PresentationFormat>
  <Paragraphs>280</Paragraphs>
  <Slides>34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-apple-system</vt:lpstr>
      <vt:lpstr>Arial</vt:lpstr>
      <vt:lpstr>Calibri</vt:lpstr>
      <vt:lpstr>Calibri Light</vt:lpstr>
      <vt:lpstr>Helvetica</vt:lpstr>
      <vt:lpstr>Helvetica Neue Medium</vt:lpstr>
      <vt:lpstr>Intel Clear</vt:lpstr>
      <vt:lpstr>Intel Clear Light</vt:lpstr>
      <vt:lpstr>IntelOne Display Regular</vt:lpstr>
      <vt:lpstr>IntelOne Text</vt:lpstr>
      <vt:lpstr>Segoe UI</vt:lpstr>
      <vt:lpstr>Office Theme</vt:lpstr>
      <vt:lpstr>VectorAPI + Valhalla</vt:lpstr>
      <vt:lpstr>Agenda</vt:lpstr>
      <vt:lpstr>VectorAPI Feature Evolution</vt:lpstr>
      <vt:lpstr>PowerPoint Presentation</vt:lpstr>
      <vt:lpstr>New Vector and Payload Class Hierarchy.</vt:lpstr>
      <vt:lpstr>PowerPoint Presentation</vt:lpstr>
      <vt:lpstr>PowerPoint Presentation</vt:lpstr>
      <vt:lpstr>Multifield Annotation</vt:lpstr>
      <vt:lpstr>PowerPoint Presentation</vt:lpstr>
      <vt:lpstr>Oops model implications on Calling Conventions</vt:lpstr>
      <vt:lpstr>Multifield payloads for MaxSpecies</vt:lpstr>
      <vt:lpstr>Modified fallback implementation</vt:lpstr>
      <vt:lpstr>Compiler Side Changes.</vt:lpstr>
      <vt:lpstr>ci Model</vt:lpstr>
      <vt:lpstr>C2 Compiler Support</vt:lpstr>
      <vt:lpstr>Scalarization Intercepts</vt:lpstr>
      <vt:lpstr>Vector IR representation. </vt:lpstr>
      <vt:lpstr>IR corresponding to Binary Kernel</vt:lpstr>
      <vt:lpstr>Problem with Unsafe.put </vt:lpstr>
      <vt:lpstr>Aliasing behaviour of Vector Payloads  </vt:lpstr>
      <vt:lpstr>Notes on scalarization.</vt:lpstr>
      <vt:lpstr>C1 Compiler Support.</vt:lpstr>
      <vt:lpstr>Notes on Larval state transition and issue involved.</vt:lpstr>
      <vt:lpstr>Problem with larvae arguments</vt:lpstr>
      <vt:lpstr>Larval state in context of Vector API</vt:lpstr>
      <vt:lpstr>Generic approaches to handle larvae value object.</vt:lpstr>
      <vt:lpstr>De-optimization Support</vt:lpstr>
      <vt:lpstr>lworld+vector status </vt:lpstr>
      <vt:lpstr> FP16  Support</vt:lpstr>
      <vt:lpstr>FP16 Status Update</vt:lpstr>
      <vt:lpstr>PowerPoint Presentation</vt:lpstr>
      <vt:lpstr>PowerPoint Presentation</vt:lpstr>
      <vt:lpstr>Scalarization in context of vectors..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Bhateja, Jatin</dc:creator>
  <cp:lastModifiedBy>Bhateja, Jatin</cp:lastModifiedBy>
  <cp:revision>3</cp:revision>
  <dcterms:created xsi:type="dcterms:W3CDTF">2024-04-05T05:29:56Z</dcterms:created>
  <dcterms:modified xsi:type="dcterms:W3CDTF">2024-04-05T05:36:56Z</dcterms:modified>
</cp:coreProperties>
</file>