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2" d="100"/>
          <a:sy n="62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8D83-13FD-4949-B0C8-BE4D7435A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50315-4AF8-44DC-8EBD-05A32AADA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D8E51-E763-48A8-86C5-84E0A2E1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6C626-3AC2-4F91-8932-8FFF434E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94CD8-1665-47EC-AF19-F4A9AF9B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0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AF02-7F62-45F1-AA96-8FB8958E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18C26-A37F-4F67-AE75-9CDB71029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B222-7C56-4EA5-88EB-4EB325D1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6CBD9-C774-4268-BF63-E551F26A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B5584-A57F-458C-B87A-5FCCE96C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E106B5-8B39-45BB-9E96-35A4C33A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97CAD-E281-458F-9EE5-3D5D2F8AC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0E611-BCB7-4D1B-9508-B2248823B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6A58-1101-417B-AA69-42259FF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01CAA-12FC-4653-99B7-1EC41E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5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F7A6-3668-4F77-B193-070A0EC9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92FCA-FEF7-4141-A6DA-690F1D3A7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905D5-4DAB-4E86-A720-3C8D08A7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D2F9-0172-411E-B4AD-7CD1E3FA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2D578-033E-43EB-BADD-3BFF20A1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0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7D16-5EF3-4C7C-898A-0B3A9731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54334-8603-4D8E-AF6E-6DEE3B5B0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539F9-78E1-40C1-9DF2-2C9DEB6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41575-F776-47B3-BF44-7E52CF63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9B38A-972F-46C6-8FF1-71594990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6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1E64-A03B-4FB2-8C72-D866E857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F713F-D310-47AA-86C4-20D60506F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94C36-F4C0-4A67-BD51-22C414EDF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31F2D-A28E-43E5-B04E-10E321B7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84213-E806-4334-A9AE-48D3EC765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68E50-F5E1-42E0-B61F-316F1522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5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611-010C-4FF3-8479-E711A5A98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01505-987D-4B4A-933F-C4F9088E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617B9-F175-467F-9C13-C216C98F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1648F-0708-4B25-B8A3-A98D3EEB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494A4-F6BF-46FD-8D09-EA39C7C92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A6B3B-1384-43C4-992B-C4625561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45DB28-7571-4385-902E-E47A1DB1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BADF-D98F-4A54-B8BA-65A36CF6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1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18CF-0905-4CD4-B50A-2B1C8192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93077-1ACB-4430-819B-BAC88C7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1F080-C29E-4367-B30F-47E49BC98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F871B-52E6-4AB4-97F2-6ED5D745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02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9A498-4AE5-4FD1-A7CE-762AE32F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19124-AC37-47FD-93F0-05D729CF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1D3FB-EC7A-457A-9EF6-41A55F95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983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2900-774B-4ECA-978E-315FA08E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15DB-F4F5-4099-9F88-6D6BD72AD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7050-1C64-4E0D-8F4E-B274718C8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DBC66-E8B4-4C46-AA2E-BE8901933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93894-7FE1-41EA-A076-FF40E95A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FE22-2BDA-450B-85E9-2D07A9B5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94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DCD0A-83B2-41A7-8F2C-D7EB5A31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7BFB7-D6DF-4049-8921-6CB08A8A5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21214-A3AD-45BD-A5C0-2AF11F9A8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C2906-8507-46D6-8C31-745F052B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5DF71-12A8-4A98-A790-F5D3F5CA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60F29-207F-4C3A-B63D-03BFB6C6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9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BDB0C-CDEF-4487-A9DB-F9324931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CCC13-EB82-4FEE-9699-52BF3977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9311C-AD5D-4275-BBFF-4795966BC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02768-6110-4437-A76C-41F619A494E3}" type="datetimeFigureOut">
              <a:rPr lang="en-US" smtClean="0"/>
              <a:t>9/11/2020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731D9-12D2-49D2-AF8F-B4A3DFE3A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2ABA-792F-463C-899E-75DCA1D8D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E46B7-645F-48B5-9A6F-C3218980A0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2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\\jpe-gateway-01\PersonalDirectories\jatinbha\PERF_RESULTS\JMH_Stubs_CXL_28C_2S.xlsx" TargetMode="External"/><Relationship Id="rId4" Type="http://schemas.openxmlformats.org/officeDocument/2006/relationships/hyperlink" Target="file:///\\jpe-gateway-01\PersonalDirectories\jatinbha\PERF_RESULTS\JMH_PI_CLX_28C_2S.xls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jpe-gateway-01\PersonalDirectories\jatinbha\PERF_RESULTS\specjbb_arraycopy_opts_CLX_28C-2S.xls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\\jpe-gateway-01\PersonalDirectories\jatinbha\PERF_RESULTS\specjbb_arraycopy_opts_ICX_24C-2S_floating_frequency.xls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4EAD-B7A7-4F8F-B022-D2CCC905D7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Array Copy acceleration using AVX-512 masked instructions</a:t>
            </a:r>
          </a:p>
        </p:txBody>
      </p:sp>
    </p:spTree>
    <p:extLst>
      <p:ext uri="{BB962C8B-B14F-4D97-AF65-F5344CB8AC3E}">
        <p14:creationId xmlns:p14="http://schemas.microsoft.com/office/powerpoint/2010/main" val="186515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F6B30-DF4D-488A-AE1B-D9C017126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288" y="489098"/>
            <a:ext cx="10593511" cy="5687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Background: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 JVM arraycopy operation is called for following Java library APIs:-</a:t>
            </a:r>
          </a:p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System.arraycopy()</a:t>
            </a:r>
          </a:p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Arrays.copyOf()</a:t>
            </a:r>
          </a:p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Object cloning – array and instance objects.</a:t>
            </a:r>
          </a:p>
          <a:p>
            <a:pPr marL="0" indent="0">
              <a:buNone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2.    Currently in order to perform copy operation compiler emits a call to copy stub.</a:t>
            </a:r>
          </a:p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A stub is a hand-crafted assembly sequence which is assembled during VM startup initialization.</a:t>
            </a:r>
          </a:p>
          <a:p>
            <a:pPr marL="0" indent="0">
              <a:buNone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3.   Following histogram show call frequency profile of various array copy operation in SPECjbb2015:- </a:t>
            </a:r>
          </a:p>
          <a:p>
            <a:pPr marL="0" indent="0">
              <a:buNone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>
              <a:buFontTx/>
              <a:buChar char="-"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3E720-1DCC-41B5-B777-564250A4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2" y="3926792"/>
            <a:ext cx="10077892" cy="275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6FBDFA86-51D3-4729-B154-796918372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852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F1CE7C6-BE91-42A7-9214-F33FD918C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1A9DB-3B8D-4F0F-B8C6-3B49F2F41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566057"/>
            <a:ext cx="5996504" cy="5651863"/>
          </a:xfrm>
        </p:spPr>
        <p:txBody>
          <a:bodyPr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Two step optimization:-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Partial In lining : 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For small sized copy blocks ( &gt; 32 bytes) compiler emits optimized instruction sequence using masked instructions at the call site. 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This save lots of call over head (argument preparation , caller save spills,  additional branches  and conditions in stubs etc.)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Inline size is configurable to 64 bytes, in this case 64 byte ZMM registers are used. </a:t>
            </a:r>
          </a:p>
          <a:p>
            <a:pPr lvl="1"/>
            <a:r>
              <a:rPr lang="en-US" sz="1500" dirty="0">
                <a:solidFill>
                  <a:srgbClr val="FFFFFF"/>
                </a:solidFill>
              </a:rPr>
              <a:t>Optimized stubs: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Specialized instruction sequence for various copy blocks size ranging from 32 – 192 bytes.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Destination aligned fat copy loop, copy 192 byte data in one iteration, this save expensive cache splits during vector load and stores.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All the special block operate using 32 byte vector registers if copy size is less than AVX3Threshold (4096 bytes).</a:t>
            </a:r>
          </a:p>
          <a:p>
            <a:pPr lvl="2"/>
            <a:r>
              <a:rPr lang="en-US" sz="1500" dirty="0">
                <a:solidFill>
                  <a:srgbClr val="FFFFFF"/>
                </a:solidFill>
              </a:rPr>
              <a:t>Fast REP MOVS is used if user forces the use of 32 byte vectors for bigger copy sizes ( &gt; 4096 bytes). </a:t>
            </a:r>
          </a:p>
          <a:p>
            <a:pPr lvl="1"/>
            <a:endParaRPr lang="en-US" sz="1900" dirty="0">
              <a:solidFill>
                <a:srgbClr val="FFFFFF"/>
              </a:solidFill>
            </a:endParaRPr>
          </a:p>
          <a:p>
            <a:pPr lvl="2"/>
            <a:endParaRPr lang="en-US" sz="1500" dirty="0">
              <a:solidFill>
                <a:srgbClr val="FFFFFF"/>
              </a:solidFill>
            </a:endParaRPr>
          </a:p>
          <a:p>
            <a:pPr lvl="2"/>
            <a:endParaRPr lang="en-US" sz="1500" dirty="0">
              <a:solidFill>
                <a:srgbClr val="FFFFFF"/>
              </a:solidFill>
            </a:endParaRPr>
          </a:p>
          <a:p>
            <a:pPr marL="914400" lvl="2" indent="0">
              <a:buNone/>
            </a:pPr>
            <a:endParaRPr lang="en-US" sz="15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D5249-BD31-492B-8973-5D2131B028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12" b="1"/>
          <a:stretch/>
        </p:blipFill>
        <p:spPr>
          <a:xfrm>
            <a:off x="6885216" y="422136"/>
            <a:ext cx="5067298" cy="639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6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4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4AA13-CA9B-450C-85E7-6AEE399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69" y="457492"/>
            <a:ext cx="9415023" cy="4455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Perf Results:  Java micro benchmarks (CLX 28C – 2S)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B1319EC9-4F92-429D-AFAA-8975D284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9" y="1389579"/>
            <a:ext cx="5744851" cy="3760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F79E73-FCA4-4F80-9B64-9CCA1CCD7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800" y="1407559"/>
            <a:ext cx="5828261" cy="38322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A77771-D43F-48EA-B8AE-C7E83CE5D639}"/>
              </a:ext>
            </a:extLst>
          </p:cNvPr>
          <p:cNvSpPr txBox="1"/>
          <p:nvPr/>
        </p:nvSpPr>
        <p:spPr>
          <a:xfrm>
            <a:off x="2342508" y="5239820"/>
            <a:ext cx="158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Partial in-lining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A8788-8C97-4016-A8CC-59782AEF8682}"/>
              </a:ext>
            </a:extLst>
          </p:cNvPr>
          <p:cNvSpPr txBox="1"/>
          <p:nvPr/>
        </p:nvSpPr>
        <p:spPr>
          <a:xfrm>
            <a:off x="8527551" y="5285986"/>
            <a:ext cx="1756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stubs</a:t>
            </a:r>
          </a:p>
          <a:p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33C8155-733F-4312-9595-5067BA76CAA7}"/>
              </a:ext>
            </a:extLst>
          </p:cNvPr>
          <p:cNvSpPr txBox="1">
            <a:spLocks/>
          </p:cNvSpPr>
          <p:nvPr/>
        </p:nvSpPr>
        <p:spPr>
          <a:xfrm>
            <a:off x="509426" y="6010235"/>
            <a:ext cx="9261297" cy="405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4" action="ppaction://hlinkfile"/>
              </a:rPr>
              <a:t>\\jpe-gateway-01\PersonalDirectories\jatinbha\PERF_RESULTS\JMH_PI_CLX_28C_2S.xlsx</a:t>
            </a:r>
            <a:endParaRPr lang="en-US" sz="2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br>
              <a:rPr lang="en-US" sz="2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</a:br>
            <a:r>
              <a:rPr lang="en-US" sz="20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5" action="ppaction://hlinkfile"/>
              </a:rPr>
              <a:t>\\jpe-gateway-01\PersonalDirectories\jatinbha\PERF_RESULTS\JMH_Stubs_CXL_28C_2S.xlsx</a:t>
            </a:r>
            <a:endParaRPr lang="en-US" sz="20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9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ABB5-14A4-49E8-B040-1A286E60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2755"/>
            <a:ext cx="10515600" cy="532420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Cumulative cycles spent in various array copy operation in benchmarks is less than 1.5%,  thus no-perceptible changes in max-jops or critical jops. </a:t>
            </a:r>
          </a:p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Detailed EMON data show improvement on various fronts (cycles, instruction count, branches, near calls).</a:t>
            </a:r>
          </a:p>
          <a:p>
            <a:pPr marL="0" indent="0">
              <a:buNone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47686-5DD7-42B7-A073-8EB12E47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09953" cy="48763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Perf Results : SPECjbb2015  (CLX 28C-2S)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495CF-739D-4944-9BCB-E33A14085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94" y="1698216"/>
            <a:ext cx="11445411" cy="45198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8DBA59-2B3D-4BB4-9FFD-05642718928C}"/>
              </a:ext>
            </a:extLst>
          </p:cNvPr>
          <p:cNvSpPr txBox="1">
            <a:spLocks/>
          </p:cNvSpPr>
          <p:nvPr/>
        </p:nvSpPr>
        <p:spPr>
          <a:xfrm>
            <a:off x="864739" y="6269608"/>
            <a:ext cx="10381180" cy="446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3" action="ppaction://hlinkfile"/>
              </a:rPr>
              <a:t>\\jpe-gateway-01\PersonalDirectories\jatinbha\PERF_RESULTS\specjbb_arraycopy_opts_CLX_28C-2S.xlsx</a:t>
            </a: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755C-128C-42FC-BC5A-AF38264B1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168"/>
            <a:ext cx="10515600" cy="4681795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JMH Partial in-lining - AMD 24C – 2S   vs  ICX – 24C- 2S  [both at fixed frequency 2.2Ghz]</a:t>
            </a:r>
          </a:p>
          <a:p>
            <a:pPr lvl="1"/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2" action="ppaction://hlinkfile"/>
              </a:rPr>
              <a:t>\\jpe-gateway-01\PersonalDirectories\jatinbha\PERF_RESULTS\JMH_AMD_24C-2S.txt</a:t>
            </a: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lvl="1"/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2" action="ppaction://hlinkfile"/>
              </a:rPr>
              <a:t>\\jpe-gateway-01\PersonalDirectories\jatinbha\PERF_RESULTS\JMH_ICX_PI32.txt</a:t>
            </a: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  <a:p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SPECjbb2015 ICX – 24C 2S  [Floating frequency]</a:t>
            </a:r>
          </a:p>
          <a:p>
            <a:pPr lvl="1"/>
            <a:r>
              <a:rPr lang="en-US" sz="16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hlinkClick r:id="rId2" action="ppaction://hlinkfile"/>
              </a:rPr>
              <a:t>\\jpe-gateway-01\PersonalDirectories\jatinbha\PERF_RESULTS\specjbb_arraycopy_opts_ICX_24C-2S_floating_frequency.xlsx</a:t>
            </a:r>
            <a:endParaRPr lang="en-US" sz="1600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D2BBDB-AFAF-40E6-BDB5-327F6CB8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75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Other Perf results:</a:t>
            </a:r>
          </a:p>
        </p:txBody>
      </p:sp>
    </p:spTree>
    <p:extLst>
      <p:ext uri="{BB962C8B-B14F-4D97-AF65-F5344CB8AC3E}">
        <p14:creationId xmlns:p14="http://schemas.microsoft.com/office/powerpoint/2010/main" val="27589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473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Intel Clear</vt:lpstr>
      <vt:lpstr>Office Theme</vt:lpstr>
      <vt:lpstr>Array Copy acceleration using AVX-512 masked instructions</vt:lpstr>
      <vt:lpstr>PowerPoint Presentation</vt:lpstr>
      <vt:lpstr>PowerPoint Presentation</vt:lpstr>
      <vt:lpstr>Perf Results:  Java micro benchmarks (CLX 28C – 2S)</vt:lpstr>
      <vt:lpstr>Perf Results : SPECjbb2015  (CLX 28C-2S)</vt:lpstr>
      <vt:lpstr>Other Perf results: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Copy acceleration using AVX-512 masked instructions</dc:title>
  <dc:creator>Bhateja, Jatin</dc:creator>
  <cp:lastModifiedBy>Bhateja, Jatin</cp:lastModifiedBy>
  <cp:revision>9</cp:revision>
  <dcterms:created xsi:type="dcterms:W3CDTF">2020-09-11T12:23:05Z</dcterms:created>
  <dcterms:modified xsi:type="dcterms:W3CDTF">2020-09-11T13:31:14Z</dcterms:modified>
</cp:coreProperties>
</file>