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4"/>
  </p:notesMasterIdLst>
  <p:handoutMasterIdLst>
    <p:handoutMasterId r:id="rId35"/>
  </p:handoutMasterIdLst>
  <p:sldIdLst>
    <p:sldId id="315" r:id="rId5"/>
    <p:sldId id="325" r:id="rId6"/>
    <p:sldId id="332" r:id="rId7"/>
    <p:sldId id="333" r:id="rId8"/>
    <p:sldId id="317" r:id="rId9"/>
    <p:sldId id="335" r:id="rId10"/>
    <p:sldId id="336" r:id="rId11"/>
    <p:sldId id="337" r:id="rId12"/>
    <p:sldId id="338" r:id="rId13"/>
    <p:sldId id="339" r:id="rId14"/>
    <p:sldId id="340" r:id="rId15"/>
    <p:sldId id="341" r:id="rId16"/>
    <p:sldId id="334" r:id="rId17"/>
    <p:sldId id="324" r:id="rId18"/>
    <p:sldId id="322" r:id="rId19"/>
    <p:sldId id="342" r:id="rId20"/>
    <p:sldId id="320" r:id="rId21"/>
    <p:sldId id="343" r:id="rId22"/>
    <p:sldId id="344" r:id="rId23"/>
    <p:sldId id="345" r:id="rId24"/>
    <p:sldId id="346" r:id="rId25"/>
    <p:sldId id="347" r:id="rId26"/>
    <p:sldId id="348" r:id="rId27"/>
    <p:sldId id="349" r:id="rId28"/>
    <p:sldId id="350" r:id="rId29"/>
    <p:sldId id="351" r:id="rId30"/>
    <p:sldId id="330" r:id="rId31"/>
    <p:sldId id="331" r:id="rId32"/>
    <p:sldId id="300"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F889D-583E-CDD5-D19A-E1E57F1EEBEF}" v="3" dt="2020-11-11T18:29:39.953"/>
    <p1510:client id="{8D181CCD-7CB2-4AF6-8FF3-F60EC4865E3B}" v="5" dt="2020-10-19T05:43:18.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8963" autoAdjust="0"/>
  </p:normalViewPr>
  <p:slideViewPr>
    <p:cSldViewPr snapToGrid="0">
      <p:cViewPr varScale="1">
        <p:scale>
          <a:sx n="65" d="100"/>
          <a:sy n="65" d="100"/>
        </p:scale>
        <p:origin x="720" y="52"/>
      </p:cViewPr>
      <p:guideLst>
        <p:guide orient="horz" pos="1620"/>
        <p:guide pos="5470"/>
        <p:guide pos="287"/>
      </p:guideLst>
    </p:cSldViewPr>
  </p:slideViewPr>
  <p:outlineViewPr>
    <p:cViewPr>
      <p:scale>
        <a:sx n="33" d="100"/>
        <a:sy n="33" d="100"/>
      </p:scale>
      <p:origin x="0" y="0"/>
    </p:cViewPr>
  </p:outlineViewPr>
  <p:notesTextViewPr>
    <p:cViewPr>
      <p:scale>
        <a:sx n="3" d="2"/>
        <a:sy n="3" d="2"/>
      </p:scale>
      <p:origin x="0" y="0"/>
    </p:cViewPr>
  </p:notesTextViewPr>
  <p:sorterViewPr>
    <p:cViewPr>
      <p:scale>
        <a:sx n="86" d="100"/>
        <a:sy n="86" d="100"/>
      </p:scale>
      <p:origin x="0" y="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11/22/2020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11/22/2020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000" dirty="0"/>
              <a:t>C-application : arg1 -&gt; starting offset within source and destination buffers.</a:t>
            </a:r>
          </a:p>
          <a:p>
            <a:pPr marL="0" indent="0">
              <a:buFontTx/>
              <a:buNone/>
            </a:pPr>
            <a:r>
              <a:rPr lang="en-US" sz="1000" dirty="0"/>
              <a:t>                             arg2 -&gt; mask defining the number of bytes to be copied (1023 -&gt; 11,1111,1111) </a:t>
            </a:r>
          </a:p>
        </p:txBody>
      </p:sp>
      <p:sp>
        <p:nvSpPr>
          <p:cNvPr id="4" name="Slide Number Placeholder 3"/>
          <p:cNvSpPr>
            <a:spLocks noGrp="1"/>
          </p:cNvSpPr>
          <p:nvPr>
            <p:ph type="sldNum" sz="quarter" idx="5"/>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2759549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C-application coping 32 bytes of data</a:t>
            </a:r>
          </a:p>
          <a:p>
            <a:r>
              <a:rPr lang="en-US" dirty="0"/>
              <a:t>   -&gt; Mask BG [Byte Granularity] -&gt; 2^32 -1  = 4,294,967,295</a:t>
            </a:r>
          </a:p>
          <a:p>
            <a:r>
              <a:rPr lang="en-US" dirty="0"/>
              <a:t>   -&gt; Mask IG  [Integer Granularity] -&gt; 2^8 -1 = 255</a:t>
            </a:r>
          </a:p>
          <a:p>
            <a:r>
              <a:rPr lang="en-US" dirty="0"/>
              <a:t>   -&gt; Mask LG [Long Granularity] -&gt; 2^4 -1 = 15</a:t>
            </a:r>
          </a:p>
        </p:txBody>
      </p:sp>
      <p:sp>
        <p:nvSpPr>
          <p:cNvPr id="4" name="Slide Number Placeholder 3"/>
          <p:cNvSpPr>
            <a:spLocks noGrp="1"/>
          </p:cNvSpPr>
          <p:nvPr>
            <p:ph type="sldNum" sz="quarter" idx="5"/>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182063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67141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grpSp>
        <p:nvGrpSpPr>
          <p:cNvPr id="5" name="Group 4">
            <a:extLst>
              <a:ext uri="{FF2B5EF4-FFF2-40B4-BE49-F238E27FC236}">
                <a16:creationId xmlns:a16="http://schemas.microsoft.com/office/drawing/2014/main" id="{00D1AA11-E210-4043-BD16-B1EE44945543}"/>
              </a:ext>
            </a:extLst>
          </p:cNvPr>
          <p:cNvGrpSpPr/>
          <p:nvPr userDrawn="1"/>
        </p:nvGrpSpPr>
        <p:grpSpPr>
          <a:xfrm>
            <a:off x="444687" y="526731"/>
            <a:ext cx="1059754" cy="396801"/>
            <a:chOff x="1314450" y="6391094"/>
            <a:chExt cx="1123377" cy="420623"/>
          </a:xfrm>
        </p:grpSpPr>
        <p:sp>
          <p:nvSpPr>
            <p:cNvPr id="7" name="Freeform: Shape 6">
              <a:extLst>
                <a:ext uri="{FF2B5EF4-FFF2-40B4-BE49-F238E27FC236}">
                  <a16:creationId xmlns:a16="http://schemas.microsoft.com/office/drawing/2014/main" id="{55FD082E-EFE3-4CFB-98DD-BADB6B92C18B}"/>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9F463BE-951F-4C6E-81DE-C99DF70714C5}"/>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A61C227-737C-4A2D-85C3-92C61F255EFB}"/>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A325E1C-5D6A-440D-B2E6-E3025103551B}"/>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74962" y="1807331"/>
            <a:ext cx="3060081" cy="1141047"/>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8911399" y="4702786"/>
            <a:ext cx="155864" cy="3448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0" marR="0" indent="0" algn="l" defTabSz="914377" rtl="0" fontAlgn="auto" latinLnBrk="0" hangingPunct="0">
              <a:lnSpc>
                <a:spcPct val="90000"/>
              </a:lnSpc>
              <a:spcBef>
                <a:spcPts val="1688"/>
              </a:spcBef>
              <a:spcAft>
                <a:spcPts val="0"/>
              </a:spcAft>
              <a:buClrTx/>
              <a:buSzTx/>
              <a:buFontTx/>
              <a:buNone/>
              <a:tabLst/>
            </a:pPr>
            <a:fld id="{302FE90D-A879-0D42-B0CA-7E5C0D197FB5}" type="slidenum">
              <a:rPr kumimoji="0" lang="en-US" sz="638"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914377" rtl="0" fontAlgn="auto" latinLnBrk="0" hangingPunct="0">
                <a:lnSpc>
                  <a:spcPct val="90000"/>
                </a:lnSpc>
                <a:spcBef>
                  <a:spcPts val="1688"/>
                </a:spcBef>
                <a:spcAft>
                  <a:spcPts val="0"/>
                </a:spcAft>
                <a:buClrTx/>
                <a:buSzTx/>
                <a:buFontTx/>
                <a:buNone/>
                <a:tabLst/>
              </a:pPr>
              <a:t>‹#›</a:t>
            </a:fld>
            <a:endParaRPr kumimoji="0" lang="en-US" sz="638"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1" y="4751407"/>
            <a:ext cx="8802740" cy="446276"/>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6568903" y="2179659"/>
            <a:ext cx="4805588" cy="446276"/>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619125"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725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DC75BCC-CF10-4549-AA9E-A265DDAFE2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74962" y="1807331"/>
            <a:ext cx="3060081" cy="1141047"/>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grpSp>
        <p:nvGrpSpPr>
          <p:cNvPr id="6" name="Group 5">
            <a:extLst>
              <a:ext uri="{FF2B5EF4-FFF2-40B4-BE49-F238E27FC236}">
                <a16:creationId xmlns:a16="http://schemas.microsoft.com/office/drawing/2014/main" id="{317AB76E-0216-4D42-BE32-E48414810363}"/>
              </a:ext>
            </a:extLst>
          </p:cNvPr>
          <p:cNvGrpSpPr/>
          <p:nvPr userDrawn="1"/>
        </p:nvGrpSpPr>
        <p:grpSpPr>
          <a:xfrm>
            <a:off x="444687" y="526731"/>
            <a:ext cx="1059754" cy="396801"/>
            <a:chOff x="1314450" y="6391094"/>
            <a:chExt cx="1123377" cy="420623"/>
          </a:xfrm>
        </p:grpSpPr>
        <p:sp>
          <p:nvSpPr>
            <p:cNvPr id="7" name="Freeform: Shape 6">
              <a:extLst>
                <a:ext uri="{FF2B5EF4-FFF2-40B4-BE49-F238E27FC236}">
                  <a16:creationId xmlns:a16="http://schemas.microsoft.com/office/drawing/2014/main" id="{76D1B111-5FED-4CF6-8694-9DA9462C6CB3}"/>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EB1F93A-00B2-40F7-95FF-DC7A3DDF2FC1}"/>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C633B96-D424-4DC7-8E2C-4AB55D101795}"/>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EDFA0DC-7EF5-4F57-A5A5-38606FC23A25}"/>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381" y="4751358"/>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
        <p:nvSpPr>
          <p:cNvPr id="8" name="Slide Number Placeholder 5"/>
          <p:cNvSpPr txBox="1">
            <a:spLocks/>
          </p:cNvSpPr>
          <p:nvPr userDrawn="1"/>
        </p:nvSpPr>
        <p:spPr>
          <a:xfrm>
            <a:off x="103886" y="4806460"/>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t>SWPC 2020</a:t>
            </a:r>
            <a:r>
              <a:rPr lang="en-US" dirty="0"/>
              <a:t>     Software Empowering</a:t>
            </a:r>
            <a:r>
              <a:rPr lang="en-US" baseline="0" dirty="0"/>
              <a:t> Intel</a:t>
            </a:r>
            <a:endParaRPr lang="en-US" dirty="0"/>
          </a:p>
        </p:txBody>
      </p:sp>
      <p:sp>
        <p:nvSpPr>
          <p:cNvPr id="10" name="Slide Number Placeholder 5"/>
          <p:cNvSpPr txBox="1">
            <a:spLocks/>
          </p:cNvSpPr>
          <p:nvPr userDrawn="1"/>
        </p:nvSpPr>
        <p:spPr>
          <a:xfrm>
            <a:off x="3488119" y="4813732"/>
            <a:ext cx="2133600"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Intel Confidential</a:t>
            </a:r>
          </a:p>
        </p:txBody>
      </p:sp>
      <p:pic>
        <p:nvPicPr>
          <p:cNvPr id="13" name="Graphic 12">
            <a:extLst>
              <a:ext uri="{FF2B5EF4-FFF2-40B4-BE49-F238E27FC236}">
                <a16:creationId xmlns:a16="http://schemas.microsoft.com/office/drawing/2014/main" id="{A27C2D98-5731-437A-A209-63D56BC7686B}"/>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8149316" y="4872547"/>
            <a:ext cx="476084" cy="177524"/>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87"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bugs.openjdk.java.net/browse/JDK-8252847" TargetMode="External"/><Relationship Id="rId2" Type="http://schemas.openxmlformats.org/officeDocument/2006/relationships/hyperlink" Target="https://hg.openjdk.java.net/jdk/jdk/rev/29d878d3af35" TargetMode="External"/><Relationship Id="rId1" Type="http://schemas.openxmlformats.org/officeDocument/2006/relationships/slideLayout" Target="../slideLayouts/slideLayout6.xml"/><Relationship Id="rId6" Type="http://schemas.openxmlformats.org/officeDocument/2006/relationships/hyperlink" Target="https://software.intel.com/content/www/us/en/develop/download/intel-64-and-ia-32-architectures-optimization-reference-manual.html" TargetMode="External"/><Relationship Id="rId5" Type="http://schemas.openxmlformats.org/officeDocument/2006/relationships/hyperlink" Target="https://software.intel.com/content/www/us/en/develop/download/intel-64-and-ia-32-architectures-sdm-combined-volumes-1-2a-2b-2c-2d-3a-3b-3c-3d-and-4.html" TargetMode="External"/><Relationship Id="rId4" Type="http://schemas.openxmlformats.org/officeDocument/2006/relationships/hyperlink" Target="https://bugs.openjdk.java.net/browse/JDK-825284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cid:image002.jpg@01D5E76C.3613F720" TargetMode="External"/><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868" y="1539689"/>
            <a:ext cx="6809040" cy="1627440"/>
          </a:xfrm>
        </p:spPr>
        <p:txBody>
          <a:bodyPr/>
          <a:lstStyle/>
          <a:p>
            <a:r>
              <a:rPr lang="en-US" b="1" dirty="0"/>
              <a:t>AVX-512 differentiating optimizations for OpenJDK</a:t>
            </a:r>
            <a:endParaRPr lang="en-US" dirty="0">
              <a:solidFill>
                <a:schemeClr val="bg1">
                  <a:alpha val="90000"/>
                </a:schemeClr>
              </a:solidFill>
            </a:endParaRPr>
          </a:p>
        </p:txBody>
      </p:sp>
      <p:sp>
        <p:nvSpPr>
          <p:cNvPr id="3" name="Subtitle 2"/>
          <p:cNvSpPr>
            <a:spLocks noGrp="1"/>
          </p:cNvSpPr>
          <p:nvPr>
            <p:ph type="subTitle" idx="1"/>
          </p:nvPr>
        </p:nvSpPr>
        <p:spPr>
          <a:xfrm>
            <a:off x="2627940" y="3503919"/>
            <a:ext cx="3673792" cy="791503"/>
          </a:xfrm>
        </p:spPr>
        <p:txBody>
          <a:bodyPr/>
          <a:lstStyle/>
          <a:p>
            <a:pPr lvl="1"/>
            <a:r>
              <a:rPr lang="en-US" b="0" dirty="0">
                <a:solidFill>
                  <a:srgbClr val="FFC000"/>
                </a:solidFill>
              </a:rPr>
              <a:t>Jatin Bhateja (11846689)</a:t>
            </a:r>
          </a:p>
          <a:p>
            <a:pPr lvl="1"/>
            <a:r>
              <a:rPr lang="en-US" dirty="0">
                <a:solidFill>
                  <a:srgbClr val="FFC000"/>
                </a:solidFill>
              </a:rPr>
              <a:t>Sandhya Viswanathan (11267150)</a:t>
            </a:r>
            <a:endParaRPr lang="en-US" b="0" dirty="0">
              <a:solidFill>
                <a:srgbClr val="FFC000"/>
              </a:solidFill>
            </a:endParaRPr>
          </a:p>
        </p:txBody>
      </p:sp>
    </p:spTree>
    <p:extLst>
      <p:ext uri="{BB962C8B-B14F-4D97-AF65-F5344CB8AC3E}">
        <p14:creationId xmlns:p14="http://schemas.microsoft.com/office/powerpoint/2010/main" val="29922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B84086-C30D-456B-8F10-66F43604B357}"/>
              </a:ext>
            </a:extLst>
          </p:cNvPr>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a:extLst>
              <a:ext uri="{FF2B5EF4-FFF2-40B4-BE49-F238E27FC236}">
                <a16:creationId xmlns:a16="http://schemas.microsoft.com/office/drawing/2014/main" id="{9BCC684B-DE00-437C-9747-6D7B3F313515}"/>
              </a:ext>
            </a:extLst>
          </p:cNvPr>
          <p:cNvSpPr>
            <a:spLocks noGrp="1"/>
          </p:cNvSpPr>
          <p:nvPr>
            <p:ph type="title"/>
          </p:nvPr>
        </p:nvSpPr>
        <p:spPr/>
        <p:txBody>
          <a:bodyPr/>
          <a:lstStyle/>
          <a:p>
            <a:r>
              <a:rPr lang="en-US" dirty="0"/>
              <a:t>Perf Analysis:</a:t>
            </a:r>
          </a:p>
        </p:txBody>
      </p:sp>
      <p:sp>
        <p:nvSpPr>
          <p:cNvPr id="4" name="Content Placeholder 3">
            <a:extLst>
              <a:ext uri="{FF2B5EF4-FFF2-40B4-BE49-F238E27FC236}">
                <a16:creationId xmlns:a16="http://schemas.microsoft.com/office/drawing/2014/main" id="{1BFB6528-0E37-4F57-BE1F-0A40FBF764AD}"/>
              </a:ext>
            </a:extLst>
          </p:cNvPr>
          <p:cNvSpPr>
            <a:spLocks noGrp="1"/>
          </p:cNvSpPr>
          <p:nvPr>
            <p:ph sz="quarter" idx="13"/>
          </p:nvPr>
        </p:nvSpPr>
        <p:spPr>
          <a:xfrm>
            <a:off x="455613" y="1052713"/>
            <a:ext cx="8228012" cy="3576438"/>
          </a:xfrm>
        </p:spPr>
        <p:txBody>
          <a:bodyPr/>
          <a:lstStyle/>
          <a:p>
            <a:r>
              <a:rPr lang="en-US" sz="1150" dirty="0"/>
              <a:t>Let’s start by defining proof points (KPIs) to gauge the performance improvements:</a:t>
            </a:r>
          </a:p>
          <a:p>
            <a:pPr marL="342900" indent="-342900">
              <a:buFont typeface="+mj-lt"/>
              <a:buAutoNum type="arabicPeriod"/>
            </a:pPr>
            <a:r>
              <a:rPr lang="en-US" sz="1150" dirty="0"/>
              <a:t>Generated Code size:  This corresponds to the size of the code stream (instructions) generated for a given expression **.  From our earlier example we could see that generated JIT assembly sequence size reduced from 1600 bytes to 1184 bytes.</a:t>
            </a:r>
          </a:p>
          <a:p>
            <a:pPr marL="342900" indent="-342900">
              <a:buFont typeface="+mj-lt"/>
              <a:buAutoNum type="arabicPeriod"/>
            </a:pPr>
            <a:r>
              <a:rPr lang="en-US" sz="1150" dirty="0"/>
              <a:t>Instruction execution count/ path length : It has direct impact on the runtime performance since with a path length increase processer’s front-end and back-end has more work to churn. </a:t>
            </a:r>
          </a:p>
          <a:p>
            <a:pPr marL="342900" indent="-342900">
              <a:buFont typeface="+mj-lt"/>
              <a:buAutoNum type="arabicPeriod"/>
            </a:pPr>
            <a:r>
              <a:rPr lang="en-US" sz="1150" dirty="0"/>
              <a:t>Throughput:  For our micro workload each loop iteration can be considered as an operation, thus number of operation per unit time determines workload throughput.  Existence of dependency chains significantly degrades the throughput; macro logic absorbs logic levels.</a:t>
            </a:r>
          </a:p>
          <a:p>
            <a:r>
              <a:rPr lang="en-US" sz="1150" dirty="0"/>
              <a:t>4.      Throughput under constraints:  Defining SLA constraints imposes stricter criteria for performance analysis; it increases the sensitivity towards micro-architectural conditions like Cache and TLB misses,  front-end bottlenecks (I-cache misses, decoding, micro-op caches, macro and micro-fusions) ,  branch mispredictions, back-end port congestions etc.</a:t>
            </a:r>
          </a:p>
          <a:p>
            <a:r>
              <a:rPr lang="en-US" sz="1150" dirty="0"/>
              <a:t>** At times, even if the total number of emitted instructions reduces, the code size may still increase, this generally happens as AVX-512 instructions use 4-byte EVEX encoding, thus have bigger prefixes compared to AVX/AVX2 VEX encoded prefixes (2/3 bytes).</a:t>
            </a:r>
          </a:p>
          <a:p>
            <a:endParaRPr lang="en-US" dirty="0"/>
          </a:p>
        </p:txBody>
      </p:sp>
    </p:spTree>
    <p:extLst>
      <p:ext uri="{BB962C8B-B14F-4D97-AF65-F5344CB8AC3E}">
        <p14:creationId xmlns:p14="http://schemas.microsoft.com/office/powerpoint/2010/main" val="143005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6E1D4-F3AF-4115-9BA1-7B713630137B}"/>
              </a:ext>
            </a:extLst>
          </p:cNvPr>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a:extLst>
              <a:ext uri="{FF2B5EF4-FFF2-40B4-BE49-F238E27FC236}">
                <a16:creationId xmlns:a16="http://schemas.microsoft.com/office/drawing/2014/main" id="{CE7CF2E9-1AFB-4E33-8EA4-955694CD96BD}"/>
              </a:ext>
            </a:extLst>
          </p:cNvPr>
          <p:cNvSpPr>
            <a:spLocks noGrp="1"/>
          </p:cNvSpPr>
          <p:nvPr>
            <p:ph type="title"/>
          </p:nvPr>
        </p:nvSpPr>
        <p:spPr/>
        <p:txBody>
          <a:bodyPr/>
          <a:lstStyle/>
          <a:p>
            <a:r>
              <a:rPr lang="en-US" b="1" dirty="0"/>
              <a:t>Detailed micro-architectural analysis using  IACA</a:t>
            </a:r>
            <a:br>
              <a:rPr lang="en-US" dirty="0"/>
            </a:br>
            <a:endParaRPr lang="en-US" dirty="0"/>
          </a:p>
        </p:txBody>
      </p:sp>
      <p:sp>
        <p:nvSpPr>
          <p:cNvPr id="5" name="Content Placeholder 2">
            <a:extLst>
              <a:ext uri="{FF2B5EF4-FFF2-40B4-BE49-F238E27FC236}">
                <a16:creationId xmlns:a16="http://schemas.microsoft.com/office/drawing/2014/main" id="{6D1A3ECE-347A-49BE-87CD-7DAFCF23DE0E}"/>
              </a:ext>
            </a:extLst>
          </p:cNvPr>
          <p:cNvSpPr>
            <a:spLocks noGrp="1"/>
          </p:cNvSpPr>
          <p:nvPr>
            <p:ph sz="quarter" idx="13"/>
          </p:nvPr>
        </p:nvSpPr>
        <p:spPr>
          <a:xfrm>
            <a:off x="455613" y="1203325"/>
            <a:ext cx="3978074" cy="1368425"/>
          </a:xfrm>
        </p:spPr>
        <p:txBody>
          <a:bodyPr>
            <a:normAutofit lnSpcReduction="10000"/>
          </a:bodyPr>
          <a:lstStyle/>
          <a:p>
            <a:pPr marL="285750" indent="-285750">
              <a:lnSpc>
                <a:spcPct val="90000"/>
              </a:lnSpc>
              <a:buFontTx/>
              <a:buChar char="-"/>
            </a:pPr>
            <a:r>
              <a:rPr lang="en-US" sz="1500" dirty="0"/>
              <a:t>We extracted the JIT assembly snippet and embedded it as an in-lined assembly block in a C-application to run it through IACA.</a:t>
            </a:r>
          </a:p>
          <a:p>
            <a:pPr marL="285750" indent="-285750">
              <a:lnSpc>
                <a:spcPct val="90000"/>
              </a:lnSpc>
              <a:buFontTx/>
              <a:buChar char="-"/>
            </a:pPr>
            <a:r>
              <a:rPr lang="en-US" sz="1500" dirty="0"/>
              <a:t>Results shows 5 cycles gain per iteration since dependency chains were absorbed. </a:t>
            </a:r>
          </a:p>
          <a:p>
            <a:pPr marL="285750" indent="-285750">
              <a:lnSpc>
                <a:spcPct val="90000"/>
              </a:lnSpc>
              <a:buFontTx/>
              <a:buChar char="-"/>
            </a:pPr>
            <a:endParaRPr lang="en-US" sz="1500" dirty="0"/>
          </a:p>
        </p:txBody>
      </p:sp>
      <p:pic>
        <p:nvPicPr>
          <p:cNvPr id="6" name="Picture 5">
            <a:extLst>
              <a:ext uri="{FF2B5EF4-FFF2-40B4-BE49-F238E27FC236}">
                <a16:creationId xmlns:a16="http://schemas.microsoft.com/office/drawing/2014/main" id="{8319BAB0-F2E8-46CC-9EE5-30DE62111F20}"/>
              </a:ext>
            </a:extLst>
          </p:cNvPr>
          <p:cNvPicPr>
            <a:picLocks noChangeAspect="1"/>
          </p:cNvPicPr>
          <p:nvPr/>
        </p:nvPicPr>
        <p:blipFill>
          <a:blip r:embed="rId2"/>
          <a:stretch>
            <a:fillRect/>
          </a:stretch>
        </p:blipFill>
        <p:spPr>
          <a:xfrm>
            <a:off x="399161" y="2571750"/>
            <a:ext cx="4172839" cy="2062348"/>
          </a:xfrm>
          <a:prstGeom prst="rect">
            <a:avLst/>
          </a:prstGeom>
          <a:noFill/>
        </p:spPr>
      </p:pic>
      <p:pic>
        <p:nvPicPr>
          <p:cNvPr id="7" name="Content Placeholder 7">
            <a:extLst>
              <a:ext uri="{FF2B5EF4-FFF2-40B4-BE49-F238E27FC236}">
                <a16:creationId xmlns:a16="http://schemas.microsoft.com/office/drawing/2014/main" id="{FB7FF250-051E-440A-8F18-9E3C1C45423B}"/>
              </a:ext>
            </a:extLst>
          </p:cNvPr>
          <p:cNvPicPr>
            <a:picLocks noChangeAspect="1"/>
          </p:cNvPicPr>
          <p:nvPr/>
        </p:nvPicPr>
        <p:blipFill rotWithShape="1">
          <a:blip r:embed="rId3"/>
          <a:stretch/>
        </p:blipFill>
        <p:spPr>
          <a:xfrm>
            <a:off x="4572000" y="1121870"/>
            <a:ext cx="4433952" cy="3418057"/>
          </a:xfrm>
          <a:prstGeom prst="rect">
            <a:avLst/>
          </a:prstGeom>
          <a:noFill/>
        </p:spPr>
      </p:pic>
    </p:spTree>
    <p:extLst>
      <p:ext uri="{BB962C8B-B14F-4D97-AF65-F5344CB8AC3E}">
        <p14:creationId xmlns:p14="http://schemas.microsoft.com/office/powerpoint/2010/main" val="194929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4BFFB-C5E2-45C0-9693-E3CAA0C5AE33}"/>
              </a:ext>
            </a:extLst>
          </p:cNvPr>
          <p:cNvSpPr>
            <a:spLocks noGrp="1"/>
          </p:cNvSpPr>
          <p:nvPr>
            <p:ph type="sldNum" sz="quarter" idx="12"/>
          </p:nvPr>
        </p:nvSpPr>
        <p:spPr>
          <a:xfrm>
            <a:off x="6872352" y="4824387"/>
            <a:ext cx="2133600" cy="273844"/>
          </a:xfrm>
        </p:spPr>
        <p:txBody>
          <a:bodyPr vert="horz" lIns="0" tIns="0" rIns="0" bIns="0" rtlCol="0" anchor="ctr">
            <a:normAutofit/>
          </a:bodyPr>
          <a:lstStyle/>
          <a:p>
            <a:pPr>
              <a:spcAft>
                <a:spcPts val="600"/>
              </a:spcAft>
            </a:pPr>
            <a:fld id="{EE2556C5-CE8C-6547-B838-EA80C61A4AF7}" type="slidenum">
              <a:rPr lang="en-US" smtClean="0"/>
              <a:pPr>
                <a:spcAft>
                  <a:spcPts val="600"/>
                </a:spcAft>
              </a:pPr>
              <a:t>12</a:t>
            </a:fld>
            <a:endParaRPr lang="en-US"/>
          </a:p>
        </p:txBody>
      </p:sp>
      <p:sp>
        <p:nvSpPr>
          <p:cNvPr id="6" name="Subtitle 3">
            <a:extLst>
              <a:ext uri="{FF2B5EF4-FFF2-40B4-BE49-F238E27FC236}">
                <a16:creationId xmlns:a16="http://schemas.microsoft.com/office/drawing/2014/main" id="{94290E51-D6A9-41B8-85D2-C144533CA79A}"/>
              </a:ext>
            </a:extLst>
          </p:cNvPr>
          <p:cNvSpPr txBox="1">
            <a:spLocks/>
          </p:cNvSpPr>
          <p:nvPr/>
        </p:nvSpPr>
        <p:spPr>
          <a:xfrm>
            <a:off x="455613" y="1177529"/>
            <a:ext cx="8365658" cy="658956"/>
          </a:xfrm>
          <a:prstGeom prst="rect">
            <a:avLst/>
          </a:prstGeom>
        </p:spPr>
        <p:txBody>
          <a:bodyPr vert="horz" lIns="0" tIns="0" rIns="0" bIns="0" rtlCol="0">
            <a:norm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highlight>
                  <a:srgbClr val="FFFF00"/>
                </a:highlight>
              </a:rPr>
              <a:t>Static micro-architectural analysis tool shows significant reduction in number of micro-ops and reduction in reciprocal throughput. </a:t>
            </a:r>
          </a:p>
        </p:txBody>
      </p:sp>
      <p:pic>
        <p:nvPicPr>
          <p:cNvPr id="5" name="Content Placeholder 4" descr="Text&#10;&#10;Description automatically generated">
            <a:extLst>
              <a:ext uri="{FF2B5EF4-FFF2-40B4-BE49-F238E27FC236}">
                <a16:creationId xmlns:a16="http://schemas.microsoft.com/office/drawing/2014/main" id="{17F7DEBC-15D1-4C00-816D-F3E6F3FE2C1C}"/>
              </a:ext>
            </a:extLst>
          </p:cNvPr>
          <p:cNvPicPr>
            <a:picLocks noGrp="1" noChangeAspect="1"/>
          </p:cNvPicPr>
          <p:nvPr>
            <p:ph sz="half" idx="13"/>
          </p:nvPr>
        </p:nvPicPr>
        <p:blipFill>
          <a:blip r:embed="rId2"/>
          <a:stretch>
            <a:fillRect/>
          </a:stretch>
        </p:blipFill>
        <p:spPr>
          <a:xfrm>
            <a:off x="906716" y="1836485"/>
            <a:ext cx="6943131" cy="2835407"/>
          </a:xfrm>
          <a:prstGeom prst="rect">
            <a:avLst/>
          </a:prstGeom>
          <a:noFill/>
        </p:spPr>
      </p:pic>
      <p:sp>
        <p:nvSpPr>
          <p:cNvPr id="3" name="Title 2">
            <a:extLst>
              <a:ext uri="{FF2B5EF4-FFF2-40B4-BE49-F238E27FC236}">
                <a16:creationId xmlns:a16="http://schemas.microsoft.com/office/drawing/2014/main" id="{ED57F613-B9C0-4231-871B-0FFA3DF6094A}"/>
              </a:ext>
            </a:extLst>
          </p:cNvPr>
          <p:cNvSpPr>
            <a:spLocks noGrp="1"/>
          </p:cNvSpPr>
          <p:nvPr>
            <p:ph type="title"/>
          </p:nvPr>
        </p:nvSpPr>
        <p:spPr>
          <a:xfrm>
            <a:off x="455613" y="308848"/>
            <a:ext cx="8229600" cy="868680"/>
          </a:xfrm>
        </p:spPr>
        <p:txBody>
          <a:bodyPr vert="horz" lIns="0" tIns="0" rIns="0" bIns="0" rtlCol="0" anchor="t" anchorCtr="0">
            <a:normAutofit/>
          </a:bodyPr>
          <a:lstStyle/>
          <a:p>
            <a:r>
              <a:rPr lang="en-US" b="0" i="0" kern="1200" spc="0" baseline="0" dirty="0">
                <a:latin typeface="Intel Clear"/>
                <a:ea typeface="Intel Clear"/>
                <a:cs typeface="Intel Clear"/>
              </a:rPr>
              <a:t>LLVM-MCA output:</a:t>
            </a:r>
          </a:p>
        </p:txBody>
      </p:sp>
    </p:spTree>
    <p:extLst>
      <p:ext uri="{BB962C8B-B14F-4D97-AF65-F5344CB8AC3E}">
        <p14:creationId xmlns:p14="http://schemas.microsoft.com/office/powerpoint/2010/main" val="153199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95CA-C40E-465B-BE00-E9884A9C9A63}"/>
              </a:ext>
            </a:extLst>
          </p:cNvPr>
          <p:cNvSpPr>
            <a:spLocks noGrp="1"/>
          </p:cNvSpPr>
          <p:nvPr>
            <p:ph type="title"/>
          </p:nvPr>
        </p:nvSpPr>
        <p:spPr/>
        <p:txBody>
          <a:bodyPr/>
          <a:lstStyle/>
          <a:p>
            <a:r>
              <a:rPr lang="en-US" dirty="0"/>
              <a:t>Fast-efficient Memcopy using masked instructions</a:t>
            </a:r>
          </a:p>
        </p:txBody>
      </p:sp>
    </p:spTree>
    <p:extLst>
      <p:ext uri="{BB962C8B-B14F-4D97-AF65-F5344CB8AC3E}">
        <p14:creationId xmlns:p14="http://schemas.microsoft.com/office/powerpoint/2010/main" val="106846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dirty="0"/>
              <a:t>Introduction</a:t>
            </a:r>
          </a:p>
        </p:txBody>
      </p:sp>
      <p:sp>
        <p:nvSpPr>
          <p:cNvPr id="5" name="Content Placeholder 3">
            <a:extLst>
              <a:ext uri="{FF2B5EF4-FFF2-40B4-BE49-F238E27FC236}">
                <a16:creationId xmlns:a16="http://schemas.microsoft.com/office/drawing/2014/main" id="{62FA19A0-EA09-40F8-9C0C-1599692E52AC}"/>
              </a:ext>
            </a:extLst>
          </p:cNvPr>
          <p:cNvSpPr>
            <a:spLocks noGrp="1"/>
          </p:cNvSpPr>
          <p:nvPr>
            <p:ph sz="quarter" idx="13"/>
          </p:nvPr>
        </p:nvSpPr>
        <p:spPr>
          <a:xfrm>
            <a:off x="455613" y="968188"/>
            <a:ext cx="5000051" cy="3660962"/>
          </a:xfrm>
        </p:spPr>
        <p:txBody>
          <a:bodyPr/>
          <a:lstStyle/>
          <a:p>
            <a:pPr marL="285750" indent="-285750">
              <a:buFont typeface="Arial" panose="020B0604020202020204" pitchFamily="34" charset="0"/>
              <a:buChar char="•"/>
            </a:pPr>
            <a:r>
              <a:rPr lang="en-US" sz="1000" dirty="0"/>
              <a:t>Memcopy/arraycopy is a frequently used operation which is routinely called by every Java application thus may have a significant impact on application runtime performance. </a:t>
            </a:r>
          </a:p>
          <a:p>
            <a:pPr marL="285750" indent="-285750">
              <a:buFont typeface="Arial" panose="020B0604020202020204" pitchFamily="34" charset="0"/>
              <a:buChar char="•"/>
            </a:pPr>
            <a:r>
              <a:rPr lang="en-US" sz="1000" dirty="0"/>
              <a:t>Following cases frequently triggers bulk copy operation  in JVM:</a:t>
            </a:r>
          </a:p>
          <a:p>
            <a:pPr marL="511175" lvl="1" indent="-285750">
              <a:buFont typeface="Wingdings" panose="05000000000000000000" pitchFamily="2" charset="2"/>
              <a:buChar char="v"/>
            </a:pPr>
            <a:r>
              <a:rPr lang="en-US" sz="1000" dirty="0"/>
              <a:t>Explicit use of copy APIs like System.arraycopy.</a:t>
            </a:r>
          </a:p>
          <a:p>
            <a:pPr marL="511175" lvl="1" indent="-285750">
              <a:buFont typeface="Wingdings" panose="05000000000000000000" pitchFamily="2" charset="2"/>
              <a:buChar char="v"/>
            </a:pPr>
            <a:r>
              <a:rPr lang="en-US" sz="1000" dirty="0"/>
              <a:t>Object cloning.</a:t>
            </a:r>
          </a:p>
          <a:p>
            <a:pPr marL="511175" lvl="1" indent="-285750">
              <a:buFont typeface="Wingdings" panose="05000000000000000000" pitchFamily="2" charset="2"/>
              <a:buChar char="v"/>
            </a:pPr>
            <a:r>
              <a:rPr lang="en-US" sz="1000" dirty="0"/>
              <a:t>GC sweeping and compaction phases. </a:t>
            </a:r>
          </a:p>
          <a:p>
            <a:pPr marL="285750" indent="-285750">
              <a:buFont typeface="Arial" panose="020B0604020202020204" pitchFamily="34" charset="0"/>
              <a:buChar char="•"/>
            </a:pPr>
            <a:r>
              <a:rPr lang="en-US" sz="1000" dirty="0"/>
              <a:t>Doing a copy operation at the higher granularity not only reduces the number of memory operation but also gives significant performance boost. </a:t>
            </a:r>
          </a:p>
          <a:p>
            <a:pPr marL="285750" indent="-285750">
              <a:buFont typeface="Arial" panose="020B0604020202020204" pitchFamily="34" charset="0"/>
              <a:buChar char="•"/>
            </a:pPr>
            <a:r>
              <a:rPr lang="en-US" sz="1000" dirty="0"/>
              <a:t>AVX-512 offers 64 bytes vector registers, thus memory loads and stores can now copy double the data compared to previous generation AVX2.</a:t>
            </a:r>
          </a:p>
          <a:p>
            <a:pPr marL="285750" indent="-285750">
              <a:buFont typeface="Arial" panose="020B0604020202020204" pitchFamily="34" charset="0"/>
              <a:buChar char="•"/>
            </a:pPr>
            <a:r>
              <a:rPr lang="en-US" sz="1000" dirty="0"/>
              <a:t>In addition AVX-512 offers masked / predicated variants of vector move instruction, this improves the performance of tail operation where data less than 64 bytes can be copied using one memory load and store instruction.</a:t>
            </a:r>
          </a:p>
          <a:p>
            <a:pPr marL="285750" indent="-285750">
              <a:buFont typeface="Arial" panose="020B0604020202020204" pitchFamily="34" charset="0"/>
              <a:buChar char="•"/>
            </a:pPr>
            <a:r>
              <a:rPr lang="en-US" sz="1000" dirty="0"/>
              <a:t>Another important addition is vector length extension, this allows operating new AVX-512 instruction over lesser width vector register i.e. XMMs and YMMs.</a:t>
            </a:r>
          </a:p>
          <a:p>
            <a:endParaRPr lang="en-US" sz="1000" dirty="0"/>
          </a:p>
        </p:txBody>
      </p:sp>
      <p:pic>
        <p:nvPicPr>
          <p:cNvPr id="6" name="Picture 5">
            <a:extLst>
              <a:ext uri="{FF2B5EF4-FFF2-40B4-BE49-F238E27FC236}">
                <a16:creationId xmlns:a16="http://schemas.microsoft.com/office/drawing/2014/main" id="{A19D9CE4-08BE-495D-8391-F8DE89D3EEF0}"/>
              </a:ext>
            </a:extLst>
          </p:cNvPr>
          <p:cNvPicPr>
            <a:picLocks noChangeAspect="1"/>
          </p:cNvPicPr>
          <p:nvPr/>
        </p:nvPicPr>
        <p:blipFill>
          <a:blip r:embed="rId2"/>
          <a:stretch>
            <a:fillRect/>
          </a:stretch>
        </p:blipFill>
        <p:spPr>
          <a:xfrm>
            <a:off x="5455664" y="2466575"/>
            <a:ext cx="3577018" cy="2267930"/>
          </a:xfrm>
          <a:prstGeom prst="rect">
            <a:avLst/>
          </a:prstGeom>
        </p:spPr>
      </p:pic>
      <p:sp>
        <p:nvSpPr>
          <p:cNvPr id="7" name="Rectangle 6">
            <a:extLst>
              <a:ext uri="{FF2B5EF4-FFF2-40B4-BE49-F238E27FC236}">
                <a16:creationId xmlns:a16="http://schemas.microsoft.com/office/drawing/2014/main" id="{15212541-766A-4422-A6A7-FCBC40D38778}"/>
              </a:ext>
            </a:extLst>
          </p:cNvPr>
          <p:cNvSpPr/>
          <p:nvPr/>
        </p:nvSpPr>
        <p:spPr>
          <a:xfrm>
            <a:off x="5455664" y="1878869"/>
            <a:ext cx="3688336" cy="461665"/>
          </a:xfrm>
          <a:prstGeom prst="rect">
            <a:avLst/>
          </a:prstGeom>
        </p:spPr>
        <p:txBody>
          <a:bodyPr wrap="square">
            <a:spAutoFit/>
          </a:bodyPr>
          <a:lstStyle/>
          <a:p>
            <a:r>
              <a:rPr lang="en-US" sz="1200" b="1" dirty="0">
                <a:latin typeface="Intel Clear" panose="020B0604020203020204" pitchFamily="34" charset="0"/>
                <a:ea typeface="Intel Clear" panose="020B0604020203020204" pitchFamily="34" charset="0"/>
                <a:cs typeface="Intel Clear" panose="020B0604020203020204" pitchFamily="34" charset="0"/>
              </a:rPr>
              <a:t> Following histogram show call frequency profile of various array copy operation in SPECjbb2015</a:t>
            </a:r>
            <a:endParaRPr lang="en-US" sz="1200" b="1" dirty="0"/>
          </a:p>
        </p:txBody>
      </p:sp>
    </p:spTree>
    <p:extLst>
      <p:ext uri="{BB962C8B-B14F-4D97-AF65-F5344CB8AC3E}">
        <p14:creationId xmlns:p14="http://schemas.microsoft.com/office/powerpoint/2010/main" val="159323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a:xfrm>
            <a:off x="355720" y="237027"/>
            <a:ext cx="8229600" cy="868680"/>
          </a:xfrm>
        </p:spPr>
        <p:txBody>
          <a:bodyPr/>
          <a:lstStyle/>
          <a:p>
            <a:r>
              <a:rPr lang="en-US" sz="2400" dirty="0"/>
              <a:t>Factors influencing performance of copy operations</a:t>
            </a:r>
          </a:p>
        </p:txBody>
      </p:sp>
      <p:sp>
        <p:nvSpPr>
          <p:cNvPr id="4" name="Content Placeholder 3"/>
          <p:cNvSpPr>
            <a:spLocks noGrp="1"/>
          </p:cNvSpPr>
          <p:nvPr>
            <p:ph sz="quarter" idx="13"/>
          </p:nvPr>
        </p:nvSpPr>
        <p:spPr/>
        <p:txBody>
          <a:bodyPr/>
          <a:lstStyle/>
          <a:p>
            <a:pPr marL="285750" indent="-285750">
              <a:buFont typeface="Wingdings" panose="05000000000000000000" pitchFamily="2" charset="2"/>
              <a:buChar char="§"/>
            </a:pPr>
            <a:r>
              <a:rPr lang="en-US" dirty="0"/>
              <a:t>Vector Size</a:t>
            </a:r>
          </a:p>
          <a:p>
            <a:pPr marL="285750" indent="-285750">
              <a:buFont typeface="Wingdings" panose="05000000000000000000" pitchFamily="2" charset="2"/>
              <a:buChar char="§"/>
            </a:pPr>
            <a:r>
              <a:rPr lang="en-US" dirty="0"/>
              <a:t>Element size for masked operation.</a:t>
            </a:r>
          </a:p>
          <a:p>
            <a:pPr marL="285750" indent="-285750">
              <a:buFont typeface="Wingdings" panose="05000000000000000000" pitchFamily="2" charset="2"/>
              <a:buChar char="§"/>
            </a:pPr>
            <a:r>
              <a:rPr lang="en-US" dirty="0"/>
              <a:t>Data alignment </a:t>
            </a:r>
          </a:p>
          <a:p>
            <a:pPr marL="285750" indent="-285750">
              <a:buFont typeface="Wingdings" panose="05000000000000000000" pitchFamily="2" charset="2"/>
              <a:buChar char="§"/>
            </a:pPr>
            <a:r>
              <a:rPr lang="en-US" dirty="0"/>
              <a:t>Number of memory operations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211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9D8A38-C3A4-4EAE-9FE4-EEC28A64A4DB}"/>
              </a:ext>
            </a:extLst>
          </p:cNvPr>
          <p:cNvSpPr>
            <a:spLocks noGrp="1"/>
          </p:cNvSpPr>
          <p:nvPr>
            <p:ph type="sldNum" sz="quarter" idx="12"/>
          </p:nvPr>
        </p:nvSpPr>
        <p:spPr/>
        <p:txBody>
          <a:bodyPr/>
          <a:lstStyle/>
          <a:p>
            <a:fld id="{EE2556C5-CE8C-6547-B838-EA80C61A4AF7}" type="slidenum">
              <a:rPr lang="en-US" smtClean="0"/>
              <a:pPr/>
              <a:t>16</a:t>
            </a:fld>
            <a:endParaRPr lang="en-US" dirty="0"/>
          </a:p>
        </p:txBody>
      </p:sp>
      <p:sp>
        <p:nvSpPr>
          <p:cNvPr id="3" name="Title 2">
            <a:extLst>
              <a:ext uri="{FF2B5EF4-FFF2-40B4-BE49-F238E27FC236}">
                <a16:creationId xmlns:a16="http://schemas.microsoft.com/office/drawing/2014/main" id="{C0BE0FF0-80FC-4924-8562-1EDCEF9B2605}"/>
              </a:ext>
            </a:extLst>
          </p:cNvPr>
          <p:cNvSpPr>
            <a:spLocks noGrp="1"/>
          </p:cNvSpPr>
          <p:nvPr>
            <p:ph type="title"/>
          </p:nvPr>
        </p:nvSpPr>
        <p:spPr/>
        <p:txBody>
          <a:bodyPr/>
          <a:lstStyle/>
          <a:p>
            <a:r>
              <a:rPr lang="en-US" dirty="0"/>
              <a:t>Vector Size (frequency switchover)</a:t>
            </a:r>
          </a:p>
        </p:txBody>
      </p:sp>
      <p:sp>
        <p:nvSpPr>
          <p:cNvPr id="4" name="Content Placeholder 3">
            <a:extLst>
              <a:ext uri="{FF2B5EF4-FFF2-40B4-BE49-F238E27FC236}">
                <a16:creationId xmlns:a16="http://schemas.microsoft.com/office/drawing/2014/main" id="{6D61A660-AC81-4F2E-B7E5-283C6C93F10C}"/>
              </a:ext>
            </a:extLst>
          </p:cNvPr>
          <p:cNvSpPr>
            <a:spLocks noGrp="1"/>
          </p:cNvSpPr>
          <p:nvPr>
            <p:ph sz="quarter" idx="13"/>
          </p:nvPr>
        </p:nvSpPr>
        <p:spPr>
          <a:xfrm>
            <a:off x="455612" y="1203326"/>
            <a:ext cx="2668040" cy="2715531"/>
          </a:xfrm>
        </p:spPr>
        <p:txBody>
          <a:bodyPr/>
          <a:lstStyle/>
          <a:p>
            <a:pPr marL="285750" indent="-285750" algn="just">
              <a:buFont typeface="Arial" panose="020B0604020202020204" pitchFamily="34" charset="0"/>
              <a:buChar char="•"/>
            </a:pPr>
            <a:r>
              <a:rPr lang="en-US" sz="1100" dirty="0"/>
              <a:t>Processor operates at multiple frequency levels i.e. P0,P1,P2. P0 being highest frequency.</a:t>
            </a:r>
          </a:p>
          <a:p>
            <a:pPr marL="285750" indent="-285750" algn="just">
              <a:buFont typeface="Arial" panose="020B0604020202020204" pitchFamily="34" charset="0"/>
              <a:buChar char="•"/>
            </a:pPr>
            <a:r>
              <a:rPr lang="en-US" sz="1100" dirty="0"/>
              <a:t>Higher width ZMM register causes core frequency switchover to a lower frequency level, in addition it effect the port schemes (available backend port for SIMD and FMA dispatch).</a:t>
            </a:r>
          </a:p>
          <a:p>
            <a:pPr marL="285750" indent="-285750" algn="just">
              <a:buFont typeface="Arial" panose="020B0604020202020204" pitchFamily="34" charset="0"/>
              <a:buChar char="•"/>
            </a:pPr>
            <a:r>
              <a:rPr lang="en-US" sz="1100" dirty="0"/>
              <a:t>Our experiments shows using a small vector register (XMM/YMM) for copy sizes less than 32 bytes using masked instruction gives  better performance.</a:t>
            </a:r>
          </a:p>
          <a:p>
            <a:pPr marL="285750" indent="-285750">
              <a:buFont typeface="Arial" panose="020B0604020202020204" pitchFamily="34" charset="0"/>
              <a:buChar char="•"/>
            </a:pPr>
            <a:endParaRPr lang="en-US" sz="1100" dirty="0"/>
          </a:p>
          <a:p>
            <a:endParaRPr lang="en-US" sz="1100" dirty="0"/>
          </a:p>
        </p:txBody>
      </p:sp>
      <p:pic>
        <p:nvPicPr>
          <p:cNvPr id="5" name="Picture 4">
            <a:extLst>
              <a:ext uri="{FF2B5EF4-FFF2-40B4-BE49-F238E27FC236}">
                <a16:creationId xmlns:a16="http://schemas.microsoft.com/office/drawing/2014/main" id="{D429DEFD-5F91-477D-ABC4-5179098C1B54}"/>
              </a:ext>
            </a:extLst>
          </p:cNvPr>
          <p:cNvPicPr/>
          <p:nvPr/>
        </p:nvPicPr>
        <p:blipFill>
          <a:blip r:embed="rId3"/>
          <a:stretch>
            <a:fillRect/>
          </a:stretch>
        </p:blipFill>
        <p:spPr>
          <a:xfrm>
            <a:off x="3488551" y="1902666"/>
            <a:ext cx="5517401" cy="2715531"/>
          </a:xfrm>
          <a:prstGeom prst="rect">
            <a:avLst/>
          </a:prstGeom>
        </p:spPr>
      </p:pic>
      <p:pic>
        <p:nvPicPr>
          <p:cNvPr id="6" name="Picture 5">
            <a:extLst>
              <a:ext uri="{FF2B5EF4-FFF2-40B4-BE49-F238E27FC236}">
                <a16:creationId xmlns:a16="http://schemas.microsoft.com/office/drawing/2014/main" id="{B72F9937-91E3-4C92-848E-78761BDA6956}"/>
              </a:ext>
            </a:extLst>
          </p:cNvPr>
          <p:cNvPicPr>
            <a:picLocks noChangeAspect="1"/>
          </p:cNvPicPr>
          <p:nvPr/>
        </p:nvPicPr>
        <p:blipFill>
          <a:blip r:embed="rId4"/>
          <a:stretch>
            <a:fillRect/>
          </a:stretch>
        </p:blipFill>
        <p:spPr>
          <a:xfrm>
            <a:off x="5180506" y="848609"/>
            <a:ext cx="2311427" cy="1054057"/>
          </a:xfrm>
          <a:prstGeom prst="rect">
            <a:avLst/>
          </a:prstGeom>
        </p:spPr>
      </p:pic>
    </p:spTree>
    <p:extLst>
      <p:ext uri="{BB962C8B-B14F-4D97-AF65-F5344CB8AC3E}">
        <p14:creationId xmlns:p14="http://schemas.microsoft.com/office/powerpoint/2010/main" val="20406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a:xfrm>
            <a:off x="455612" y="308848"/>
            <a:ext cx="8304185" cy="674708"/>
          </a:xfrm>
        </p:spPr>
        <p:txBody>
          <a:bodyPr/>
          <a:lstStyle/>
          <a:p>
            <a:r>
              <a:rPr lang="en-US" dirty="0"/>
              <a:t>Element Granularity</a:t>
            </a:r>
          </a:p>
        </p:txBody>
      </p:sp>
      <p:sp>
        <p:nvSpPr>
          <p:cNvPr id="4" name="Content Placeholder 3"/>
          <p:cNvSpPr>
            <a:spLocks noGrp="1"/>
          </p:cNvSpPr>
          <p:nvPr>
            <p:ph sz="quarter" idx="13"/>
          </p:nvPr>
        </p:nvSpPr>
        <p:spPr>
          <a:xfrm>
            <a:off x="455614" y="1203325"/>
            <a:ext cx="2828360" cy="3142533"/>
          </a:xfrm>
        </p:spPr>
        <p:txBody>
          <a:bodyPr/>
          <a:lstStyle/>
          <a:p>
            <a:pPr marL="285750" indent="-285750" algn="just">
              <a:buFont typeface="Arial" panose="020B0604020202020204" pitchFamily="34" charset="0"/>
              <a:buChar char="•"/>
            </a:pPr>
            <a:r>
              <a:rPr lang="en-US" sz="1400" dirty="0"/>
              <a:t>For masked operation granularity of element size corresponding to a mask bit has direct impact of performance of copy operation.</a:t>
            </a:r>
          </a:p>
          <a:p>
            <a:pPr marL="285750" indent="-285750" algn="just">
              <a:buFont typeface="Arial" panose="020B0604020202020204" pitchFamily="34" charset="0"/>
              <a:buChar char="•"/>
            </a:pPr>
            <a:r>
              <a:rPr lang="en-US" sz="1400" dirty="0"/>
              <a:t>Lower the granularity (bigger element size) better </a:t>
            </a:r>
            <a:r>
              <a:rPr lang="en-US" sz="1400"/>
              <a:t>the performance.</a:t>
            </a:r>
            <a:endParaRPr lang="en-US" sz="1400" dirty="0"/>
          </a:p>
          <a:p>
            <a:pPr marL="285750" indent="-285750" algn="just">
              <a:buFont typeface="Arial" panose="020B0604020202020204" pitchFamily="34" charset="0"/>
              <a:buChar char="•"/>
            </a:pPr>
            <a:r>
              <a:rPr lang="en-US" sz="1400" dirty="0"/>
              <a:t>Consider these perf stats for  same copy sizes at byte granularity (BG) , integer granularity (IG) and long granularity (LG</a:t>
            </a:r>
            <a:r>
              <a:rPr lang="en-US" sz="1100" dirty="0"/>
              <a:t>)</a:t>
            </a:r>
          </a:p>
          <a:p>
            <a:pPr marL="285750" indent="-285750">
              <a:buFont typeface="Arial" panose="020B0604020202020204" pitchFamily="34" charset="0"/>
              <a:buChar char="•"/>
            </a:pPr>
            <a:endParaRPr lang="en-US" sz="1100" dirty="0"/>
          </a:p>
        </p:txBody>
      </p:sp>
      <p:pic>
        <p:nvPicPr>
          <p:cNvPr id="5" name="Picture 4">
            <a:extLst>
              <a:ext uri="{FF2B5EF4-FFF2-40B4-BE49-F238E27FC236}">
                <a16:creationId xmlns:a16="http://schemas.microsoft.com/office/drawing/2014/main" id="{429FC31F-F94C-45F0-901E-75033A0170CF}"/>
              </a:ext>
            </a:extLst>
          </p:cNvPr>
          <p:cNvPicPr/>
          <p:nvPr/>
        </p:nvPicPr>
        <p:blipFill>
          <a:blip r:embed="rId3"/>
          <a:stretch>
            <a:fillRect/>
          </a:stretch>
        </p:blipFill>
        <p:spPr>
          <a:xfrm>
            <a:off x="3603812" y="1177528"/>
            <a:ext cx="5269844" cy="3322910"/>
          </a:xfrm>
          <a:prstGeom prst="rect">
            <a:avLst/>
          </a:prstGeom>
        </p:spPr>
      </p:pic>
    </p:spTree>
    <p:extLst>
      <p:ext uri="{BB962C8B-B14F-4D97-AF65-F5344CB8AC3E}">
        <p14:creationId xmlns:p14="http://schemas.microsoft.com/office/powerpoint/2010/main" val="25452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DF40D-B340-46E2-856A-5A740ACE59CC}"/>
              </a:ext>
            </a:extLst>
          </p:cNvPr>
          <p:cNvSpPr>
            <a:spLocks noGrp="1"/>
          </p:cNvSpPr>
          <p:nvPr>
            <p:ph type="sldNum" sz="quarter" idx="12"/>
          </p:nvPr>
        </p:nvSpPr>
        <p:spPr/>
        <p:txBody>
          <a:bodyPr/>
          <a:lstStyle/>
          <a:p>
            <a:fld id="{EE2556C5-CE8C-6547-B838-EA80C61A4AF7}" type="slidenum">
              <a:rPr lang="en-US" smtClean="0"/>
              <a:pPr/>
              <a:t>18</a:t>
            </a:fld>
            <a:endParaRPr lang="en-US" dirty="0"/>
          </a:p>
        </p:txBody>
      </p:sp>
      <p:sp>
        <p:nvSpPr>
          <p:cNvPr id="3" name="Title 2">
            <a:extLst>
              <a:ext uri="{FF2B5EF4-FFF2-40B4-BE49-F238E27FC236}">
                <a16:creationId xmlns:a16="http://schemas.microsoft.com/office/drawing/2014/main" id="{2CCC4B7D-B8C2-4E49-A406-B2847F3418C3}"/>
              </a:ext>
            </a:extLst>
          </p:cNvPr>
          <p:cNvSpPr>
            <a:spLocks noGrp="1"/>
          </p:cNvSpPr>
          <p:nvPr>
            <p:ph type="title"/>
          </p:nvPr>
        </p:nvSpPr>
        <p:spPr/>
        <p:txBody>
          <a:bodyPr/>
          <a:lstStyle/>
          <a:p>
            <a:r>
              <a:rPr lang="en-US" dirty="0"/>
              <a:t>Data alignment (cache line split stores)</a:t>
            </a:r>
          </a:p>
        </p:txBody>
      </p:sp>
      <p:sp>
        <p:nvSpPr>
          <p:cNvPr id="4" name="Content Placeholder 3">
            <a:extLst>
              <a:ext uri="{FF2B5EF4-FFF2-40B4-BE49-F238E27FC236}">
                <a16:creationId xmlns:a16="http://schemas.microsoft.com/office/drawing/2014/main" id="{D6BF37AC-1A24-4084-A4DC-834424995E63}"/>
              </a:ext>
            </a:extLst>
          </p:cNvPr>
          <p:cNvSpPr>
            <a:spLocks noGrp="1"/>
          </p:cNvSpPr>
          <p:nvPr>
            <p:ph sz="quarter" idx="13"/>
          </p:nvPr>
        </p:nvSpPr>
        <p:spPr/>
        <p:txBody>
          <a:bodyPr/>
          <a:lstStyle/>
          <a:p>
            <a:pPr marL="285750" indent="-285750">
              <a:buFont typeface="Arial" panose="020B0604020202020204" pitchFamily="34" charset="0"/>
              <a:buChar char="•"/>
            </a:pPr>
            <a:r>
              <a:rPr lang="en-US" dirty="0"/>
              <a:t>Address alignment of data has direct impact on copy operation performance.</a:t>
            </a:r>
          </a:p>
          <a:p>
            <a:pPr marL="285750" indent="-285750">
              <a:buFont typeface="Arial" panose="020B0604020202020204" pitchFamily="34" charset="0"/>
              <a:buChar char="•"/>
            </a:pPr>
            <a:r>
              <a:rPr lang="en-US" dirty="0"/>
              <a:t>For bulk copy operation at the granularity of vector register size (16/32/64); a mis-aligned store may result into a split store operation i.e. stores happening across cache line boundary.  This significantly degrades the performance.</a:t>
            </a:r>
          </a:p>
          <a:p>
            <a:endParaRPr lang="en-US" dirty="0"/>
          </a:p>
        </p:txBody>
      </p:sp>
    </p:spTree>
    <p:extLst>
      <p:ext uri="{BB962C8B-B14F-4D97-AF65-F5344CB8AC3E}">
        <p14:creationId xmlns:p14="http://schemas.microsoft.com/office/powerpoint/2010/main" val="247024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A2C2F4-732A-4FCB-92EC-F1F60F9211C6}"/>
              </a:ext>
            </a:extLst>
          </p:cNvPr>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a:extLst>
              <a:ext uri="{FF2B5EF4-FFF2-40B4-BE49-F238E27FC236}">
                <a16:creationId xmlns:a16="http://schemas.microsoft.com/office/drawing/2014/main" id="{17BB20EC-8B36-49C3-95BD-7BED60294E8B}"/>
              </a:ext>
            </a:extLst>
          </p:cNvPr>
          <p:cNvSpPr>
            <a:spLocks noGrp="1"/>
          </p:cNvSpPr>
          <p:nvPr>
            <p:ph type="title"/>
          </p:nvPr>
        </p:nvSpPr>
        <p:spPr/>
        <p:txBody>
          <a:bodyPr/>
          <a:lstStyle/>
          <a:p>
            <a:r>
              <a:rPr lang="en-US" dirty="0"/>
              <a:t>Number of memory instructions</a:t>
            </a:r>
          </a:p>
        </p:txBody>
      </p:sp>
      <p:sp>
        <p:nvSpPr>
          <p:cNvPr id="4" name="Content Placeholder 3">
            <a:extLst>
              <a:ext uri="{FF2B5EF4-FFF2-40B4-BE49-F238E27FC236}">
                <a16:creationId xmlns:a16="http://schemas.microsoft.com/office/drawing/2014/main" id="{26A3D0D7-171B-4517-B9CE-DBC341CD9BCA}"/>
              </a:ext>
            </a:extLst>
          </p:cNvPr>
          <p:cNvSpPr>
            <a:spLocks noGrp="1"/>
          </p:cNvSpPr>
          <p:nvPr>
            <p:ph sz="quarter" idx="13"/>
          </p:nvPr>
        </p:nvSpPr>
        <p:spPr/>
        <p:txBody>
          <a:bodyPr/>
          <a:lstStyle/>
          <a:p>
            <a:pPr marL="285750" indent="-285750">
              <a:buFont typeface="Wingdings" panose="05000000000000000000" pitchFamily="2" charset="2"/>
              <a:buChar char="§"/>
            </a:pPr>
            <a:r>
              <a:rPr lang="en-US" dirty="0"/>
              <a:t>At a fundamental level a copy involves loading the data into a register from source address and storing the data from register into destination address.</a:t>
            </a:r>
          </a:p>
          <a:p>
            <a:pPr marL="285750" indent="-285750">
              <a:buFont typeface="Wingdings" panose="05000000000000000000" pitchFamily="2" charset="2"/>
              <a:buChar char="§"/>
            </a:pPr>
            <a:r>
              <a:rPr lang="en-US" dirty="0"/>
              <a:t>Using wider registers (ZMMs) number of memory operation reduces by a factor of 2 compared to previous generations (AVX2).</a:t>
            </a:r>
          </a:p>
          <a:p>
            <a:pPr marL="285750" indent="-285750">
              <a:buFont typeface="Wingdings" panose="05000000000000000000" pitchFamily="2" charset="2"/>
              <a:buChar char="§"/>
            </a:pPr>
            <a:r>
              <a:rPr lang="en-US" dirty="0"/>
              <a:t>Pumping more memory instruction into the processor stress the processors machinery (AGU , allocation of Load/Store ports, reservation station entries)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77708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sz="quarter" idx="13"/>
          </p:nvPr>
        </p:nvSpPr>
        <p:spPr/>
        <p:txBody>
          <a:bodyPr/>
          <a:lstStyle/>
          <a:p>
            <a:pPr marL="285750" indent="-285750">
              <a:buFont typeface="Arial" panose="020B0604020202020204" pitchFamily="34" charset="0"/>
              <a:buChar char="•"/>
            </a:pPr>
            <a:r>
              <a:rPr lang="en-US" dirty="0"/>
              <a:t>Introduction to AVX-512</a:t>
            </a:r>
          </a:p>
          <a:p>
            <a:pPr marL="285750" indent="-285750">
              <a:buFont typeface="Arial" panose="020B0604020202020204" pitchFamily="34" charset="0"/>
              <a:buChar char="•"/>
            </a:pPr>
            <a:r>
              <a:rPr lang="en-US" dirty="0"/>
              <a:t>Introduction to OpenJDK</a:t>
            </a:r>
          </a:p>
          <a:p>
            <a:pPr marL="285750" indent="-285750">
              <a:buFont typeface="Arial" panose="020B0604020202020204" pitchFamily="34" charset="0"/>
              <a:buChar char="•"/>
            </a:pPr>
            <a:r>
              <a:rPr lang="en-US" dirty="0"/>
              <a:t>Aggressive Logic Packing optimization</a:t>
            </a:r>
          </a:p>
          <a:p>
            <a:pPr marL="511175" lvl="1" indent="-285750">
              <a:buFont typeface="Arial" panose="020B0604020202020204" pitchFamily="34" charset="0"/>
              <a:buChar char="•"/>
            </a:pPr>
            <a:r>
              <a:rPr lang="en-US" dirty="0"/>
              <a:t>Performance stats</a:t>
            </a:r>
          </a:p>
          <a:p>
            <a:pPr marL="285750" indent="-285750">
              <a:buFont typeface="Arial" panose="020B0604020202020204" pitchFamily="34" charset="0"/>
              <a:buChar char="•"/>
            </a:pPr>
            <a:r>
              <a:rPr lang="en-US" dirty="0"/>
              <a:t>Fast-efficient Memcopy using masked instructions  </a:t>
            </a:r>
          </a:p>
          <a:p>
            <a:pPr marL="511175" lvl="1" indent="-285750">
              <a:buFont typeface="Arial" panose="020B0604020202020204" pitchFamily="34" charset="0"/>
              <a:buChar char="•"/>
            </a:pPr>
            <a:r>
              <a:rPr lang="en-US" dirty="0"/>
              <a:t>Performance stats</a:t>
            </a:r>
          </a:p>
          <a:p>
            <a:pPr marL="285750" indent="-285750">
              <a:buFont typeface="Arial" panose="020B0604020202020204" pitchFamily="34" charset="0"/>
              <a:buChar char="•"/>
            </a:pPr>
            <a:r>
              <a:rPr lang="en-US" dirty="0"/>
              <a:t>Conclusion</a:t>
            </a:r>
          </a:p>
        </p:txBody>
      </p:sp>
    </p:spTree>
    <p:extLst>
      <p:ext uri="{BB962C8B-B14F-4D97-AF65-F5344CB8AC3E}">
        <p14:creationId xmlns:p14="http://schemas.microsoft.com/office/powerpoint/2010/main" val="390336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DEB32D-DA08-4A1F-9812-B0C41E884812}"/>
              </a:ext>
            </a:extLst>
          </p:cNvPr>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a:extLst>
              <a:ext uri="{FF2B5EF4-FFF2-40B4-BE49-F238E27FC236}">
                <a16:creationId xmlns:a16="http://schemas.microsoft.com/office/drawing/2014/main" id="{93B96A19-4932-4B87-B8AF-830158ADE638}"/>
              </a:ext>
            </a:extLst>
          </p:cNvPr>
          <p:cNvSpPr>
            <a:spLocks noGrp="1"/>
          </p:cNvSpPr>
          <p:nvPr>
            <p:ph type="title"/>
          </p:nvPr>
        </p:nvSpPr>
        <p:spPr>
          <a:xfrm>
            <a:off x="455613" y="308847"/>
            <a:ext cx="8228012" cy="894477"/>
          </a:xfrm>
        </p:spPr>
        <p:txBody>
          <a:bodyPr/>
          <a:lstStyle/>
          <a:p>
            <a:r>
              <a:rPr lang="en-US" dirty="0"/>
              <a:t>Efficient copy algorithm a multi-stage optimization</a:t>
            </a:r>
          </a:p>
        </p:txBody>
      </p:sp>
      <p:sp>
        <p:nvSpPr>
          <p:cNvPr id="4" name="Content Placeholder 3">
            <a:extLst>
              <a:ext uri="{FF2B5EF4-FFF2-40B4-BE49-F238E27FC236}">
                <a16:creationId xmlns:a16="http://schemas.microsoft.com/office/drawing/2014/main" id="{6DF6FDEA-2442-4475-AB1E-3800A3898055}"/>
              </a:ext>
            </a:extLst>
          </p:cNvPr>
          <p:cNvSpPr>
            <a:spLocks noGrp="1"/>
          </p:cNvSpPr>
          <p:nvPr>
            <p:ph sz="quarter" idx="13"/>
          </p:nvPr>
        </p:nvSpPr>
        <p:spPr/>
        <p:txBody>
          <a:bodyPr/>
          <a:lstStyle/>
          <a:p>
            <a:pPr marL="285750" indent="-285750">
              <a:buFont typeface="Wingdings" panose="05000000000000000000" pitchFamily="2" charset="2"/>
              <a:buChar char="§"/>
            </a:pPr>
            <a:r>
              <a:rPr lang="en-US" dirty="0"/>
              <a:t>Keeping in view various factors effecting copy performance we chose a multi-stage approach</a:t>
            </a:r>
          </a:p>
          <a:p>
            <a:pPr marL="511175" lvl="1" indent="-285750"/>
            <a:r>
              <a:rPr lang="en-US" dirty="0"/>
              <a:t>Performs partial in-lining for small copy sizes.</a:t>
            </a:r>
          </a:p>
          <a:p>
            <a:pPr marL="511175" lvl="1" indent="-285750"/>
            <a:r>
              <a:rPr lang="en-US" dirty="0"/>
              <a:t>Fall back over to optimized hand-crafted assembly sequence (stubs) for bigger copy sizes.</a:t>
            </a:r>
          </a:p>
          <a:p>
            <a:endParaRPr lang="en-US" dirty="0"/>
          </a:p>
        </p:txBody>
      </p:sp>
    </p:spTree>
    <p:extLst>
      <p:ext uri="{BB962C8B-B14F-4D97-AF65-F5344CB8AC3E}">
        <p14:creationId xmlns:p14="http://schemas.microsoft.com/office/powerpoint/2010/main" val="393273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822624-1D5F-4583-B8CC-B21FDDBED850}"/>
              </a:ext>
            </a:extLst>
          </p:cNvPr>
          <p:cNvSpPr>
            <a:spLocks noGrp="1"/>
          </p:cNvSpPr>
          <p:nvPr>
            <p:ph type="sldNum" sz="quarter" idx="12"/>
          </p:nvPr>
        </p:nvSpPr>
        <p:spPr>
          <a:xfrm>
            <a:off x="6872352" y="4824387"/>
            <a:ext cx="2133600" cy="273844"/>
          </a:xfrm>
        </p:spPr>
        <p:txBody>
          <a:bodyPr anchor="ctr">
            <a:normAutofit/>
          </a:bodyPr>
          <a:lstStyle/>
          <a:p>
            <a:pPr>
              <a:spcAft>
                <a:spcPts val="600"/>
              </a:spcAft>
            </a:pPr>
            <a:fld id="{EE2556C5-CE8C-6547-B838-EA80C61A4AF7}" type="slidenum">
              <a:rPr lang="en-US" smtClean="0"/>
              <a:pPr>
                <a:spcAft>
                  <a:spcPts val="600"/>
                </a:spcAft>
              </a:pPr>
              <a:t>21</a:t>
            </a:fld>
            <a:endParaRPr lang="en-US"/>
          </a:p>
        </p:txBody>
      </p:sp>
      <p:sp>
        <p:nvSpPr>
          <p:cNvPr id="4" name="Content Placeholder 3">
            <a:extLst>
              <a:ext uri="{FF2B5EF4-FFF2-40B4-BE49-F238E27FC236}">
                <a16:creationId xmlns:a16="http://schemas.microsoft.com/office/drawing/2014/main" id="{7B534285-B54F-41A2-92A7-888F0F49127C}"/>
              </a:ext>
            </a:extLst>
          </p:cNvPr>
          <p:cNvSpPr>
            <a:spLocks noGrp="1"/>
          </p:cNvSpPr>
          <p:nvPr>
            <p:ph sz="half" idx="1"/>
          </p:nvPr>
        </p:nvSpPr>
        <p:spPr>
          <a:xfrm>
            <a:off x="455613" y="1203324"/>
            <a:ext cx="4006851" cy="3425825"/>
          </a:xfrm>
        </p:spPr>
        <p:txBody>
          <a:bodyPr>
            <a:normAutofit lnSpcReduction="10000"/>
          </a:bodyPr>
          <a:lstStyle/>
          <a:p>
            <a:pPr marL="285750" indent="-285750">
              <a:lnSpc>
                <a:spcPct val="90000"/>
              </a:lnSpc>
              <a:buFont typeface="Wingdings" panose="05000000000000000000" pitchFamily="2" charset="2"/>
              <a:buChar char="§"/>
            </a:pPr>
            <a:r>
              <a:rPr lang="en-US" sz="1400"/>
              <a:t>Procedure in-lining is well explored compiler optimization, instead of making a call to function, procedure body replaces the call-site.</a:t>
            </a:r>
          </a:p>
          <a:p>
            <a:pPr marL="285750" indent="-285750">
              <a:lnSpc>
                <a:spcPct val="90000"/>
              </a:lnSpc>
              <a:buFont typeface="Wingdings" panose="05000000000000000000" pitchFamily="2" charset="2"/>
              <a:buChar char="§"/>
            </a:pPr>
            <a:r>
              <a:rPr lang="en-US" sz="1400"/>
              <a:t>This offers better optimization opportunities to compiler and saves the call overhead (argument preparation, caller save register spills, jumps, walk over callee’s prolog and epilog instruction sequences).</a:t>
            </a:r>
          </a:p>
          <a:p>
            <a:pPr marL="285750" indent="-285750">
              <a:lnSpc>
                <a:spcPct val="90000"/>
              </a:lnSpc>
              <a:buFont typeface="Wingdings" panose="05000000000000000000" pitchFamily="2" charset="2"/>
              <a:buChar char="§"/>
            </a:pPr>
            <a:r>
              <a:rPr lang="en-US" sz="1400"/>
              <a:t>Aggressive in-lining can also adversely affect the performance since it may increase I-cache and TLB misses. </a:t>
            </a:r>
          </a:p>
          <a:p>
            <a:pPr marL="285750" indent="-285750">
              <a:lnSpc>
                <a:spcPct val="90000"/>
              </a:lnSpc>
              <a:buFont typeface="Wingdings" panose="05000000000000000000" pitchFamily="2" charset="2"/>
              <a:buChar char="§"/>
            </a:pPr>
            <a:r>
              <a:rPr lang="en-US" sz="1400"/>
              <a:t>Our approach of partially in-lining copy operation for small copy sizes (less than vector register size) using AVX-512 masked move instructions gives significant performance boost.</a:t>
            </a:r>
          </a:p>
          <a:p>
            <a:pPr>
              <a:lnSpc>
                <a:spcPct val="90000"/>
              </a:lnSpc>
            </a:pPr>
            <a:endParaRPr lang="en-US" sz="1400"/>
          </a:p>
        </p:txBody>
      </p:sp>
      <p:pic>
        <p:nvPicPr>
          <p:cNvPr id="5" name="Picture 4">
            <a:extLst>
              <a:ext uri="{FF2B5EF4-FFF2-40B4-BE49-F238E27FC236}">
                <a16:creationId xmlns:a16="http://schemas.microsoft.com/office/drawing/2014/main" id="{E942A69A-264D-4822-8FDD-4E2B9F25CC75}"/>
              </a:ext>
            </a:extLst>
          </p:cNvPr>
          <p:cNvPicPr>
            <a:picLocks noChangeAspect="1"/>
          </p:cNvPicPr>
          <p:nvPr/>
        </p:nvPicPr>
        <p:blipFill>
          <a:blip r:embed="rId3"/>
          <a:stretch>
            <a:fillRect/>
          </a:stretch>
        </p:blipFill>
        <p:spPr>
          <a:xfrm>
            <a:off x="4570413" y="1203324"/>
            <a:ext cx="4005264" cy="1892486"/>
          </a:xfrm>
          <a:prstGeom prst="rect">
            <a:avLst/>
          </a:prstGeom>
          <a:noFill/>
        </p:spPr>
      </p:pic>
      <p:sp>
        <p:nvSpPr>
          <p:cNvPr id="3" name="Title 2">
            <a:extLst>
              <a:ext uri="{FF2B5EF4-FFF2-40B4-BE49-F238E27FC236}">
                <a16:creationId xmlns:a16="http://schemas.microsoft.com/office/drawing/2014/main" id="{6FB2DAA3-36CD-4AB5-9967-41595B294360}"/>
              </a:ext>
            </a:extLst>
          </p:cNvPr>
          <p:cNvSpPr>
            <a:spLocks noGrp="1"/>
          </p:cNvSpPr>
          <p:nvPr>
            <p:ph type="title"/>
          </p:nvPr>
        </p:nvSpPr>
        <p:spPr>
          <a:xfrm>
            <a:off x="455613" y="308848"/>
            <a:ext cx="8229600" cy="868680"/>
          </a:xfrm>
        </p:spPr>
        <p:txBody>
          <a:bodyPr anchor="t">
            <a:normAutofit/>
          </a:bodyPr>
          <a:lstStyle/>
          <a:p>
            <a:r>
              <a:rPr lang="en-US" dirty="0"/>
              <a:t>Partial in-lining benefit</a:t>
            </a:r>
          </a:p>
        </p:txBody>
      </p:sp>
    </p:spTree>
    <p:extLst>
      <p:ext uri="{BB962C8B-B14F-4D97-AF65-F5344CB8AC3E}">
        <p14:creationId xmlns:p14="http://schemas.microsoft.com/office/powerpoint/2010/main" val="267913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31900B-D08B-4F8D-B223-D15EAFA792F4}"/>
              </a:ext>
            </a:extLst>
          </p:cNvPr>
          <p:cNvSpPr>
            <a:spLocks noGrp="1"/>
          </p:cNvSpPr>
          <p:nvPr>
            <p:ph type="sldNum" sz="quarter" idx="12"/>
          </p:nvPr>
        </p:nvSpPr>
        <p:spPr/>
        <p:txBody>
          <a:bodyPr/>
          <a:lstStyle/>
          <a:p>
            <a:fld id="{EE2556C5-CE8C-6547-B838-EA80C61A4AF7}" type="slidenum">
              <a:rPr lang="en-US" smtClean="0"/>
              <a:pPr/>
              <a:t>22</a:t>
            </a:fld>
            <a:endParaRPr lang="en-US" dirty="0"/>
          </a:p>
        </p:txBody>
      </p:sp>
      <p:sp>
        <p:nvSpPr>
          <p:cNvPr id="3" name="Content Placeholder 2">
            <a:extLst>
              <a:ext uri="{FF2B5EF4-FFF2-40B4-BE49-F238E27FC236}">
                <a16:creationId xmlns:a16="http://schemas.microsoft.com/office/drawing/2014/main" id="{58EF365B-85D0-4FBA-AD42-84A8AC1E1411}"/>
              </a:ext>
            </a:extLst>
          </p:cNvPr>
          <p:cNvSpPr>
            <a:spLocks noGrp="1"/>
          </p:cNvSpPr>
          <p:nvPr>
            <p:ph sz="half" idx="1"/>
          </p:nvPr>
        </p:nvSpPr>
        <p:spPr>
          <a:xfrm>
            <a:off x="455613" y="1203324"/>
            <a:ext cx="4222750" cy="3425825"/>
          </a:xfrm>
        </p:spPr>
        <p:txBody>
          <a:bodyPr/>
          <a:lstStyle/>
          <a:p>
            <a:pPr marL="285750" indent="-285750" algn="just">
              <a:buFont typeface="Wingdings" panose="05000000000000000000" pitchFamily="2" charset="2"/>
              <a:buChar char="§"/>
            </a:pPr>
            <a:r>
              <a:rPr lang="en-US" sz="1100" dirty="0"/>
              <a:t>Stubs are hand crafted sequence of assembly instructions.</a:t>
            </a:r>
          </a:p>
          <a:p>
            <a:pPr marL="285750" indent="-285750" algn="just">
              <a:buFont typeface="Wingdings" panose="05000000000000000000" pitchFamily="2" charset="2"/>
              <a:buChar char="§"/>
            </a:pPr>
            <a:r>
              <a:rPr lang="en-US" sz="1100" dirty="0"/>
              <a:t>Our new AVX-512 optimized stubs uses explicit instruction sequence for different copy sizes between 0-192 bytes. It uses masked instructions for fractional sizes (less than 32 bytes).</a:t>
            </a:r>
          </a:p>
          <a:p>
            <a:pPr marL="285750" indent="-285750" algn="just">
              <a:buFont typeface="Wingdings" panose="05000000000000000000" pitchFamily="2" charset="2"/>
              <a:buChar char="§"/>
            </a:pPr>
            <a:r>
              <a:rPr lang="en-US" sz="1100" dirty="0"/>
              <a:t>To prevent any performance degradation due to frequency level switchover instruction sequence uses YMM registers for both masked and non-masked moves (AVX-512 VL feature).</a:t>
            </a:r>
          </a:p>
          <a:p>
            <a:pPr marL="285750" indent="-285750" algn="just">
              <a:buFont typeface="Wingdings" panose="05000000000000000000" pitchFamily="2" charset="2"/>
              <a:buChar char="§"/>
            </a:pPr>
            <a:r>
              <a:rPr lang="en-US" sz="1100" dirty="0"/>
              <a:t>For bigger sized copy operation destination address is aligned to vector size, it prevents split-stores across cache lines, this is followed by a bulk aligned copy loop and tail part which again fall back over optimized blocks for various copy sizes.</a:t>
            </a:r>
          </a:p>
          <a:p>
            <a:pPr marL="285750" indent="-285750" algn="just">
              <a:buFont typeface="Wingdings" panose="05000000000000000000" pitchFamily="2" charset="2"/>
              <a:buChar char="§"/>
            </a:pPr>
            <a:r>
              <a:rPr lang="en-US" sz="1100" dirty="0"/>
              <a:t>Based on the performance analysis over various workloads a threshold value is chosen, any copy size above this threshold offers better performance using ZMM registers despite of lower operating frequency. </a:t>
            </a:r>
          </a:p>
          <a:p>
            <a:pPr marL="285750" indent="-285750" algn="just">
              <a:buFont typeface="Wingdings" panose="05000000000000000000" pitchFamily="2" charset="2"/>
              <a:buChar char="§"/>
            </a:pPr>
            <a:endParaRPr lang="en-US" sz="1050" dirty="0"/>
          </a:p>
          <a:p>
            <a:pPr marL="285750" indent="-285750" algn="just">
              <a:buFont typeface="Wingdings" panose="05000000000000000000" pitchFamily="2" charset="2"/>
              <a:buChar char="§"/>
            </a:pPr>
            <a:endParaRPr lang="en-US" sz="1050" dirty="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a:p>
          <a:p>
            <a:pPr marL="285750" indent="-285750">
              <a:buFont typeface="Arial" panose="020B0604020202020204" pitchFamily="34" charset="0"/>
              <a:buChar char="•"/>
            </a:pPr>
            <a:endParaRPr lang="en-US" sz="1050" dirty="0"/>
          </a:p>
          <a:p>
            <a:endParaRPr lang="en-US" sz="1050" dirty="0"/>
          </a:p>
        </p:txBody>
      </p:sp>
      <p:sp>
        <p:nvSpPr>
          <p:cNvPr id="5" name="Title 4">
            <a:extLst>
              <a:ext uri="{FF2B5EF4-FFF2-40B4-BE49-F238E27FC236}">
                <a16:creationId xmlns:a16="http://schemas.microsoft.com/office/drawing/2014/main" id="{49BB6AB4-59EE-47E6-A511-A9EA91ADEE91}"/>
              </a:ext>
            </a:extLst>
          </p:cNvPr>
          <p:cNvSpPr>
            <a:spLocks noGrp="1"/>
          </p:cNvSpPr>
          <p:nvPr>
            <p:ph type="title"/>
          </p:nvPr>
        </p:nvSpPr>
        <p:spPr/>
        <p:txBody>
          <a:bodyPr/>
          <a:lstStyle/>
          <a:p>
            <a:r>
              <a:rPr lang="en-US" dirty="0"/>
              <a:t>Intelligent stubs</a:t>
            </a:r>
          </a:p>
        </p:txBody>
      </p:sp>
      <p:pic>
        <p:nvPicPr>
          <p:cNvPr id="6" name="Content Placeholder 5">
            <a:extLst>
              <a:ext uri="{FF2B5EF4-FFF2-40B4-BE49-F238E27FC236}">
                <a16:creationId xmlns:a16="http://schemas.microsoft.com/office/drawing/2014/main" id="{CBD58858-8BD7-456C-B3B3-FAEA7B5F3CB4}"/>
              </a:ext>
            </a:extLst>
          </p:cNvPr>
          <p:cNvPicPr>
            <a:picLocks noGrp="1" noChangeAspect="1"/>
          </p:cNvPicPr>
          <p:nvPr>
            <p:ph sz="half" idx="13"/>
          </p:nvPr>
        </p:nvPicPr>
        <p:blipFill>
          <a:blip r:embed="rId2"/>
          <a:stretch>
            <a:fillRect/>
          </a:stretch>
        </p:blipFill>
        <p:spPr>
          <a:xfrm>
            <a:off x="4863993" y="1328214"/>
            <a:ext cx="3819632" cy="3176047"/>
          </a:xfrm>
          <a:prstGeom prst="rect">
            <a:avLst/>
          </a:prstGeom>
        </p:spPr>
      </p:pic>
    </p:spTree>
    <p:extLst>
      <p:ext uri="{BB962C8B-B14F-4D97-AF65-F5344CB8AC3E}">
        <p14:creationId xmlns:p14="http://schemas.microsoft.com/office/powerpoint/2010/main" val="154555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DC5E7D-331A-4B44-9846-BBDF0BD2CE5D}"/>
              </a:ext>
            </a:extLst>
          </p:cNvPr>
          <p:cNvSpPr>
            <a:spLocks noGrp="1"/>
          </p:cNvSpPr>
          <p:nvPr>
            <p:ph type="sldNum" sz="quarter" idx="12"/>
          </p:nvPr>
        </p:nvSpPr>
        <p:spPr/>
        <p:txBody>
          <a:bodyPr/>
          <a:lstStyle/>
          <a:p>
            <a:fld id="{EE2556C5-CE8C-6547-B838-EA80C61A4AF7}" type="slidenum">
              <a:rPr lang="en-US" smtClean="0"/>
              <a:pPr/>
              <a:t>23</a:t>
            </a:fld>
            <a:endParaRPr lang="en-US" dirty="0"/>
          </a:p>
        </p:txBody>
      </p:sp>
      <p:sp>
        <p:nvSpPr>
          <p:cNvPr id="3" name="Content Placeholder 2">
            <a:extLst>
              <a:ext uri="{FF2B5EF4-FFF2-40B4-BE49-F238E27FC236}">
                <a16:creationId xmlns:a16="http://schemas.microsoft.com/office/drawing/2014/main" id="{D486F15D-99AA-4B54-B3BD-CFF9EA82C679}"/>
              </a:ext>
            </a:extLst>
          </p:cNvPr>
          <p:cNvSpPr>
            <a:spLocks noGrp="1"/>
          </p:cNvSpPr>
          <p:nvPr>
            <p:ph sz="half" idx="1"/>
          </p:nvPr>
        </p:nvSpPr>
        <p:spPr>
          <a:xfrm>
            <a:off x="455613" y="899032"/>
            <a:ext cx="3201987" cy="1672719"/>
          </a:xfrm>
        </p:spPr>
        <p:txBody>
          <a:bodyPr/>
          <a:lstStyle/>
          <a:p>
            <a:pPr marL="285750" indent="-285750">
              <a:buFont typeface="Wingdings" panose="05000000000000000000" pitchFamily="2" charset="2"/>
              <a:buChar char="§"/>
            </a:pPr>
            <a:r>
              <a:rPr lang="en-US" sz="1200" dirty="0"/>
              <a:t>New optimized stubs show significant reduction in instruction execution count, cycles consumed, number of memory load and stores.</a:t>
            </a:r>
          </a:p>
          <a:p>
            <a:pPr marL="285750" indent="-285750">
              <a:buFont typeface="Wingdings" panose="05000000000000000000" pitchFamily="2" charset="2"/>
              <a:buChar char="§"/>
            </a:pPr>
            <a:r>
              <a:rPr lang="en-US" sz="1200" dirty="0"/>
              <a:t>Micro-workloads shows around 1.5-2x gains for smaller and bulk copy sizes.</a:t>
            </a:r>
          </a:p>
          <a:p>
            <a:endParaRPr lang="en-US" sz="1200" dirty="0"/>
          </a:p>
        </p:txBody>
      </p:sp>
      <p:sp>
        <p:nvSpPr>
          <p:cNvPr id="5" name="Title 4">
            <a:extLst>
              <a:ext uri="{FF2B5EF4-FFF2-40B4-BE49-F238E27FC236}">
                <a16:creationId xmlns:a16="http://schemas.microsoft.com/office/drawing/2014/main" id="{592309F5-5C0B-4B07-B394-E1E6A4598830}"/>
              </a:ext>
            </a:extLst>
          </p:cNvPr>
          <p:cNvSpPr>
            <a:spLocks noGrp="1"/>
          </p:cNvSpPr>
          <p:nvPr>
            <p:ph type="title"/>
          </p:nvPr>
        </p:nvSpPr>
        <p:spPr/>
        <p:txBody>
          <a:bodyPr/>
          <a:lstStyle/>
          <a:p>
            <a:r>
              <a:rPr lang="en-US" dirty="0"/>
              <a:t>Performance stats</a:t>
            </a:r>
          </a:p>
        </p:txBody>
      </p:sp>
      <p:pic>
        <p:nvPicPr>
          <p:cNvPr id="6" name="Picture 5">
            <a:extLst>
              <a:ext uri="{FF2B5EF4-FFF2-40B4-BE49-F238E27FC236}">
                <a16:creationId xmlns:a16="http://schemas.microsoft.com/office/drawing/2014/main" id="{81CC80F5-C8C3-4068-BAF7-8B5F752CEC4F}"/>
              </a:ext>
            </a:extLst>
          </p:cNvPr>
          <p:cNvPicPr>
            <a:picLocks noChangeAspect="1"/>
          </p:cNvPicPr>
          <p:nvPr/>
        </p:nvPicPr>
        <p:blipFill>
          <a:blip r:embed="rId2"/>
          <a:stretch>
            <a:fillRect/>
          </a:stretch>
        </p:blipFill>
        <p:spPr>
          <a:xfrm>
            <a:off x="3602372" y="555579"/>
            <a:ext cx="5403580" cy="2121080"/>
          </a:xfrm>
          <a:prstGeom prst="rect">
            <a:avLst/>
          </a:prstGeom>
          <a:noFill/>
        </p:spPr>
      </p:pic>
      <p:pic>
        <p:nvPicPr>
          <p:cNvPr id="7" name="Content Placeholder 6">
            <a:extLst>
              <a:ext uri="{FF2B5EF4-FFF2-40B4-BE49-F238E27FC236}">
                <a16:creationId xmlns:a16="http://schemas.microsoft.com/office/drawing/2014/main" id="{D087EB72-AC68-49CC-8D81-245BE25A7627}"/>
              </a:ext>
            </a:extLst>
          </p:cNvPr>
          <p:cNvPicPr>
            <a:picLocks noGrp="1" noChangeAspect="1"/>
          </p:cNvPicPr>
          <p:nvPr>
            <p:ph sz="half" idx="13"/>
          </p:nvPr>
        </p:nvPicPr>
        <p:blipFill>
          <a:blip r:embed="rId3"/>
          <a:stretch>
            <a:fillRect/>
          </a:stretch>
        </p:blipFill>
        <p:spPr>
          <a:xfrm>
            <a:off x="1418563" y="2466575"/>
            <a:ext cx="6189298" cy="2215225"/>
          </a:xfrm>
          <a:prstGeom prst="rect">
            <a:avLst/>
          </a:prstGeom>
          <a:noFill/>
        </p:spPr>
      </p:pic>
    </p:spTree>
    <p:extLst>
      <p:ext uri="{BB962C8B-B14F-4D97-AF65-F5344CB8AC3E}">
        <p14:creationId xmlns:p14="http://schemas.microsoft.com/office/powerpoint/2010/main" val="28469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E15FEF-0B68-4E1F-8D2F-206286F6B1F7}"/>
              </a:ext>
            </a:extLst>
          </p:cNvPr>
          <p:cNvSpPr>
            <a:spLocks noGrp="1"/>
          </p:cNvSpPr>
          <p:nvPr>
            <p:ph type="sldNum" sz="quarter" idx="12"/>
          </p:nvPr>
        </p:nvSpPr>
        <p:spPr/>
        <p:txBody>
          <a:bodyPr/>
          <a:lstStyle/>
          <a:p>
            <a:fld id="{EE2556C5-CE8C-6547-B838-EA80C61A4AF7}" type="slidenum">
              <a:rPr lang="en-US" smtClean="0"/>
              <a:pPr/>
              <a:t>24</a:t>
            </a:fld>
            <a:endParaRPr lang="en-US" dirty="0"/>
          </a:p>
        </p:txBody>
      </p:sp>
      <p:sp>
        <p:nvSpPr>
          <p:cNvPr id="3" name="Content Placeholder 2">
            <a:extLst>
              <a:ext uri="{FF2B5EF4-FFF2-40B4-BE49-F238E27FC236}">
                <a16:creationId xmlns:a16="http://schemas.microsoft.com/office/drawing/2014/main" id="{9D3E0D23-0F9E-4FE8-B6A4-06E5046A6B90}"/>
              </a:ext>
            </a:extLst>
          </p:cNvPr>
          <p:cNvSpPr>
            <a:spLocks noGrp="1"/>
          </p:cNvSpPr>
          <p:nvPr>
            <p:ph sz="half" idx="1"/>
          </p:nvPr>
        </p:nvSpPr>
        <p:spPr>
          <a:xfrm>
            <a:off x="455613" y="1203324"/>
            <a:ext cx="4116387" cy="1670505"/>
          </a:xfrm>
        </p:spPr>
        <p:txBody>
          <a:bodyPr/>
          <a:lstStyle/>
          <a:p>
            <a:pPr marL="285750" indent="-285750">
              <a:lnSpc>
                <a:spcPct val="90000"/>
              </a:lnSpc>
              <a:buFont typeface="Wingdings" panose="05000000000000000000" pitchFamily="2" charset="2"/>
              <a:buChar char="§"/>
            </a:pPr>
            <a:r>
              <a:rPr lang="en-US" sz="1100" dirty="0"/>
              <a:t>Micro work workload measuring reciprocal throughput (ns/op) for various copy sizes varying from 1-1200 bytes for various primitive types.</a:t>
            </a:r>
          </a:p>
          <a:p>
            <a:pPr marL="285750" indent="-285750">
              <a:lnSpc>
                <a:spcPct val="90000"/>
              </a:lnSpc>
              <a:buFont typeface="Wingdings" panose="05000000000000000000" pitchFamily="2" charset="2"/>
              <a:buChar char="§"/>
            </a:pPr>
            <a:r>
              <a:rPr lang="en-US" sz="1100" dirty="0"/>
              <a:t>Partial in-lining is enabled for sub-words type (byte/char) shows better performance for small copy sizes.</a:t>
            </a:r>
          </a:p>
          <a:p>
            <a:pPr marL="285750" indent="-285750">
              <a:lnSpc>
                <a:spcPct val="90000"/>
              </a:lnSpc>
              <a:buFont typeface="Wingdings" panose="05000000000000000000" pitchFamily="2" charset="2"/>
              <a:buChar char="§"/>
            </a:pPr>
            <a:r>
              <a:rPr lang="en-US" sz="1100" dirty="0"/>
              <a:t>Optimized aligned subs shows gains for bigger copy sizes for all primitive types.</a:t>
            </a:r>
          </a:p>
          <a:p>
            <a:pPr>
              <a:lnSpc>
                <a:spcPct val="90000"/>
              </a:lnSpc>
            </a:pPr>
            <a:endParaRPr lang="en-US" sz="1100" dirty="0"/>
          </a:p>
          <a:p>
            <a:endParaRPr lang="en-US" sz="1100" dirty="0"/>
          </a:p>
        </p:txBody>
      </p:sp>
      <p:sp>
        <p:nvSpPr>
          <p:cNvPr id="5" name="Title 4">
            <a:extLst>
              <a:ext uri="{FF2B5EF4-FFF2-40B4-BE49-F238E27FC236}">
                <a16:creationId xmlns:a16="http://schemas.microsoft.com/office/drawing/2014/main" id="{EFFA6B62-2215-4A37-B27E-8845F049249F}"/>
              </a:ext>
            </a:extLst>
          </p:cNvPr>
          <p:cNvSpPr>
            <a:spLocks noGrp="1"/>
          </p:cNvSpPr>
          <p:nvPr>
            <p:ph type="title"/>
          </p:nvPr>
        </p:nvSpPr>
        <p:spPr/>
        <p:txBody>
          <a:bodyPr/>
          <a:lstStyle/>
          <a:p>
            <a:r>
              <a:rPr lang="en-US" dirty="0"/>
              <a:t>Java Micro workloads performance</a:t>
            </a:r>
          </a:p>
        </p:txBody>
      </p:sp>
      <p:pic>
        <p:nvPicPr>
          <p:cNvPr id="6" name="Content Placeholder 5">
            <a:extLst>
              <a:ext uri="{FF2B5EF4-FFF2-40B4-BE49-F238E27FC236}">
                <a16:creationId xmlns:a16="http://schemas.microsoft.com/office/drawing/2014/main" id="{1D8C1D70-A7F9-4646-8EBE-03017DBA0816}"/>
              </a:ext>
            </a:extLst>
          </p:cNvPr>
          <p:cNvPicPr>
            <a:picLocks noGrp="1" noChangeAspect="1"/>
          </p:cNvPicPr>
          <p:nvPr>
            <p:ph sz="half" idx="13"/>
          </p:nvPr>
        </p:nvPicPr>
        <p:blipFill>
          <a:blip r:embed="rId2"/>
          <a:stretch>
            <a:fillRect/>
          </a:stretch>
        </p:blipFill>
        <p:spPr>
          <a:xfrm>
            <a:off x="4758596" y="747104"/>
            <a:ext cx="4116387" cy="2185730"/>
          </a:xfrm>
          <a:prstGeom prst="rect">
            <a:avLst/>
          </a:prstGeom>
          <a:noFill/>
        </p:spPr>
      </p:pic>
      <p:pic>
        <p:nvPicPr>
          <p:cNvPr id="7" name="Picture 6">
            <a:extLst>
              <a:ext uri="{FF2B5EF4-FFF2-40B4-BE49-F238E27FC236}">
                <a16:creationId xmlns:a16="http://schemas.microsoft.com/office/drawing/2014/main" id="{FCA1BC1A-8547-4CBF-AE9F-C6BA3262530D}"/>
              </a:ext>
            </a:extLst>
          </p:cNvPr>
          <p:cNvPicPr>
            <a:picLocks noChangeAspect="1"/>
          </p:cNvPicPr>
          <p:nvPr/>
        </p:nvPicPr>
        <p:blipFill>
          <a:blip r:embed="rId3"/>
          <a:stretch>
            <a:fillRect/>
          </a:stretch>
        </p:blipFill>
        <p:spPr>
          <a:xfrm>
            <a:off x="531324" y="2683476"/>
            <a:ext cx="4116387" cy="2052698"/>
          </a:xfrm>
          <a:prstGeom prst="rect">
            <a:avLst/>
          </a:prstGeom>
          <a:noFill/>
        </p:spPr>
      </p:pic>
    </p:spTree>
    <p:extLst>
      <p:ext uri="{BB962C8B-B14F-4D97-AF65-F5344CB8AC3E}">
        <p14:creationId xmlns:p14="http://schemas.microsoft.com/office/powerpoint/2010/main" val="338313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2550EA-4709-4C0C-B984-1D7776BE4A2D}"/>
              </a:ext>
            </a:extLst>
          </p:cNvPr>
          <p:cNvSpPr>
            <a:spLocks noGrp="1"/>
          </p:cNvSpPr>
          <p:nvPr>
            <p:ph type="sldNum" sz="quarter" idx="12"/>
          </p:nvPr>
        </p:nvSpPr>
        <p:spPr/>
        <p:txBody>
          <a:bodyPr/>
          <a:lstStyle/>
          <a:p>
            <a:fld id="{EE2556C5-CE8C-6547-B838-EA80C61A4AF7}" type="slidenum">
              <a:rPr lang="en-US" smtClean="0"/>
              <a:pPr/>
              <a:t>25</a:t>
            </a:fld>
            <a:endParaRPr lang="en-US" dirty="0"/>
          </a:p>
        </p:txBody>
      </p:sp>
      <p:sp>
        <p:nvSpPr>
          <p:cNvPr id="3" name="Content Placeholder 2">
            <a:extLst>
              <a:ext uri="{FF2B5EF4-FFF2-40B4-BE49-F238E27FC236}">
                <a16:creationId xmlns:a16="http://schemas.microsoft.com/office/drawing/2014/main" id="{3B29975C-2D37-421B-9F61-C829212A292B}"/>
              </a:ext>
            </a:extLst>
          </p:cNvPr>
          <p:cNvSpPr>
            <a:spLocks noGrp="1"/>
          </p:cNvSpPr>
          <p:nvPr>
            <p:ph sz="half" idx="1"/>
          </p:nvPr>
        </p:nvSpPr>
        <p:spPr>
          <a:xfrm>
            <a:off x="455613" y="1203324"/>
            <a:ext cx="8229600" cy="3425825"/>
          </a:xfrm>
        </p:spPr>
        <p:txBody>
          <a:bodyPr/>
          <a:lstStyle/>
          <a:p>
            <a:pPr marL="285750" indent="-285750">
              <a:buFont typeface="Wingdings" panose="05000000000000000000" pitchFamily="2" charset="2"/>
              <a:buChar char="§"/>
            </a:pPr>
            <a:r>
              <a:rPr lang="en-US" dirty="0"/>
              <a:t>AVX-512 is a powerful instruction set and offers significant performance boost compared to previous SIMD generations.</a:t>
            </a:r>
          </a:p>
          <a:p>
            <a:pPr marL="285750" indent="-285750">
              <a:buFont typeface="Wingdings" panose="05000000000000000000" pitchFamily="2" charset="2"/>
              <a:buChar char="§"/>
            </a:pPr>
            <a:r>
              <a:rPr lang="en-US" dirty="0"/>
              <a:t>There is a frequency paneity associated with the use of wider vectors ZMM but vector length orthogonality along with predication/masking support allows AVX-512 instruction to operate on narrower vector registers (XMMs/YMMs) without any performance hits.</a:t>
            </a:r>
          </a:p>
          <a:p>
            <a:endParaRPr lang="en-US" dirty="0"/>
          </a:p>
        </p:txBody>
      </p:sp>
      <p:sp>
        <p:nvSpPr>
          <p:cNvPr id="5" name="Title 4">
            <a:extLst>
              <a:ext uri="{FF2B5EF4-FFF2-40B4-BE49-F238E27FC236}">
                <a16:creationId xmlns:a16="http://schemas.microsoft.com/office/drawing/2014/main" id="{781C8C31-5371-4227-AE7D-8C016A13345C}"/>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35588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A2BD6D-D1F7-4D43-A195-12E6EA68D5A2}"/>
              </a:ext>
            </a:extLst>
          </p:cNvPr>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Content Placeholder 2">
            <a:extLst>
              <a:ext uri="{FF2B5EF4-FFF2-40B4-BE49-F238E27FC236}">
                <a16:creationId xmlns:a16="http://schemas.microsoft.com/office/drawing/2014/main" id="{9937193B-DC9D-4D8A-90F5-C9392F013A21}"/>
              </a:ext>
            </a:extLst>
          </p:cNvPr>
          <p:cNvSpPr>
            <a:spLocks noGrp="1"/>
          </p:cNvSpPr>
          <p:nvPr>
            <p:ph sz="half" idx="1"/>
          </p:nvPr>
        </p:nvSpPr>
        <p:spPr>
          <a:xfrm>
            <a:off x="455613" y="1060397"/>
            <a:ext cx="8288817" cy="3465499"/>
          </a:xfrm>
        </p:spPr>
        <p:txBody>
          <a:bodyPr/>
          <a:lstStyle/>
          <a:p>
            <a:r>
              <a:rPr lang="en-US" sz="1100" dirty="0"/>
              <a:t>Various optimizations discussed  in the presentation are up-streamed to OpenJDK </a:t>
            </a:r>
          </a:p>
          <a:p>
            <a:r>
              <a:rPr lang="en-US" sz="1100" dirty="0"/>
              <a:t>[1] JDK-8241040: Support for AVX-512 Ternary Logic Instruction: </a:t>
            </a:r>
            <a:r>
              <a:rPr lang="en-US" sz="1100" u="sng" dirty="0">
                <a:hlinkClick r:id="rId2"/>
              </a:rPr>
              <a:t>https://hg.openjdk.java.net/jdk/jdk/rev/29d878d3af35</a:t>
            </a:r>
            <a:endParaRPr lang="en-US" sz="1100" dirty="0"/>
          </a:p>
          <a:p>
            <a:r>
              <a:rPr lang="en-US" sz="1100" dirty="0"/>
              <a:t>[2] JDK-8252847: Optimize primitive arraycopy stubs using AVX-512 masked instructions: </a:t>
            </a:r>
            <a:r>
              <a:rPr lang="en-US" sz="1100" dirty="0">
                <a:hlinkClick r:id="rId3"/>
              </a:rPr>
              <a:t>https://bugs.openjdk.java.net/browse/JDK-8252847</a:t>
            </a:r>
            <a:endParaRPr lang="en-US" sz="1100" dirty="0"/>
          </a:p>
          <a:p>
            <a:r>
              <a:rPr lang="en-US" sz="1100" dirty="0"/>
              <a:t>[3] JDK-8252848: Optimize small primitive arraycopy operations through partial in lining using AVX-512 masked instructions: </a:t>
            </a:r>
            <a:r>
              <a:rPr lang="en-US" sz="1100" dirty="0">
                <a:hlinkClick r:id="rId4"/>
              </a:rPr>
              <a:t>https://bugs.openjdk.java.net/browse/JDK-8252848</a:t>
            </a:r>
            <a:endParaRPr lang="en-US" sz="1100" dirty="0"/>
          </a:p>
          <a:p>
            <a:r>
              <a:rPr lang="en-US" sz="1100" dirty="0"/>
              <a:t>[4] Intel Software Developers Manual : </a:t>
            </a:r>
            <a:r>
              <a:rPr lang="en-US" sz="1100" dirty="0">
                <a:hlinkClick r:id="rId5"/>
              </a:rPr>
              <a:t>https://software.intel.com/content/www/us/en/develop/download/intel-64-and-ia-32-architectures-sdm-combined-volumes-1-2a-2b-2c-2d-3a-3b-3c-3d-and-4.html</a:t>
            </a:r>
            <a:endParaRPr lang="en-US" sz="1100" dirty="0"/>
          </a:p>
          <a:p>
            <a:r>
              <a:rPr lang="en-US" sz="1100" dirty="0"/>
              <a:t>[5] Intel Optimization manual: </a:t>
            </a:r>
            <a:r>
              <a:rPr lang="en-US" sz="1100" dirty="0">
                <a:hlinkClick r:id="rId6"/>
              </a:rPr>
              <a:t>https://software.intel.com/content/www/us/en/develop/download/intel-64-and-ia-32-architectures-optimization-reference-manual.html</a:t>
            </a:r>
            <a:endParaRPr lang="en-US" sz="1100" dirty="0"/>
          </a:p>
          <a:p>
            <a:endParaRPr lang="en-US" sz="1100" dirty="0"/>
          </a:p>
          <a:p>
            <a:endParaRPr lang="en-US" sz="1100" dirty="0"/>
          </a:p>
        </p:txBody>
      </p:sp>
      <p:sp>
        <p:nvSpPr>
          <p:cNvPr id="5" name="Title 4">
            <a:extLst>
              <a:ext uri="{FF2B5EF4-FFF2-40B4-BE49-F238E27FC236}">
                <a16:creationId xmlns:a16="http://schemas.microsoft.com/office/drawing/2014/main" id="{4942D548-C0D8-4CEC-A42E-92C962879F32}"/>
              </a:ext>
            </a:extLst>
          </p:cNvPr>
          <p:cNvSpPr>
            <a:spLocks noGrp="1"/>
          </p:cNvSpPr>
          <p:nvPr>
            <p:ph type="title"/>
          </p:nvPr>
        </p:nvSpPr>
        <p:spPr>
          <a:xfrm>
            <a:off x="455613" y="308848"/>
            <a:ext cx="8229600" cy="651656"/>
          </a:xfrm>
        </p:spPr>
        <p:txBody>
          <a:bodyPr/>
          <a:lstStyle/>
          <a:p>
            <a:r>
              <a:rPr lang="en-US" dirty="0"/>
              <a:t>References:</a:t>
            </a:r>
          </a:p>
        </p:txBody>
      </p:sp>
    </p:spTree>
    <p:extLst>
      <p:ext uri="{BB962C8B-B14F-4D97-AF65-F5344CB8AC3E}">
        <p14:creationId xmlns:p14="http://schemas.microsoft.com/office/powerpoint/2010/main" val="40880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86989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3200" b="1" dirty="0"/>
              <a:t>Please follow instructions in the Room</a:t>
            </a:r>
          </a:p>
        </p:txBody>
      </p:sp>
      <p:sp>
        <p:nvSpPr>
          <p:cNvPr id="3" name="Slide Number Placeholder 2"/>
          <p:cNvSpPr>
            <a:spLocks noGrp="1"/>
          </p:cNvSpPr>
          <p:nvPr>
            <p:ph type="sldNum" sz="quarter" idx="12"/>
          </p:nvPr>
        </p:nvSpPr>
        <p:spPr/>
        <p:txBody>
          <a:bodyPr/>
          <a:lstStyle/>
          <a:p>
            <a:fld id="{EE2556C5-CE8C-6547-B838-EA80C61A4AF7}" type="slidenum">
              <a:rPr lang="en-US" smtClean="0"/>
              <a:pPr/>
              <a:t>28</a:t>
            </a:fld>
            <a:endParaRPr lang="en-US" dirty="0"/>
          </a:p>
        </p:txBody>
      </p:sp>
      <p:sp>
        <p:nvSpPr>
          <p:cNvPr id="4" name="Title 3"/>
          <p:cNvSpPr>
            <a:spLocks noGrp="1"/>
          </p:cNvSpPr>
          <p:nvPr>
            <p:ph type="title"/>
          </p:nvPr>
        </p:nvSpPr>
        <p:spPr/>
        <p:txBody>
          <a:bodyPr/>
          <a:lstStyle/>
          <a:p>
            <a:r>
              <a:rPr lang="en-US" dirty="0"/>
              <a:t>Session Evaluation</a:t>
            </a:r>
          </a:p>
        </p:txBody>
      </p:sp>
    </p:spTree>
    <p:extLst>
      <p:ext uri="{BB962C8B-B14F-4D97-AF65-F5344CB8AC3E}">
        <p14:creationId xmlns:p14="http://schemas.microsoft.com/office/powerpoint/2010/main" val="35959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723B0D-BBA5-4A04-AAB1-60929522E183}"/>
              </a:ext>
            </a:extLst>
          </p:cNvPr>
          <p:cNvSpPr>
            <a:spLocks noGrp="1"/>
          </p:cNvSpPr>
          <p:nvPr>
            <p:ph type="sldNum" sz="quarter" idx="12"/>
          </p:nvPr>
        </p:nvSpPr>
        <p:spPr/>
        <p:txBody>
          <a:bodyPr/>
          <a:lstStyle/>
          <a:p>
            <a:fld id="{EE2556C5-CE8C-6547-B838-EA80C61A4AF7}" type="slidenum">
              <a:rPr lang="en-US" smtClean="0"/>
              <a:pPr/>
              <a:t>3</a:t>
            </a:fld>
            <a:endParaRPr lang="en-US" dirty="0"/>
          </a:p>
        </p:txBody>
      </p:sp>
      <p:sp>
        <p:nvSpPr>
          <p:cNvPr id="3" name="Title 2">
            <a:extLst>
              <a:ext uri="{FF2B5EF4-FFF2-40B4-BE49-F238E27FC236}">
                <a16:creationId xmlns:a16="http://schemas.microsoft.com/office/drawing/2014/main" id="{1DE08317-E33A-4B57-8884-51BC378BCF91}"/>
              </a:ext>
            </a:extLst>
          </p:cNvPr>
          <p:cNvSpPr>
            <a:spLocks noGrp="1"/>
          </p:cNvSpPr>
          <p:nvPr>
            <p:ph type="title"/>
          </p:nvPr>
        </p:nvSpPr>
        <p:spPr>
          <a:xfrm>
            <a:off x="455613" y="308848"/>
            <a:ext cx="7919984" cy="459555"/>
          </a:xfrm>
        </p:spPr>
        <p:txBody>
          <a:bodyPr/>
          <a:lstStyle/>
          <a:p>
            <a:r>
              <a:rPr lang="en-US" dirty="0"/>
              <a:t>What is AVX-512</a:t>
            </a:r>
          </a:p>
        </p:txBody>
      </p:sp>
      <p:sp>
        <p:nvSpPr>
          <p:cNvPr id="4" name="Content Placeholder 3">
            <a:extLst>
              <a:ext uri="{FF2B5EF4-FFF2-40B4-BE49-F238E27FC236}">
                <a16:creationId xmlns:a16="http://schemas.microsoft.com/office/drawing/2014/main" id="{10147B16-C29A-4FC3-A38F-AFBC1BD6D314}"/>
              </a:ext>
            </a:extLst>
          </p:cNvPr>
          <p:cNvSpPr>
            <a:spLocks noGrp="1"/>
          </p:cNvSpPr>
          <p:nvPr>
            <p:ph sz="quarter" idx="13"/>
          </p:nvPr>
        </p:nvSpPr>
        <p:spPr>
          <a:xfrm>
            <a:off x="455613" y="868297"/>
            <a:ext cx="8228012" cy="3760854"/>
          </a:xfrm>
        </p:spPr>
        <p:txBody>
          <a:bodyPr/>
          <a:lstStyle/>
          <a:p>
            <a:r>
              <a:rPr lang="en-US" sz="1000" dirty="0"/>
              <a:t>Over the years Intel processors have been supporting data parallelism through </a:t>
            </a:r>
            <a:r>
              <a:rPr lang="en-US" sz="1000" b="1" dirty="0"/>
              <a:t>S</a:t>
            </a:r>
            <a:r>
              <a:rPr lang="en-US" sz="1000" dirty="0"/>
              <a:t>ingle </a:t>
            </a:r>
            <a:r>
              <a:rPr lang="en-US" sz="1000" b="1" dirty="0"/>
              <a:t>I</a:t>
            </a:r>
            <a:r>
              <a:rPr lang="en-US" sz="1000" dirty="0"/>
              <a:t>nstruction </a:t>
            </a:r>
            <a:r>
              <a:rPr lang="en-US" sz="1000" b="1" dirty="0"/>
              <a:t>M</a:t>
            </a:r>
            <a:r>
              <a:rPr lang="en-US" sz="1000" dirty="0"/>
              <a:t>ultiple </a:t>
            </a:r>
            <a:r>
              <a:rPr lang="en-US" sz="1000" b="1" dirty="0"/>
              <a:t>D</a:t>
            </a:r>
            <a:r>
              <a:rPr lang="en-US" sz="1000" dirty="0"/>
              <a:t>ata instructions (SIMD). </a:t>
            </a:r>
          </a:p>
          <a:p>
            <a:r>
              <a:rPr lang="en-US" sz="1000" dirty="0"/>
              <a:t>                                                MMX -&gt; SSE -&gt; SSE2 -&gt; SSE3 -&gt; SSE4 -&gt; AVX -&gt; AVX2-&gt; </a:t>
            </a:r>
            <a:r>
              <a:rPr lang="en-US" sz="1000" b="1" dirty="0"/>
              <a:t>AVX512</a:t>
            </a:r>
            <a:r>
              <a:rPr lang="en-US" sz="1000" dirty="0"/>
              <a:t>.</a:t>
            </a:r>
          </a:p>
          <a:p>
            <a:r>
              <a:rPr lang="en-US" sz="1000" dirty="0"/>
              <a:t>                                          ( Evolution of SIMD instructions over various generations of processors)</a:t>
            </a:r>
          </a:p>
          <a:p>
            <a:r>
              <a:rPr lang="en-US" sz="1000" dirty="0"/>
              <a:t>SIMD operations provides significant performance boost compared to scalar operation since they simultaneously operate over multiple data elements.</a:t>
            </a:r>
          </a:p>
          <a:p>
            <a:r>
              <a:rPr lang="en-US" sz="1000" dirty="0"/>
              <a:t>SIMD instruction operates over vector register. MM0-MM7(8 bytes),  XMM0-XMM15(16 bytes) , YMM0-YMM15 (32 bytes).</a:t>
            </a:r>
          </a:p>
          <a:p>
            <a:r>
              <a:rPr lang="en-US" sz="1000" dirty="0"/>
              <a:t>With AVX-512 </a:t>
            </a:r>
          </a:p>
          <a:p>
            <a:pPr marL="285750" indent="-285750">
              <a:buFont typeface="Arial" panose="020B0604020202020204" pitchFamily="34" charset="0"/>
              <a:buChar char="•"/>
            </a:pPr>
            <a:r>
              <a:rPr lang="en-US" sz="1000" dirty="0"/>
              <a:t> Operating vector register set increased from 16 to 32  (ZMM0-ZMM31)</a:t>
            </a:r>
          </a:p>
          <a:p>
            <a:pPr marL="285750" indent="-285750">
              <a:buFont typeface="Arial" panose="020B0604020202020204" pitchFamily="34" charset="0"/>
              <a:buChar char="•"/>
            </a:pPr>
            <a:r>
              <a:rPr lang="en-US" sz="1000" dirty="0"/>
              <a:t>Vector size increased to 512 bits (64 bytes).</a:t>
            </a:r>
          </a:p>
          <a:p>
            <a:pPr marL="285750" indent="-285750">
              <a:buFont typeface="Arial" panose="020B0604020202020204" pitchFamily="34" charset="0"/>
              <a:buChar char="•"/>
            </a:pPr>
            <a:r>
              <a:rPr lang="en-US" sz="1000" dirty="0"/>
              <a:t>8 predicate registers (K0-K7) were added to facilitates operations over a part of vector register. </a:t>
            </a:r>
          </a:p>
          <a:p>
            <a:pPr marL="285750" indent="-285750">
              <a:buFont typeface="Arial" panose="020B0604020202020204" pitchFamily="34" charset="0"/>
              <a:buChar char="•"/>
            </a:pPr>
            <a:r>
              <a:rPr lang="en-US" sz="1000" dirty="0"/>
              <a:t>New EVEX encoding to support register addressing for newly added vector register , embedded broadcasting.</a:t>
            </a:r>
          </a:p>
          <a:p>
            <a:pPr marL="285750" indent="-285750">
              <a:buFont typeface="Arial" panose="020B0604020202020204" pitchFamily="34" charset="0"/>
              <a:buChar char="•"/>
            </a:pPr>
            <a:r>
              <a:rPr lang="en-US" sz="1000" dirty="0"/>
              <a:t>Gamut of new instructions and more.</a:t>
            </a:r>
          </a:p>
          <a:p>
            <a:r>
              <a:rPr lang="en-US" sz="1000" b="1" dirty="0"/>
              <a:t>AVX-512  is a key differentiating feature which is not supported by any other X86 ISA compliant processors.</a:t>
            </a:r>
          </a:p>
          <a:p>
            <a:endParaRPr lang="en-US" dirty="0"/>
          </a:p>
        </p:txBody>
      </p:sp>
    </p:spTree>
    <p:extLst>
      <p:ext uri="{BB962C8B-B14F-4D97-AF65-F5344CB8AC3E}">
        <p14:creationId xmlns:p14="http://schemas.microsoft.com/office/powerpoint/2010/main" val="354300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6A0D1D-BFEA-4DB4-B418-3F045485F965}"/>
              </a:ext>
            </a:extLst>
          </p:cNvPr>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Title 2">
            <a:extLst>
              <a:ext uri="{FF2B5EF4-FFF2-40B4-BE49-F238E27FC236}">
                <a16:creationId xmlns:a16="http://schemas.microsoft.com/office/drawing/2014/main" id="{A57BAA8F-A7C2-4D15-83E3-97117D339BE5}"/>
              </a:ext>
            </a:extLst>
          </p:cNvPr>
          <p:cNvSpPr>
            <a:spLocks noGrp="1"/>
          </p:cNvSpPr>
          <p:nvPr>
            <p:ph type="title"/>
          </p:nvPr>
        </p:nvSpPr>
        <p:spPr>
          <a:xfrm>
            <a:off x="455613" y="308848"/>
            <a:ext cx="8019876" cy="766917"/>
          </a:xfrm>
        </p:spPr>
        <p:txBody>
          <a:bodyPr/>
          <a:lstStyle/>
          <a:p>
            <a:r>
              <a:rPr lang="en-US" dirty="0"/>
              <a:t>OpenJDK</a:t>
            </a:r>
          </a:p>
        </p:txBody>
      </p:sp>
      <p:sp>
        <p:nvSpPr>
          <p:cNvPr id="4" name="Content Placeholder 3">
            <a:extLst>
              <a:ext uri="{FF2B5EF4-FFF2-40B4-BE49-F238E27FC236}">
                <a16:creationId xmlns:a16="http://schemas.microsoft.com/office/drawing/2014/main" id="{40FBAF68-152A-4797-A578-70D04E35A83E}"/>
              </a:ext>
            </a:extLst>
          </p:cNvPr>
          <p:cNvSpPr>
            <a:spLocks noGrp="1"/>
          </p:cNvSpPr>
          <p:nvPr>
            <p:ph sz="quarter" idx="13"/>
          </p:nvPr>
        </p:nvSpPr>
        <p:spPr/>
        <p:txBody>
          <a:bodyPr/>
          <a:lstStyle/>
          <a:p>
            <a:r>
              <a:rPr lang="en-US" dirty="0"/>
              <a:t>Java is #1 programming language; JVMs are deployed over more than a billion devices and is the most popular runtime for cloud. </a:t>
            </a:r>
          </a:p>
          <a:p>
            <a:r>
              <a:rPr lang="en-US" dirty="0"/>
              <a:t>Java language and Virtual machine specifications are maintained and extended by Oracle. </a:t>
            </a:r>
          </a:p>
          <a:p>
            <a:r>
              <a:rPr lang="en-US" dirty="0"/>
              <a:t>OpenJDK is an implementation of Java platform specification.</a:t>
            </a:r>
          </a:p>
          <a:p>
            <a:r>
              <a:rPr lang="en-US" dirty="0"/>
              <a:t>Intel works in close collaboration with Oracle and OpenJDK community to optimize Java workloads for IA platforms. </a:t>
            </a:r>
          </a:p>
          <a:p>
            <a:r>
              <a:rPr lang="en-US" dirty="0"/>
              <a:t>JVM executes bytecode and hence also support other bytecode targeting languages like Kotlin, Scala, Groovy.</a:t>
            </a:r>
          </a:p>
          <a:p>
            <a:endParaRPr lang="en-US" b="1" dirty="0"/>
          </a:p>
        </p:txBody>
      </p:sp>
    </p:spTree>
    <p:extLst>
      <p:ext uri="{BB962C8B-B14F-4D97-AF65-F5344CB8AC3E}">
        <p14:creationId xmlns:p14="http://schemas.microsoft.com/office/powerpoint/2010/main" val="137797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Aggressive LOGIC packing OPTIMIZATION</a:t>
            </a:r>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7585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C1BE62-DA26-40A9-867B-2D92FB3CE3E9}"/>
              </a:ext>
            </a:extLst>
          </p:cNvPr>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Title 2">
            <a:extLst>
              <a:ext uri="{FF2B5EF4-FFF2-40B4-BE49-F238E27FC236}">
                <a16:creationId xmlns:a16="http://schemas.microsoft.com/office/drawing/2014/main" id="{F7C4CDF1-5E6F-4CCC-A33E-6A0898A8E27F}"/>
              </a:ext>
            </a:extLst>
          </p:cNvPr>
          <p:cNvSpPr>
            <a:spLocks noGrp="1"/>
          </p:cNvSpPr>
          <p:nvPr>
            <p:ph type="title"/>
          </p:nvPr>
        </p:nvSpPr>
        <p:spPr>
          <a:xfrm>
            <a:off x="455613" y="308848"/>
            <a:ext cx="7989140" cy="636288"/>
          </a:xfrm>
        </p:spPr>
        <p:txBody>
          <a:bodyPr/>
          <a:lstStyle/>
          <a:p>
            <a:r>
              <a:rPr lang="en-US" dirty="0"/>
              <a:t>Introduction</a:t>
            </a:r>
          </a:p>
        </p:txBody>
      </p:sp>
      <p:sp>
        <p:nvSpPr>
          <p:cNvPr id="4" name="Content Placeholder 3">
            <a:extLst>
              <a:ext uri="{FF2B5EF4-FFF2-40B4-BE49-F238E27FC236}">
                <a16:creationId xmlns:a16="http://schemas.microsoft.com/office/drawing/2014/main" id="{CDE23435-CCEC-41B1-9D85-5A8740EB0AA8}"/>
              </a:ext>
            </a:extLst>
          </p:cNvPr>
          <p:cNvSpPr>
            <a:spLocks noGrp="1"/>
          </p:cNvSpPr>
          <p:nvPr>
            <p:ph sz="quarter" idx="13"/>
          </p:nvPr>
        </p:nvSpPr>
        <p:spPr>
          <a:xfrm>
            <a:off x="455613" y="945137"/>
            <a:ext cx="8228012" cy="3684014"/>
          </a:xfrm>
        </p:spPr>
        <p:txBody>
          <a:bodyPr/>
          <a:lstStyle/>
          <a:p>
            <a:pPr marL="285750" indent="-285750">
              <a:buFontTx/>
              <a:buChar char="-"/>
            </a:pPr>
            <a:r>
              <a:rPr lang="en-US" dirty="0"/>
              <a:t>This is a code size and latency-oriented optimization. </a:t>
            </a:r>
          </a:p>
          <a:p>
            <a:pPr marL="285750" indent="-285750">
              <a:buFontTx/>
              <a:buChar char="-"/>
            </a:pPr>
            <a:r>
              <a:rPr lang="en-US" dirty="0"/>
              <a:t>This optimization targets folding expression trees involving logic operations into macro logic node.</a:t>
            </a:r>
          </a:p>
          <a:p>
            <a:pPr marL="285750" indent="-285750">
              <a:buFontTx/>
              <a:buChar char="-"/>
            </a:pPr>
            <a:r>
              <a:rPr lang="en-US" dirty="0"/>
              <a:t>These macro logic nodes are then mapped to powerful AVX-512 VPTERNLOG instruction. </a:t>
            </a:r>
          </a:p>
          <a:p>
            <a:pPr marL="285750" indent="-285750">
              <a:buFontTx/>
              <a:buChar char="-"/>
            </a:pPr>
            <a:r>
              <a:rPr lang="en-US" dirty="0"/>
              <a:t>This not only reduces the number of instructions emitted for a given logic expression but also absorbs dependency chains b/w intermediate expressions.</a:t>
            </a:r>
          </a:p>
          <a:p>
            <a:pPr marL="285750" indent="-285750">
              <a:buFontTx/>
              <a:buChar char="-"/>
            </a:pPr>
            <a:r>
              <a:rPr lang="en-US" dirty="0"/>
              <a:t>Since VPTERNLOG is a vector instruction it gives significant performance boost for to logic expression appearing with vectorizable loops.</a:t>
            </a:r>
          </a:p>
          <a:p>
            <a:pPr marL="285750" indent="-285750">
              <a:buFontTx/>
              <a:buChar char="-"/>
            </a:pPr>
            <a:endParaRPr lang="en-US" dirty="0"/>
          </a:p>
          <a:p>
            <a:endParaRPr lang="en-US" dirty="0"/>
          </a:p>
          <a:p>
            <a:endParaRPr lang="en-US" dirty="0"/>
          </a:p>
          <a:p>
            <a:pPr marL="285750" indent="-285750">
              <a:buFontTx/>
              <a:buChar char="-"/>
            </a:pPr>
            <a:endParaRPr lang="en-US" dirty="0"/>
          </a:p>
          <a:p>
            <a:endParaRPr lang="en-US" dirty="0"/>
          </a:p>
        </p:txBody>
      </p:sp>
    </p:spTree>
    <p:extLst>
      <p:ext uri="{BB962C8B-B14F-4D97-AF65-F5344CB8AC3E}">
        <p14:creationId xmlns:p14="http://schemas.microsoft.com/office/powerpoint/2010/main" val="155832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763879-5397-471E-B1ED-C3206B0ABB09}"/>
              </a:ext>
            </a:extLst>
          </p:cNvPr>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Title 2">
            <a:extLst>
              <a:ext uri="{FF2B5EF4-FFF2-40B4-BE49-F238E27FC236}">
                <a16:creationId xmlns:a16="http://schemas.microsoft.com/office/drawing/2014/main" id="{96C08D22-4472-4003-949D-63910CC13129}"/>
              </a:ext>
            </a:extLst>
          </p:cNvPr>
          <p:cNvSpPr>
            <a:spLocks noGrp="1"/>
          </p:cNvSpPr>
          <p:nvPr>
            <p:ph type="title"/>
          </p:nvPr>
        </p:nvSpPr>
        <p:spPr>
          <a:xfrm>
            <a:off x="455613" y="308848"/>
            <a:ext cx="7935352" cy="699240"/>
          </a:xfrm>
        </p:spPr>
        <p:txBody>
          <a:bodyPr/>
          <a:lstStyle/>
          <a:p>
            <a:r>
              <a:rPr lang="en-US" dirty="0"/>
              <a:t>Transformation:</a:t>
            </a:r>
          </a:p>
        </p:txBody>
      </p:sp>
      <p:sp>
        <p:nvSpPr>
          <p:cNvPr id="4" name="Content Placeholder 3">
            <a:extLst>
              <a:ext uri="{FF2B5EF4-FFF2-40B4-BE49-F238E27FC236}">
                <a16:creationId xmlns:a16="http://schemas.microsoft.com/office/drawing/2014/main" id="{6F0411EC-6816-473C-91BE-9C0E05899785}"/>
              </a:ext>
            </a:extLst>
          </p:cNvPr>
          <p:cNvSpPr>
            <a:spLocks noGrp="1"/>
          </p:cNvSpPr>
          <p:nvPr>
            <p:ph sz="quarter" idx="13"/>
          </p:nvPr>
        </p:nvSpPr>
        <p:spPr>
          <a:xfrm>
            <a:off x="455613" y="783771"/>
            <a:ext cx="4185543" cy="3845379"/>
          </a:xfrm>
        </p:spPr>
        <p:txBody>
          <a:bodyPr/>
          <a:lstStyle/>
          <a:p>
            <a:pPr marL="285750" indent="-285750">
              <a:buFont typeface="Arial" panose="020B0604020202020204" pitchFamily="34" charset="0"/>
              <a:buChar char="•"/>
            </a:pPr>
            <a:r>
              <a:rPr lang="en-US" sz="1200" dirty="0"/>
              <a:t>Consider an example micro workload</a:t>
            </a:r>
          </a:p>
          <a:p>
            <a:pPr marL="285750" indent="-285750">
              <a:buFont typeface="Arial" panose="020B0604020202020204" pitchFamily="34" charset="0"/>
              <a:buChar char="•"/>
            </a:pPr>
            <a:r>
              <a:rPr lang="en-US" sz="1200" dirty="0"/>
              <a:t>It comprises of a logic expression with 3 levels.</a:t>
            </a:r>
          </a:p>
          <a:p>
            <a:pPr marL="285750" indent="-285750">
              <a:buFont typeface="Arial" panose="020B0604020202020204" pitchFamily="34" charset="0"/>
              <a:buChar char="•"/>
            </a:pPr>
            <a:r>
              <a:rPr lang="en-US" sz="1200" dirty="0"/>
              <a:t>Each sub-expression is computed by a separate logic instruction and results is fed to the parent expression.</a:t>
            </a:r>
          </a:p>
          <a:p>
            <a:pPr marL="285750" indent="-285750">
              <a:buFont typeface="Arial" panose="020B0604020202020204" pitchFamily="34" charset="0"/>
              <a:buChar char="•"/>
            </a:pPr>
            <a:r>
              <a:rPr lang="en-US" sz="1200" dirty="0"/>
              <a:t>Hotspot C2 Compiler intermediate representation will create a DAG for this expression. </a:t>
            </a:r>
          </a:p>
          <a:p>
            <a:pPr marL="285750" indent="-285750">
              <a:buFont typeface="Arial" panose="020B0604020202020204" pitchFamily="34" charset="0"/>
              <a:buChar char="•"/>
            </a:pPr>
            <a:r>
              <a:rPr lang="en-US" sz="1200" dirty="0"/>
              <a:t>Our aggressive packer traverses through the IR graph and collects logic expression root nodes. </a:t>
            </a:r>
          </a:p>
          <a:p>
            <a:pPr marL="285750" indent="-285750">
              <a:buFont typeface="Arial" panose="020B0604020202020204" pitchFamily="34" charset="0"/>
              <a:buChar char="•"/>
            </a:pPr>
            <a:r>
              <a:rPr lang="en-US" sz="1200" dirty="0"/>
              <a:t>It then does a bottom-up traversal over the expression DAG and creates a MacroLogic node which folds the parent logic node with its children nodes under a constraint on the number of inputs.  Input are assigned boolean values and  symbolic evaluation is performed as per the logic operation.</a:t>
            </a:r>
          </a:p>
          <a:p>
            <a:pPr marL="285750" indent="-285750">
              <a:buFont typeface="Arial" panose="020B0604020202020204" pitchFamily="34" charset="0"/>
              <a:buChar char="•"/>
            </a:pPr>
            <a:r>
              <a:rPr lang="en-US" sz="1200" dirty="0"/>
              <a:t>A MacroLogic nodes is analogous to a 3-input truth table</a:t>
            </a:r>
            <a:r>
              <a:rPr lang="en-US" sz="1100" dirty="0"/>
              <a:t>.  Each node emits an AVX-512 VPTERNLOG instruction.</a:t>
            </a:r>
            <a:endParaRPr lang="en-US" sz="1200" dirty="0"/>
          </a:p>
          <a:p>
            <a:pPr marL="511175" lvl="1" indent="-285750">
              <a:buFont typeface="Arial" panose="020B0604020202020204" pitchFamily="34" charset="0"/>
              <a:buChar char="•"/>
            </a:pPr>
            <a:endParaRPr lang="en-US" sz="1200" dirty="0"/>
          </a:p>
          <a:p>
            <a:pPr lvl="1" indent="0">
              <a:buNone/>
            </a:pPr>
            <a:endParaRPr lang="en-US" sz="1200" dirty="0"/>
          </a:p>
          <a:p>
            <a:pPr marL="511175" lvl="1" indent="-285750">
              <a:buFont typeface="Arial" panose="020B0604020202020204" pitchFamily="34" charset="0"/>
              <a:buChar char="•"/>
            </a:pPr>
            <a:endParaRPr lang="en-US" dirty="0"/>
          </a:p>
          <a:p>
            <a:pPr marL="511175" lvl="1" indent="-285750">
              <a:buFont typeface="Arial" panose="020B0604020202020204" pitchFamily="34" charset="0"/>
              <a:buChar char="•"/>
            </a:pPr>
            <a:endParaRPr lang="en-US" dirty="0"/>
          </a:p>
          <a:p>
            <a:pPr marL="511175" lvl="1" indent="-285750">
              <a:buFont typeface="Arial" panose="020B0604020202020204" pitchFamily="34" charset="0"/>
              <a:buChar char="•"/>
            </a:pPr>
            <a:endParaRPr lang="en-US" dirty="0"/>
          </a:p>
          <a:p>
            <a:pPr lvl="1" indent="0">
              <a:buNone/>
            </a:pPr>
            <a:r>
              <a:rPr lang="en-US" dirty="0"/>
              <a:t>  </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E6CA5EA-3815-40E6-B845-A978333D71EC}"/>
              </a:ext>
            </a:extLst>
          </p:cNvPr>
          <p:cNvPicPr>
            <a:picLocks noChangeAspect="1"/>
          </p:cNvPicPr>
          <p:nvPr/>
        </p:nvPicPr>
        <p:blipFill>
          <a:blip r:embed="rId2"/>
          <a:stretch>
            <a:fillRect/>
          </a:stretch>
        </p:blipFill>
        <p:spPr>
          <a:xfrm>
            <a:off x="4641155" y="1939890"/>
            <a:ext cx="4364797" cy="2631301"/>
          </a:xfrm>
          <a:prstGeom prst="rect">
            <a:avLst/>
          </a:prstGeom>
        </p:spPr>
      </p:pic>
      <p:pic>
        <p:nvPicPr>
          <p:cNvPr id="6" name="Picture 5">
            <a:extLst>
              <a:ext uri="{FF2B5EF4-FFF2-40B4-BE49-F238E27FC236}">
                <a16:creationId xmlns:a16="http://schemas.microsoft.com/office/drawing/2014/main" id="{38E945E2-8EA4-4F7A-9179-202CCA44F49C}"/>
              </a:ext>
            </a:extLst>
          </p:cNvPr>
          <p:cNvPicPr>
            <a:picLocks noChangeAspect="1"/>
          </p:cNvPicPr>
          <p:nvPr/>
        </p:nvPicPr>
        <p:blipFill>
          <a:blip r:embed="rId3"/>
          <a:stretch>
            <a:fillRect/>
          </a:stretch>
        </p:blipFill>
        <p:spPr>
          <a:xfrm>
            <a:off x="4641154" y="783771"/>
            <a:ext cx="4364798" cy="902923"/>
          </a:xfrm>
          <a:prstGeom prst="rect">
            <a:avLst/>
          </a:prstGeom>
        </p:spPr>
      </p:pic>
    </p:spTree>
    <p:extLst>
      <p:ext uri="{BB962C8B-B14F-4D97-AF65-F5344CB8AC3E}">
        <p14:creationId xmlns:p14="http://schemas.microsoft.com/office/powerpoint/2010/main" val="357382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976F9-C7A0-4216-B8C2-65C4CF66BC33}"/>
              </a:ext>
            </a:extLst>
          </p:cNvPr>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a:extLst>
              <a:ext uri="{FF2B5EF4-FFF2-40B4-BE49-F238E27FC236}">
                <a16:creationId xmlns:a16="http://schemas.microsoft.com/office/drawing/2014/main" id="{493F2F30-3B64-4398-A827-711BC72E5241}"/>
              </a:ext>
            </a:extLst>
          </p:cNvPr>
          <p:cNvSpPr>
            <a:spLocks noGrp="1"/>
          </p:cNvSpPr>
          <p:nvPr>
            <p:ph type="title"/>
          </p:nvPr>
        </p:nvSpPr>
        <p:spPr>
          <a:xfrm>
            <a:off x="455613" y="308848"/>
            <a:ext cx="7735567" cy="699239"/>
          </a:xfrm>
        </p:spPr>
        <p:txBody>
          <a:bodyPr/>
          <a:lstStyle/>
          <a:p>
            <a:r>
              <a:rPr lang="en-US" b="1" dirty="0"/>
              <a:t>Micro-workload and its JIT output before and after transformation</a:t>
            </a:r>
            <a:endParaRPr lang="en-US" dirty="0"/>
          </a:p>
        </p:txBody>
      </p:sp>
      <p:pic>
        <p:nvPicPr>
          <p:cNvPr id="5" name="Content Placeholder 4">
            <a:extLst>
              <a:ext uri="{FF2B5EF4-FFF2-40B4-BE49-F238E27FC236}">
                <a16:creationId xmlns:a16="http://schemas.microsoft.com/office/drawing/2014/main" id="{EDA845F8-800B-42AE-AAF2-D118C1BB1D8F}"/>
              </a:ext>
            </a:extLst>
          </p:cNvPr>
          <p:cNvPicPr>
            <a:picLocks noGrp="1"/>
          </p:cNvPicPr>
          <p:nvPr>
            <p:ph sz="quarter" idx="13"/>
          </p:nvPr>
        </p:nvPicPr>
        <p:blipFill>
          <a:blip r:embed="rId2" r:link="rId3">
            <a:extLst>
              <a:ext uri="{28A0092B-C50C-407E-A947-70E740481C1C}">
                <a14:useLocalDpi xmlns:a14="http://schemas.microsoft.com/office/drawing/2010/main" val="0"/>
              </a:ext>
            </a:extLst>
          </a:blip>
          <a:srcRect/>
          <a:stretch>
            <a:fillRect/>
          </a:stretch>
        </p:blipFill>
        <p:spPr bwMode="auto">
          <a:xfrm>
            <a:off x="4249271" y="880551"/>
            <a:ext cx="4439116" cy="812800"/>
          </a:xfrm>
          <a:prstGeom prst="rect">
            <a:avLst/>
          </a:prstGeom>
          <a:noFill/>
          <a:ln>
            <a:noFill/>
          </a:ln>
        </p:spPr>
      </p:pic>
      <p:pic>
        <p:nvPicPr>
          <p:cNvPr id="6" name="Picture 5">
            <a:extLst>
              <a:ext uri="{FF2B5EF4-FFF2-40B4-BE49-F238E27FC236}">
                <a16:creationId xmlns:a16="http://schemas.microsoft.com/office/drawing/2014/main" id="{E75BE1CD-8B4A-442E-9AE2-163371C52BA4}"/>
              </a:ext>
            </a:extLst>
          </p:cNvPr>
          <p:cNvPicPr>
            <a:picLocks noChangeAspect="1"/>
          </p:cNvPicPr>
          <p:nvPr/>
        </p:nvPicPr>
        <p:blipFill>
          <a:blip r:embed="rId4"/>
          <a:stretch>
            <a:fillRect/>
          </a:stretch>
        </p:blipFill>
        <p:spPr>
          <a:xfrm>
            <a:off x="311006" y="1805699"/>
            <a:ext cx="5628752" cy="2906339"/>
          </a:xfrm>
          <a:prstGeom prst="rect">
            <a:avLst/>
          </a:prstGeom>
          <a:noFill/>
        </p:spPr>
      </p:pic>
      <p:sp>
        <p:nvSpPr>
          <p:cNvPr id="7" name="Rectangle 6">
            <a:extLst>
              <a:ext uri="{FF2B5EF4-FFF2-40B4-BE49-F238E27FC236}">
                <a16:creationId xmlns:a16="http://schemas.microsoft.com/office/drawing/2014/main" id="{ACA427AE-AD3D-430B-9E40-144792A947DB}"/>
              </a:ext>
            </a:extLst>
          </p:cNvPr>
          <p:cNvSpPr/>
          <p:nvPr/>
        </p:nvSpPr>
        <p:spPr>
          <a:xfrm>
            <a:off x="364795" y="1349282"/>
            <a:ext cx="3169414" cy="344069"/>
          </a:xfrm>
          <a:prstGeom prst="rect">
            <a:avLst/>
          </a:prstGeom>
        </p:spPr>
        <p:txBody>
          <a:bodyPr wrap="square">
            <a:spAutoFit/>
          </a:bodyPr>
          <a:lstStyle/>
          <a:p>
            <a:pP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Original C2 JIT assembly sequence: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370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11B5F3-53CD-4C28-B777-CAE3798A3319}"/>
              </a:ext>
            </a:extLst>
          </p:cNvPr>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a:extLst>
              <a:ext uri="{FF2B5EF4-FFF2-40B4-BE49-F238E27FC236}">
                <a16:creationId xmlns:a16="http://schemas.microsoft.com/office/drawing/2014/main" id="{35916B6F-0C66-4C25-9DFF-A48C8AF675B3}"/>
              </a:ext>
            </a:extLst>
          </p:cNvPr>
          <p:cNvSpPr>
            <a:spLocks noGrp="1"/>
          </p:cNvSpPr>
          <p:nvPr>
            <p:ph type="title"/>
          </p:nvPr>
        </p:nvSpPr>
        <p:spPr>
          <a:xfrm>
            <a:off x="455613" y="557185"/>
            <a:ext cx="4761846" cy="421135"/>
          </a:xfrm>
        </p:spPr>
        <p:txBody>
          <a:bodyPr/>
          <a:lstStyle/>
          <a:p>
            <a:r>
              <a:rPr lang="en-US" sz="1600" b="1" dirty="0">
                <a:latin typeface="Calibri" panose="020F0502020204030204" pitchFamily="34" charset="0"/>
                <a:ea typeface="Calibri" panose="020F0502020204030204" pitchFamily="34" charset="0"/>
                <a:cs typeface="Times New Roman" panose="02020603050405020304" pitchFamily="18" charset="0"/>
              </a:rPr>
              <a:t>New C2 JIT assembly sequence:</a:t>
            </a:r>
            <a:endParaRPr lang="en-US" sz="1600" dirty="0"/>
          </a:p>
        </p:txBody>
      </p:sp>
      <p:pic>
        <p:nvPicPr>
          <p:cNvPr id="5" name="Content Placeholder 4">
            <a:extLst>
              <a:ext uri="{FF2B5EF4-FFF2-40B4-BE49-F238E27FC236}">
                <a16:creationId xmlns:a16="http://schemas.microsoft.com/office/drawing/2014/main" id="{5DABCF63-5E03-4858-A6F8-9EE09A7BC55F}"/>
              </a:ext>
            </a:extLst>
          </p:cNvPr>
          <p:cNvPicPr>
            <a:picLocks noGrp="1" noChangeAspect="1"/>
          </p:cNvPicPr>
          <p:nvPr>
            <p:ph sz="quarter" idx="13"/>
          </p:nvPr>
        </p:nvPicPr>
        <p:blipFill>
          <a:blip r:embed="rId2"/>
          <a:stretch>
            <a:fillRect/>
          </a:stretch>
        </p:blipFill>
        <p:spPr>
          <a:xfrm>
            <a:off x="455613" y="1045030"/>
            <a:ext cx="8228012" cy="3502080"/>
          </a:xfrm>
          <a:prstGeom prst="rect">
            <a:avLst/>
          </a:prstGeom>
          <a:noFill/>
        </p:spPr>
      </p:pic>
    </p:spTree>
    <p:extLst>
      <p:ext uri="{BB962C8B-B14F-4D97-AF65-F5344CB8AC3E}">
        <p14:creationId xmlns:p14="http://schemas.microsoft.com/office/powerpoint/2010/main" val="350676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ECFBDC06409E4ABA0644127315D83D" ma:contentTypeVersion="4" ma:contentTypeDescription="Create a new document." ma:contentTypeScope="" ma:versionID="d3a56bf96d284718ab35cf4f3cba6f35">
  <xsd:schema xmlns:xsd="http://www.w3.org/2001/XMLSchema" xmlns:xs="http://www.w3.org/2001/XMLSchema" xmlns:p="http://schemas.microsoft.com/office/2006/metadata/properties" xmlns:ns2="2956112b-15f8-4ec8-9929-0b6e33007c1e" xmlns:ns3="611c56a8-6f88-46ea-a8a5-d15d5c1a53d6" targetNamespace="http://schemas.microsoft.com/office/2006/metadata/properties" ma:root="true" ma:fieldsID="60d4586fb18f3c9321b57a840d39f459" ns2:_="" ns3:_="">
    <xsd:import namespace="2956112b-15f8-4ec8-9929-0b6e33007c1e"/>
    <xsd:import namespace="611c56a8-6f88-46ea-a8a5-d15d5c1a53d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6112b-15f8-4ec8-9929-0b6e33007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11c56a8-6f88-46ea-a8a5-d15d5c1a53d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7C353A-DD78-433D-80CB-FEDCABB49F01}">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2017D39-F175-4AE6-9B52-930F82EB3B38}">
  <ds:schemaRefs>
    <ds:schemaRef ds:uri="http://schemas.microsoft.com/sharepoint/v3/contenttype/forms"/>
  </ds:schemaRefs>
</ds:datastoreItem>
</file>

<file path=customXml/itemProps3.xml><?xml version="1.0" encoding="utf-8"?>
<ds:datastoreItem xmlns:ds="http://schemas.openxmlformats.org/officeDocument/2006/customXml" ds:itemID="{F09DCEC2-0125-4951-A8E4-6B6AD0887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6112b-15f8-4ec8-9929-0b6e33007c1e"/>
    <ds:schemaRef ds:uri="611c56a8-6f88-46ea-a8a5-d15d5c1a5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2047</Words>
  <Application>Microsoft Office PowerPoint</Application>
  <PresentationFormat>On-screen Show (16:9)</PresentationFormat>
  <Paragraphs>180</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Helvetica Neue Medium</vt:lpstr>
      <vt:lpstr>Intel Clear</vt:lpstr>
      <vt:lpstr>Intel Clear Pro</vt:lpstr>
      <vt:lpstr>Wingdings</vt:lpstr>
      <vt:lpstr>Int_PPT Template_ClearPro_16x9</vt:lpstr>
      <vt:lpstr>AVX-512 differentiating optimizations for OpenJDK</vt:lpstr>
      <vt:lpstr>Table of Content</vt:lpstr>
      <vt:lpstr>What is AVX-512</vt:lpstr>
      <vt:lpstr>OpenJDK</vt:lpstr>
      <vt:lpstr>Aggressive LOGIC packing OPTIMIZATION</vt:lpstr>
      <vt:lpstr>Introduction</vt:lpstr>
      <vt:lpstr>Transformation:</vt:lpstr>
      <vt:lpstr>Micro-workload and its JIT output before and after transformation</vt:lpstr>
      <vt:lpstr>New C2 JIT assembly sequence:</vt:lpstr>
      <vt:lpstr>Perf Analysis:</vt:lpstr>
      <vt:lpstr>Detailed micro-architectural analysis using  IACA </vt:lpstr>
      <vt:lpstr>LLVM-MCA output:</vt:lpstr>
      <vt:lpstr>Fast-efficient Memcopy using masked instructions</vt:lpstr>
      <vt:lpstr>Introduction</vt:lpstr>
      <vt:lpstr>Factors influencing performance of copy operations</vt:lpstr>
      <vt:lpstr>Vector Size (frequency switchover)</vt:lpstr>
      <vt:lpstr>Element Granularity</vt:lpstr>
      <vt:lpstr>Data alignment (cache line split stores)</vt:lpstr>
      <vt:lpstr>Number of memory instructions</vt:lpstr>
      <vt:lpstr>Efficient copy algorithm a multi-stage optimization</vt:lpstr>
      <vt:lpstr>Partial in-lining benefit</vt:lpstr>
      <vt:lpstr>Intelligent stubs</vt:lpstr>
      <vt:lpstr>Performance stats</vt:lpstr>
      <vt:lpstr>Java Micro workloads performance</vt:lpstr>
      <vt:lpstr>Conclusion</vt:lpstr>
      <vt:lpstr>References:</vt:lpstr>
      <vt:lpstr>Questions?</vt:lpstr>
      <vt:lpstr>Session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SWPC 2020 Template</dc:title>
  <dc:creator/>
  <cp:keywords>CTPClassification=CTP_NT</cp:keywords>
  <cp:lastModifiedBy/>
  <cp:revision>4</cp:revision>
  <dcterms:created xsi:type="dcterms:W3CDTF">2015-05-06T16:36:39Z</dcterms:created>
  <dcterms:modified xsi:type="dcterms:W3CDTF">2020-11-22T10:45:54Z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0x010100B4ECFBDC06409E4ABA0644127315D83D</vt:lpwstr>
  </property>
  <property fmtid="{D5CDD505-2E9C-101B-9397-08002B2CF9AE}" pid="3" name="TitusGUID">
    <vt:lpwstr>fe471398-1b2a-481d-b007-465132f280c0</vt:lpwstr>
  </property>
  <property fmtid="{D5CDD505-2E9C-101B-9397-08002B2CF9AE}" pid="4" name="CTP_TimeStamp">
    <vt:lpwstr>2019-08-30 18:16:10Z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y fmtid="{D5CDD505-2E9C-101B-9397-08002B2CF9AE}" pid="9" name="Jive_LatestUserAccountName">
    <vt:lpwstr>snallag1</vt:lpwstr>
  </property>
  <property fmtid="{D5CDD505-2E9C-101B-9397-08002B2CF9AE}" pid="10" name="Offisync_UniqueId">
    <vt:lpwstr>2650301</vt:lpwstr>
  </property>
  <property fmtid="{D5CDD505-2E9C-101B-9397-08002B2CF9AE}" pid="11" name="Offisync_UpdateToken">
    <vt:lpwstr>5</vt:lpwstr>
  </property>
  <property fmtid="{D5CDD505-2E9C-101B-9397-08002B2CF9AE}" pid="12" name="Offisync_ServerID">
    <vt:lpwstr>d001a694-7c66-4352-b53b-895ffdce369f</vt:lpwstr>
  </property>
  <property fmtid="{D5CDD505-2E9C-101B-9397-08002B2CF9AE}" pid="13" name="Offisync_ProviderInitializationData">
    <vt:lpwstr>https://soco.intel.com</vt:lpwstr>
  </property>
  <property fmtid="{D5CDD505-2E9C-101B-9397-08002B2CF9AE}" pid="14" name="Jive_VersionGuid">
    <vt:lpwstr>380a1faf-2bcb-4618-a2a6-58b9a78cc42b</vt:lpwstr>
  </property>
</Properties>
</file>