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74" r:id="rId15"/>
    <p:sldId id="266" r:id="rId16"/>
    <p:sldId id="267" r:id="rId17"/>
    <p:sldId id="270" r:id="rId18"/>
    <p:sldId id="271" r:id="rId19"/>
    <p:sldId id="272" r:id="rId20"/>
    <p:sldId id="269"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D37D4-3945-4B49-BB96-DC9410FEF4AE}" v="6" dt="2021-01-20T00:49:50.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62" d="100"/>
          <a:sy n="62" d="100"/>
        </p:scale>
        <p:origin x="8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eja, Jatin" userId="98cda72f-634a-44b2-9235-c876d61a9fae" providerId="ADAL" clId="{03D90D95-A3CD-4F0C-B4A7-044AC6FC4989}"/>
    <pc:docChg chg="undo custSel mod addSld modSld sldOrd">
      <pc:chgData name="Bhateja, Jatin" userId="98cda72f-634a-44b2-9235-c876d61a9fae" providerId="ADAL" clId="{03D90D95-A3CD-4F0C-B4A7-044AC6FC4989}" dt="2021-01-20T00:50:41.251" v="359" actId="20577"/>
      <pc:docMkLst>
        <pc:docMk/>
      </pc:docMkLst>
      <pc:sldChg chg="modSp">
        <pc:chgData name="Bhateja, Jatin" userId="98cda72f-634a-44b2-9235-c876d61a9fae" providerId="ADAL" clId="{03D90D95-A3CD-4F0C-B4A7-044AC6FC4989}" dt="2021-01-20T00:31:48.030" v="32" actId="6549"/>
        <pc:sldMkLst>
          <pc:docMk/>
          <pc:sldMk cId="2793517089" sldId="256"/>
        </pc:sldMkLst>
        <pc:spChg chg="mod">
          <ac:chgData name="Bhateja, Jatin" userId="98cda72f-634a-44b2-9235-c876d61a9fae" providerId="ADAL" clId="{03D90D95-A3CD-4F0C-B4A7-044AC6FC4989}" dt="2021-01-20T00:31:48.030" v="32" actId="6549"/>
          <ac:spMkLst>
            <pc:docMk/>
            <pc:sldMk cId="2793517089" sldId="256"/>
            <ac:spMk id="2" creationId="{3D167F5E-F9AD-4367-A902-DE7FB2AD6EAF}"/>
          </ac:spMkLst>
        </pc:spChg>
      </pc:sldChg>
      <pc:sldChg chg="modSp">
        <pc:chgData name="Bhateja, Jatin" userId="98cda72f-634a-44b2-9235-c876d61a9fae" providerId="ADAL" clId="{03D90D95-A3CD-4F0C-B4A7-044AC6FC4989}" dt="2021-01-20T00:34:35.059" v="38" actId="33524"/>
        <pc:sldMkLst>
          <pc:docMk/>
          <pc:sldMk cId="3271708602" sldId="258"/>
        </pc:sldMkLst>
        <pc:spChg chg="mod">
          <ac:chgData name="Bhateja, Jatin" userId="98cda72f-634a-44b2-9235-c876d61a9fae" providerId="ADAL" clId="{03D90D95-A3CD-4F0C-B4A7-044AC6FC4989}" dt="2021-01-20T00:34:35.059" v="38" actId="33524"/>
          <ac:spMkLst>
            <pc:docMk/>
            <pc:sldMk cId="3271708602" sldId="258"/>
            <ac:spMk id="3" creationId="{572FDA96-F9C7-4EAE-9813-52CCB32B4081}"/>
          </ac:spMkLst>
        </pc:spChg>
      </pc:sldChg>
      <pc:sldChg chg="modSp">
        <pc:chgData name="Bhateja, Jatin" userId="98cda72f-634a-44b2-9235-c876d61a9fae" providerId="ADAL" clId="{03D90D95-A3CD-4F0C-B4A7-044AC6FC4989}" dt="2021-01-20T00:36:27.159" v="48" actId="20577"/>
        <pc:sldMkLst>
          <pc:docMk/>
          <pc:sldMk cId="2213808729" sldId="260"/>
        </pc:sldMkLst>
        <pc:spChg chg="mod">
          <ac:chgData name="Bhateja, Jatin" userId="98cda72f-634a-44b2-9235-c876d61a9fae" providerId="ADAL" clId="{03D90D95-A3CD-4F0C-B4A7-044AC6FC4989}" dt="2021-01-20T00:36:27.159" v="48" actId="20577"/>
          <ac:spMkLst>
            <pc:docMk/>
            <pc:sldMk cId="2213808729" sldId="260"/>
            <ac:spMk id="3" creationId="{783E1C07-48A2-4ABC-9DE1-63EC0C4D2146}"/>
          </ac:spMkLst>
        </pc:spChg>
      </pc:sldChg>
      <pc:sldChg chg="modSp">
        <pc:chgData name="Bhateja, Jatin" userId="98cda72f-634a-44b2-9235-c876d61a9fae" providerId="ADAL" clId="{03D90D95-A3CD-4F0C-B4A7-044AC6FC4989}" dt="2021-01-20T00:39:16.138" v="54" actId="20577"/>
        <pc:sldMkLst>
          <pc:docMk/>
          <pc:sldMk cId="1554448060" sldId="262"/>
        </pc:sldMkLst>
        <pc:spChg chg="mod">
          <ac:chgData name="Bhateja, Jatin" userId="98cda72f-634a-44b2-9235-c876d61a9fae" providerId="ADAL" clId="{03D90D95-A3CD-4F0C-B4A7-044AC6FC4989}" dt="2021-01-20T00:39:16.138" v="54" actId="20577"/>
          <ac:spMkLst>
            <pc:docMk/>
            <pc:sldMk cId="1554448060" sldId="262"/>
            <ac:spMk id="3" creationId="{5A352ACB-063D-4EBF-BA44-2EF3C5DF058F}"/>
          </ac:spMkLst>
        </pc:spChg>
      </pc:sldChg>
      <pc:sldChg chg="modSp">
        <pc:chgData name="Bhateja, Jatin" userId="98cda72f-634a-44b2-9235-c876d61a9fae" providerId="ADAL" clId="{03D90D95-A3CD-4F0C-B4A7-044AC6FC4989}" dt="2021-01-20T00:50:41.251" v="359" actId="20577"/>
        <pc:sldMkLst>
          <pc:docMk/>
          <pc:sldMk cId="2282598571" sldId="265"/>
        </pc:sldMkLst>
        <pc:spChg chg="mod">
          <ac:chgData name="Bhateja, Jatin" userId="98cda72f-634a-44b2-9235-c876d61a9fae" providerId="ADAL" clId="{03D90D95-A3CD-4F0C-B4A7-044AC6FC4989}" dt="2021-01-20T00:50:41.251" v="359" actId="20577"/>
          <ac:spMkLst>
            <pc:docMk/>
            <pc:sldMk cId="2282598571" sldId="265"/>
            <ac:spMk id="3" creationId="{352E16D9-2F90-45EF-91F9-1B4FA8E374AB}"/>
          </ac:spMkLst>
        </pc:spChg>
      </pc:sldChg>
      <pc:sldChg chg="addSp modSp add mod ord setBg">
        <pc:chgData name="Bhateja, Jatin" userId="98cda72f-634a-44b2-9235-c876d61a9fae" providerId="ADAL" clId="{03D90D95-A3CD-4F0C-B4A7-044AC6FC4989}" dt="2021-01-20T00:49:50.424" v="357"/>
        <pc:sldMkLst>
          <pc:docMk/>
          <pc:sldMk cId="1495237266" sldId="274"/>
        </pc:sldMkLst>
        <pc:spChg chg="mod">
          <ac:chgData name="Bhateja, Jatin" userId="98cda72f-634a-44b2-9235-c876d61a9fae" providerId="ADAL" clId="{03D90D95-A3CD-4F0C-B4A7-044AC6FC4989}" dt="2021-01-20T00:45:49.424" v="126" actId="20577"/>
          <ac:spMkLst>
            <pc:docMk/>
            <pc:sldMk cId="1495237266" sldId="274"/>
            <ac:spMk id="2" creationId="{DEF0462B-ACD7-4F9E-9E9D-8B6D2553086A}"/>
          </ac:spMkLst>
        </pc:spChg>
        <pc:spChg chg="mod">
          <ac:chgData name="Bhateja, Jatin" userId="98cda72f-634a-44b2-9235-c876d61a9fae" providerId="ADAL" clId="{03D90D95-A3CD-4F0C-B4A7-044AC6FC4989}" dt="2021-01-20T00:48:14.788" v="355" actId="20577"/>
          <ac:spMkLst>
            <pc:docMk/>
            <pc:sldMk cId="1495237266" sldId="274"/>
            <ac:spMk id="3" creationId="{4D09D65D-1CD1-4213-9CA4-FECD5ED2B7B2}"/>
          </ac:spMkLst>
        </pc:spChg>
        <pc:spChg chg="add">
          <ac:chgData name="Bhateja, Jatin" userId="98cda72f-634a-44b2-9235-c876d61a9fae" providerId="ADAL" clId="{03D90D95-A3CD-4F0C-B4A7-044AC6FC4989}" dt="2021-01-20T00:45:19.254" v="59" actId="26606"/>
          <ac:spMkLst>
            <pc:docMk/>
            <pc:sldMk cId="1495237266" sldId="274"/>
            <ac:spMk id="11" creationId="{2B566528-1B12-4246-9431-5C2D7D081168}"/>
          </ac:spMkLst>
        </pc:spChg>
        <pc:spChg chg="add">
          <ac:chgData name="Bhateja, Jatin" userId="98cda72f-634a-44b2-9235-c876d61a9fae" providerId="ADAL" clId="{03D90D95-A3CD-4F0C-B4A7-044AC6FC4989}" dt="2021-01-20T00:45:19.254" v="59" actId="26606"/>
          <ac:spMkLst>
            <pc:docMk/>
            <pc:sldMk cId="1495237266" sldId="274"/>
            <ac:spMk id="17" creationId="{D3F51FEB-38FB-4F6C-9F7B-2F2AFAB65463}"/>
          </ac:spMkLst>
        </pc:spChg>
        <pc:spChg chg="add">
          <ac:chgData name="Bhateja, Jatin" userId="98cda72f-634a-44b2-9235-c876d61a9fae" providerId="ADAL" clId="{03D90D95-A3CD-4F0C-B4A7-044AC6FC4989}" dt="2021-01-20T00:45:19.254" v="59" actId="26606"/>
          <ac:spMkLst>
            <pc:docMk/>
            <pc:sldMk cId="1495237266" sldId="274"/>
            <ac:spMk id="19" creationId="{1E547BA6-BAE0-43BB-A7CA-60F69CE252F0}"/>
          </ac:spMkLst>
        </pc:spChg>
        <pc:grpChg chg="add">
          <ac:chgData name="Bhateja, Jatin" userId="98cda72f-634a-44b2-9235-c876d61a9fae" providerId="ADAL" clId="{03D90D95-A3CD-4F0C-B4A7-044AC6FC4989}" dt="2021-01-20T00:45:19.254" v="59" actId="26606"/>
          <ac:grpSpMkLst>
            <pc:docMk/>
            <pc:sldMk cId="1495237266" sldId="274"/>
            <ac:grpSpMk id="13" creationId="{4E1CCBAB-B73B-43B3-B640-671A62937F6B}"/>
          </ac:grpSpMkLst>
        </pc:grpChg>
        <pc:picChg chg="add mod">
          <ac:chgData name="Bhateja, Jatin" userId="98cda72f-634a-44b2-9235-c876d61a9fae" providerId="ADAL" clId="{03D90D95-A3CD-4F0C-B4A7-044AC6FC4989}" dt="2021-01-20T00:46:04.721" v="128" actId="1076"/>
          <ac:picMkLst>
            <pc:docMk/>
            <pc:sldMk cId="1495237266" sldId="274"/>
            <ac:picMk id="4" creationId="{42EF43AA-A7D3-465F-A557-0A740A553256}"/>
          </ac:picMkLst>
        </pc:picChg>
        <pc:picChg chg="add mod ord">
          <ac:chgData name="Bhateja, Jatin" userId="98cda72f-634a-44b2-9235-c876d61a9fae" providerId="ADAL" clId="{03D90D95-A3CD-4F0C-B4A7-044AC6FC4989}" dt="2021-01-20T00:46:08.283" v="129" actId="1076"/>
          <ac:picMkLst>
            <pc:docMk/>
            <pc:sldMk cId="1495237266" sldId="274"/>
            <ac:picMk id="5" creationId="{5DEBF63A-A9ED-4F3C-A4AB-1CC9CB2FDA59}"/>
          </ac:picMkLst>
        </pc:picChg>
        <pc:picChg chg="add mod">
          <ac:chgData name="Bhateja, Jatin" userId="98cda72f-634a-44b2-9235-c876d61a9fae" providerId="ADAL" clId="{03D90D95-A3CD-4F0C-B4A7-044AC6FC4989}" dt="2021-01-20T00:45:19.254" v="59" actId="26606"/>
          <ac:picMkLst>
            <pc:docMk/>
            <pc:sldMk cId="1495237266" sldId="274"/>
            <ac:picMk id="6" creationId="{587E2BB4-1F32-49C3-989A-6D66D0B410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3529-5650-4EEB-999F-CB24EFF8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38FFC2-B591-4C92-9762-BAA8B23BB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207F7-3BD4-4244-8186-18CA220112F9}"/>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52383D95-82CD-4B1D-9BCA-D56E1EEB4A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D7D241-495A-4162-B4AC-B0B4D63C8273}"/>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173299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3E12-E6B0-4442-88B9-7B5C20F372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34A034-9E50-41B3-8B39-9C093F0F5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7567B-62BA-4FFB-BFF2-B5224BA150A1}"/>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9AB79DE8-E388-40FA-86AA-887DEC5509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D5D218-1982-4C0B-9335-309E7AC2367E}"/>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319019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7BB52-332E-40FD-A494-ABDAB27EEB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6223A4-88CF-4CE1-A232-48132EBD9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A7FF6-CDA7-4CE9-86A3-277A73DDD9D6}"/>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30599212-001C-43BB-A6A3-61E0F3ACCC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3375D6-C7D6-43FC-B80F-CC0ECA21E6B8}"/>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384157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E040-7251-48AD-9339-DD654B442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1B57C-8F37-4A85-A840-E64BEE989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D7FFA-F716-4D25-B6F1-4C397DC393A8}"/>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3E3286B4-69E8-4C40-B334-47F889FD6B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5D602D-E42E-4CBB-9421-04CB7C01578A}"/>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85462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251F-09EE-484A-82D4-2CB5C93F92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BA387F-FB72-40D3-8F53-E6095B9D9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A905D-67AA-4708-934E-F121B159317B}"/>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70022002-E038-4984-96DE-FD15B299AE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52AFCF-546D-4202-A85F-93F7D1709D1F}"/>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420304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4C47-6CF4-4833-B87C-DDBFD4939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87219-ABAB-404D-B4A2-ACC703602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465E9-00C8-48D0-9E63-08E74BAE3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87B6A-186C-43E0-A022-16BCA74CF19E}"/>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6" name="Footer Placeholder 5">
            <a:extLst>
              <a:ext uri="{FF2B5EF4-FFF2-40B4-BE49-F238E27FC236}">
                <a16:creationId xmlns:a16="http://schemas.microsoft.com/office/drawing/2014/main" id="{8A044DA4-C106-4847-B9CA-1F2779A44E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11FE86-2007-4056-9E56-612CA7E7F50E}"/>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74963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BF19-99F2-4BE8-BB0C-D8D57E411C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FBD60-007A-433D-B751-6FEED9644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DE8530-1FE9-4A2F-B2C0-BE9198B37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773225-D824-496A-A56E-3C75A2610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E71C6-6DC7-4113-A5A6-15090E19A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C2B30-95D3-4679-AE3C-AA6F180553E3}"/>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8" name="Footer Placeholder 7">
            <a:extLst>
              <a:ext uri="{FF2B5EF4-FFF2-40B4-BE49-F238E27FC236}">
                <a16:creationId xmlns:a16="http://schemas.microsoft.com/office/drawing/2014/main" id="{54BD3D2F-C64F-450E-9EAD-E3280690B4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AC21242-91FC-42C0-A3E3-08CE14D6ABDF}"/>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20454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B9BC-669E-4070-B407-5608C273F8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D6387A-02A0-4B98-8145-D5F06887D871}"/>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4" name="Footer Placeholder 3">
            <a:extLst>
              <a:ext uri="{FF2B5EF4-FFF2-40B4-BE49-F238E27FC236}">
                <a16:creationId xmlns:a16="http://schemas.microsoft.com/office/drawing/2014/main" id="{F0377692-2D0B-40EC-924F-0A3B60FB83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876FA9-2BC8-4162-8E84-7D85D5FCDDB0}"/>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307618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402AA-DE4F-47C6-A867-CCAAF0D380A3}"/>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3" name="Footer Placeholder 2">
            <a:extLst>
              <a:ext uri="{FF2B5EF4-FFF2-40B4-BE49-F238E27FC236}">
                <a16:creationId xmlns:a16="http://schemas.microsoft.com/office/drawing/2014/main" id="{F0303737-1FAE-49D8-A841-284EAF5ACE1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7D1BEE-8E26-406C-B225-66B6CA178F02}"/>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421157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CAD4-FA21-40A4-8B18-559D3FC48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3EB62-D2E0-4EA8-81EB-6C57C605C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ED5AB4-7A28-41D1-9B26-8E175698D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87AEA-F9AC-48CF-BFCA-71B79657492D}"/>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6" name="Footer Placeholder 5">
            <a:extLst>
              <a:ext uri="{FF2B5EF4-FFF2-40B4-BE49-F238E27FC236}">
                <a16:creationId xmlns:a16="http://schemas.microsoft.com/office/drawing/2014/main" id="{87F168D6-1E85-42BF-B635-0A8E91CF46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237CEE-2F17-4E59-AD9E-34ED4E0146B0}"/>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104796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0404-31C1-4696-BDBB-7DC4B9016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850DDB-FC5C-4527-BFE2-175A13562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431783B-3C37-49FD-9CEB-A5696C789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8B983-2446-4467-A18F-65BB94B43BEF}"/>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6" name="Footer Placeholder 5">
            <a:extLst>
              <a:ext uri="{FF2B5EF4-FFF2-40B4-BE49-F238E27FC236}">
                <a16:creationId xmlns:a16="http://schemas.microsoft.com/office/drawing/2014/main" id="{E572D46F-ECB6-4E22-8EFD-0A9BCC293F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351C9E-A2EF-4FD5-82F6-2A7B800DE4C7}"/>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249014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FE349-C196-4A2C-82A2-E5F7E5857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436F25-3105-4501-A945-BA7C44839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9D738-84D1-453B-BE03-FD589FBB1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505BB113-96BB-4EFC-A30D-9B75F7BE0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A9C2CE-86F7-45DB-8EF7-82420A540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D45FE-5454-4B49-9A58-F5946F88FC1A}" type="slidenum">
              <a:rPr lang="en-US" smtClean="0"/>
              <a:t>‹#›</a:t>
            </a:fld>
            <a:endParaRPr lang="en-US" dirty="0"/>
          </a:p>
        </p:txBody>
      </p:sp>
    </p:spTree>
    <p:extLst>
      <p:ext uri="{BB962C8B-B14F-4D97-AF65-F5344CB8AC3E}">
        <p14:creationId xmlns:p14="http://schemas.microsoft.com/office/powerpoint/2010/main" val="3604655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7F5E-F9AD-4367-A902-DE7FB2AD6EAF}"/>
              </a:ext>
            </a:extLst>
          </p:cNvPr>
          <p:cNvSpPr>
            <a:spLocks noGrp="1"/>
          </p:cNvSpPr>
          <p:nvPr>
            <p:ph type="ctrTitle"/>
          </p:nvPr>
        </p:nvSpPr>
        <p:spPr/>
        <p:txBody>
          <a:bodyPr>
            <a:normAutofit/>
          </a:bodyPr>
          <a:lstStyle/>
          <a:p>
            <a:r>
              <a:rPr lang="en-US" sz="3600" dirty="0">
                <a:latin typeface="Intel Clear" panose="020B0604020203020204" pitchFamily="34" charset="0"/>
                <a:ea typeface="Intel Clear" panose="020B0604020203020204" pitchFamily="34" charset="0"/>
                <a:cs typeface="Intel Clear" panose="020B0604020203020204" pitchFamily="34" charset="0"/>
              </a:rPr>
              <a:t>AVX-512 Opmask register allocation and optimization for masked operations in OpenJDK C2 compiler</a:t>
            </a:r>
          </a:p>
        </p:txBody>
      </p:sp>
      <p:sp>
        <p:nvSpPr>
          <p:cNvPr id="3" name="Subtitle 2">
            <a:extLst>
              <a:ext uri="{FF2B5EF4-FFF2-40B4-BE49-F238E27FC236}">
                <a16:creationId xmlns:a16="http://schemas.microsoft.com/office/drawing/2014/main" id="{DA0774C9-F16B-410B-991A-DD80A1758E75}"/>
              </a:ext>
            </a:extLst>
          </p:cNvPr>
          <p:cNvSpPr>
            <a:spLocks noGrp="1"/>
          </p:cNvSpPr>
          <p:nvPr>
            <p:ph type="subTitle" idx="1"/>
          </p:nvPr>
        </p:nvSpPr>
        <p:spPr>
          <a:xfrm>
            <a:off x="1524000" y="3602037"/>
            <a:ext cx="9144000" cy="1668605"/>
          </a:xfrm>
        </p:spPr>
        <p:txBody>
          <a:bodyPr>
            <a:normAutofit/>
          </a:bodyPr>
          <a:lstStyle/>
          <a:p>
            <a:endParaRPr lang="en-US" dirty="0"/>
          </a:p>
          <a:p>
            <a:r>
              <a:rPr lang="en-US" dirty="0"/>
              <a:t>Jatin Bhateja</a:t>
            </a:r>
          </a:p>
          <a:p>
            <a:r>
              <a:rPr lang="en-US" dirty="0"/>
              <a:t>Intel</a:t>
            </a:r>
          </a:p>
        </p:txBody>
      </p:sp>
    </p:spTree>
    <p:extLst>
      <p:ext uri="{BB962C8B-B14F-4D97-AF65-F5344CB8AC3E}">
        <p14:creationId xmlns:p14="http://schemas.microsoft.com/office/powerpoint/2010/main" val="279351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99BD-D635-46A1-AAC4-06C96D98C647}"/>
              </a:ext>
            </a:extLst>
          </p:cNvPr>
          <p:cNvSpPr>
            <a:spLocks noGrp="1"/>
          </p:cNvSpPr>
          <p:nvPr>
            <p:ph type="title"/>
          </p:nvPr>
        </p:nvSpPr>
        <p:spPr/>
        <p:txBody>
          <a:bodyPr/>
          <a:lstStyle/>
          <a:p>
            <a:r>
              <a:rPr lang="en-US" dirty="0"/>
              <a:t>Masked operation support cont..</a:t>
            </a:r>
          </a:p>
        </p:txBody>
      </p:sp>
      <p:sp>
        <p:nvSpPr>
          <p:cNvPr id="3" name="Content Placeholder 2">
            <a:extLst>
              <a:ext uri="{FF2B5EF4-FFF2-40B4-BE49-F238E27FC236}">
                <a16:creationId xmlns:a16="http://schemas.microsoft.com/office/drawing/2014/main" id="{352E16D9-2F90-45EF-91F9-1B4FA8E374AB}"/>
              </a:ext>
            </a:extLst>
          </p:cNvPr>
          <p:cNvSpPr>
            <a:spLocks noGrp="1"/>
          </p:cNvSpPr>
          <p:nvPr>
            <p:ph idx="1"/>
          </p:nvPr>
        </p:nvSpPr>
        <p:spPr>
          <a:xfrm>
            <a:off x="838200" y="1520575"/>
            <a:ext cx="10515600" cy="4656388"/>
          </a:xfrm>
        </p:spPr>
        <p:txBody>
          <a:bodyPr>
            <a:normAutofit fontScale="70000" lnSpcReduction="20000"/>
          </a:bodyPr>
          <a:lstStyle/>
          <a:p>
            <a:endParaRPr lang="en-US" dirty="0"/>
          </a:p>
          <a:p>
            <a:r>
              <a:rPr lang="en-US" dirty="0"/>
              <a:t>PoC implementation changes:</a:t>
            </a:r>
          </a:p>
          <a:p>
            <a:pPr marL="914400" lvl="1" indent="-457200">
              <a:buFont typeface="+mj-lt"/>
              <a:buAutoNum type="arabicPeriod"/>
            </a:pPr>
            <a:r>
              <a:rPr lang="en-US" dirty="0"/>
              <a:t>Main objective was to make minimal modification in target independent IR code. </a:t>
            </a:r>
          </a:p>
          <a:p>
            <a:pPr marL="914400" lvl="1" indent="-457200">
              <a:buFont typeface="+mj-lt"/>
              <a:buAutoNum type="arabicPeriod"/>
            </a:pPr>
            <a:r>
              <a:rPr lang="en-US" dirty="0"/>
              <a:t>With respect to masked operation Ideal IR nodes can be divided into three categories:</a:t>
            </a:r>
          </a:p>
          <a:p>
            <a:pPr marL="1371600" lvl="2" indent="-457200">
              <a:buFont typeface="+mj-lt"/>
              <a:buAutoNum type="alphaUcPeriod"/>
            </a:pPr>
            <a:r>
              <a:rPr lang="en-US" dirty="0"/>
              <a:t>Mask Generating Nodes : There are 3 ideal nodes which computes mask values i.e. </a:t>
            </a:r>
            <a:r>
              <a:rPr lang="en-US" b="1" dirty="0"/>
              <a:t>VectorLoadMask , VectorMaskGen, VectorMaskCmp.</a:t>
            </a:r>
            <a:r>
              <a:rPr lang="en-US" dirty="0"/>
              <a:t>  Ideal nodes capture Type and Ideal register information. Mapping b/w Ideal reg and Register mask is created during matcher initializations.  Overloaded two routines </a:t>
            </a:r>
            <a:r>
              <a:rPr lang="en-US" b="1" i="1" dirty="0"/>
              <a:t>bottom_type</a:t>
            </a:r>
            <a:r>
              <a:rPr lang="en-US" dirty="0"/>
              <a:t> and </a:t>
            </a:r>
            <a:r>
              <a:rPr lang="en-US" b="1" i="1" dirty="0"/>
              <a:t>ideal_reg</a:t>
            </a:r>
            <a:r>
              <a:rPr lang="en-US" dirty="0"/>
              <a:t> for mask generating nodes to return predicate reg type and new Op_RegVMask ideal registers for AVX-512. Bottom type of Mach Node is currently being used during generic vector operands resolution. </a:t>
            </a:r>
          </a:p>
          <a:p>
            <a:pPr marL="1371600" lvl="2" indent="-457200">
              <a:buFont typeface="+mj-lt"/>
              <a:buAutoNum type="alphaUcPeriod"/>
            </a:pPr>
            <a:endParaRPr lang="en-US" dirty="0"/>
          </a:p>
          <a:p>
            <a:pPr marL="1371600" lvl="2" indent="-457200">
              <a:buFont typeface="+mj-lt"/>
              <a:buAutoNum type="alphaUcPeriod"/>
            </a:pPr>
            <a:r>
              <a:rPr lang="en-US" dirty="0"/>
              <a:t>Mask Consuming Nodes : These corresponds to  Vector Mask Operations. Added ideal transformation to create </a:t>
            </a:r>
            <a:r>
              <a:rPr lang="en-US" b="1" dirty="0"/>
              <a:t>only one new VectorMaskOper Ideal node</a:t>
            </a:r>
            <a:r>
              <a:rPr lang="en-US" dirty="0"/>
              <a:t> which folds various graph patterns involving different kinds of operations i.e. binary (AddV,SubV,MulV,DivV), unary (AbsV) and ternary (Fma). </a:t>
            </a:r>
          </a:p>
          <a:p>
            <a:pPr marL="914400" lvl="2" indent="0">
              <a:buNone/>
            </a:pPr>
            <a:endParaRPr lang="en-US" dirty="0"/>
          </a:p>
          <a:p>
            <a:pPr marL="1371600" lvl="2" indent="-457200">
              <a:buFont typeface="+mj-lt"/>
              <a:buAutoNum type="alphaUcPeriod"/>
            </a:pPr>
            <a:r>
              <a:rPr lang="en-US" dirty="0"/>
              <a:t>Mask Propagating Nodes:  Data convergence nodes (Phi). A scan over IR after instruction selection is done to set special flag in Phi nodes if one of its incoming definition is a Mask operand.  This mask is used to return Op_RegVMask ideal register for such Phi nodes. </a:t>
            </a:r>
          </a:p>
          <a:p>
            <a:pPr marL="914400" lvl="1" indent="-457200">
              <a:buFont typeface="+mj-lt"/>
              <a:buAutoNum type="arabicPeriod"/>
            </a:pPr>
            <a:r>
              <a:rPr lang="en-US" dirty="0"/>
              <a:t>With a view to introduce minimal number of new instruction selection patterns for masked operation in AD file, mask operation opcode is propagated from Ideal node to newly added MachMetaData node. This opcode information facilitates creation of one generic macro assembly routing which accept opcode.</a:t>
            </a:r>
          </a:p>
          <a:p>
            <a:pPr marL="914400" lvl="1" indent="-457200">
              <a:buFont typeface="+mj-lt"/>
              <a:buAutoNum type="arabicPeriod"/>
            </a:pPr>
            <a:r>
              <a:rPr lang="en-US" dirty="0"/>
              <a:t>Added generic type accepting leaf level assembly routines for few vector assembly instructions accepting Kregisters.</a:t>
            </a:r>
          </a:p>
        </p:txBody>
      </p:sp>
    </p:spTree>
    <p:extLst>
      <p:ext uri="{BB962C8B-B14F-4D97-AF65-F5344CB8AC3E}">
        <p14:creationId xmlns:p14="http://schemas.microsoft.com/office/powerpoint/2010/main" val="228259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F0462B-ACD7-4F9E-9E9D-8B6D2553086A}"/>
              </a:ext>
            </a:extLst>
          </p:cNvPr>
          <p:cNvSpPr>
            <a:spLocks noGrp="1"/>
          </p:cNvSpPr>
          <p:nvPr>
            <p:ph type="title"/>
          </p:nvPr>
        </p:nvSpPr>
        <p:spPr>
          <a:xfrm>
            <a:off x="643467" y="321734"/>
            <a:ext cx="5136416" cy="1135737"/>
          </a:xfrm>
        </p:spPr>
        <p:txBody>
          <a:bodyPr>
            <a:normAutofit fontScale="90000"/>
          </a:bodyPr>
          <a:lstStyle/>
          <a:p>
            <a:r>
              <a:rPr lang="en-US" sz="3600" dirty="0"/>
              <a:t>Instruction patterns with new opmask operand (kReg).</a:t>
            </a:r>
          </a:p>
        </p:txBody>
      </p:sp>
      <p:sp>
        <p:nvSpPr>
          <p:cNvPr id="3" name="Content Placeholder 2">
            <a:extLst>
              <a:ext uri="{FF2B5EF4-FFF2-40B4-BE49-F238E27FC236}">
                <a16:creationId xmlns:a16="http://schemas.microsoft.com/office/drawing/2014/main" id="{4D09D65D-1CD1-4213-9CA4-FECD5ED2B7B2}"/>
              </a:ext>
            </a:extLst>
          </p:cNvPr>
          <p:cNvSpPr>
            <a:spLocks noGrp="1"/>
          </p:cNvSpPr>
          <p:nvPr>
            <p:ph idx="1"/>
          </p:nvPr>
        </p:nvSpPr>
        <p:spPr>
          <a:xfrm>
            <a:off x="643468" y="1782981"/>
            <a:ext cx="5136416" cy="4393982"/>
          </a:xfrm>
        </p:spPr>
        <p:txBody>
          <a:bodyPr>
            <a:normAutofit/>
          </a:bodyPr>
          <a:lstStyle/>
          <a:p>
            <a:r>
              <a:rPr lang="en-US" sz="2000" dirty="0"/>
              <a:t>One pattern for generic binary masked vector operation.</a:t>
            </a:r>
          </a:p>
          <a:p>
            <a:r>
              <a:rPr lang="en-US" sz="2000" dirty="0"/>
              <a:t>Mask operation opcode is propagated from Ideal IR to </a:t>
            </a:r>
            <a:r>
              <a:rPr lang="en-US" sz="2000" dirty="0" err="1"/>
              <a:t>MachMetadata</a:t>
            </a:r>
            <a:r>
              <a:rPr lang="en-US" sz="2000" dirty="0"/>
              <a:t> node promotes sharing of macro assembly routines. </a:t>
            </a:r>
          </a:p>
        </p:txBody>
      </p:sp>
      <p:pic>
        <p:nvPicPr>
          <p:cNvPr id="4" name="Picture 3">
            <a:extLst>
              <a:ext uri="{FF2B5EF4-FFF2-40B4-BE49-F238E27FC236}">
                <a16:creationId xmlns:a16="http://schemas.microsoft.com/office/drawing/2014/main" id="{42EF43AA-A7D3-465F-A557-0A740A553256}"/>
              </a:ext>
            </a:extLst>
          </p:cNvPr>
          <p:cNvPicPr>
            <a:picLocks noChangeAspect="1"/>
          </p:cNvPicPr>
          <p:nvPr/>
        </p:nvPicPr>
        <p:blipFill rotWithShape="1">
          <a:blip r:embed="rId2"/>
          <a:srcRect r="2" b="1661"/>
          <a:stretch/>
        </p:blipFill>
        <p:spPr>
          <a:xfrm>
            <a:off x="6412115" y="2287816"/>
            <a:ext cx="5779884" cy="2287806"/>
          </a:xfrm>
          <a:prstGeom prst="rect">
            <a:avLst/>
          </a:prstGeom>
        </p:spPr>
      </p:pic>
      <p:pic>
        <p:nvPicPr>
          <p:cNvPr id="6" name="Picture 5">
            <a:extLst>
              <a:ext uri="{FF2B5EF4-FFF2-40B4-BE49-F238E27FC236}">
                <a16:creationId xmlns:a16="http://schemas.microsoft.com/office/drawing/2014/main" id="{587E2BB4-1F32-49C3-989A-6D66D0B41093}"/>
              </a:ext>
            </a:extLst>
          </p:cNvPr>
          <p:cNvPicPr>
            <a:picLocks noChangeAspect="1"/>
          </p:cNvPicPr>
          <p:nvPr/>
        </p:nvPicPr>
        <p:blipFill rotWithShape="1">
          <a:blip r:embed="rId3"/>
          <a:srcRect r="29262"/>
          <a:stretch/>
        </p:blipFill>
        <p:spPr>
          <a:xfrm>
            <a:off x="6412116" y="4570184"/>
            <a:ext cx="5779884" cy="2287816"/>
          </a:xfrm>
          <a:prstGeom prst="rect">
            <a:avLst/>
          </a:prstGeom>
        </p:spPr>
      </p:pic>
      <p:pic>
        <p:nvPicPr>
          <p:cNvPr id="5" name="Picture 4">
            <a:extLst>
              <a:ext uri="{FF2B5EF4-FFF2-40B4-BE49-F238E27FC236}">
                <a16:creationId xmlns:a16="http://schemas.microsoft.com/office/drawing/2014/main" id="{5DEBF63A-A9ED-4F3C-A4AB-1CC9CB2FDA59}"/>
              </a:ext>
            </a:extLst>
          </p:cNvPr>
          <p:cNvPicPr>
            <a:picLocks noChangeAspect="1"/>
          </p:cNvPicPr>
          <p:nvPr/>
        </p:nvPicPr>
        <p:blipFill rotWithShape="1">
          <a:blip r:embed="rId4"/>
          <a:srcRect l="521" r="49584" b="1"/>
          <a:stretch/>
        </p:blipFill>
        <p:spPr>
          <a:xfrm>
            <a:off x="6412115" y="-2724"/>
            <a:ext cx="5779884" cy="2287816"/>
          </a:xfrm>
          <a:prstGeom prst="rect">
            <a:avLst/>
          </a:prstGeom>
        </p:spPr>
      </p:pic>
      <p:grpSp>
        <p:nvGrpSpPr>
          <p:cNvPr id="13" name="Group 12">
            <a:extLst>
              <a:ext uri="{FF2B5EF4-FFF2-40B4-BE49-F238E27FC236}">
                <a16:creationId xmlns:a16="http://schemas.microsoft.com/office/drawing/2014/main" id="{4E1CCBAB-B73B-43B3-B640-671A62937F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4" name="Rectangle 13">
              <a:extLst>
                <a:ext uri="{FF2B5EF4-FFF2-40B4-BE49-F238E27FC236}">
                  <a16:creationId xmlns:a16="http://schemas.microsoft.com/office/drawing/2014/main" id="{3B1CF92E-2B5D-487A-A899-BB649820A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E7354EA5-24E3-4F7E-933A-53A274ADA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23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F2B28-EE14-4FAC-A2C9-41CF7D58EE04}"/>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dirty="0"/>
              <a:t>Example:</a:t>
            </a:r>
          </a:p>
        </p:txBody>
      </p:sp>
      <p:sp>
        <p:nvSpPr>
          <p:cNvPr id="44" name="Rectangle 4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7"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F4E7B046-3057-4C37-89FC-13F6C45CD76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667465" y="243014"/>
            <a:ext cx="7399314" cy="1856111"/>
          </a:xfrm>
          <a:prstGeom prst="rect">
            <a:avLst/>
          </a:prstGeom>
          <a:noFill/>
        </p:spPr>
      </p:pic>
      <p:sp>
        <p:nvSpPr>
          <p:cNvPr id="68" name="Rectangle 6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966E4062-B07B-4C65-A0EA-EA1E23F4CF18}"/>
              </a:ext>
            </a:extLst>
          </p:cNvPr>
          <p:cNvPicPr>
            <a:picLocks noChangeAspect="1"/>
          </p:cNvPicPr>
          <p:nvPr/>
        </p:nvPicPr>
        <p:blipFill>
          <a:blip r:embed="rId3"/>
          <a:stretch>
            <a:fillRect/>
          </a:stretch>
        </p:blipFill>
        <p:spPr>
          <a:xfrm>
            <a:off x="755892" y="3315854"/>
            <a:ext cx="5573565" cy="3455611"/>
          </a:xfrm>
          <a:prstGeom prst="rect">
            <a:avLst/>
          </a:prstGeom>
        </p:spPr>
      </p:pic>
      <p:pic>
        <p:nvPicPr>
          <p:cNvPr id="9" name="Content Placeholder 8">
            <a:extLst>
              <a:ext uri="{FF2B5EF4-FFF2-40B4-BE49-F238E27FC236}">
                <a16:creationId xmlns:a16="http://schemas.microsoft.com/office/drawing/2014/main" id="{E8B8C850-5488-483C-95D6-729FFCEDAC78}"/>
              </a:ext>
            </a:extLst>
          </p:cNvPr>
          <p:cNvPicPr>
            <a:picLocks noGrp="1" noChangeAspect="1"/>
          </p:cNvPicPr>
          <p:nvPr>
            <p:ph idx="1"/>
          </p:nvPr>
        </p:nvPicPr>
        <p:blipFill>
          <a:blip r:embed="rId4"/>
          <a:stretch>
            <a:fillRect/>
          </a:stretch>
        </p:blipFill>
        <p:spPr>
          <a:xfrm>
            <a:off x="6479838" y="3523703"/>
            <a:ext cx="5586942" cy="3142654"/>
          </a:xfrm>
          <a:prstGeom prst="rect">
            <a:avLst/>
          </a:prstGeom>
        </p:spPr>
      </p:pic>
    </p:spTree>
    <p:extLst>
      <p:ext uri="{BB962C8B-B14F-4D97-AF65-F5344CB8AC3E}">
        <p14:creationId xmlns:p14="http://schemas.microsoft.com/office/powerpoint/2010/main" val="48576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456FD257-692E-4588-AF12-A333E0B1EFD9}"/>
              </a:ext>
            </a:extLst>
          </p:cNvPr>
          <p:cNvPicPr>
            <a:picLocks noChangeAspect="1"/>
          </p:cNvPicPr>
          <p:nvPr/>
        </p:nvPicPr>
        <p:blipFill rotWithShape="1">
          <a:blip r:embed="rId2"/>
          <a:srcRect l="89" r="574" b="1"/>
          <a:stretch/>
        </p:blipFill>
        <p:spPr>
          <a:xfrm>
            <a:off x="470137" y="300912"/>
            <a:ext cx="11506588" cy="5349875"/>
          </a:xfrm>
          <a:prstGeom prst="rect">
            <a:avLst/>
          </a:prstGeom>
        </p:spPr>
      </p:pic>
    </p:spTree>
    <p:extLst>
      <p:ext uri="{BB962C8B-B14F-4D97-AF65-F5344CB8AC3E}">
        <p14:creationId xmlns:p14="http://schemas.microsoft.com/office/powerpoint/2010/main" val="297614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265AE3-F5C7-4831-A3BB-795006546599}"/>
              </a:ext>
            </a:extLst>
          </p:cNvPr>
          <p:cNvPicPr>
            <a:picLocks noChangeAspect="1"/>
          </p:cNvPicPr>
          <p:nvPr/>
        </p:nvPicPr>
        <p:blipFill>
          <a:blip r:embed="rId2"/>
          <a:stretch>
            <a:fillRect/>
          </a:stretch>
        </p:blipFill>
        <p:spPr>
          <a:xfrm>
            <a:off x="595312" y="759913"/>
            <a:ext cx="8065803" cy="1669028"/>
          </a:xfrm>
          <a:prstGeom prst="rect">
            <a:avLst/>
          </a:prstGeom>
        </p:spPr>
      </p:pic>
      <p:pic>
        <p:nvPicPr>
          <p:cNvPr id="4" name="Picture 3">
            <a:extLst>
              <a:ext uri="{FF2B5EF4-FFF2-40B4-BE49-F238E27FC236}">
                <a16:creationId xmlns:a16="http://schemas.microsoft.com/office/drawing/2014/main" id="{7A9A783D-FBA7-44C2-A79B-04E842CE517D}"/>
              </a:ext>
            </a:extLst>
          </p:cNvPr>
          <p:cNvPicPr>
            <a:picLocks noChangeAspect="1"/>
          </p:cNvPicPr>
          <p:nvPr/>
        </p:nvPicPr>
        <p:blipFill>
          <a:blip r:embed="rId3"/>
          <a:stretch>
            <a:fillRect/>
          </a:stretch>
        </p:blipFill>
        <p:spPr>
          <a:xfrm>
            <a:off x="503005" y="2907800"/>
            <a:ext cx="10747968" cy="3790950"/>
          </a:xfrm>
          <a:prstGeom prst="rect">
            <a:avLst/>
          </a:prstGeom>
        </p:spPr>
      </p:pic>
    </p:spTree>
    <p:extLst>
      <p:ext uri="{BB962C8B-B14F-4D97-AF65-F5344CB8AC3E}">
        <p14:creationId xmlns:p14="http://schemas.microsoft.com/office/powerpoint/2010/main" val="4282071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11371-47B8-4882-B1BC-DCA8BC330BB1}"/>
              </a:ext>
            </a:extLst>
          </p:cNvPr>
          <p:cNvPicPr>
            <a:picLocks noChangeAspect="1"/>
          </p:cNvPicPr>
          <p:nvPr/>
        </p:nvPicPr>
        <p:blipFill>
          <a:blip r:embed="rId2"/>
          <a:stretch>
            <a:fillRect/>
          </a:stretch>
        </p:blipFill>
        <p:spPr>
          <a:xfrm>
            <a:off x="1962364" y="671512"/>
            <a:ext cx="7870005" cy="5514975"/>
          </a:xfrm>
          <a:prstGeom prst="rect">
            <a:avLst/>
          </a:prstGeom>
        </p:spPr>
      </p:pic>
    </p:spTree>
    <p:extLst>
      <p:ext uri="{BB962C8B-B14F-4D97-AF65-F5344CB8AC3E}">
        <p14:creationId xmlns:p14="http://schemas.microsoft.com/office/powerpoint/2010/main" val="1612206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564B4C-A2E8-4D94-958C-971514ED69A3}"/>
              </a:ext>
            </a:extLst>
          </p:cNvPr>
          <p:cNvPicPr>
            <a:picLocks noChangeAspect="1"/>
          </p:cNvPicPr>
          <p:nvPr/>
        </p:nvPicPr>
        <p:blipFill>
          <a:blip r:embed="rId2"/>
          <a:stretch>
            <a:fillRect/>
          </a:stretch>
        </p:blipFill>
        <p:spPr>
          <a:xfrm>
            <a:off x="1127375" y="390525"/>
            <a:ext cx="5067300" cy="6076950"/>
          </a:xfrm>
          <a:prstGeom prst="rect">
            <a:avLst/>
          </a:prstGeom>
        </p:spPr>
      </p:pic>
      <p:pic>
        <p:nvPicPr>
          <p:cNvPr id="5" name="Picture 4">
            <a:extLst>
              <a:ext uri="{FF2B5EF4-FFF2-40B4-BE49-F238E27FC236}">
                <a16:creationId xmlns:a16="http://schemas.microsoft.com/office/drawing/2014/main" id="{D3ADD786-6F01-4149-B25F-0789BE0CC78F}"/>
              </a:ext>
            </a:extLst>
          </p:cNvPr>
          <p:cNvPicPr>
            <a:picLocks noChangeAspect="1"/>
          </p:cNvPicPr>
          <p:nvPr/>
        </p:nvPicPr>
        <p:blipFill>
          <a:blip r:embed="rId3"/>
          <a:stretch>
            <a:fillRect/>
          </a:stretch>
        </p:blipFill>
        <p:spPr>
          <a:xfrm>
            <a:off x="6194675" y="1810285"/>
            <a:ext cx="4572000" cy="4819650"/>
          </a:xfrm>
          <a:prstGeom prst="rect">
            <a:avLst/>
          </a:prstGeom>
        </p:spPr>
      </p:pic>
    </p:spTree>
    <p:extLst>
      <p:ext uri="{BB962C8B-B14F-4D97-AF65-F5344CB8AC3E}">
        <p14:creationId xmlns:p14="http://schemas.microsoft.com/office/powerpoint/2010/main" val="117512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3519-9734-4656-8774-0DD2EA0A1E23}"/>
              </a:ext>
            </a:extLst>
          </p:cNvPr>
          <p:cNvSpPr>
            <a:spLocks noGrp="1"/>
          </p:cNvSpPr>
          <p:nvPr>
            <p:ph type="title"/>
          </p:nvPr>
        </p:nvSpPr>
        <p:spPr/>
        <p:txBody>
          <a:bodyPr/>
          <a:lstStyle/>
          <a:p>
            <a:r>
              <a:rPr lang="en-US" dirty="0"/>
              <a:t>Remaining Items:</a:t>
            </a:r>
          </a:p>
        </p:txBody>
      </p:sp>
      <p:sp>
        <p:nvSpPr>
          <p:cNvPr id="3" name="Content Placeholder 2">
            <a:extLst>
              <a:ext uri="{FF2B5EF4-FFF2-40B4-BE49-F238E27FC236}">
                <a16:creationId xmlns:a16="http://schemas.microsoft.com/office/drawing/2014/main" id="{E7644D11-C459-4360-9EF4-74DDC943927C}"/>
              </a:ext>
            </a:extLst>
          </p:cNvPr>
          <p:cNvSpPr>
            <a:spLocks noGrp="1"/>
          </p:cNvSpPr>
          <p:nvPr>
            <p:ph idx="1"/>
          </p:nvPr>
        </p:nvSpPr>
        <p:spPr/>
        <p:txBody>
          <a:bodyPr/>
          <a:lstStyle/>
          <a:p>
            <a:r>
              <a:rPr lang="en-US" dirty="0"/>
              <a:t>Extend PoC to support all the mask operations.</a:t>
            </a:r>
          </a:p>
          <a:p>
            <a:r>
              <a:rPr lang="en-US" dirty="0"/>
              <a:t>VectorAPI’s VectorMask class defines various operation on masks, allTrue/anyTrue/firstTrue/lastTrue/and/not/or etc.</a:t>
            </a:r>
          </a:p>
          <a:p>
            <a:r>
              <a:rPr lang="en-US" dirty="0"/>
              <a:t>Removing any hard coded occurrence of K2 registers from macro assembly and AD files.</a:t>
            </a:r>
          </a:p>
          <a:p>
            <a:r>
              <a:rPr lang="en-US" dirty="0"/>
              <a:t>SLP does not infer masked patterns, vector blend patterns (strech goal).</a:t>
            </a:r>
          </a:p>
          <a:p>
            <a:pPr marL="0" indent="0">
              <a:buNone/>
            </a:pPr>
            <a:endParaRPr lang="en-US" dirty="0"/>
          </a:p>
        </p:txBody>
      </p:sp>
    </p:spTree>
    <p:extLst>
      <p:ext uri="{BB962C8B-B14F-4D97-AF65-F5344CB8AC3E}">
        <p14:creationId xmlns:p14="http://schemas.microsoft.com/office/powerpoint/2010/main" val="63934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7F04-EF9F-4C6E-B059-49A57A714B9E}"/>
              </a:ext>
            </a:extLst>
          </p:cNvPr>
          <p:cNvSpPr>
            <a:spLocks noGrp="1"/>
          </p:cNvSpPr>
          <p:nvPr>
            <p:ph type="title"/>
          </p:nvPr>
        </p:nvSpPr>
        <p:spPr/>
        <p:txBody>
          <a:bodyPr/>
          <a:lstStyle/>
          <a:p>
            <a:r>
              <a:rPr lang="en-US" dirty="0"/>
              <a:t>Real workload </a:t>
            </a:r>
          </a:p>
        </p:txBody>
      </p:sp>
      <p:sp>
        <p:nvSpPr>
          <p:cNvPr id="3" name="Content Placeholder 2">
            <a:extLst>
              <a:ext uri="{FF2B5EF4-FFF2-40B4-BE49-F238E27FC236}">
                <a16:creationId xmlns:a16="http://schemas.microsoft.com/office/drawing/2014/main" id="{77434EE8-BA5A-4E10-A1CF-F5CCDD3BDCA4}"/>
              </a:ext>
            </a:extLst>
          </p:cNvPr>
          <p:cNvSpPr>
            <a:spLocks noGrp="1"/>
          </p:cNvSpPr>
          <p:nvPr>
            <p:ph idx="1"/>
          </p:nvPr>
        </p:nvSpPr>
        <p:spPr>
          <a:xfrm>
            <a:off x="838200" y="1876996"/>
            <a:ext cx="10515600" cy="4351338"/>
          </a:xfrm>
        </p:spPr>
        <p:txBody>
          <a:bodyPr/>
          <a:lstStyle/>
          <a:p>
            <a:r>
              <a:rPr lang="en-US" dirty="0"/>
              <a:t>Seek worklets out of Alibaba’s use of presto and use of vector API.</a:t>
            </a:r>
          </a:p>
        </p:txBody>
      </p:sp>
    </p:spTree>
    <p:extLst>
      <p:ext uri="{BB962C8B-B14F-4D97-AF65-F5344CB8AC3E}">
        <p14:creationId xmlns:p14="http://schemas.microsoft.com/office/powerpoint/2010/main" val="328180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9648-4C58-42CE-9B90-B9D6267DCDD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CC9D3E8-3D39-4145-B41A-82D6ADDE397E}"/>
              </a:ext>
            </a:extLst>
          </p:cNvPr>
          <p:cNvSpPr>
            <a:spLocks noGrp="1"/>
          </p:cNvSpPr>
          <p:nvPr>
            <p:ph idx="1"/>
          </p:nvPr>
        </p:nvSpPr>
        <p:spPr/>
        <p:txBody>
          <a:bodyPr/>
          <a:lstStyle/>
          <a:p>
            <a:r>
              <a:rPr lang="en-US" dirty="0"/>
              <a:t>Introduction to AVX-512 opmask registers.</a:t>
            </a:r>
          </a:p>
          <a:p>
            <a:r>
              <a:rPr lang="en-US" dirty="0"/>
              <a:t>C2 register allocation.</a:t>
            </a:r>
          </a:p>
          <a:p>
            <a:r>
              <a:rPr lang="en-US" dirty="0"/>
              <a:t>Opmask register allocation support (PoC).</a:t>
            </a:r>
          </a:p>
          <a:p>
            <a:r>
              <a:rPr lang="en-US" dirty="0"/>
              <a:t>Improvements in existing masked operation support (PoC).</a:t>
            </a:r>
          </a:p>
          <a:p>
            <a:r>
              <a:rPr lang="en-US" dirty="0"/>
              <a:t>Remaining items.</a:t>
            </a:r>
          </a:p>
          <a:p>
            <a:pPr marL="0" indent="0">
              <a:buNone/>
            </a:pPr>
            <a:endParaRPr lang="en-US" dirty="0"/>
          </a:p>
        </p:txBody>
      </p:sp>
    </p:spTree>
    <p:extLst>
      <p:ext uri="{BB962C8B-B14F-4D97-AF65-F5344CB8AC3E}">
        <p14:creationId xmlns:p14="http://schemas.microsoft.com/office/powerpoint/2010/main" val="191898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2F34-53DF-466D-BD11-D177EAC4800E}"/>
              </a:ext>
            </a:extLst>
          </p:cNvPr>
          <p:cNvSpPr>
            <a:spLocks noGrp="1"/>
          </p:cNvSpPr>
          <p:nvPr>
            <p:ph type="title"/>
          </p:nvPr>
        </p:nvSpPr>
        <p:spPr/>
        <p:txBody>
          <a:bodyPr/>
          <a:lstStyle/>
          <a:p>
            <a:r>
              <a:rPr lang="en-US" dirty="0"/>
              <a:t>AVX-512 opmask registers:</a:t>
            </a:r>
          </a:p>
        </p:txBody>
      </p:sp>
      <p:sp>
        <p:nvSpPr>
          <p:cNvPr id="3" name="Content Placeholder 2">
            <a:extLst>
              <a:ext uri="{FF2B5EF4-FFF2-40B4-BE49-F238E27FC236}">
                <a16:creationId xmlns:a16="http://schemas.microsoft.com/office/drawing/2014/main" id="{572FDA96-F9C7-4EAE-9813-52CCB32B4081}"/>
              </a:ext>
            </a:extLst>
          </p:cNvPr>
          <p:cNvSpPr>
            <a:spLocks noGrp="1"/>
          </p:cNvSpPr>
          <p:nvPr>
            <p:ph idx="1"/>
          </p:nvPr>
        </p:nvSpPr>
        <p:spPr>
          <a:xfrm>
            <a:off x="838200" y="1571946"/>
            <a:ext cx="10515600" cy="4605017"/>
          </a:xfrm>
        </p:spPr>
        <p:txBody>
          <a:bodyPr>
            <a:normAutofit fontScale="62500" lnSpcReduction="20000"/>
          </a:bodyPr>
          <a:lstStyle/>
          <a:p>
            <a:r>
              <a:rPr lang="en-US" sz="2900" dirty="0">
                <a:latin typeface="Intel Clear" panose="020B0604020203020204" pitchFamily="34" charset="0"/>
                <a:ea typeface="Intel Clear" panose="020B0604020203020204" pitchFamily="34" charset="0"/>
                <a:cs typeface="Intel Clear" panose="020B0604020203020204" pitchFamily="34" charset="0"/>
              </a:rPr>
              <a:t>AVX-512 added support for 8 new opmask registers (k0 through k7) on both 32 and 64-bit platforms.</a:t>
            </a:r>
          </a:p>
          <a:p>
            <a:r>
              <a:rPr lang="en-US" sz="2900" dirty="0">
                <a:latin typeface="Intel Clear" panose="020B0604020203020204" pitchFamily="34" charset="0"/>
                <a:ea typeface="Intel Clear" panose="020B0604020203020204" pitchFamily="34" charset="0"/>
                <a:cs typeface="Intel Clear" panose="020B0604020203020204" pitchFamily="34" charset="0"/>
              </a:rPr>
              <a:t>These registers are used for conditional execution and efficient merging of destination operands. </a:t>
            </a:r>
          </a:p>
          <a:p>
            <a:r>
              <a:rPr lang="en-US" sz="2900" dirty="0">
                <a:latin typeface="Intel Clear" panose="020B0604020203020204" pitchFamily="34" charset="0"/>
                <a:ea typeface="Intel Clear" panose="020B0604020203020204" pitchFamily="34" charset="0"/>
                <a:cs typeface="Intel Clear" panose="020B0604020203020204" pitchFamily="34" charset="0"/>
              </a:rPr>
              <a:t>The opmask register state is managed by the operating system using the XSAVE/XRSTOR/XSAVEOPT instructions.</a:t>
            </a:r>
          </a:p>
          <a:p>
            <a:r>
              <a:rPr lang="en-US" sz="2900" dirty="0">
                <a:latin typeface="Intel Clear" panose="020B0604020203020204" pitchFamily="34" charset="0"/>
                <a:ea typeface="Intel Clear" panose="020B0604020203020204" pitchFamily="34" charset="0"/>
                <a:cs typeface="Intel Clear" panose="020B0604020203020204" pitchFamily="34" charset="0"/>
              </a:rPr>
              <a:t>The width of each opmask register is architecturally defined as size MAX_KL (64 bits). Seven of the eight opmask registers (k1-k7) can be used in conjunction with EVEX-encoded AVX-512 Foundation instructions. </a:t>
            </a:r>
          </a:p>
          <a:p>
            <a:r>
              <a:rPr lang="en-US" sz="2900" dirty="0">
                <a:latin typeface="Intel Clear" panose="020B0604020203020204" pitchFamily="34" charset="0"/>
                <a:ea typeface="Intel Clear" panose="020B0604020203020204" pitchFamily="34" charset="0"/>
                <a:cs typeface="Intel Clear" panose="020B0604020203020204" pitchFamily="34" charset="0"/>
              </a:rPr>
              <a:t>The encoding of opmask register k0 is typically used when all data elements (unconditional processing) are desired.</a:t>
            </a:r>
            <a:br>
              <a:rPr lang="en-US" sz="2900" dirty="0">
                <a:latin typeface="Intel Clear" panose="020B0604020203020204" pitchFamily="34" charset="0"/>
                <a:ea typeface="Intel Clear" panose="020B0604020203020204" pitchFamily="34" charset="0"/>
                <a:cs typeface="Intel Clear" panose="020B0604020203020204" pitchFamily="34" charset="0"/>
              </a:rPr>
            </a:br>
            <a:endParaRPr lang="en-US" sz="2900" dirty="0">
              <a:latin typeface="Intel Clear" panose="020B0604020203020204" pitchFamily="34" charset="0"/>
              <a:ea typeface="Intel Clear" panose="020B0604020203020204" pitchFamily="34" charset="0"/>
              <a:cs typeface="Intel Clear" panose="020B0604020203020204" pitchFamily="34" charset="0"/>
            </a:endParaRPr>
          </a:p>
          <a:p>
            <a:r>
              <a:rPr lang="en-US" sz="2900" dirty="0">
                <a:latin typeface="Intel Clear" panose="020B0604020203020204" pitchFamily="34" charset="0"/>
                <a:ea typeface="Intel Clear" panose="020B0604020203020204" pitchFamily="34" charset="0"/>
                <a:cs typeface="Intel Clear" panose="020B0604020203020204" pitchFamily="34" charset="0"/>
              </a:rPr>
              <a:t>AVX-512 vectors composed of multiple lanes or elements of various sizes (8bit/16bits/32bits/64bits). </a:t>
            </a:r>
          </a:p>
          <a:p>
            <a:r>
              <a:rPr lang="en-US" sz="2900" dirty="0">
                <a:latin typeface="Intel Clear" panose="020B0604020203020204" pitchFamily="34" charset="0"/>
                <a:ea typeface="Intel Clear" panose="020B0604020203020204" pitchFamily="34" charset="0"/>
                <a:cs typeface="Intel Clear" panose="020B0604020203020204" pitchFamily="34" charset="0"/>
              </a:rPr>
              <a:t>Each bit of an opmask register corresponds to one lane/element in a vector register. For an 8bit lane we use all 64 mask bits, for 16bit lane 32 mask bits are used, for 32bit lane mask comprises of 16bits.</a:t>
            </a:r>
            <a:br>
              <a:rPr lang="en-US" dirty="0"/>
            </a:br>
            <a:endParaRPr lang="en-US" dirty="0"/>
          </a:p>
        </p:txBody>
      </p:sp>
    </p:spTree>
    <p:extLst>
      <p:ext uri="{BB962C8B-B14F-4D97-AF65-F5344CB8AC3E}">
        <p14:creationId xmlns:p14="http://schemas.microsoft.com/office/powerpoint/2010/main" val="327170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1102-FB92-45F0-BD5D-ADD74056DB0B}"/>
              </a:ext>
            </a:extLst>
          </p:cNvPr>
          <p:cNvSpPr>
            <a:spLocks noGrp="1"/>
          </p:cNvSpPr>
          <p:nvPr>
            <p:ph type="title"/>
          </p:nvPr>
        </p:nvSpPr>
        <p:spPr/>
        <p:txBody>
          <a:bodyPr/>
          <a:lstStyle/>
          <a:p>
            <a:r>
              <a:rPr lang="en-US" dirty="0"/>
              <a:t>C2 Register allocation:</a:t>
            </a:r>
          </a:p>
        </p:txBody>
      </p:sp>
      <p:sp>
        <p:nvSpPr>
          <p:cNvPr id="3" name="Content Placeholder 2">
            <a:extLst>
              <a:ext uri="{FF2B5EF4-FFF2-40B4-BE49-F238E27FC236}">
                <a16:creationId xmlns:a16="http://schemas.microsoft.com/office/drawing/2014/main" id="{8C975460-331E-4949-8DF5-1A131E0865A3}"/>
              </a:ext>
            </a:extLst>
          </p:cNvPr>
          <p:cNvSpPr>
            <a:spLocks noGrp="1"/>
          </p:cNvSpPr>
          <p:nvPr>
            <p:ph idx="1"/>
          </p:nvPr>
        </p:nvSpPr>
        <p:spPr/>
        <p:txBody>
          <a:bodyPr>
            <a:normAutofit lnSpcReduction="10000"/>
          </a:bodyPr>
          <a:lstStyle/>
          <a:p>
            <a:r>
              <a:rPr lang="en-US" dirty="0"/>
              <a:t>Compiler uses Chaitin’s graph coloring algorithm for register allocation.</a:t>
            </a:r>
          </a:p>
          <a:p>
            <a:r>
              <a:rPr lang="en-US" dirty="0"/>
              <a:t>Allocation works over Machine IR(SSA), this is tightly coupled with the target architecture. </a:t>
            </a:r>
          </a:p>
          <a:p>
            <a:r>
              <a:rPr lang="en-US" dirty="0"/>
              <a:t>Each machine instruction has following attributes:</a:t>
            </a:r>
          </a:p>
          <a:p>
            <a:pPr marL="914400" lvl="1" indent="-457200">
              <a:buFont typeface="+mj-lt"/>
              <a:buAutoNum type="arabicPeriod"/>
            </a:pPr>
            <a:r>
              <a:rPr lang="en-US" dirty="0"/>
              <a:t>Machine Opcode : This opcode propagated from the IDEAL IR.</a:t>
            </a:r>
          </a:p>
          <a:p>
            <a:pPr marL="914400" lvl="1" indent="-457200">
              <a:buFont typeface="+mj-lt"/>
              <a:buAutoNum type="arabicPeriod"/>
            </a:pPr>
            <a:r>
              <a:rPr lang="en-US" dirty="0"/>
              <a:t>Machine Instruction Encoding is generated through associated emit routines which are generated by ADLC.</a:t>
            </a:r>
          </a:p>
          <a:p>
            <a:pPr marL="914400" lvl="1" indent="-457200">
              <a:buFont typeface="+mj-lt"/>
              <a:buAutoNum type="arabicPeriod"/>
            </a:pPr>
            <a:r>
              <a:rPr lang="en-US" dirty="0"/>
              <a:t>Machine Operands: Operand can be a DEF, USE or a TEMP.  Operands facilitate data flow b/w instructions i.e. DEF operand of an instruction feeds the USE operands of its user instruction.  </a:t>
            </a:r>
          </a:p>
          <a:p>
            <a:pPr marL="914400" lvl="1" indent="-457200">
              <a:buFont typeface="+mj-lt"/>
              <a:buAutoNum type="arabicPeriod"/>
            </a:pPr>
            <a:endParaRPr lang="en-US" dirty="0"/>
          </a:p>
        </p:txBody>
      </p:sp>
    </p:spTree>
    <p:extLst>
      <p:ext uri="{BB962C8B-B14F-4D97-AF65-F5344CB8AC3E}">
        <p14:creationId xmlns:p14="http://schemas.microsoft.com/office/powerpoint/2010/main" val="119445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FC55-6499-4D56-8A25-A2838C832513}"/>
              </a:ext>
            </a:extLst>
          </p:cNvPr>
          <p:cNvSpPr>
            <a:spLocks noGrp="1"/>
          </p:cNvSpPr>
          <p:nvPr>
            <p:ph type="title"/>
          </p:nvPr>
        </p:nvSpPr>
        <p:spPr/>
        <p:txBody>
          <a:bodyPr/>
          <a:lstStyle/>
          <a:p>
            <a:r>
              <a:rPr lang="en-US" dirty="0"/>
              <a:t>C2 Register allocation cont..</a:t>
            </a:r>
          </a:p>
        </p:txBody>
      </p:sp>
      <p:sp>
        <p:nvSpPr>
          <p:cNvPr id="3" name="Content Placeholder 2">
            <a:extLst>
              <a:ext uri="{FF2B5EF4-FFF2-40B4-BE49-F238E27FC236}">
                <a16:creationId xmlns:a16="http://schemas.microsoft.com/office/drawing/2014/main" id="{783E1C07-48A2-4ABC-9DE1-63EC0C4D2146}"/>
              </a:ext>
            </a:extLst>
          </p:cNvPr>
          <p:cNvSpPr>
            <a:spLocks noGrp="1"/>
          </p:cNvSpPr>
          <p:nvPr>
            <p:ph idx="1"/>
          </p:nvPr>
        </p:nvSpPr>
        <p:spPr/>
        <p:txBody>
          <a:bodyPr>
            <a:normAutofit fontScale="85000" lnSpcReduction="20000"/>
          </a:bodyPr>
          <a:lstStyle/>
          <a:p>
            <a:r>
              <a:rPr lang="en-US" dirty="0"/>
              <a:t>Machine Operand carry a register mask, which determines the physical register allocation set for that operand.</a:t>
            </a:r>
          </a:p>
          <a:p>
            <a:r>
              <a:rPr lang="en-US" dirty="0"/>
              <a:t>Register mask is a bit vector generated by ADCL after parsing reg_class clause in AD files.</a:t>
            </a:r>
          </a:p>
          <a:p>
            <a:r>
              <a:rPr lang="en-US" dirty="0"/>
              <a:t>Each bit of register mask corresponds to a 32-bit value. Since as per JVM specification local variable/operand size is 4 bytes. Thus, for a 64bit physical register like RAX,RDX two bits are set in register mask.  </a:t>
            </a:r>
          </a:p>
          <a:p>
            <a:r>
              <a:rPr lang="en-US" dirty="0"/>
              <a:t>Fundamental unit of allocation in Chaitin’s textbook algorithm is a web. </a:t>
            </a:r>
          </a:p>
          <a:p>
            <a:r>
              <a:rPr lang="en-US" dirty="0"/>
              <a:t>For non-SSA IR a web comprises of a USE with all its definitions. For an SSA IR each use has only one associated DEF. For data convergence nodes (Phi) web comprises of DEF of Phi along with DEFs of all the incoming DEF operands from different control paths. </a:t>
            </a:r>
          </a:p>
          <a:p>
            <a:r>
              <a:rPr lang="en-US" dirty="0"/>
              <a:t>Algorithm begins by computing the LRGs (live ranges) for each DEF node (web). RA maintains a map b/w LRG and Machine Node Index. </a:t>
            </a:r>
          </a:p>
          <a:p>
            <a:endParaRPr lang="en-US" dirty="0"/>
          </a:p>
        </p:txBody>
      </p:sp>
    </p:spTree>
    <p:extLst>
      <p:ext uri="{BB962C8B-B14F-4D97-AF65-F5344CB8AC3E}">
        <p14:creationId xmlns:p14="http://schemas.microsoft.com/office/powerpoint/2010/main" val="221380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6B4-8B15-4ABD-818B-F46861C0D4DD}"/>
              </a:ext>
            </a:extLst>
          </p:cNvPr>
          <p:cNvSpPr>
            <a:spLocks noGrp="1"/>
          </p:cNvSpPr>
          <p:nvPr>
            <p:ph type="title"/>
          </p:nvPr>
        </p:nvSpPr>
        <p:spPr/>
        <p:txBody>
          <a:bodyPr/>
          <a:lstStyle/>
          <a:p>
            <a:r>
              <a:rPr lang="en-US" dirty="0"/>
              <a:t>C2 register allocation cont..</a:t>
            </a:r>
          </a:p>
        </p:txBody>
      </p:sp>
      <p:sp>
        <p:nvSpPr>
          <p:cNvPr id="3" name="Content Placeholder 2">
            <a:extLst>
              <a:ext uri="{FF2B5EF4-FFF2-40B4-BE49-F238E27FC236}">
                <a16:creationId xmlns:a16="http://schemas.microsoft.com/office/drawing/2014/main" id="{65231D73-E56B-423F-A324-F41298F707C6}"/>
              </a:ext>
            </a:extLst>
          </p:cNvPr>
          <p:cNvSpPr>
            <a:spLocks noGrp="1"/>
          </p:cNvSpPr>
          <p:nvPr>
            <p:ph idx="1"/>
          </p:nvPr>
        </p:nvSpPr>
        <p:spPr/>
        <p:txBody>
          <a:bodyPr>
            <a:normAutofit fontScale="85000" lnSpcReduction="20000"/>
          </a:bodyPr>
          <a:lstStyle/>
          <a:p>
            <a:r>
              <a:rPr lang="en-US" dirty="0"/>
              <a:t>Once live ranges are computed next stage is to create an IFG (interference graph). C2 internally uses adjacency matrix representation to store it. </a:t>
            </a:r>
          </a:p>
          <a:p>
            <a:r>
              <a:rPr lang="en-US" dirty="0"/>
              <a:t>Edge exists b/w two LRGs if they overlap. </a:t>
            </a:r>
          </a:p>
          <a:p>
            <a:r>
              <a:rPr lang="en-US" dirty="0"/>
              <a:t>On completion of IFG construction, physical registers are allocated (coloring phase) to each LRG. Allocator checks the physical registers allocated to neighboring nodes, subtracts them from the register mask associated current LRG and assigns a physical register from the remaining available registers. </a:t>
            </a:r>
          </a:p>
          <a:p>
            <a:r>
              <a:rPr lang="en-US" dirty="0"/>
              <a:t>In case number of intersecting LRGs are greater than number of physical registers, allocator SPILLs certain high degree (number of adjacent LRGs) LRG.  Spilling causes reserving a slot on stack and creating MachSpillCopyNodes which emits  relevant instructions to move the contents of registers into memory at DFE site and loads contents from stack into register at USE sites. </a:t>
            </a:r>
          </a:p>
          <a:p>
            <a:r>
              <a:rPr lang="en-US" dirty="0"/>
              <a:t>RA also does special handling for two address instruction, CICS promotions and aggressive coalescing to reduce number of allocatable LRGs.</a:t>
            </a:r>
          </a:p>
        </p:txBody>
      </p:sp>
    </p:spTree>
    <p:extLst>
      <p:ext uri="{BB962C8B-B14F-4D97-AF65-F5344CB8AC3E}">
        <p14:creationId xmlns:p14="http://schemas.microsoft.com/office/powerpoint/2010/main" val="84519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2886-B4B9-465F-95D2-8323DBBFB6D3}"/>
              </a:ext>
            </a:extLst>
          </p:cNvPr>
          <p:cNvSpPr>
            <a:spLocks noGrp="1"/>
          </p:cNvSpPr>
          <p:nvPr>
            <p:ph type="title"/>
          </p:nvPr>
        </p:nvSpPr>
        <p:spPr/>
        <p:txBody>
          <a:bodyPr/>
          <a:lstStyle/>
          <a:p>
            <a:r>
              <a:rPr lang="en-US" dirty="0"/>
              <a:t>Opmask register allocation support (PoC).</a:t>
            </a:r>
            <a:br>
              <a:rPr lang="en-US" dirty="0"/>
            </a:br>
            <a:endParaRPr lang="en-US" dirty="0"/>
          </a:p>
        </p:txBody>
      </p:sp>
      <p:sp>
        <p:nvSpPr>
          <p:cNvPr id="3" name="Content Placeholder 2">
            <a:extLst>
              <a:ext uri="{FF2B5EF4-FFF2-40B4-BE49-F238E27FC236}">
                <a16:creationId xmlns:a16="http://schemas.microsoft.com/office/drawing/2014/main" id="{5A352ACB-063D-4EBF-BA44-2EF3C5DF058F}"/>
              </a:ext>
            </a:extLst>
          </p:cNvPr>
          <p:cNvSpPr>
            <a:spLocks noGrp="1"/>
          </p:cNvSpPr>
          <p:nvPr>
            <p:ph idx="1"/>
          </p:nvPr>
        </p:nvSpPr>
        <p:spPr>
          <a:xfrm>
            <a:off x="838200" y="1448656"/>
            <a:ext cx="10515600" cy="4728307"/>
          </a:xfrm>
        </p:spPr>
        <p:txBody>
          <a:bodyPr>
            <a:normAutofit lnSpcReduction="10000"/>
          </a:bodyPr>
          <a:lstStyle/>
          <a:p>
            <a:r>
              <a:rPr lang="en-US" sz="2000" dirty="0">
                <a:latin typeface="Intel Clear" panose="020B0604020203020204" pitchFamily="34" charset="0"/>
                <a:ea typeface="Intel Clear" panose="020B0604020203020204" pitchFamily="34" charset="0"/>
                <a:cs typeface="Intel Clear" panose="020B0604020203020204" pitchFamily="34" charset="0"/>
              </a:rPr>
              <a:t>AD file changes: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New register definitions for K0-K7 registers.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New register classes for opmask registers.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New operand definition kReg for mask operands, this is later used in instruction patterns.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Ideal type binding of opmask operand to type returned by new target dependent API. For X86 this API returns Type::LONG which is sufficient to hold 64bit value of opmask register.</a:t>
            </a:r>
          </a:p>
          <a:p>
            <a:r>
              <a:rPr lang="en-US" sz="2000" dirty="0">
                <a:latin typeface="Intel Clear" panose="020B0604020203020204" pitchFamily="34" charset="0"/>
                <a:ea typeface="Intel Clear" panose="020B0604020203020204" pitchFamily="34" charset="0"/>
                <a:cs typeface="Intel Clear" panose="020B0604020203020204" pitchFamily="34" charset="0"/>
              </a:rPr>
              <a:t>Other changes: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Extensions to spilling code to move values b/w opmask reg, mem and general-purpose registers appearing at src or dst positions.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State storing and restoration of opmask register during transitions from compiler to VM or during de-optimization and exception handling.</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Removal of hard coded uses of K2 register from instruction patterns and macro assembly routines.</a:t>
            </a:r>
          </a:p>
          <a:p>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55444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DDE4-8DE4-45CF-B48F-C690E0F54837}"/>
              </a:ext>
            </a:extLst>
          </p:cNvPr>
          <p:cNvSpPr>
            <a:spLocks noGrp="1"/>
          </p:cNvSpPr>
          <p:nvPr>
            <p:ph type="title"/>
          </p:nvPr>
        </p:nvSpPr>
        <p:spPr/>
        <p:txBody>
          <a:bodyPr>
            <a:normAutofit fontScale="90000"/>
          </a:bodyPr>
          <a:lstStyle/>
          <a:p>
            <a:r>
              <a:rPr lang="en-US" dirty="0"/>
              <a:t>Improvements in existing masked operation support (PoC).</a:t>
            </a:r>
            <a:br>
              <a:rPr lang="en-US" dirty="0"/>
            </a:br>
            <a:endParaRPr lang="en-US" dirty="0"/>
          </a:p>
        </p:txBody>
      </p:sp>
      <p:sp>
        <p:nvSpPr>
          <p:cNvPr id="3" name="Content Placeholder 2">
            <a:extLst>
              <a:ext uri="{FF2B5EF4-FFF2-40B4-BE49-F238E27FC236}">
                <a16:creationId xmlns:a16="http://schemas.microsoft.com/office/drawing/2014/main" id="{606B2B79-9D4A-4BCC-8897-530EB6313B0B}"/>
              </a:ext>
            </a:extLst>
          </p:cNvPr>
          <p:cNvSpPr>
            <a:spLocks noGrp="1"/>
          </p:cNvSpPr>
          <p:nvPr>
            <p:ph idx="1"/>
          </p:nvPr>
        </p:nvSpPr>
        <p:spPr/>
        <p:txBody>
          <a:bodyPr/>
          <a:lstStyle/>
          <a:p>
            <a:r>
              <a:rPr lang="en-US" dirty="0"/>
              <a:t>RA support for opmask registers and new kReg operands facilitates propagating mask values between instruction patterns.</a:t>
            </a:r>
          </a:p>
          <a:p>
            <a:r>
              <a:rPr lang="en-US" dirty="0"/>
              <a:t>AVX-512 facilitates conditional execution of vector operations under the influence of a mask operand. </a:t>
            </a:r>
          </a:p>
          <a:p>
            <a:r>
              <a:rPr lang="en-US" dirty="0"/>
              <a:t>Vector API facilitates creation and storage of mask through various APIs declared in VectorMask class e.g. VectorMask.fromArray, VectorMask.fromValues, VectorMask.intoArray etc.</a:t>
            </a:r>
          </a:p>
          <a:p>
            <a:r>
              <a:rPr lang="en-US" dirty="0"/>
              <a:t>Currently masks are propagated using vector registers. </a:t>
            </a:r>
          </a:p>
          <a:p>
            <a:pPr lvl="1"/>
            <a:endParaRPr lang="en-US" dirty="0"/>
          </a:p>
        </p:txBody>
      </p:sp>
    </p:spTree>
    <p:extLst>
      <p:ext uri="{BB962C8B-B14F-4D97-AF65-F5344CB8AC3E}">
        <p14:creationId xmlns:p14="http://schemas.microsoft.com/office/powerpoint/2010/main" val="172665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78E0-75E2-4D74-84A1-DFEDE6E61AC1}"/>
              </a:ext>
            </a:extLst>
          </p:cNvPr>
          <p:cNvSpPr>
            <a:spLocks noGrp="1"/>
          </p:cNvSpPr>
          <p:nvPr>
            <p:ph type="title"/>
          </p:nvPr>
        </p:nvSpPr>
        <p:spPr/>
        <p:txBody>
          <a:bodyPr/>
          <a:lstStyle/>
          <a:p>
            <a:r>
              <a:rPr lang="en-US" dirty="0"/>
              <a:t>Masked operation support cont..</a:t>
            </a:r>
          </a:p>
        </p:txBody>
      </p:sp>
      <p:sp>
        <p:nvSpPr>
          <p:cNvPr id="3" name="Content Placeholder 2">
            <a:extLst>
              <a:ext uri="{FF2B5EF4-FFF2-40B4-BE49-F238E27FC236}">
                <a16:creationId xmlns:a16="http://schemas.microsoft.com/office/drawing/2014/main" id="{B7089AE6-99E0-4430-866C-8E12EE9402F9}"/>
              </a:ext>
            </a:extLst>
          </p:cNvPr>
          <p:cNvSpPr>
            <a:spLocks noGrp="1"/>
          </p:cNvSpPr>
          <p:nvPr>
            <p:ph idx="1"/>
          </p:nvPr>
        </p:nvSpPr>
        <p:spPr/>
        <p:txBody>
          <a:bodyPr>
            <a:normAutofit fontScale="70000" lnSpcReduction="20000"/>
          </a:bodyPr>
          <a:lstStyle/>
          <a:p>
            <a:r>
              <a:rPr lang="en-US" dirty="0"/>
              <a:t>Dissecting VectorMask.fromArray: </a:t>
            </a:r>
          </a:p>
          <a:p>
            <a:pPr lvl="1"/>
            <a:r>
              <a:rPr lang="en-US" dirty="0"/>
              <a:t>VectorMask object encapsulates a boolean array to hold mask values corresponding to vector lanes.</a:t>
            </a:r>
          </a:p>
          <a:p>
            <a:pPr lvl="1"/>
            <a:r>
              <a:rPr lang="en-US" dirty="0"/>
              <a:t>As per JVM specification boolean arrays are stored as byte arrays. Thus, for boolean element having a true value LSB bit is set in corresponding byte element.</a:t>
            </a:r>
          </a:p>
          <a:p>
            <a:pPr lvl="1"/>
            <a:endParaRPr lang="en-US" dirty="0"/>
          </a:p>
          <a:p>
            <a:pPr lvl="1"/>
            <a:r>
              <a:rPr lang="en-US" dirty="0"/>
              <a:t>For each VectorMask.fromArray call in java source compiler creates two ideal nodes  </a:t>
            </a:r>
            <a:r>
              <a:rPr lang="en-US" b="1" dirty="0">
                <a:latin typeface="Courier New" panose="02070309020205020404" pitchFamily="49" charset="0"/>
                <a:cs typeface="Courier New" panose="02070309020205020404" pitchFamily="49" charset="0"/>
              </a:rPr>
              <a:t>VectorMaskLoad (LoadVector mem).</a:t>
            </a:r>
            <a:r>
              <a:rPr lang="en-US" dirty="0">
                <a:cs typeface="Courier New" panose="02070309020205020404" pitchFamily="49" charset="0"/>
              </a:rPr>
              <a:t>First the contents of byte array is loaded into vector followed by unpacking and vector subtract operation, this is needed since blend instruction looks at the MSB bit to select between sources.</a:t>
            </a:r>
          </a:p>
          <a:p>
            <a:pPr lvl="1"/>
            <a:endParaRPr lang="en-US" dirty="0">
              <a:cs typeface="Courier New" panose="02070309020205020404" pitchFamily="49" charset="0"/>
            </a:endParaRPr>
          </a:p>
          <a:p>
            <a:pPr lvl="1"/>
            <a:r>
              <a:rPr lang="en-US" dirty="0">
                <a:cs typeface="Courier New" panose="02070309020205020404" pitchFamily="49" charset="0"/>
              </a:rPr>
              <a:t>Similarly, for VectorMask.intoArray()  compiler created IR comprise of </a:t>
            </a:r>
            <a:r>
              <a:rPr lang="en-US" b="1" dirty="0">
                <a:latin typeface="Courier New" panose="02070309020205020404" pitchFamily="49" charset="0"/>
                <a:cs typeface="Courier New" panose="02070309020205020404" pitchFamily="49" charset="0"/>
              </a:rPr>
              <a:t>StoreVector (VectorStoreMask vec) mem.</a:t>
            </a:r>
            <a:r>
              <a:rPr lang="en-US" dirty="0">
                <a:cs typeface="Courier New" panose="02070309020205020404" pitchFamily="49" charset="0"/>
              </a:rPr>
              <a:t> Mask vector is packed into byte vector which is stored into boolean array.</a:t>
            </a:r>
            <a:endParaRPr lang="en-US" b="1" dirty="0">
              <a:latin typeface="Courier New" panose="02070309020205020404" pitchFamily="49" charset="0"/>
              <a:cs typeface="Courier New" panose="02070309020205020404" pitchFamily="49" charset="0"/>
            </a:endParaRPr>
          </a:p>
          <a:p>
            <a:pPr lvl="1"/>
            <a:endParaRPr lang="en-US" dirty="0">
              <a:cs typeface="Courier New" panose="02070309020205020404" pitchFamily="49" charset="0"/>
            </a:endParaRPr>
          </a:p>
          <a:p>
            <a:pPr lvl="1"/>
            <a:r>
              <a:rPr lang="en-US" dirty="0">
                <a:cs typeface="Courier New" panose="02070309020205020404" pitchFamily="49" charset="0"/>
              </a:rPr>
              <a:t>For AVX-512 masked operations, masks are rematerialized into opmask registers K2 from mask vector though a vector comparison. This instruction is emitted before each mask consuming operation. Clearly, we can save these instructions using new mask operands.</a:t>
            </a:r>
          </a:p>
          <a:p>
            <a:pPr lvl="1"/>
            <a:r>
              <a:rPr lang="en-US" dirty="0">
                <a:cs typeface="Courier New" panose="02070309020205020404" pitchFamily="49" charset="0"/>
              </a:rPr>
              <a:t>Alternatively, emitting a </a:t>
            </a:r>
            <a:r>
              <a:rPr lang="en-US" b="1" dirty="0">
                <a:cs typeface="Courier New" panose="02070309020205020404" pitchFamily="49" charset="0"/>
              </a:rPr>
              <a:t>vector blend instruction after an operation </a:t>
            </a:r>
            <a:r>
              <a:rPr lang="en-US" dirty="0">
                <a:cs typeface="Courier New" panose="02070309020205020404" pitchFamily="49" charset="0"/>
              </a:rPr>
              <a:t>can facilitate masking of operation but its </a:t>
            </a:r>
            <a:r>
              <a:rPr lang="en-US" b="1" dirty="0">
                <a:cs typeface="Courier New" panose="02070309020205020404" pitchFamily="49" charset="0"/>
              </a:rPr>
              <a:t>not energy efficient</a:t>
            </a:r>
            <a:r>
              <a:rPr lang="en-US" dirty="0">
                <a:cs typeface="Courier New" panose="02070309020205020404" pitchFamily="49" charset="0"/>
              </a:rPr>
              <a:t> since original operation was performed for each lane element before blending it. </a:t>
            </a:r>
          </a:p>
          <a:p>
            <a:pPr marL="457200" lvl="1" indent="0">
              <a:buNone/>
            </a:pPr>
            <a:endParaRPr lang="en-US" dirty="0">
              <a:cs typeface="Courier New" panose="02070309020205020404" pitchFamily="49" charset="0"/>
            </a:endParaRPr>
          </a:p>
          <a:p>
            <a:pPr marL="457200" lvl="1" indent="0">
              <a:buNone/>
            </a:pPr>
            <a:endParaRPr lang="en-US" dirty="0"/>
          </a:p>
        </p:txBody>
      </p:sp>
    </p:spTree>
    <p:extLst>
      <p:ext uri="{BB962C8B-B14F-4D97-AF65-F5344CB8AC3E}">
        <p14:creationId xmlns:p14="http://schemas.microsoft.com/office/powerpoint/2010/main" val="1823011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40B1A4C5819246B9BFCCBA066F3ABE" ma:contentTypeVersion="12" ma:contentTypeDescription="Create a new document." ma:contentTypeScope="" ma:versionID="71d032058b0c5aa45ba5311ce6d7c1a7">
  <xsd:schema xmlns:xsd="http://www.w3.org/2001/XMLSchema" xmlns:xs="http://www.w3.org/2001/XMLSchema" xmlns:p="http://schemas.microsoft.com/office/2006/metadata/properties" xmlns:ns3="96e2f25c-537a-4a0c-91fb-0331a5612536" xmlns:ns4="f66673be-3b20-4ac8-ba7c-00310aa8f626" targetNamespace="http://schemas.microsoft.com/office/2006/metadata/properties" ma:root="true" ma:fieldsID="43656421d165215538c7b0eb478240ad" ns3:_="" ns4:_="">
    <xsd:import namespace="96e2f25c-537a-4a0c-91fb-0331a5612536"/>
    <xsd:import namespace="f66673be-3b20-4ac8-ba7c-00310aa8f62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AutoKeyPoints" minOccurs="0"/>
                <xsd:element ref="ns3:MediaServiceKeyPoint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e2f25c-537a-4a0c-91fb-0331a56125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6673be-3b20-4ac8-ba7c-00310aa8f62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37DE96-8F2D-4F49-B8AA-660E3B0987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e2f25c-537a-4a0c-91fb-0331a5612536"/>
    <ds:schemaRef ds:uri="f66673be-3b20-4ac8-ba7c-00310aa8f6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2B4D98-6691-445D-A8D8-A38A53D69EB4}">
  <ds:schemaRefs>
    <ds:schemaRef ds:uri="http://schemas.microsoft.com/sharepoint/v3/contenttype/forms"/>
  </ds:schemaRefs>
</ds:datastoreItem>
</file>

<file path=customXml/itemProps3.xml><?xml version="1.0" encoding="utf-8"?>
<ds:datastoreItem xmlns:ds="http://schemas.openxmlformats.org/officeDocument/2006/customXml" ds:itemID="{28F495B9-01E5-4F44-AA2C-9B2E7D2B394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TotalTime>
  <Words>1544</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Intel Clear</vt:lpstr>
      <vt:lpstr>Office Theme</vt:lpstr>
      <vt:lpstr>AVX-512 Opmask register allocation and optimization for masked operations in OpenJDK C2 compiler</vt:lpstr>
      <vt:lpstr>Agenda</vt:lpstr>
      <vt:lpstr>AVX-512 opmask registers:</vt:lpstr>
      <vt:lpstr>C2 Register allocation:</vt:lpstr>
      <vt:lpstr>C2 Register allocation cont..</vt:lpstr>
      <vt:lpstr>C2 register allocation cont..</vt:lpstr>
      <vt:lpstr>Opmask register allocation support (PoC). </vt:lpstr>
      <vt:lpstr>Improvements in existing masked operation support (PoC). </vt:lpstr>
      <vt:lpstr>Masked operation support cont..</vt:lpstr>
      <vt:lpstr>Masked operation support cont..</vt:lpstr>
      <vt:lpstr>Instruction patterns with new opmask operand (kReg).</vt:lpstr>
      <vt:lpstr>Example:</vt:lpstr>
      <vt:lpstr>PowerPoint Presentation</vt:lpstr>
      <vt:lpstr>PowerPoint Presentation</vt:lpstr>
      <vt:lpstr>PowerPoint Presentation</vt:lpstr>
      <vt:lpstr>PowerPoint Presentation</vt:lpstr>
      <vt:lpstr>Remaining Items:</vt:lpstr>
      <vt:lpstr>Real workload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AVX-512 Opmask register allocation and optimization for masked operations in OpenJDK C2 compiler</dc:title>
  <dc:creator>Bhateja, Jatin</dc:creator>
  <cp:lastModifiedBy>Bhateja, Jatin</cp:lastModifiedBy>
  <cp:revision>1</cp:revision>
  <dcterms:created xsi:type="dcterms:W3CDTF">2021-01-20T00:45:19Z</dcterms:created>
  <dcterms:modified xsi:type="dcterms:W3CDTF">2021-01-20T00:50:49Z</dcterms:modified>
</cp:coreProperties>
</file>