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5" r:id="rId3"/>
    <p:sldId id="286" r:id="rId4"/>
    <p:sldId id="265" r:id="rId5"/>
    <p:sldId id="284" r:id="rId6"/>
    <p:sldId id="258" r:id="rId7"/>
    <p:sldId id="262" r:id="rId8"/>
    <p:sldId id="279" r:id="rId9"/>
    <p:sldId id="259" r:id="rId10"/>
    <p:sldId id="266" r:id="rId11"/>
    <p:sldId id="277" r:id="rId12"/>
    <p:sldId id="276" r:id="rId13"/>
    <p:sldId id="280" r:id="rId14"/>
    <p:sldId id="281" r:id="rId15"/>
    <p:sldId id="267" r:id="rId16"/>
    <p:sldId id="272" r:id="rId17"/>
    <p:sldId id="283" r:id="rId18"/>
    <p:sldId id="274" r:id="rId19"/>
    <p:sldId id="282" r:id="rId20"/>
    <p:sldId id="260" r:id="rId21"/>
    <p:sldId id="268" r:id="rId22"/>
    <p:sldId id="270"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846"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eja, Jatin" userId="98cda72f-634a-44b2-9235-c876d61a9fae" providerId="ADAL" clId="{1FF09D28-795F-48CC-BDF9-4B0926272FCD}"/>
    <pc:docChg chg="custSel modSld">
      <pc:chgData name="Bhateja, Jatin" userId="98cda72f-634a-44b2-9235-c876d61a9fae" providerId="ADAL" clId="{1FF09D28-795F-48CC-BDF9-4B0926272FCD}" dt="2022-08-04T04:38:04.515" v="28" actId="27636"/>
      <pc:docMkLst>
        <pc:docMk/>
      </pc:docMkLst>
      <pc:sldChg chg="modSp mod">
        <pc:chgData name="Bhateja, Jatin" userId="98cda72f-634a-44b2-9235-c876d61a9fae" providerId="ADAL" clId="{1FF09D28-795F-48CC-BDF9-4B0926272FCD}" dt="2022-08-04T04:38:04.515" v="28" actId="27636"/>
        <pc:sldMkLst>
          <pc:docMk/>
          <pc:sldMk cId="1608271580" sldId="256"/>
        </pc:sldMkLst>
        <pc:spChg chg="mod">
          <ac:chgData name="Bhateja, Jatin" userId="98cda72f-634a-44b2-9235-c876d61a9fae" providerId="ADAL" clId="{1FF09D28-795F-48CC-BDF9-4B0926272FCD}" dt="2022-08-04T04:38:04.515" v="28" actId="27636"/>
          <ac:spMkLst>
            <pc:docMk/>
            <pc:sldMk cId="1608271580" sldId="256"/>
            <ac:spMk id="2" creationId="{10CA98C7-0E74-4759-8B34-795E596B755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C22E78-2914-4A4E-9E0E-F97E60E6A82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FFD77DD-C93B-40A8-A692-2833EC80CC4F}">
      <dgm:prSet/>
      <dgm:spPr/>
      <dgm:t>
        <a:bodyPr/>
        <a:lstStyle/>
        <a:p>
          <a:r>
            <a:rPr lang="en-US" dirty="0"/>
            <a:t>There were multiple instruction patterns for various vector operations which meagerly differed in vector lengths of input/output operands i.e. they had same selector predication logic, matching pattern, data flow attribution (effect clause) over operands and same number of operands.</a:t>
          </a:r>
        </a:p>
      </dgm:t>
    </dgm:pt>
    <dgm:pt modelId="{1B514B9A-3EC3-41DC-BE1A-CB297198BE5D}" type="parTrans" cxnId="{50383E1F-ECE7-44A3-A0C3-52826934CAA3}">
      <dgm:prSet/>
      <dgm:spPr/>
      <dgm:t>
        <a:bodyPr/>
        <a:lstStyle/>
        <a:p>
          <a:endParaRPr lang="en-US"/>
        </a:p>
      </dgm:t>
    </dgm:pt>
    <dgm:pt modelId="{4C4FA355-13BB-4C7D-B6C5-599D69B773E4}" type="sibTrans" cxnId="{50383E1F-ECE7-44A3-A0C3-52826934CAA3}">
      <dgm:prSet/>
      <dgm:spPr/>
      <dgm:t>
        <a:bodyPr/>
        <a:lstStyle/>
        <a:p>
          <a:endParaRPr lang="en-US"/>
        </a:p>
      </dgm:t>
    </dgm:pt>
    <dgm:pt modelId="{AEBF484E-0E27-44B0-B191-5FB173A986B2}">
      <dgm:prSet/>
      <dgm:spPr/>
      <dgm:t>
        <a:bodyPr/>
        <a:lstStyle/>
        <a:p>
          <a:r>
            <a:rPr lang="en-US" dirty="0"/>
            <a:t>This multiplicity in patterns for same operation meagerly differing in vector operands translated to generation of lots of extra functional and conditional logic which effectivity increases the libjvm.so size. </a:t>
          </a:r>
        </a:p>
      </dgm:t>
    </dgm:pt>
    <dgm:pt modelId="{4A1463B5-267C-4DC9-8E69-0507F0501997}" type="parTrans" cxnId="{78CB40AC-0551-497C-B29A-E29F889EBF12}">
      <dgm:prSet/>
      <dgm:spPr/>
      <dgm:t>
        <a:bodyPr/>
        <a:lstStyle/>
        <a:p>
          <a:endParaRPr lang="en-US"/>
        </a:p>
      </dgm:t>
    </dgm:pt>
    <dgm:pt modelId="{B52467A5-952B-4050-82DF-5DFAE33F3632}" type="sibTrans" cxnId="{78CB40AC-0551-497C-B29A-E29F889EBF12}">
      <dgm:prSet/>
      <dgm:spPr/>
      <dgm:t>
        <a:bodyPr/>
        <a:lstStyle/>
        <a:p>
          <a:endParaRPr lang="en-US"/>
        </a:p>
      </dgm:t>
    </dgm:pt>
    <dgm:pt modelId="{3F5D0465-5F0C-48E8-899D-98DDEFA6398E}">
      <dgm:prSet/>
      <dgm:spPr/>
      <dgm:t>
        <a:bodyPr/>
        <a:lstStyle/>
        <a:p>
          <a:r>
            <a:rPr lang="en-US" dirty="0"/>
            <a:t>Collapsing such multiple patterns to one pattern not only helped in size reduction of generated object files but also help in better maintenance and cleanup of AD files.</a:t>
          </a:r>
        </a:p>
      </dgm:t>
    </dgm:pt>
    <dgm:pt modelId="{24D63308-BF0C-4657-861D-0469C342E0F7}" type="parTrans" cxnId="{9E8E7D82-1284-44CA-9D56-FA2FD5DB4BD8}">
      <dgm:prSet/>
      <dgm:spPr/>
      <dgm:t>
        <a:bodyPr/>
        <a:lstStyle/>
        <a:p>
          <a:endParaRPr lang="en-US"/>
        </a:p>
      </dgm:t>
    </dgm:pt>
    <dgm:pt modelId="{EC6EC752-5319-48C9-9C0F-929CCE0BF710}" type="sibTrans" cxnId="{9E8E7D82-1284-44CA-9D56-FA2FD5DB4BD8}">
      <dgm:prSet/>
      <dgm:spPr/>
      <dgm:t>
        <a:bodyPr/>
        <a:lstStyle/>
        <a:p>
          <a:endParaRPr lang="en-US"/>
        </a:p>
      </dgm:t>
    </dgm:pt>
    <dgm:pt modelId="{AE494C5B-9898-4DBD-8C23-F73BD8924D94}" type="pres">
      <dgm:prSet presAssocID="{37C22E78-2914-4A4E-9E0E-F97E60E6A823}" presName="linear" presStyleCnt="0">
        <dgm:presLayoutVars>
          <dgm:animLvl val="lvl"/>
          <dgm:resizeHandles val="exact"/>
        </dgm:presLayoutVars>
      </dgm:prSet>
      <dgm:spPr/>
    </dgm:pt>
    <dgm:pt modelId="{42B4005C-AE78-403D-9EDB-6F80BC148CBD}" type="pres">
      <dgm:prSet presAssocID="{AFFD77DD-C93B-40A8-A692-2833EC80CC4F}" presName="parentText" presStyleLbl="node1" presStyleIdx="0" presStyleCnt="3">
        <dgm:presLayoutVars>
          <dgm:chMax val="0"/>
          <dgm:bulletEnabled val="1"/>
        </dgm:presLayoutVars>
      </dgm:prSet>
      <dgm:spPr/>
    </dgm:pt>
    <dgm:pt modelId="{6ED57C3F-F462-4EBF-8D43-FD26134779ED}" type="pres">
      <dgm:prSet presAssocID="{4C4FA355-13BB-4C7D-B6C5-599D69B773E4}" presName="spacer" presStyleCnt="0"/>
      <dgm:spPr/>
    </dgm:pt>
    <dgm:pt modelId="{1487C85F-C456-4CC4-99E7-F898A61E6BB9}" type="pres">
      <dgm:prSet presAssocID="{AEBF484E-0E27-44B0-B191-5FB173A986B2}" presName="parentText" presStyleLbl="node1" presStyleIdx="1" presStyleCnt="3">
        <dgm:presLayoutVars>
          <dgm:chMax val="0"/>
          <dgm:bulletEnabled val="1"/>
        </dgm:presLayoutVars>
      </dgm:prSet>
      <dgm:spPr/>
    </dgm:pt>
    <dgm:pt modelId="{5DA98398-9A7B-4E1E-9EC4-A409F376AF64}" type="pres">
      <dgm:prSet presAssocID="{B52467A5-952B-4050-82DF-5DFAE33F3632}" presName="spacer" presStyleCnt="0"/>
      <dgm:spPr/>
    </dgm:pt>
    <dgm:pt modelId="{B9A3CDF6-D24E-4DFC-814F-7F4D8E176357}" type="pres">
      <dgm:prSet presAssocID="{3F5D0465-5F0C-48E8-899D-98DDEFA6398E}" presName="parentText" presStyleLbl="node1" presStyleIdx="2" presStyleCnt="3">
        <dgm:presLayoutVars>
          <dgm:chMax val="0"/>
          <dgm:bulletEnabled val="1"/>
        </dgm:presLayoutVars>
      </dgm:prSet>
      <dgm:spPr/>
    </dgm:pt>
  </dgm:ptLst>
  <dgm:cxnLst>
    <dgm:cxn modelId="{50383E1F-ECE7-44A3-A0C3-52826934CAA3}" srcId="{37C22E78-2914-4A4E-9E0E-F97E60E6A823}" destId="{AFFD77DD-C93B-40A8-A692-2833EC80CC4F}" srcOrd="0" destOrd="0" parTransId="{1B514B9A-3EC3-41DC-BE1A-CB297198BE5D}" sibTransId="{4C4FA355-13BB-4C7D-B6C5-599D69B773E4}"/>
    <dgm:cxn modelId="{984A7471-C9BA-42FF-AF2B-9687F96828CA}" type="presOf" srcId="{AEBF484E-0E27-44B0-B191-5FB173A986B2}" destId="{1487C85F-C456-4CC4-99E7-F898A61E6BB9}" srcOrd="0" destOrd="0" presId="urn:microsoft.com/office/officeart/2005/8/layout/vList2"/>
    <dgm:cxn modelId="{09BBF673-B076-4736-B8F8-1980D1C5FB17}" type="presOf" srcId="{37C22E78-2914-4A4E-9E0E-F97E60E6A823}" destId="{AE494C5B-9898-4DBD-8C23-F73BD8924D94}" srcOrd="0" destOrd="0" presId="urn:microsoft.com/office/officeart/2005/8/layout/vList2"/>
    <dgm:cxn modelId="{A15B6957-54CA-4268-A5D5-C7824DD5F2E1}" type="presOf" srcId="{AFFD77DD-C93B-40A8-A692-2833EC80CC4F}" destId="{42B4005C-AE78-403D-9EDB-6F80BC148CBD}" srcOrd="0" destOrd="0" presId="urn:microsoft.com/office/officeart/2005/8/layout/vList2"/>
    <dgm:cxn modelId="{9E8E7D82-1284-44CA-9D56-FA2FD5DB4BD8}" srcId="{37C22E78-2914-4A4E-9E0E-F97E60E6A823}" destId="{3F5D0465-5F0C-48E8-899D-98DDEFA6398E}" srcOrd="2" destOrd="0" parTransId="{24D63308-BF0C-4657-861D-0469C342E0F7}" sibTransId="{EC6EC752-5319-48C9-9C0F-929CCE0BF710}"/>
    <dgm:cxn modelId="{78CB40AC-0551-497C-B29A-E29F889EBF12}" srcId="{37C22E78-2914-4A4E-9E0E-F97E60E6A823}" destId="{AEBF484E-0E27-44B0-B191-5FB173A986B2}" srcOrd="1" destOrd="0" parTransId="{4A1463B5-267C-4DC9-8E69-0507F0501997}" sibTransId="{B52467A5-952B-4050-82DF-5DFAE33F3632}"/>
    <dgm:cxn modelId="{107F90C4-7133-454F-9841-8BB9CC033BC6}" type="presOf" srcId="{3F5D0465-5F0C-48E8-899D-98DDEFA6398E}" destId="{B9A3CDF6-D24E-4DFC-814F-7F4D8E176357}" srcOrd="0" destOrd="0" presId="urn:microsoft.com/office/officeart/2005/8/layout/vList2"/>
    <dgm:cxn modelId="{D443DB38-632E-472F-8206-05144E4ECD79}" type="presParOf" srcId="{AE494C5B-9898-4DBD-8C23-F73BD8924D94}" destId="{42B4005C-AE78-403D-9EDB-6F80BC148CBD}" srcOrd="0" destOrd="0" presId="urn:microsoft.com/office/officeart/2005/8/layout/vList2"/>
    <dgm:cxn modelId="{961B434B-7C5C-46AB-8515-2C01040B3DE7}" type="presParOf" srcId="{AE494C5B-9898-4DBD-8C23-F73BD8924D94}" destId="{6ED57C3F-F462-4EBF-8D43-FD26134779ED}" srcOrd="1" destOrd="0" presId="urn:microsoft.com/office/officeart/2005/8/layout/vList2"/>
    <dgm:cxn modelId="{6CDE56D5-A287-4DB0-9C25-1125A0447BE0}" type="presParOf" srcId="{AE494C5B-9898-4DBD-8C23-F73BD8924D94}" destId="{1487C85F-C456-4CC4-99E7-F898A61E6BB9}" srcOrd="2" destOrd="0" presId="urn:microsoft.com/office/officeart/2005/8/layout/vList2"/>
    <dgm:cxn modelId="{C2341FD7-5F19-42A3-BA58-BAB5BB716DC3}" type="presParOf" srcId="{AE494C5B-9898-4DBD-8C23-F73BD8924D94}" destId="{5DA98398-9A7B-4E1E-9EC4-A409F376AF64}" srcOrd="3" destOrd="0" presId="urn:microsoft.com/office/officeart/2005/8/layout/vList2"/>
    <dgm:cxn modelId="{4D1FD6D1-A3E8-40F8-BE77-24A8958B0EE4}" type="presParOf" srcId="{AE494C5B-9898-4DBD-8C23-F73BD8924D94}" destId="{B9A3CDF6-D24E-4DFC-814F-7F4D8E1763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4005C-AE78-403D-9EDB-6F80BC148CBD}">
      <dsp:nvSpPr>
        <dsp:cNvPr id="0" name=""/>
        <dsp:cNvSpPr/>
      </dsp:nvSpPr>
      <dsp:spPr>
        <a:xfrm>
          <a:off x="0" y="420463"/>
          <a:ext cx="6513603" cy="16450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There were multiple instruction patterns for various vector operations which meagerly differed in vector lengths of input/output operands i.e. they had same selector predication logic, matching pattern, data flow attribution (effect clause) over operands and same number of operands.</a:t>
          </a:r>
        </a:p>
      </dsp:txBody>
      <dsp:txXfrm>
        <a:off x="80303" y="500766"/>
        <a:ext cx="6352997" cy="1484414"/>
      </dsp:txXfrm>
    </dsp:sp>
    <dsp:sp modelId="{1487C85F-C456-4CC4-99E7-F898A61E6BB9}">
      <dsp:nvSpPr>
        <dsp:cNvPr id="0" name=""/>
        <dsp:cNvSpPr/>
      </dsp:nvSpPr>
      <dsp:spPr>
        <a:xfrm>
          <a:off x="0" y="2120203"/>
          <a:ext cx="6513603" cy="16450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This multiplicity in patterns for same operation meagerly differing in vector operands translated to generation of lots of extra functional and conditional logic which effectivity increases the libjvm.so size. </a:t>
          </a:r>
        </a:p>
      </dsp:txBody>
      <dsp:txXfrm>
        <a:off x="80303" y="2200506"/>
        <a:ext cx="6352997" cy="1484414"/>
      </dsp:txXfrm>
    </dsp:sp>
    <dsp:sp modelId="{B9A3CDF6-D24E-4DFC-814F-7F4D8E176357}">
      <dsp:nvSpPr>
        <dsp:cNvPr id="0" name=""/>
        <dsp:cNvSpPr/>
      </dsp:nvSpPr>
      <dsp:spPr>
        <a:xfrm>
          <a:off x="0" y="3819943"/>
          <a:ext cx="6513603" cy="16450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Collapsing such multiple patterns to one pattern not only helped in size reduction of generated object files but also help in better maintenance and cleanup of AD files.</a:t>
          </a:r>
        </a:p>
      </dsp:txBody>
      <dsp:txXfrm>
        <a:off x="80303" y="3900246"/>
        <a:ext cx="6352997" cy="14844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2:10.7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34,'121'19,"272"12,-207-8,-142-15,1-3,0-2,-1-1,21-3,85 3,11 25,184-24,135-66,-309 62,-107 4,0-4,0-3,-1-2,51-12,172-40,-3 51,-175 9,381-2,-280 28,-183-25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2:16.3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0 123,'495'0,"-269"-26,23-9,-66 12,-127 10,0 3,1 2,0 3,0 2,58 5,667-1,-754 1,0 1,0 2,-1 1,0 0,0 3,0 0,19 6,102 20,98 39,25-26,-111-19,113 57,-99-78,-119 1,-36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2:22.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66,'758'0,"-541"-30,371 29,-500 2,-25 1,1-3,-1-2,27-8,7 0,0 3,0 5,50 6,-5-1,101 9,-150 1,0-4,1-5,60-6,-13 1,77 14,79 9,-234-10,-37-4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2:28.1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0,'3647'0,"-3613"0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3:30.42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51:17.76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0,'770'0,"-738"0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CAAE4-110F-4BFF-ACD2-A39E7D125926}" type="datetimeFigureOut">
              <a:rPr lang="en-US" smtClean="0"/>
              <a:t>8/4/2022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257B8-038C-4DDD-B4FD-3FC9F76892C5}" type="slidenum">
              <a:rPr lang="en-US" smtClean="0"/>
              <a:t>‹#›</a:t>
            </a:fld>
            <a:endParaRPr lang="en-US" dirty="0"/>
          </a:p>
        </p:txBody>
      </p:sp>
    </p:spTree>
    <p:extLst>
      <p:ext uri="{BB962C8B-B14F-4D97-AF65-F5344CB8AC3E}">
        <p14:creationId xmlns:p14="http://schemas.microsoft.com/office/powerpoint/2010/main" val="203709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5</a:t>
            </a:fld>
            <a:endParaRPr lang="en-US" dirty="0"/>
          </a:p>
        </p:txBody>
      </p:sp>
    </p:spTree>
    <p:extLst>
      <p:ext uri="{BB962C8B-B14F-4D97-AF65-F5344CB8AC3E}">
        <p14:creationId xmlns:p14="http://schemas.microsoft.com/office/powerpoint/2010/main" val="400196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8</a:t>
            </a:fld>
            <a:endParaRPr lang="en-US" dirty="0"/>
          </a:p>
        </p:txBody>
      </p:sp>
    </p:spTree>
    <p:extLst>
      <p:ext uri="{BB962C8B-B14F-4D97-AF65-F5344CB8AC3E}">
        <p14:creationId xmlns:p14="http://schemas.microsoft.com/office/powerpoint/2010/main" val="249656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Each state corresponding to Ideal node is populated with legal transitions (ones which obeys predicate logic) during bottom up labeling phase.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9</a:t>
            </a:fld>
            <a:endParaRPr lang="en-US" dirty="0"/>
          </a:p>
        </p:txBody>
      </p:sp>
    </p:spTree>
    <p:extLst>
      <p:ext uri="{BB962C8B-B14F-4D97-AF65-F5344CB8AC3E}">
        <p14:creationId xmlns:p14="http://schemas.microsoft.com/office/powerpoint/2010/main" val="31399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State tree is a binary tree which has left and right child nodes.</a:t>
            </a:r>
          </a:p>
          <a:p>
            <a:pPr marL="171450" indent="-171450">
              <a:buFont typeface="Arial" panose="020B0604020202020204" pitchFamily="34" charset="0"/>
              <a:buChar char="•"/>
            </a:pPr>
            <a:r>
              <a:rPr lang="en-US" dirty="0"/>
              <a:t>Each state node encapsulates following</a:t>
            </a:r>
          </a:p>
          <a:p>
            <a:pPr marL="628650" lvl="1" indent="-171450">
              <a:buFont typeface="Arial" panose="020B0604020202020204" pitchFamily="34" charset="0"/>
              <a:buChar char="•"/>
            </a:pPr>
            <a:r>
              <a:rPr lang="en-US" dirty="0"/>
              <a:t>Set of valid transitions i.e. reduction rules and its corresponding output operand.</a:t>
            </a:r>
          </a:p>
          <a:p>
            <a:pPr marL="628650" lvl="1" indent="-171450">
              <a:buFont typeface="Arial" panose="020B0604020202020204" pitchFamily="34" charset="0"/>
              <a:buChar char="•"/>
            </a:pPr>
            <a:r>
              <a:rPr lang="en-US" dirty="0"/>
              <a:t>Cost associated with each rule.</a:t>
            </a:r>
          </a:p>
          <a:p>
            <a:pPr marL="628650" lvl="1" indent="-171450">
              <a:buFont typeface="Arial" panose="020B0604020202020204" pitchFamily="34" charset="0"/>
              <a:buChar char="•"/>
            </a:pPr>
            <a:r>
              <a:rPr lang="en-US" dirty="0"/>
              <a:t>Additional chain rules which transform into a glue node to connect DEF and USE operands having same type but different register class.</a:t>
            </a:r>
          </a:p>
          <a:p>
            <a:pPr marL="457200" lvl="1"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10</a:t>
            </a:fld>
            <a:endParaRPr lang="en-US" dirty="0"/>
          </a:p>
        </p:txBody>
      </p:sp>
    </p:spTree>
    <p:extLst>
      <p:ext uri="{BB962C8B-B14F-4D97-AF65-F5344CB8AC3E}">
        <p14:creationId xmlns:p14="http://schemas.microsoft.com/office/powerpoint/2010/main" val="222209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14</a:t>
            </a:fld>
            <a:endParaRPr lang="en-US" dirty="0"/>
          </a:p>
        </p:txBody>
      </p:sp>
    </p:spTree>
    <p:extLst>
      <p:ext uri="{BB962C8B-B14F-4D97-AF65-F5344CB8AC3E}">
        <p14:creationId xmlns:p14="http://schemas.microsoft.com/office/powerpoint/2010/main" val="187521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15</a:t>
            </a:fld>
            <a:endParaRPr lang="en-US" dirty="0"/>
          </a:p>
        </p:txBody>
      </p:sp>
    </p:spTree>
    <p:extLst>
      <p:ext uri="{BB962C8B-B14F-4D97-AF65-F5344CB8AC3E}">
        <p14:creationId xmlns:p14="http://schemas.microsoft.com/office/powerpoint/2010/main" val="405862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D6BE-39C6-4524-B2D6-78C499B63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008848-6856-410B-9A26-B3BF5DA03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542392-1075-4E7F-B0B9-89EF38B55FC4}"/>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5" name="Footer Placeholder 4">
            <a:extLst>
              <a:ext uri="{FF2B5EF4-FFF2-40B4-BE49-F238E27FC236}">
                <a16:creationId xmlns:a16="http://schemas.microsoft.com/office/drawing/2014/main" id="{F4484318-4DC6-453D-ACDD-1D24BC8AE9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E3320F-2763-4EB0-99F3-8C1007FBD24A}"/>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140841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242B-D7DE-4B31-ADB8-721053EF4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AB7718-6B91-49FD-98AA-639D39008D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5B682-8E91-4B34-8A08-B3FE1C840E53}"/>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5" name="Footer Placeholder 4">
            <a:extLst>
              <a:ext uri="{FF2B5EF4-FFF2-40B4-BE49-F238E27FC236}">
                <a16:creationId xmlns:a16="http://schemas.microsoft.com/office/drawing/2014/main" id="{CE41C49F-ED39-4199-A741-7D4BAF3548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05F6A8-8B04-44A1-B8E8-72EC116D36FB}"/>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399198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91BC1-0B9A-43E8-98BA-9823B3591C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44C2C3-2E34-45D1-B880-1245E24225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D319D-6945-41E4-981F-B129CB1557BA}"/>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5" name="Footer Placeholder 4">
            <a:extLst>
              <a:ext uri="{FF2B5EF4-FFF2-40B4-BE49-F238E27FC236}">
                <a16:creationId xmlns:a16="http://schemas.microsoft.com/office/drawing/2014/main" id="{A0C90781-9080-4E76-B38D-4BD8E57B08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3EB7E5-48EC-4FC8-8CD6-5882BD0B0EEF}"/>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219728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30E0-DCD9-4AA6-8948-F1E0D1C58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9DA7A-794B-477B-A03C-7BFAD5DA0D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1557F-40CF-4CA8-93D1-AE7121E93285}"/>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5" name="Footer Placeholder 4">
            <a:extLst>
              <a:ext uri="{FF2B5EF4-FFF2-40B4-BE49-F238E27FC236}">
                <a16:creationId xmlns:a16="http://schemas.microsoft.com/office/drawing/2014/main" id="{88FCC98B-72C3-44EF-B252-844701C304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E4D09B-C5ED-46BB-8367-E9B0E08F4B26}"/>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57087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F412-9C45-4854-A934-E40E18737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5665C0-65CB-4666-9807-58E5234A41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E80A5C-4FFE-4580-8398-0EEA3834599A}"/>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5" name="Footer Placeholder 4">
            <a:extLst>
              <a:ext uri="{FF2B5EF4-FFF2-40B4-BE49-F238E27FC236}">
                <a16:creationId xmlns:a16="http://schemas.microsoft.com/office/drawing/2014/main" id="{511404C3-0E71-4B65-991F-2CCB4188DC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11DE96-BAD9-493E-B45C-74C0CDF14952}"/>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260918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0E23-3C84-45F1-8388-DAF41D126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C8780-A3AB-4C1E-AC95-804A585AE8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4A441-FE31-40C1-92F7-757B0EC5A4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C31F6-48FE-4ADC-8431-BD2A3C0758AB}"/>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6" name="Footer Placeholder 5">
            <a:extLst>
              <a:ext uri="{FF2B5EF4-FFF2-40B4-BE49-F238E27FC236}">
                <a16:creationId xmlns:a16="http://schemas.microsoft.com/office/drawing/2014/main" id="{7F3A1037-13F5-415D-A9F0-27C42964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AA0DA1-A902-4165-8198-F7A4156F624D}"/>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153376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855E-2AFC-459F-B840-9932ECE574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3DF127-9B45-4DD1-9042-7A779B3E0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9721EC-C6C8-41FF-A56E-427B8E1402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4E5BE-E880-4766-AC2F-041F31454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2CD32C-DB3B-4665-9540-6893AB3B03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79A27D-7B2F-4476-9A62-5F47ABC81218}"/>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8" name="Footer Placeholder 7">
            <a:extLst>
              <a:ext uri="{FF2B5EF4-FFF2-40B4-BE49-F238E27FC236}">
                <a16:creationId xmlns:a16="http://schemas.microsoft.com/office/drawing/2014/main" id="{0FBDC69F-6F64-4CDE-9FCA-1AC43E75928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032BB6-2017-4A4B-8534-EF3CA846D5D0}"/>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418800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C63E-8D28-4B4A-A143-F0BC2482F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20E983-735D-4115-8C65-A7A0FA83E316}"/>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4" name="Footer Placeholder 3">
            <a:extLst>
              <a:ext uri="{FF2B5EF4-FFF2-40B4-BE49-F238E27FC236}">
                <a16:creationId xmlns:a16="http://schemas.microsoft.com/office/drawing/2014/main" id="{BA1C429A-0F28-4B3F-B8D3-1588493F0AE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A24A2A1-2C5A-485B-BEBD-CE3B26986E4C}"/>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222127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D77A3-68EB-4DD0-B91F-6AD645DE2643}"/>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3" name="Footer Placeholder 2">
            <a:extLst>
              <a:ext uri="{FF2B5EF4-FFF2-40B4-BE49-F238E27FC236}">
                <a16:creationId xmlns:a16="http://schemas.microsoft.com/office/drawing/2014/main" id="{91861AFD-D1AA-4BE7-A041-511C77F9CC0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CDD3D3F-17FD-401E-AC9D-4FBD0035794E}"/>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315019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CF1F-1FDE-4715-8BB6-BE1512017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5E297F-0928-4EBE-970C-CCCC9BB65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9F1F3-E86A-40B8-A974-4403A2742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D31896-EC13-4162-AA9D-88752659EEC8}"/>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6" name="Footer Placeholder 5">
            <a:extLst>
              <a:ext uri="{FF2B5EF4-FFF2-40B4-BE49-F238E27FC236}">
                <a16:creationId xmlns:a16="http://schemas.microsoft.com/office/drawing/2014/main" id="{23821DD2-C6D7-4166-A77F-DFBEA4C6B7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4C766F-D984-48A7-B3F4-9DC0ED2DF8C1}"/>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311878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877E-D180-4718-98DC-43316FCDC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02E494-F09E-4E54-A507-F1A340F91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A12F60D-1DB3-411B-A0B2-B5CC31D0A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105EBF-6EE8-44F2-A2C5-404453AF8B1F}"/>
              </a:ext>
            </a:extLst>
          </p:cNvPr>
          <p:cNvSpPr>
            <a:spLocks noGrp="1"/>
          </p:cNvSpPr>
          <p:nvPr>
            <p:ph type="dt" sz="half" idx="10"/>
          </p:nvPr>
        </p:nvSpPr>
        <p:spPr/>
        <p:txBody>
          <a:bodyPr/>
          <a:lstStyle/>
          <a:p>
            <a:fld id="{A5F24605-42D7-4B4B-8A27-6C9FA7ACFA9C}" type="datetimeFigureOut">
              <a:rPr lang="en-US" smtClean="0"/>
              <a:t>8/4/2022</a:t>
            </a:fld>
            <a:endParaRPr lang="en-US" dirty="0"/>
          </a:p>
        </p:txBody>
      </p:sp>
      <p:sp>
        <p:nvSpPr>
          <p:cNvPr id="6" name="Footer Placeholder 5">
            <a:extLst>
              <a:ext uri="{FF2B5EF4-FFF2-40B4-BE49-F238E27FC236}">
                <a16:creationId xmlns:a16="http://schemas.microsoft.com/office/drawing/2014/main" id="{1C74A933-FB30-455E-8D1C-E72D2B8D5C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ADFAC6-BF26-48B0-BC16-C51F9C0DF4D1}"/>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429396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C8F08-6051-4185-BADA-3A25C6B9D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7BFF36-419D-4FF6-BE78-6197A2DB4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BDE93-EDB4-4262-AB41-68205E48E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24605-42D7-4B4B-8A27-6C9FA7ACFA9C}" type="datetimeFigureOut">
              <a:rPr lang="en-US" smtClean="0"/>
              <a:t>8/4/2022</a:t>
            </a:fld>
            <a:endParaRPr lang="en-US" dirty="0"/>
          </a:p>
        </p:txBody>
      </p:sp>
      <p:sp>
        <p:nvSpPr>
          <p:cNvPr id="5" name="Footer Placeholder 4">
            <a:extLst>
              <a:ext uri="{FF2B5EF4-FFF2-40B4-BE49-F238E27FC236}">
                <a16:creationId xmlns:a16="http://schemas.microsoft.com/office/drawing/2014/main" id="{DA15C80F-511A-47EB-B7DB-A6B230D63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175D4C4-F7C0-42E9-8662-1870B84BC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3891E-CA4C-444F-90D3-8F135882B73A}" type="slidenum">
              <a:rPr lang="en-US" smtClean="0"/>
              <a:t>‹#›</a:t>
            </a:fld>
            <a:endParaRPr lang="en-US" dirty="0"/>
          </a:p>
        </p:txBody>
      </p:sp>
    </p:spTree>
    <p:extLst>
      <p:ext uri="{BB962C8B-B14F-4D97-AF65-F5344CB8AC3E}">
        <p14:creationId xmlns:p14="http://schemas.microsoft.com/office/powerpoint/2010/main" val="247285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3.png"/><Relationship Id="rId4" Type="http://schemas.openxmlformats.org/officeDocument/2006/relationships/image" Target="../media/image100.png"/><Relationship Id="rId9" Type="http://schemas.openxmlformats.org/officeDocument/2006/relationships/customXml" Target="../ink/ink4.xml"/><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98C7-0E74-4759-8B34-795E596B7550}"/>
              </a:ext>
            </a:extLst>
          </p:cNvPr>
          <p:cNvSpPr>
            <a:spLocks noGrp="1"/>
          </p:cNvSpPr>
          <p:nvPr>
            <p:ph type="ctrTitle"/>
          </p:nvPr>
        </p:nvSpPr>
        <p:spPr>
          <a:xfrm>
            <a:off x="1524000" y="1122363"/>
            <a:ext cx="9144000" cy="3288272"/>
          </a:xfrm>
        </p:spPr>
        <p:txBody>
          <a:bodyPr>
            <a:normAutofit/>
          </a:bodyPr>
          <a:lstStyle/>
          <a:p>
            <a:r>
              <a:rPr lang="en-US" dirty="0"/>
              <a:t>Generic Vector Operand Support</a:t>
            </a:r>
            <a:br>
              <a:rPr lang="en-US" dirty="0"/>
            </a:br>
            <a:br>
              <a:rPr lang="en-US" dirty="0"/>
            </a:br>
            <a:r>
              <a:rPr lang="en-US" sz="2200" b="1" dirty="0"/>
              <a:t>Jatin Bhateja (Intel)</a:t>
            </a:r>
          </a:p>
        </p:txBody>
      </p:sp>
    </p:spTree>
    <p:extLst>
      <p:ext uri="{BB962C8B-B14F-4D97-AF65-F5344CB8AC3E}">
        <p14:creationId xmlns:p14="http://schemas.microsoft.com/office/powerpoint/2010/main" val="160827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3BC146-DF12-44C0-9EDE-0EE778B0A2A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State Tree Construction:</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4" name="Content Placeholder 3">
            <a:extLst>
              <a:ext uri="{FF2B5EF4-FFF2-40B4-BE49-F238E27FC236}">
                <a16:creationId xmlns:a16="http://schemas.microsoft.com/office/drawing/2014/main" id="{5C13D716-C1E0-4EFF-A70B-585AEEBC3E14}"/>
              </a:ext>
            </a:extLst>
          </p:cNvPr>
          <p:cNvPicPr>
            <a:picLocks noGrp="1" noChangeAspect="1"/>
          </p:cNvPicPr>
          <p:nvPr>
            <p:ph sz="half" idx="2"/>
          </p:nvPr>
        </p:nvPicPr>
        <p:blipFill>
          <a:blip r:embed="rId3"/>
          <a:stretch>
            <a:fillRect/>
          </a:stretch>
        </p:blipFill>
        <p:spPr>
          <a:xfrm>
            <a:off x="438124" y="2426818"/>
            <a:ext cx="5242803" cy="3997637"/>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425FD7-9698-40BB-BD2E-E0412C372368}"/>
              </a:ext>
            </a:extLst>
          </p:cNvPr>
          <p:cNvCxnSpPr>
            <a:cxnSpLocks/>
          </p:cNvCxnSpPr>
          <p:nvPr/>
        </p:nvCxnSpPr>
        <p:spPr>
          <a:xfrm>
            <a:off x="5331711" y="3072769"/>
            <a:ext cx="0" cy="276935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D3A0929-D3BC-42F3-80FF-F3E202F20212}"/>
              </a:ext>
            </a:extLst>
          </p:cNvPr>
          <p:cNvPicPr>
            <a:picLocks noChangeAspect="1"/>
          </p:cNvPicPr>
          <p:nvPr/>
        </p:nvPicPr>
        <p:blipFill>
          <a:blip r:embed="rId4"/>
          <a:stretch>
            <a:fillRect/>
          </a:stretch>
        </p:blipFill>
        <p:spPr>
          <a:xfrm>
            <a:off x="6268720" y="2596836"/>
            <a:ext cx="5787621" cy="3579822"/>
          </a:xfrm>
          <a:prstGeom prst="rect">
            <a:avLst/>
          </a:prstGeom>
        </p:spPr>
      </p:pic>
    </p:spTree>
    <p:extLst>
      <p:ext uri="{BB962C8B-B14F-4D97-AF65-F5344CB8AC3E}">
        <p14:creationId xmlns:p14="http://schemas.microsoft.com/office/powerpoint/2010/main" val="268738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A99ED52-EE5B-41A3-80A3-FE11D06B579E}"/>
              </a:ext>
            </a:extLst>
          </p:cNvPr>
          <p:cNvPicPr>
            <a:picLocks noChangeAspect="1"/>
          </p:cNvPicPr>
          <p:nvPr/>
        </p:nvPicPr>
        <p:blipFill>
          <a:blip r:embed="rId2"/>
          <a:stretch>
            <a:fillRect/>
          </a:stretch>
        </p:blipFill>
        <p:spPr>
          <a:xfrm>
            <a:off x="2022683" y="0"/>
            <a:ext cx="8146633" cy="6858000"/>
          </a:xfrm>
          <a:prstGeom prst="rect">
            <a:avLst/>
          </a:prstGeom>
        </p:spPr>
      </p:pic>
    </p:spTree>
    <p:extLst>
      <p:ext uri="{BB962C8B-B14F-4D97-AF65-F5344CB8AC3E}">
        <p14:creationId xmlns:p14="http://schemas.microsoft.com/office/powerpoint/2010/main" val="351046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48F0868D-6B96-452B-B122-D065C70D013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 r="26143" b="-3460"/>
          <a:stretch/>
        </p:blipFill>
        <p:spPr>
          <a:xfrm>
            <a:off x="904724" y="293460"/>
            <a:ext cx="9948333" cy="6271080"/>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B00A9883-99E3-48CB-835B-04CA2693D824}"/>
                  </a:ext>
                </a:extLst>
              </p14:cNvPr>
              <p14:cNvContentPartPr/>
              <p14:nvPr/>
            </p14:nvContentPartPr>
            <p14:xfrm>
              <a:off x="6041143" y="2621760"/>
              <a:ext cx="1447560" cy="56160"/>
            </p14:xfrm>
          </p:contentPart>
        </mc:Choice>
        <mc:Fallback xmlns="">
          <p:pic>
            <p:nvPicPr>
              <p:cNvPr id="15" name="Ink 14">
                <a:extLst>
                  <a:ext uri="{FF2B5EF4-FFF2-40B4-BE49-F238E27FC236}">
                    <a16:creationId xmlns:a16="http://schemas.microsoft.com/office/drawing/2014/main" id="{B00A9883-99E3-48CB-835B-04CA2693D824}"/>
                  </a:ext>
                </a:extLst>
              </p:cNvPr>
              <p:cNvPicPr/>
              <p:nvPr/>
            </p:nvPicPr>
            <p:blipFill>
              <a:blip r:embed="rId4"/>
              <a:stretch>
                <a:fillRect/>
              </a:stretch>
            </p:blipFill>
            <p:spPr>
              <a:xfrm>
                <a:off x="5987503" y="2514120"/>
                <a:ext cx="15552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039F4791-BC5E-43F8-B9C9-0B5078CEB76D}"/>
                  </a:ext>
                </a:extLst>
              </p14:cNvPr>
              <p14:cNvContentPartPr/>
              <p14:nvPr/>
            </p14:nvContentPartPr>
            <p14:xfrm>
              <a:off x="7260823" y="2883480"/>
              <a:ext cx="1410480" cy="129960"/>
            </p14:xfrm>
          </p:contentPart>
        </mc:Choice>
        <mc:Fallback xmlns="">
          <p:pic>
            <p:nvPicPr>
              <p:cNvPr id="16" name="Ink 15">
                <a:extLst>
                  <a:ext uri="{FF2B5EF4-FFF2-40B4-BE49-F238E27FC236}">
                    <a16:creationId xmlns:a16="http://schemas.microsoft.com/office/drawing/2014/main" id="{039F4791-BC5E-43F8-B9C9-0B5078CEB76D}"/>
                  </a:ext>
                </a:extLst>
              </p:cNvPr>
              <p:cNvPicPr/>
              <p:nvPr/>
            </p:nvPicPr>
            <p:blipFill>
              <a:blip r:embed="rId6"/>
              <a:stretch>
                <a:fillRect/>
              </a:stretch>
            </p:blipFill>
            <p:spPr>
              <a:xfrm>
                <a:off x="7206823" y="2775480"/>
                <a:ext cx="15181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37C14D7E-279B-4C30-8A9F-90FC328BEC01}"/>
                  </a:ext>
                </a:extLst>
              </p14:cNvPr>
              <p14:cNvContentPartPr/>
              <p14:nvPr/>
            </p14:nvContentPartPr>
            <p14:xfrm>
              <a:off x="9143623" y="4003800"/>
              <a:ext cx="1416240" cy="30960"/>
            </p14:xfrm>
          </p:contentPart>
        </mc:Choice>
        <mc:Fallback xmlns="">
          <p:pic>
            <p:nvPicPr>
              <p:cNvPr id="17" name="Ink 16">
                <a:extLst>
                  <a:ext uri="{FF2B5EF4-FFF2-40B4-BE49-F238E27FC236}">
                    <a16:creationId xmlns:a16="http://schemas.microsoft.com/office/drawing/2014/main" id="{37C14D7E-279B-4C30-8A9F-90FC328BEC01}"/>
                  </a:ext>
                </a:extLst>
              </p:cNvPr>
              <p:cNvPicPr/>
              <p:nvPr/>
            </p:nvPicPr>
            <p:blipFill>
              <a:blip r:embed="rId8"/>
              <a:stretch>
                <a:fillRect/>
              </a:stretch>
            </p:blipFill>
            <p:spPr>
              <a:xfrm>
                <a:off x="9089983" y="3896160"/>
                <a:ext cx="1523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B0FAA07C-DCA3-4735-8BF5-785EF9AF36C5}"/>
                  </a:ext>
                </a:extLst>
              </p14:cNvPr>
              <p14:cNvContentPartPr/>
              <p14:nvPr/>
            </p14:nvContentPartPr>
            <p14:xfrm>
              <a:off x="7238503" y="3036840"/>
              <a:ext cx="1325520" cy="360"/>
            </p14:xfrm>
          </p:contentPart>
        </mc:Choice>
        <mc:Fallback xmlns="">
          <p:pic>
            <p:nvPicPr>
              <p:cNvPr id="18" name="Ink 17">
                <a:extLst>
                  <a:ext uri="{FF2B5EF4-FFF2-40B4-BE49-F238E27FC236}">
                    <a16:creationId xmlns:a16="http://schemas.microsoft.com/office/drawing/2014/main" id="{B0FAA07C-DCA3-4735-8BF5-785EF9AF36C5}"/>
                  </a:ext>
                </a:extLst>
              </p:cNvPr>
              <p:cNvPicPr/>
              <p:nvPr/>
            </p:nvPicPr>
            <p:blipFill>
              <a:blip r:embed="rId10"/>
              <a:stretch>
                <a:fillRect/>
              </a:stretch>
            </p:blipFill>
            <p:spPr>
              <a:xfrm>
                <a:off x="7184503" y="2928840"/>
                <a:ext cx="1433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0401481E-F80E-4000-82EA-27AE17E02D3A}"/>
                  </a:ext>
                </a:extLst>
              </p14:cNvPr>
              <p14:cNvContentPartPr/>
              <p14:nvPr/>
            </p14:nvContentPartPr>
            <p14:xfrm>
              <a:off x="1774063" y="3352200"/>
              <a:ext cx="360" cy="360"/>
            </p14:xfrm>
          </p:contentPart>
        </mc:Choice>
        <mc:Fallback xmlns="">
          <p:pic>
            <p:nvPicPr>
              <p:cNvPr id="23" name="Ink 22">
                <a:extLst>
                  <a:ext uri="{FF2B5EF4-FFF2-40B4-BE49-F238E27FC236}">
                    <a16:creationId xmlns:a16="http://schemas.microsoft.com/office/drawing/2014/main" id="{0401481E-F80E-4000-82EA-27AE17E02D3A}"/>
                  </a:ext>
                </a:extLst>
              </p:cNvPr>
              <p:cNvPicPr/>
              <p:nvPr/>
            </p:nvPicPr>
            <p:blipFill>
              <a:blip r:embed="rId12"/>
              <a:stretch>
                <a:fillRect/>
              </a:stretch>
            </p:blipFill>
            <p:spPr>
              <a:xfrm>
                <a:off x="1720423" y="32442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AE10FE8D-E45F-4ECA-8E63-5E9187A0D23F}"/>
                  </a:ext>
                </a:extLst>
              </p14:cNvPr>
              <p14:cNvContentPartPr/>
              <p14:nvPr/>
            </p14:nvContentPartPr>
            <p14:xfrm>
              <a:off x="1795663" y="3330600"/>
              <a:ext cx="289080" cy="360"/>
            </p14:xfrm>
          </p:contentPart>
        </mc:Choice>
        <mc:Fallback xmlns="">
          <p:pic>
            <p:nvPicPr>
              <p:cNvPr id="28" name="Ink 27">
                <a:extLst>
                  <a:ext uri="{FF2B5EF4-FFF2-40B4-BE49-F238E27FC236}">
                    <a16:creationId xmlns:a16="http://schemas.microsoft.com/office/drawing/2014/main" id="{AE10FE8D-E45F-4ECA-8E63-5E9187A0D23F}"/>
                  </a:ext>
                </a:extLst>
              </p:cNvPr>
              <p:cNvPicPr/>
              <p:nvPr/>
            </p:nvPicPr>
            <p:blipFill>
              <a:blip r:embed="rId14"/>
              <a:stretch>
                <a:fillRect/>
              </a:stretch>
            </p:blipFill>
            <p:spPr>
              <a:xfrm>
                <a:off x="1742023" y="3222600"/>
                <a:ext cx="396720" cy="216000"/>
              </a:xfrm>
              <a:prstGeom prst="rect">
                <a:avLst/>
              </a:prstGeom>
            </p:spPr>
          </p:pic>
        </mc:Fallback>
      </mc:AlternateContent>
    </p:spTree>
    <p:extLst>
      <p:ext uri="{BB962C8B-B14F-4D97-AF65-F5344CB8AC3E}">
        <p14:creationId xmlns:p14="http://schemas.microsoft.com/office/powerpoint/2010/main" val="117016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23C3A7-CA2A-49F6-B39E-2B20F3885E1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Reduction Algorithm:</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7307EAC-8AA2-458C-B37E-9610186D5635}"/>
              </a:ext>
            </a:extLst>
          </p:cNvPr>
          <p:cNvPicPr>
            <a:picLocks noChangeAspect="1"/>
          </p:cNvPicPr>
          <p:nvPr/>
        </p:nvPicPr>
        <p:blipFill>
          <a:blip r:embed="rId2"/>
          <a:stretch>
            <a:fillRect/>
          </a:stretch>
        </p:blipFill>
        <p:spPr>
          <a:xfrm>
            <a:off x="320040" y="2870432"/>
            <a:ext cx="11496821" cy="3276595"/>
          </a:xfrm>
          <a:prstGeom prst="rect">
            <a:avLst/>
          </a:prstGeom>
        </p:spPr>
      </p:pic>
    </p:spTree>
    <p:extLst>
      <p:ext uri="{BB962C8B-B14F-4D97-AF65-F5344CB8AC3E}">
        <p14:creationId xmlns:p14="http://schemas.microsoft.com/office/powerpoint/2010/main" val="26616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C548DB-1D80-4AFE-891A-EDE0476EFC73}"/>
              </a:ext>
            </a:extLst>
          </p:cNvPr>
          <p:cNvPicPr>
            <a:picLocks noChangeAspect="1"/>
          </p:cNvPicPr>
          <p:nvPr/>
        </p:nvPicPr>
        <p:blipFill>
          <a:blip r:embed="rId3"/>
          <a:stretch>
            <a:fillRect/>
          </a:stretch>
        </p:blipFill>
        <p:spPr>
          <a:xfrm>
            <a:off x="7281553" y="4834890"/>
            <a:ext cx="3365725" cy="1931670"/>
          </a:xfrm>
          <a:prstGeom prst="rect">
            <a:avLst/>
          </a:prstGeom>
        </p:spPr>
      </p:pic>
      <p:pic>
        <p:nvPicPr>
          <p:cNvPr id="5" name="Picture 4">
            <a:extLst>
              <a:ext uri="{FF2B5EF4-FFF2-40B4-BE49-F238E27FC236}">
                <a16:creationId xmlns:a16="http://schemas.microsoft.com/office/drawing/2014/main" id="{B461211D-3A25-488A-B023-1593B0427FAD}"/>
              </a:ext>
            </a:extLst>
          </p:cNvPr>
          <p:cNvPicPr>
            <a:picLocks noChangeAspect="1"/>
          </p:cNvPicPr>
          <p:nvPr/>
        </p:nvPicPr>
        <p:blipFill rotWithShape="1">
          <a:blip r:embed="rId4"/>
          <a:srcRect r="931" b="-2"/>
          <a:stretch/>
        </p:blipFill>
        <p:spPr>
          <a:xfrm>
            <a:off x="491341" y="241724"/>
            <a:ext cx="6149489" cy="6366765"/>
          </a:xfrm>
          <a:prstGeom prst="rect">
            <a:avLst/>
          </a:prstGeom>
        </p:spPr>
      </p:pic>
      <p:pic>
        <p:nvPicPr>
          <p:cNvPr id="13" name="Picture 12">
            <a:extLst>
              <a:ext uri="{FF2B5EF4-FFF2-40B4-BE49-F238E27FC236}">
                <a16:creationId xmlns:a16="http://schemas.microsoft.com/office/drawing/2014/main" id="{1B9F04E2-5BD9-4079-B9DB-865C51B1F4CA}"/>
              </a:ext>
            </a:extLst>
          </p:cNvPr>
          <p:cNvPicPr>
            <a:picLocks noChangeAspect="1"/>
          </p:cNvPicPr>
          <p:nvPr/>
        </p:nvPicPr>
        <p:blipFill>
          <a:blip r:embed="rId5"/>
          <a:stretch>
            <a:fillRect/>
          </a:stretch>
        </p:blipFill>
        <p:spPr>
          <a:xfrm>
            <a:off x="7261137" y="241724"/>
            <a:ext cx="3406559" cy="4513156"/>
          </a:xfrm>
          <a:prstGeom prst="rect">
            <a:avLst/>
          </a:prstGeom>
        </p:spPr>
      </p:pic>
    </p:spTree>
    <p:extLst>
      <p:ext uri="{BB962C8B-B14F-4D97-AF65-F5344CB8AC3E}">
        <p14:creationId xmlns:p14="http://schemas.microsoft.com/office/powerpoint/2010/main" val="209184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04F59B-A51D-47A0-9E20-ADBC2AB8B85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Reduction Example: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320B2198-CB87-4365-9ADD-63732208FCF7}"/>
              </a:ext>
            </a:extLst>
          </p:cNvPr>
          <p:cNvPicPr>
            <a:picLocks noGrp="1" noChangeAspect="1"/>
          </p:cNvPicPr>
          <p:nvPr>
            <p:ph sz="half" idx="1"/>
          </p:nvPr>
        </p:nvPicPr>
        <p:blipFill>
          <a:blip r:embed="rId3"/>
          <a:stretch>
            <a:fillRect/>
          </a:stretch>
        </p:blipFill>
        <p:spPr>
          <a:xfrm>
            <a:off x="331567" y="2741122"/>
            <a:ext cx="5455917" cy="3369028"/>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3">
            <a:extLst>
              <a:ext uri="{FF2B5EF4-FFF2-40B4-BE49-F238E27FC236}">
                <a16:creationId xmlns:a16="http://schemas.microsoft.com/office/drawing/2014/main" id="{570822E6-11EA-4932-9D79-47F1DB3C3C78}"/>
              </a:ext>
            </a:extLst>
          </p:cNvPr>
          <p:cNvPicPr>
            <a:picLocks noGrp="1" noChangeAspect="1"/>
          </p:cNvPicPr>
          <p:nvPr>
            <p:ph sz="half" idx="2"/>
          </p:nvPr>
        </p:nvPicPr>
        <p:blipFill rotWithShape="1">
          <a:blip r:embed="rId4"/>
          <a:srcRect r="1" b="4512"/>
          <a:stretch/>
        </p:blipFill>
        <p:spPr>
          <a:xfrm>
            <a:off x="6445073" y="3032015"/>
            <a:ext cx="5455917" cy="2787242"/>
          </a:xfrm>
          <a:prstGeom prst="rect">
            <a:avLst/>
          </a:prstGeom>
        </p:spPr>
      </p:pic>
    </p:spTree>
    <p:extLst>
      <p:ext uri="{BB962C8B-B14F-4D97-AF65-F5344CB8AC3E}">
        <p14:creationId xmlns:p14="http://schemas.microsoft.com/office/powerpoint/2010/main" val="238662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9E96-DDB5-4622-8B68-6E313BF20384}"/>
              </a:ext>
            </a:extLst>
          </p:cNvPr>
          <p:cNvSpPr>
            <a:spLocks noGrp="1"/>
          </p:cNvSpPr>
          <p:nvPr>
            <p:ph type="title"/>
          </p:nvPr>
        </p:nvSpPr>
        <p:spPr>
          <a:xfrm>
            <a:off x="838200" y="385445"/>
            <a:ext cx="10515600" cy="1325563"/>
          </a:xfrm>
        </p:spPr>
        <p:txBody>
          <a:bodyPr/>
          <a:lstStyle/>
          <a:p>
            <a:r>
              <a:rPr lang="en-US" dirty="0"/>
              <a:t>Vector Operand:</a:t>
            </a:r>
          </a:p>
        </p:txBody>
      </p:sp>
      <p:sp>
        <p:nvSpPr>
          <p:cNvPr id="3" name="Content Placeholder 2">
            <a:extLst>
              <a:ext uri="{FF2B5EF4-FFF2-40B4-BE49-F238E27FC236}">
                <a16:creationId xmlns:a16="http://schemas.microsoft.com/office/drawing/2014/main" id="{3C789C51-165A-4E67-8D71-E1E95C0CCC70}"/>
              </a:ext>
            </a:extLst>
          </p:cNvPr>
          <p:cNvSpPr>
            <a:spLocks noGrp="1"/>
          </p:cNvSpPr>
          <p:nvPr>
            <p:ph idx="1"/>
          </p:nvPr>
        </p:nvSpPr>
        <p:spPr>
          <a:xfrm>
            <a:off x="838200" y="1825625"/>
            <a:ext cx="10408920" cy="3786505"/>
          </a:xfrm>
        </p:spPr>
        <p:txBody>
          <a:bodyPr>
            <a:normAutofit fontScale="92500" lnSpcReduction="10000"/>
          </a:bodyPr>
          <a:lstStyle/>
          <a:p>
            <a:r>
              <a:rPr lang="en-US" dirty="0"/>
              <a:t>There were various vector operands like </a:t>
            </a:r>
            <a:r>
              <a:rPr lang="en-US" i="1" dirty="0"/>
              <a:t>vecS, vecD, vecX, vecY, vecZ </a:t>
            </a:r>
            <a:r>
              <a:rPr lang="en-US" dirty="0"/>
              <a:t>and each operand also had its corresponding legacy variant i.e. </a:t>
            </a:r>
            <a:r>
              <a:rPr lang="en-US" i="1" dirty="0"/>
              <a:t>legVecS, legVecD, legVecX, legVecY and legVecZ.</a:t>
            </a:r>
            <a:r>
              <a:rPr lang="en-US" dirty="0"/>
              <a:t> </a:t>
            </a:r>
          </a:p>
          <a:p>
            <a:r>
              <a:rPr lang="en-US" dirty="0"/>
              <a:t> A non-legacy and its corresponding legacy operand had same ideal type (</a:t>
            </a:r>
            <a:r>
              <a:rPr lang="en-US" i="1" dirty="0"/>
              <a:t>Type::[VECX , VECY, VECZ] </a:t>
            </a:r>
            <a:r>
              <a:rPr lang="en-US" dirty="0"/>
              <a:t>i.e. type and vector length) but differed in register classes associated with them.</a:t>
            </a:r>
          </a:p>
          <a:p>
            <a:r>
              <a:rPr lang="en-US" dirty="0"/>
              <a:t> </a:t>
            </a:r>
            <a:r>
              <a:rPr lang="en-US" b="1" dirty="0"/>
              <a:t>Ideal types are propagated from Ideal node to its corresponding machine node</a:t>
            </a:r>
            <a:r>
              <a:rPr lang="en-US" dirty="0"/>
              <a:t>.</a:t>
            </a:r>
          </a:p>
          <a:p>
            <a:pPr marL="0" indent="0">
              <a:buNone/>
            </a:pPr>
            <a:br>
              <a:rPr lang="en-US" dirty="0"/>
            </a:br>
            <a:endParaRPr lang="en-US" dirty="0"/>
          </a:p>
        </p:txBody>
      </p:sp>
    </p:spTree>
    <p:extLst>
      <p:ext uri="{BB962C8B-B14F-4D97-AF65-F5344CB8AC3E}">
        <p14:creationId xmlns:p14="http://schemas.microsoft.com/office/powerpoint/2010/main" val="106604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7370-9BE1-4959-B598-6E860BCC59D4}"/>
              </a:ext>
            </a:extLst>
          </p:cNvPr>
          <p:cNvSpPr>
            <a:spLocks noGrp="1"/>
          </p:cNvSpPr>
          <p:nvPr>
            <p:ph type="title"/>
          </p:nvPr>
        </p:nvSpPr>
        <p:spPr/>
        <p:txBody>
          <a:bodyPr/>
          <a:lstStyle/>
          <a:p>
            <a:r>
              <a:rPr lang="en-US" dirty="0"/>
              <a:t>Register Classes:</a:t>
            </a:r>
          </a:p>
        </p:txBody>
      </p:sp>
      <p:sp>
        <p:nvSpPr>
          <p:cNvPr id="3" name="Content Placeholder 2">
            <a:extLst>
              <a:ext uri="{FF2B5EF4-FFF2-40B4-BE49-F238E27FC236}">
                <a16:creationId xmlns:a16="http://schemas.microsoft.com/office/drawing/2014/main" id="{12E11438-7B98-4098-BEF0-4992A4ECD576}"/>
              </a:ext>
            </a:extLst>
          </p:cNvPr>
          <p:cNvSpPr>
            <a:spLocks noGrp="1"/>
          </p:cNvSpPr>
          <p:nvPr>
            <p:ph idx="1"/>
          </p:nvPr>
        </p:nvSpPr>
        <p:spPr>
          <a:xfrm>
            <a:off x="838200" y="1825625"/>
            <a:ext cx="10614660" cy="3935095"/>
          </a:xfrm>
        </p:spPr>
        <p:txBody>
          <a:bodyPr>
            <a:normAutofit fontScale="25000" lnSpcReduction="20000"/>
          </a:bodyPr>
          <a:lstStyle/>
          <a:p>
            <a:r>
              <a:rPr lang="en-US" sz="8400" dirty="0"/>
              <a:t>A register class is a collection of registers, each of which has the same vector length.</a:t>
            </a:r>
          </a:p>
          <a:p>
            <a:r>
              <a:rPr lang="en-US" sz="8400" dirty="0"/>
              <a:t>These register classes get translated to register masks which are associated with operands.</a:t>
            </a:r>
          </a:p>
          <a:p>
            <a:r>
              <a:rPr lang="en-US" sz="8400" dirty="0"/>
              <a:t>Register mask is bit vector where each bit corresponds to a 32-bit double word.</a:t>
            </a:r>
          </a:p>
          <a:p>
            <a:r>
              <a:rPr lang="en-US" sz="8400" b="1" i="1" dirty="0"/>
              <a:t>Register mask associated with the operands are used by register allocator to limit the allocation set for a def operand, </a:t>
            </a:r>
            <a:r>
              <a:rPr lang="en-US" sz="8400" dirty="0"/>
              <a:t>also it is used to compute the spill slot size in case a definition needs to be spilled to memory on account of greater number of intersecting live ranges than available allocatable register set.</a:t>
            </a:r>
          </a:p>
          <a:p>
            <a:r>
              <a:rPr lang="en-US" sz="8400" dirty="0"/>
              <a:t>A legacy register class encapsulates registers from lower register bank where as a non-legacy register class encapsulates registers from both higher and lower register bank.</a:t>
            </a:r>
          </a:p>
          <a:p>
            <a:r>
              <a:rPr lang="en-US" sz="8400" dirty="0"/>
              <a:t>Dynamic register classes associated with vector operands select b/w the non-legacy OR legacy register class based on the CPUID of the target during VM initialization.</a:t>
            </a:r>
          </a:p>
          <a:p>
            <a:r>
              <a:rPr lang="en-US" sz="8400" dirty="0"/>
              <a:t>There are various instruction patterns where legacy register classes are associated with operands because some of the assembly instructions in the sequence are strictly supported over lower feature target.</a:t>
            </a:r>
          </a:p>
          <a:p>
            <a:pPr marL="0" indent="0">
              <a:buNone/>
            </a:pPr>
            <a:endParaRPr lang="en-US" sz="8400" dirty="0"/>
          </a:p>
          <a:p>
            <a:pPr marL="0" indent="0">
              <a:buNone/>
            </a:pPr>
            <a:br>
              <a:rPr lang="en-US" dirty="0"/>
            </a:br>
            <a:endParaRPr lang="en-US" dirty="0"/>
          </a:p>
        </p:txBody>
      </p:sp>
    </p:spTree>
    <p:extLst>
      <p:ext uri="{BB962C8B-B14F-4D97-AF65-F5344CB8AC3E}">
        <p14:creationId xmlns:p14="http://schemas.microsoft.com/office/powerpoint/2010/main" val="2124139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51BF-D34A-4E4A-B645-AE10971543A5}"/>
              </a:ext>
            </a:extLst>
          </p:cNvPr>
          <p:cNvSpPr>
            <a:spLocks noGrp="1"/>
          </p:cNvSpPr>
          <p:nvPr>
            <p:ph type="title"/>
          </p:nvPr>
        </p:nvSpPr>
        <p:spPr/>
        <p:txBody>
          <a:bodyPr/>
          <a:lstStyle/>
          <a:p>
            <a:r>
              <a:rPr lang="en-US" dirty="0"/>
              <a:t>Generic Operands:</a:t>
            </a:r>
          </a:p>
        </p:txBody>
      </p:sp>
      <p:sp>
        <p:nvSpPr>
          <p:cNvPr id="4" name="Content Placeholder 3">
            <a:extLst>
              <a:ext uri="{FF2B5EF4-FFF2-40B4-BE49-F238E27FC236}">
                <a16:creationId xmlns:a16="http://schemas.microsoft.com/office/drawing/2014/main" id="{1BD65A1C-17F4-46DB-B021-E17E2047E222}"/>
              </a:ext>
            </a:extLst>
          </p:cNvPr>
          <p:cNvSpPr>
            <a:spLocks noGrp="1"/>
          </p:cNvSpPr>
          <p:nvPr>
            <p:ph sz="half" idx="2"/>
          </p:nvPr>
        </p:nvSpPr>
        <p:spPr>
          <a:xfrm>
            <a:off x="838200" y="1544595"/>
            <a:ext cx="10515600" cy="4632368"/>
          </a:xfrm>
        </p:spPr>
        <p:txBody>
          <a:bodyPr>
            <a:normAutofit lnSpcReduction="10000"/>
          </a:bodyPr>
          <a:lstStyle/>
          <a:p>
            <a:pPr algn="just"/>
            <a:r>
              <a:rPr lang="en-US" dirty="0"/>
              <a:t>To facilitate the collapsing of multiple instruction patterns differing meagerly in vector length of their operands two new generic operands have been created </a:t>
            </a:r>
            <a:r>
              <a:rPr lang="en-US" b="1" i="1" dirty="0"/>
              <a:t>vec</a:t>
            </a:r>
            <a:r>
              <a:rPr lang="en-US" dirty="0"/>
              <a:t> and </a:t>
            </a:r>
            <a:r>
              <a:rPr lang="en-US" b="1" i="1" dirty="0"/>
              <a:t>legVec</a:t>
            </a:r>
            <a:r>
              <a:rPr lang="en-US" dirty="0"/>
              <a:t>.</a:t>
            </a:r>
          </a:p>
          <a:p>
            <a:pPr algn="just"/>
            <a:r>
              <a:rPr lang="en-US" dirty="0"/>
              <a:t>Dummy register class are associated with generic operands.</a:t>
            </a:r>
          </a:p>
          <a:p>
            <a:pPr algn="just"/>
            <a:r>
              <a:rPr lang="en-US" dirty="0"/>
              <a:t>To minimize the effect of new generic operands  over downstream passes a new post selection stage is added which replaces the generic operands with concrete operands having legal vector lengths and register mask. </a:t>
            </a:r>
          </a:p>
          <a:p>
            <a:pPr marL="0" indent="0">
              <a:buNone/>
            </a:pPr>
            <a:br>
              <a:rPr lang="en-US" dirty="0"/>
            </a:br>
            <a:br>
              <a:rPr lang="en-US" dirty="0"/>
            </a:br>
            <a:endParaRPr lang="en-US" dirty="0"/>
          </a:p>
        </p:txBody>
      </p:sp>
    </p:spTree>
    <p:extLst>
      <p:ext uri="{BB962C8B-B14F-4D97-AF65-F5344CB8AC3E}">
        <p14:creationId xmlns:p14="http://schemas.microsoft.com/office/powerpoint/2010/main" val="264583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DE5FEB-4869-4BFC-8A9D-59D4EABE431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dirty="0">
                <a:solidFill>
                  <a:srgbClr val="FFFFFF"/>
                </a:solidFill>
              </a:rPr>
              <a:t>Pattern collapsing using generic operands</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https://lh3.googleusercontent.com/lX6VkYIUBLj40-evpxvMQbayqSscxjCmr4-LzmzriA1rrHVqEs8Y1JYdqQp6lWTOvzGUzhOuq5GXx36yYEcZE-Z5jORmjklbL4G-AlUKwjMTh1sig8MzM9O5z_TVTXKI_Rz_ahPe">
            <a:extLst>
              <a:ext uri="{FF2B5EF4-FFF2-40B4-BE49-F238E27FC236}">
                <a16:creationId xmlns:a16="http://schemas.microsoft.com/office/drawing/2014/main" id="{9B1B2B60-C357-489F-A4F7-34AB4729A0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567" y="2672923"/>
            <a:ext cx="5455917" cy="3505426"/>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6" name="Picture 2" descr="https://lh3.googleusercontent.com/f4fL--jTe6oShdYkch4np6ESeLhPNkaanlx2a8nQmshzCKdtDGqot77Ga6QoI32MszEGwyhzV49P6k3096qkp51T9_EFNwVtl6FrO7GjNbeyiHLkWWDcnXb3Xzai3Frbf3OvYyhK">
            <a:extLst>
              <a:ext uri="{FF2B5EF4-FFF2-40B4-BE49-F238E27FC236}">
                <a16:creationId xmlns:a16="http://schemas.microsoft.com/office/drawing/2014/main" id="{16A0EF78-C199-43BB-A594-64CDA7AB72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073" y="3805026"/>
            <a:ext cx="5455917" cy="124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87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5139-EE3B-465D-8CD0-16E56B10460A}"/>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45B80CC9-E86B-432E-831D-C2FBB013CC06}"/>
              </a:ext>
            </a:extLst>
          </p:cNvPr>
          <p:cNvSpPr>
            <a:spLocks noGrp="1"/>
          </p:cNvSpPr>
          <p:nvPr>
            <p:ph idx="1"/>
          </p:nvPr>
        </p:nvSpPr>
        <p:spPr/>
        <p:txBody>
          <a:bodyPr/>
          <a:lstStyle/>
          <a:p>
            <a:r>
              <a:rPr lang="en-US" dirty="0"/>
              <a:t> X86 targets provides SIMD instructions – These instructions perform same operations over multiple data elements and thus significantly improves the runtime performance.</a:t>
            </a:r>
          </a:p>
          <a:p>
            <a:r>
              <a:rPr lang="en-US" dirty="0"/>
              <a:t> SIMD support came in with MMX target extension and over the years was extended through various extension SSE, SSE2, SSE3, SSE4, AVX, AVX2 and AVX512</a:t>
            </a:r>
          </a:p>
          <a:p>
            <a:r>
              <a:rPr lang="en-US" dirty="0"/>
              <a:t>SSE instructions operates over 16-byte XMM register, AVX/AVX2 over 32-byte vector register and AVX512 64-byte ZMM registers. </a:t>
            </a:r>
          </a:p>
          <a:p>
            <a:pPr marL="0" indent="0">
              <a:buNone/>
            </a:pPr>
            <a:endParaRPr lang="en-US" dirty="0"/>
          </a:p>
          <a:p>
            <a:endParaRPr lang="en-US" dirty="0"/>
          </a:p>
        </p:txBody>
      </p:sp>
    </p:spTree>
    <p:extLst>
      <p:ext uri="{BB962C8B-B14F-4D97-AF65-F5344CB8AC3E}">
        <p14:creationId xmlns:p14="http://schemas.microsoft.com/office/powerpoint/2010/main" val="3648627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EE3650-0ACB-44CC-B97F-6748A0A27912}"/>
              </a:ext>
            </a:extLst>
          </p:cNvPr>
          <p:cNvSpPr>
            <a:spLocks noGrp="1"/>
          </p:cNvSpPr>
          <p:nvPr>
            <p:ph type="title"/>
          </p:nvPr>
        </p:nvSpPr>
        <p:spPr>
          <a:xfrm>
            <a:off x="838200" y="365125"/>
            <a:ext cx="10327640" cy="925195"/>
          </a:xfrm>
        </p:spPr>
        <p:txBody>
          <a:bodyPr/>
          <a:lstStyle/>
          <a:p>
            <a:r>
              <a:rPr lang="en-US" dirty="0"/>
              <a:t>DFA for LoadVector– New..</a:t>
            </a:r>
          </a:p>
        </p:txBody>
      </p:sp>
      <p:pic>
        <p:nvPicPr>
          <p:cNvPr id="5" name="Content Placeholder 4">
            <a:extLst>
              <a:ext uri="{FF2B5EF4-FFF2-40B4-BE49-F238E27FC236}">
                <a16:creationId xmlns:a16="http://schemas.microsoft.com/office/drawing/2014/main" id="{B8EE1DCC-2180-414B-B3DA-EF59F4D134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391712" y="1290320"/>
            <a:ext cx="9220615" cy="5116461"/>
          </a:xfrm>
          <a:prstGeom prst="rect">
            <a:avLst/>
          </a:prstGeom>
        </p:spPr>
      </p:pic>
    </p:spTree>
    <p:extLst>
      <p:ext uri="{BB962C8B-B14F-4D97-AF65-F5344CB8AC3E}">
        <p14:creationId xmlns:p14="http://schemas.microsoft.com/office/powerpoint/2010/main" val="3632550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04CC-1CDD-427E-AEF9-B6AA083F009E}"/>
              </a:ext>
            </a:extLst>
          </p:cNvPr>
          <p:cNvSpPr>
            <a:spLocks noGrp="1"/>
          </p:cNvSpPr>
          <p:nvPr>
            <p:ph type="title"/>
          </p:nvPr>
        </p:nvSpPr>
        <p:spPr/>
        <p:txBody>
          <a:bodyPr/>
          <a:lstStyle/>
          <a:p>
            <a:r>
              <a:rPr lang="en-US" dirty="0"/>
              <a:t>Post-selection stage</a:t>
            </a:r>
          </a:p>
        </p:txBody>
      </p:sp>
      <p:sp>
        <p:nvSpPr>
          <p:cNvPr id="3" name="Content Placeholder 2">
            <a:extLst>
              <a:ext uri="{FF2B5EF4-FFF2-40B4-BE49-F238E27FC236}">
                <a16:creationId xmlns:a16="http://schemas.microsoft.com/office/drawing/2014/main" id="{8E50018F-DC28-4CAA-9F1F-FC8D650E06F5}"/>
              </a:ext>
            </a:extLst>
          </p:cNvPr>
          <p:cNvSpPr>
            <a:spLocks noGrp="1"/>
          </p:cNvSpPr>
          <p:nvPr>
            <p:ph idx="1"/>
          </p:nvPr>
        </p:nvSpPr>
        <p:spPr/>
        <p:txBody>
          <a:bodyPr>
            <a:normAutofit fontScale="92500" lnSpcReduction="10000"/>
          </a:bodyPr>
          <a:lstStyle/>
          <a:p>
            <a:r>
              <a:rPr lang="en-US" dirty="0"/>
              <a:t>In order to keep the downstream passes transparent to generic operands creation during selection, a new </a:t>
            </a:r>
            <a:r>
              <a:rPr lang="en-US" b="1" dirty="0"/>
              <a:t>post selection pass has been introduced.</a:t>
            </a:r>
            <a:r>
              <a:rPr lang="en-US" dirty="0"/>
              <a:t> </a:t>
            </a:r>
          </a:p>
          <a:p>
            <a:r>
              <a:rPr lang="en-US" dirty="0"/>
              <a:t>This pass is currently invoked only for X86 target and its primarily responsible for replacement of generic operand with their corresponding concreter vector length operands </a:t>
            </a:r>
            <a:r>
              <a:rPr lang="en-US" b="1" dirty="0"/>
              <a:t>using the ideal type associated with machine nodes</a:t>
            </a:r>
            <a:r>
              <a:rPr lang="en-US" dirty="0"/>
              <a:t>.</a:t>
            </a:r>
          </a:p>
          <a:p>
            <a:r>
              <a:rPr lang="en-US" dirty="0"/>
              <a:t>Operand resolution is done for a def operand, since graph still maintains SSA nature, hence each use has exactly one definition associated with it, this property is used to propagate the resolved concrete operand from def to its users. </a:t>
            </a:r>
          </a:p>
          <a:p>
            <a:pPr marL="0" indent="0">
              <a:buNone/>
            </a:pPr>
            <a:r>
              <a:rPr lang="en-US" dirty="0"/>
              <a:t>  </a:t>
            </a:r>
            <a:br>
              <a:rPr lang="en-US" dirty="0"/>
            </a:br>
            <a:endParaRPr lang="en-US" dirty="0"/>
          </a:p>
        </p:txBody>
      </p:sp>
    </p:spTree>
    <p:extLst>
      <p:ext uri="{BB962C8B-B14F-4D97-AF65-F5344CB8AC3E}">
        <p14:creationId xmlns:p14="http://schemas.microsoft.com/office/powerpoint/2010/main" val="69615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2F7B5D-24C0-44C0-A3FF-19FE9B881CF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000" kern="1200" dirty="0">
                <a:solidFill>
                  <a:srgbClr val="FFFFFF"/>
                </a:solidFill>
                <a:latin typeface="+mj-lt"/>
                <a:ea typeface="+mj-ea"/>
                <a:cs typeface="+mj-cs"/>
              </a:rPr>
              <a:t>Results (1+MB size reduction in libjvm.so)</a:t>
            </a:r>
          </a:p>
        </p:txBody>
      </p:sp>
      <p:sp>
        <p:nvSpPr>
          <p:cNvPr id="3" name="Content Placeholder 2">
            <a:extLst>
              <a:ext uri="{FF2B5EF4-FFF2-40B4-BE49-F238E27FC236}">
                <a16:creationId xmlns:a16="http://schemas.microsoft.com/office/drawing/2014/main" id="{4B751BC1-9036-4FFB-8E6A-C388BF420111}"/>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34E4E"/>
                </a:solidFill>
                <a:latin typeface="+mn-lt"/>
                <a:ea typeface="+mn-ea"/>
                <a:cs typeface="+mn-cs"/>
              </a:rPr>
              <a:t> </a:t>
            </a:r>
          </a:p>
        </p:txBody>
      </p:sp>
      <p:cxnSp>
        <p:nvCxnSpPr>
          <p:cNvPr id="80" name="Straight Connector 7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DA20429-679A-4450-85F1-1779BD33AFD4}"/>
              </a:ext>
            </a:extLst>
          </p:cNvPr>
          <p:cNvPicPr>
            <a:picLocks noChangeAspect="1"/>
          </p:cNvPicPr>
          <p:nvPr/>
        </p:nvPicPr>
        <p:blipFill>
          <a:blip r:embed="rId2"/>
          <a:stretch>
            <a:fillRect/>
          </a:stretch>
        </p:blipFill>
        <p:spPr>
          <a:xfrm>
            <a:off x="2680623" y="2509911"/>
            <a:ext cx="6775655" cy="3997637"/>
          </a:xfrm>
          <a:prstGeom prst="rect">
            <a:avLst/>
          </a:prstGeom>
        </p:spPr>
      </p:pic>
    </p:spTree>
    <p:extLst>
      <p:ext uri="{BB962C8B-B14F-4D97-AF65-F5344CB8AC3E}">
        <p14:creationId xmlns:p14="http://schemas.microsoft.com/office/powerpoint/2010/main" val="982295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D22E-D185-4799-A2F1-993D13AD2C14}"/>
              </a:ext>
            </a:extLst>
          </p:cNvPr>
          <p:cNvSpPr>
            <a:spLocks noGrp="1"/>
          </p:cNvSpPr>
          <p:nvPr>
            <p:ph type="title"/>
          </p:nvPr>
        </p:nvSpPr>
        <p:spPr/>
        <p:txBody>
          <a:bodyPr>
            <a:normAutofit/>
          </a:bodyPr>
          <a:lstStyle/>
          <a:p>
            <a:r>
              <a:rPr lang="en-US" sz="2800" dirty="0">
                <a:latin typeface="Intel Clear" panose="020B0604020203020204" pitchFamily="34" charset="0"/>
                <a:ea typeface="Intel Clear" panose="020B0604020203020204" pitchFamily="34" charset="0"/>
                <a:cs typeface="Intel Clear" panose="020B0604020203020204" pitchFamily="34" charset="0"/>
              </a:rPr>
              <a:t>OpenJDK – git change lists for generic operands.</a:t>
            </a:r>
          </a:p>
        </p:txBody>
      </p:sp>
      <p:sp>
        <p:nvSpPr>
          <p:cNvPr id="3" name="Content Placeholder 2">
            <a:extLst>
              <a:ext uri="{FF2B5EF4-FFF2-40B4-BE49-F238E27FC236}">
                <a16:creationId xmlns:a16="http://schemas.microsoft.com/office/drawing/2014/main" id="{5ACF193B-9C80-495D-958B-BB73F3B8D7E7}"/>
              </a:ext>
            </a:extLst>
          </p:cNvPr>
          <p:cNvSpPr>
            <a:spLocks noGrp="1"/>
          </p:cNvSpPr>
          <p:nvPr>
            <p:ph idx="1"/>
          </p:nvPr>
        </p:nvSpPr>
        <p:spPr>
          <a:xfrm>
            <a:off x="838200" y="1433384"/>
            <a:ext cx="10515600" cy="4743579"/>
          </a:xfrm>
        </p:spPr>
        <p:txBody>
          <a:bodyPr>
            <a:normAutofit/>
          </a:bodyPr>
          <a:lstStyle/>
          <a:p>
            <a:r>
              <a:rPr lang="en-US" sz="1800" dirty="0">
                <a:latin typeface="Intel Clear" panose="020B0604020203020204" pitchFamily="34" charset="0"/>
                <a:ea typeface="Intel Clear" panose="020B0604020203020204" pitchFamily="34" charset="0"/>
                <a:cs typeface="Intel Clear" panose="020B0604020203020204" pitchFamily="34" charset="0"/>
              </a:rPr>
              <a:t>979cd452ab3 8234391: C2: Generic vector operands</a:t>
            </a:r>
          </a:p>
          <a:p>
            <a:r>
              <a:rPr lang="en-US" sz="1800" dirty="0">
                <a:latin typeface="Intel Clear" panose="020B0604020203020204" pitchFamily="34" charset="0"/>
                <a:ea typeface="Intel Clear" panose="020B0604020203020204" pitchFamily="34" charset="0"/>
                <a:cs typeface="Intel Clear" panose="020B0604020203020204" pitchFamily="34" charset="0"/>
              </a:rPr>
              <a:t>0de20e8d0d3 8235756: C2: Merge AD instructions for </a:t>
            </a:r>
            <a:r>
              <a:rPr lang="en-US" sz="1800" dirty="0" err="1">
                <a:latin typeface="Intel Clear" panose="020B0604020203020204" pitchFamily="34" charset="0"/>
                <a:ea typeface="Intel Clear" panose="020B0604020203020204" pitchFamily="34" charset="0"/>
                <a:cs typeface="Intel Clear" panose="020B0604020203020204" pitchFamily="34" charset="0"/>
              </a:rPr>
              <a:t>DivV</a:t>
            </a:r>
            <a:r>
              <a:rPr lang="en-US" sz="1800" dirty="0">
                <a:latin typeface="Intel Clear" panose="020B0604020203020204" pitchFamily="34" charset="0"/>
                <a:ea typeface="Intel Clear" panose="020B0604020203020204" pitchFamily="34" charset="0"/>
                <a:cs typeface="Intel Clear" panose="020B0604020203020204" pitchFamily="34" charset="0"/>
              </a:rPr>
              <a:t>, </a:t>
            </a:r>
            <a:r>
              <a:rPr lang="en-US" sz="1800" dirty="0" err="1">
                <a:latin typeface="Intel Clear" panose="020B0604020203020204" pitchFamily="34" charset="0"/>
                <a:ea typeface="Intel Clear" panose="020B0604020203020204" pitchFamily="34" charset="0"/>
                <a:cs typeface="Intel Clear" panose="020B0604020203020204" pitchFamily="34" charset="0"/>
              </a:rPr>
              <a:t>SqrtV</a:t>
            </a:r>
            <a:r>
              <a:rPr lang="en-US" sz="1800" dirty="0">
                <a:latin typeface="Intel Clear" panose="020B0604020203020204" pitchFamily="34" charset="0"/>
                <a:ea typeface="Intel Clear" panose="020B0604020203020204" pitchFamily="34" charset="0"/>
                <a:cs typeface="Intel Clear" panose="020B0604020203020204" pitchFamily="34" charset="0"/>
              </a:rPr>
              <a:t>, and </a:t>
            </a:r>
            <a:r>
              <a:rPr lang="en-US" sz="1800" dirty="0" err="1">
                <a:latin typeface="Intel Clear" panose="020B0604020203020204" pitchFamily="34" charset="0"/>
                <a:ea typeface="Intel Clear" panose="020B0604020203020204" pitchFamily="34" charset="0"/>
                <a:cs typeface="Intel Clear" panose="020B0604020203020204" pitchFamily="34" charset="0"/>
              </a:rPr>
              <a:t>FmaV</a:t>
            </a:r>
            <a:r>
              <a:rPr lang="en-US" sz="1800" dirty="0">
                <a:latin typeface="Intel Clear" panose="020B0604020203020204" pitchFamily="34" charset="0"/>
                <a:ea typeface="Intel Clear" panose="020B0604020203020204" pitchFamily="34" charset="0"/>
                <a:cs typeface="Intel Clear" panose="020B0604020203020204" pitchFamily="34" charset="0"/>
              </a:rPr>
              <a:t> nodes</a:t>
            </a:r>
          </a:p>
          <a:p>
            <a:r>
              <a:rPr lang="en-US" sz="1800" dirty="0">
                <a:latin typeface="Intel Clear" panose="020B0604020203020204" pitchFamily="34" charset="0"/>
                <a:ea typeface="Intel Clear" panose="020B0604020203020204" pitchFamily="34" charset="0"/>
                <a:cs typeface="Intel Clear" panose="020B0604020203020204" pitchFamily="34" charset="0"/>
              </a:rPr>
              <a:t>a05395c6af2 8235719: C2: Merge AD instructions for </a:t>
            </a:r>
            <a:r>
              <a:rPr lang="en-US" sz="1800" dirty="0" err="1">
                <a:latin typeface="Intel Clear" panose="020B0604020203020204" pitchFamily="34" charset="0"/>
                <a:ea typeface="Intel Clear" panose="020B0604020203020204" pitchFamily="34" charset="0"/>
                <a:cs typeface="Intel Clear" panose="020B0604020203020204" pitchFamily="34" charset="0"/>
              </a:rPr>
              <a:t>ShiftV</a:t>
            </a:r>
            <a:r>
              <a:rPr lang="en-US" sz="1800" dirty="0">
                <a:latin typeface="Intel Clear" panose="020B0604020203020204" pitchFamily="34" charset="0"/>
                <a:ea typeface="Intel Clear" panose="020B0604020203020204" pitchFamily="34" charset="0"/>
                <a:cs typeface="Intel Clear" panose="020B0604020203020204" pitchFamily="34" charset="0"/>
              </a:rPr>
              <a:t>, </a:t>
            </a:r>
            <a:r>
              <a:rPr lang="en-US" sz="1800" dirty="0" err="1">
                <a:latin typeface="Intel Clear" panose="020B0604020203020204" pitchFamily="34" charset="0"/>
                <a:ea typeface="Intel Clear" panose="020B0604020203020204" pitchFamily="34" charset="0"/>
                <a:cs typeface="Intel Clear" panose="020B0604020203020204" pitchFamily="34" charset="0"/>
              </a:rPr>
              <a:t>AbsV</a:t>
            </a:r>
            <a:r>
              <a:rPr lang="en-US" sz="1800" dirty="0">
                <a:latin typeface="Intel Clear" panose="020B0604020203020204" pitchFamily="34" charset="0"/>
                <a:ea typeface="Intel Clear" panose="020B0604020203020204" pitchFamily="34" charset="0"/>
                <a:cs typeface="Intel Clear" panose="020B0604020203020204" pitchFamily="34" charset="0"/>
              </a:rPr>
              <a:t>, and </a:t>
            </a:r>
            <a:r>
              <a:rPr lang="en-US" sz="1800" dirty="0" err="1">
                <a:latin typeface="Intel Clear" panose="020B0604020203020204" pitchFamily="34" charset="0"/>
                <a:ea typeface="Intel Clear" panose="020B0604020203020204" pitchFamily="34" charset="0"/>
                <a:cs typeface="Intel Clear" panose="020B0604020203020204" pitchFamily="34" charset="0"/>
              </a:rPr>
              <a:t>NegV</a:t>
            </a:r>
            <a:r>
              <a:rPr lang="en-US" sz="1800" dirty="0">
                <a:latin typeface="Intel Clear" panose="020B0604020203020204" pitchFamily="34" charset="0"/>
                <a:ea typeface="Intel Clear" panose="020B0604020203020204" pitchFamily="34" charset="0"/>
                <a:cs typeface="Intel Clear" panose="020B0604020203020204" pitchFamily="34" charset="0"/>
              </a:rPr>
              <a:t> nodes</a:t>
            </a:r>
          </a:p>
          <a:p>
            <a:r>
              <a:rPr lang="en-US" sz="1800" dirty="0">
                <a:latin typeface="Intel Clear" panose="020B0604020203020204" pitchFamily="34" charset="0"/>
                <a:ea typeface="Intel Clear" panose="020B0604020203020204" pitchFamily="34" charset="0"/>
                <a:cs typeface="Intel Clear" panose="020B0604020203020204" pitchFamily="34" charset="0"/>
              </a:rPr>
              <a:t>9251e91271b 8235688: C2: Merge AD instructions for </a:t>
            </a:r>
            <a:r>
              <a:rPr lang="en-US" sz="1800" dirty="0" err="1">
                <a:latin typeface="Intel Clear" panose="020B0604020203020204" pitchFamily="34" charset="0"/>
                <a:ea typeface="Intel Clear" panose="020B0604020203020204" pitchFamily="34" charset="0"/>
                <a:cs typeface="Intel Clear" panose="020B0604020203020204" pitchFamily="34" charset="0"/>
              </a:rPr>
              <a:t>AddV</a:t>
            </a:r>
            <a:r>
              <a:rPr lang="en-US" sz="1800" dirty="0">
                <a:latin typeface="Intel Clear" panose="020B0604020203020204" pitchFamily="34" charset="0"/>
                <a:ea typeface="Intel Clear" panose="020B0604020203020204" pitchFamily="34" charset="0"/>
                <a:cs typeface="Intel Clear" panose="020B0604020203020204" pitchFamily="34" charset="0"/>
              </a:rPr>
              <a:t>, </a:t>
            </a:r>
            <a:r>
              <a:rPr lang="en-US" sz="1800" dirty="0" err="1">
                <a:latin typeface="Intel Clear" panose="020B0604020203020204" pitchFamily="34" charset="0"/>
                <a:ea typeface="Intel Clear" panose="020B0604020203020204" pitchFamily="34" charset="0"/>
                <a:cs typeface="Intel Clear" panose="020B0604020203020204" pitchFamily="34" charset="0"/>
              </a:rPr>
              <a:t>SubV</a:t>
            </a:r>
            <a:r>
              <a:rPr lang="en-US" sz="1800" dirty="0">
                <a:latin typeface="Intel Clear" panose="020B0604020203020204" pitchFamily="34" charset="0"/>
                <a:ea typeface="Intel Clear" panose="020B0604020203020204" pitchFamily="34" charset="0"/>
                <a:cs typeface="Intel Clear" panose="020B0604020203020204" pitchFamily="34" charset="0"/>
              </a:rPr>
              <a:t>, and </a:t>
            </a:r>
            <a:r>
              <a:rPr lang="en-US" sz="1800" dirty="0" err="1">
                <a:latin typeface="Intel Clear" panose="020B0604020203020204" pitchFamily="34" charset="0"/>
                <a:ea typeface="Intel Clear" panose="020B0604020203020204" pitchFamily="34" charset="0"/>
                <a:cs typeface="Intel Clear" panose="020B0604020203020204" pitchFamily="34" charset="0"/>
              </a:rPr>
              <a:t>MulV</a:t>
            </a:r>
            <a:r>
              <a:rPr lang="en-US" sz="1800" dirty="0">
                <a:latin typeface="Intel Clear" panose="020B0604020203020204" pitchFamily="34" charset="0"/>
                <a:ea typeface="Intel Clear" panose="020B0604020203020204" pitchFamily="34" charset="0"/>
                <a:cs typeface="Intel Clear" panose="020B0604020203020204" pitchFamily="34" charset="0"/>
              </a:rPr>
              <a:t> nodes</a:t>
            </a:r>
          </a:p>
          <a:p>
            <a:r>
              <a:rPr lang="en-US" sz="1800" dirty="0">
                <a:latin typeface="Intel Clear" panose="020B0604020203020204" pitchFamily="34" charset="0"/>
                <a:ea typeface="Intel Clear" panose="020B0604020203020204" pitchFamily="34" charset="0"/>
                <a:cs typeface="Intel Clear" panose="020B0604020203020204" pitchFamily="34" charset="0"/>
              </a:rPr>
              <a:t>df5fba325da 8235405: C2: Merge AD instructions for different vector operations</a:t>
            </a:r>
          </a:p>
          <a:p>
            <a:r>
              <a:rPr lang="en-US" sz="1800" dirty="0">
                <a:latin typeface="Intel Clear" panose="020B0604020203020204" pitchFamily="34" charset="0"/>
                <a:ea typeface="Intel Clear" panose="020B0604020203020204" pitchFamily="34" charset="0"/>
                <a:cs typeface="Intel Clear" panose="020B0604020203020204" pitchFamily="34" charset="0"/>
              </a:rPr>
              <a:t>31e075b019b 8234392: C2: Extend Matcher::</a:t>
            </a:r>
            <a:r>
              <a:rPr lang="en-US" sz="1800" dirty="0" err="1">
                <a:latin typeface="Intel Clear" panose="020B0604020203020204" pitchFamily="34" charset="0"/>
                <a:ea typeface="Intel Clear" panose="020B0604020203020204" pitchFamily="34" charset="0"/>
                <a:cs typeface="Intel Clear" panose="020B0604020203020204" pitchFamily="34" charset="0"/>
              </a:rPr>
              <a:t>match_rule_supported_vector</a:t>
            </a:r>
            <a:r>
              <a:rPr lang="en-US" sz="1800" dirty="0">
                <a:latin typeface="Intel Clear" panose="020B0604020203020204" pitchFamily="34" charset="0"/>
                <a:ea typeface="Intel Clear" panose="020B0604020203020204" pitchFamily="34" charset="0"/>
                <a:cs typeface="Intel Clear" panose="020B0604020203020204" pitchFamily="34" charset="0"/>
              </a:rPr>
              <a:t>() with element type information</a:t>
            </a:r>
          </a:p>
          <a:p>
            <a:r>
              <a:rPr lang="en-US" sz="1800" dirty="0">
                <a:latin typeface="Intel Clear" panose="020B0604020203020204" pitchFamily="34" charset="0"/>
                <a:ea typeface="Intel Clear" panose="020B0604020203020204" pitchFamily="34" charset="0"/>
                <a:cs typeface="Intel Clear" panose="020B0604020203020204" pitchFamily="34" charset="0"/>
              </a:rPr>
              <a:t>a96089059a2 8234394: C2: Dynamic register class support in ADLC</a:t>
            </a:r>
          </a:p>
          <a:p>
            <a:r>
              <a:rPr lang="en-US" sz="1800" dirty="0">
                <a:latin typeface="Intel Clear" panose="020B0604020203020204" pitchFamily="34" charset="0"/>
                <a:ea typeface="Intel Clear" panose="020B0604020203020204" pitchFamily="34" charset="0"/>
                <a:cs typeface="Intel Clear" panose="020B0604020203020204" pitchFamily="34" charset="0"/>
              </a:rPr>
              <a:t>fb0b8f1d0c3 8234387: C2: Better support of operands with multiple match rules in AD files</a:t>
            </a:r>
          </a:p>
          <a:p>
            <a:r>
              <a:rPr lang="en-US" sz="1800" dirty="0">
                <a:latin typeface="Intel Clear" panose="020B0604020203020204" pitchFamily="34" charset="0"/>
                <a:ea typeface="Intel Clear" panose="020B0604020203020204" pitchFamily="34" charset="0"/>
                <a:cs typeface="Intel Clear" panose="020B0604020203020204" pitchFamily="34" charset="0"/>
              </a:rPr>
              <a:t>a3c0f4c8043 8235825: C2: Merge AD instructions for Replicate nodes</a:t>
            </a:r>
          </a:p>
          <a:p>
            <a:r>
              <a:rPr lang="en-US" sz="1800" dirty="0">
                <a:latin typeface="Intel Clear" panose="020B0604020203020204" pitchFamily="34" charset="0"/>
                <a:ea typeface="Intel Clear" panose="020B0604020203020204" pitchFamily="34" charset="0"/>
                <a:cs typeface="Intel Clear" panose="020B0604020203020204" pitchFamily="34" charset="0"/>
              </a:rPr>
              <a:t>7840d02140e 8235824: C2: Merge AD instructions for </a:t>
            </a:r>
            <a:r>
              <a:rPr lang="en-US" sz="1800" dirty="0" err="1">
                <a:latin typeface="Intel Clear" panose="020B0604020203020204" pitchFamily="34" charset="0"/>
                <a:ea typeface="Intel Clear" panose="020B0604020203020204" pitchFamily="34" charset="0"/>
                <a:cs typeface="Intel Clear" panose="020B0604020203020204" pitchFamily="34" charset="0"/>
              </a:rPr>
              <a:t>AddReductionV</a:t>
            </a:r>
            <a:r>
              <a:rPr lang="en-US" sz="1800" dirty="0">
                <a:latin typeface="Intel Clear" panose="020B0604020203020204" pitchFamily="34" charset="0"/>
                <a:ea typeface="Intel Clear" panose="020B0604020203020204" pitchFamily="34" charset="0"/>
                <a:cs typeface="Intel Clear" panose="020B0604020203020204" pitchFamily="34" charset="0"/>
              </a:rPr>
              <a:t> and </a:t>
            </a:r>
            <a:r>
              <a:rPr lang="en-US" sz="1800" dirty="0" err="1">
                <a:latin typeface="Intel Clear" panose="020B0604020203020204" pitchFamily="34" charset="0"/>
                <a:ea typeface="Intel Clear" panose="020B0604020203020204" pitchFamily="34" charset="0"/>
                <a:cs typeface="Intel Clear" panose="020B0604020203020204" pitchFamily="34" charset="0"/>
              </a:rPr>
              <a:t>MulReductionV</a:t>
            </a:r>
            <a:r>
              <a:rPr lang="en-US" sz="1800" dirty="0">
                <a:latin typeface="Intel Clear" panose="020B0604020203020204" pitchFamily="34" charset="0"/>
                <a:ea typeface="Intel Clear" panose="020B0604020203020204" pitchFamily="34" charset="0"/>
                <a:cs typeface="Intel Clear" panose="020B0604020203020204" pitchFamily="34" charset="0"/>
              </a:rPr>
              <a:t> nodes</a:t>
            </a:r>
          </a:p>
        </p:txBody>
      </p:sp>
    </p:spTree>
    <p:extLst>
      <p:ext uri="{BB962C8B-B14F-4D97-AF65-F5344CB8AC3E}">
        <p14:creationId xmlns:p14="http://schemas.microsoft.com/office/powerpoint/2010/main" val="188034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01E16-D3F6-44AF-9E4D-DC7EC58BC72E}"/>
              </a:ext>
            </a:extLst>
          </p:cNvPr>
          <p:cNvSpPr>
            <a:spLocks noGrp="1"/>
          </p:cNvSpPr>
          <p:nvPr>
            <p:ph idx="1"/>
          </p:nvPr>
        </p:nvSpPr>
        <p:spPr>
          <a:xfrm>
            <a:off x="838200" y="518984"/>
            <a:ext cx="10515600" cy="5657979"/>
          </a:xfrm>
        </p:spPr>
        <p:txBody>
          <a:bodyPr/>
          <a:lstStyle/>
          <a:p>
            <a:r>
              <a:rPr lang="en-US" dirty="0"/>
              <a:t>In order to support vector operation JIT compilers were extended.</a:t>
            </a:r>
          </a:p>
          <a:p>
            <a:r>
              <a:rPr lang="en-US" dirty="0"/>
              <a:t>C2 compiler support vectorization in two ways:-</a:t>
            </a:r>
          </a:p>
          <a:p>
            <a:pPr lvl="1"/>
            <a:r>
              <a:rPr lang="en-US" dirty="0"/>
              <a:t>Implicit - Auto Vectorization :  Super-Word  extraction from loops, unrolling and packing operation across multiple iterations.</a:t>
            </a:r>
          </a:p>
          <a:p>
            <a:pPr lvl="1"/>
            <a:r>
              <a:rPr lang="en-US" dirty="0"/>
              <a:t>Explicit -  Vector API  :  Java source is written using vector APIs, c2 creates compiler intrinsic for them which are lowered into vector operations. </a:t>
            </a:r>
          </a:p>
          <a:p>
            <a:r>
              <a:rPr lang="en-US" dirty="0"/>
              <a:t>To support vector operations Instruction selector was significantly enhanced to cover various patterns for different vector instructions. </a:t>
            </a:r>
          </a:p>
          <a:p>
            <a:r>
              <a:rPr lang="en-US" dirty="0"/>
              <a:t>This was main contributor to increase in JVM binary (libjvm.so) size.</a:t>
            </a:r>
          </a:p>
        </p:txBody>
      </p:sp>
    </p:spTree>
    <p:extLst>
      <p:ext uri="{BB962C8B-B14F-4D97-AF65-F5344CB8AC3E}">
        <p14:creationId xmlns:p14="http://schemas.microsoft.com/office/powerpoint/2010/main" val="293902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23C38F-D69D-4975-B09A-BA6FEF6BCB4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Problem Definition:</a:t>
            </a:r>
          </a:p>
        </p:txBody>
      </p:sp>
      <p:graphicFrame>
        <p:nvGraphicFramePr>
          <p:cNvPr id="5" name="Content Placeholder 2">
            <a:extLst>
              <a:ext uri="{FF2B5EF4-FFF2-40B4-BE49-F238E27FC236}">
                <a16:creationId xmlns:a16="http://schemas.microsoft.com/office/drawing/2014/main" id="{66C1CA97-3083-4035-BAED-445F2DD227D8}"/>
              </a:ext>
            </a:extLst>
          </p:cNvPr>
          <p:cNvGraphicFramePr>
            <a:graphicFrameLocks noGrp="1"/>
          </p:cNvGraphicFramePr>
          <p:nvPr>
            <p:ph idx="1"/>
            <p:extLst>
              <p:ext uri="{D42A27DB-BD31-4B8C-83A1-F6EECF244321}">
                <p14:modId xmlns:p14="http://schemas.microsoft.com/office/powerpoint/2010/main" val="334182341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598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EB4666-0500-46F8-89BC-30C0A362466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C2- Compilation Flow	</a:t>
            </a:r>
          </a:p>
        </p:txBody>
      </p:sp>
      <p:pic>
        <p:nvPicPr>
          <p:cNvPr id="8" name="Picture 7">
            <a:extLst>
              <a:ext uri="{FF2B5EF4-FFF2-40B4-BE49-F238E27FC236}">
                <a16:creationId xmlns:a16="http://schemas.microsoft.com/office/drawing/2014/main" id="{2554B244-2B8B-432D-93B8-4408724E039B}"/>
              </a:ext>
            </a:extLst>
          </p:cNvPr>
          <p:cNvPicPr>
            <a:picLocks noChangeAspect="1"/>
          </p:cNvPicPr>
          <p:nvPr/>
        </p:nvPicPr>
        <p:blipFill>
          <a:blip r:embed="rId3"/>
          <a:stretch>
            <a:fillRect/>
          </a:stretch>
        </p:blipFill>
        <p:spPr>
          <a:xfrm>
            <a:off x="5153822" y="1147422"/>
            <a:ext cx="6553545" cy="4571097"/>
          </a:xfrm>
          <a:prstGeom prst="rect">
            <a:avLst/>
          </a:prstGeom>
        </p:spPr>
      </p:pic>
    </p:spTree>
    <p:extLst>
      <p:ext uri="{BB962C8B-B14F-4D97-AF65-F5344CB8AC3E}">
        <p14:creationId xmlns:p14="http://schemas.microsoft.com/office/powerpoint/2010/main" val="157118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E16BE3-8A77-4067-94F8-F12A24062021}"/>
              </a:ext>
            </a:extLst>
          </p:cNvPr>
          <p:cNvSpPr>
            <a:spLocks noGrp="1"/>
          </p:cNvSpPr>
          <p:nvPr>
            <p:ph type="title"/>
          </p:nvPr>
        </p:nvSpPr>
        <p:spPr>
          <a:xfrm>
            <a:off x="838200" y="365125"/>
            <a:ext cx="10515600" cy="1084809"/>
          </a:xfrm>
        </p:spPr>
        <p:txBody>
          <a:bodyPr>
            <a:normAutofit/>
          </a:bodyPr>
          <a:lstStyle/>
          <a:p>
            <a:r>
              <a:rPr lang="en-US" sz="3600" b="1" dirty="0"/>
              <a:t>Example </a:t>
            </a:r>
            <a:r>
              <a:rPr lang="en-US" sz="3600" dirty="0"/>
              <a:t>- Java Method: micro workload and it’s IDEAL graph.</a:t>
            </a:r>
          </a:p>
        </p:txBody>
      </p:sp>
      <p:pic>
        <p:nvPicPr>
          <p:cNvPr id="10" name="Content Placeholder 6">
            <a:extLst>
              <a:ext uri="{FF2B5EF4-FFF2-40B4-BE49-F238E27FC236}">
                <a16:creationId xmlns:a16="http://schemas.microsoft.com/office/drawing/2014/main" id="{0D499CC4-5BE4-4FC2-91AE-970F604193AA}"/>
              </a:ext>
            </a:extLst>
          </p:cNvPr>
          <p:cNvPicPr>
            <a:picLocks noGrp="1" noChangeAspect="1"/>
          </p:cNvPicPr>
          <p:nvPr>
            <p:ph idx="1"/>
          </p:nvPr>
        </p:nvPicPr>
        <p:blipFill>
          <a:blip r:embed="rId2"/>
          <a:stretch>
            <a:fillRect/>
          </a:stretch>
        </p:blipFill>
        <p:spPr>
          <a:xfrm>
            <a:off x="304800" y="1530150"/>
            <a:ext cx="6156961" cy="4646813"/>
          </a:xfrm>
          <a:prstGeom prst="rect">
            <a:avLst/>
          </a:prstGeom>
        </p:spPr>
      </p:pic>
      <p:pic>
        <p:nvPicPr>
          <p:cNvPr id="11" name="Content Placeholder 3">
            <a:extLst>
              <a:ext uri="{FF2B5EF4-FFF2-40B4-BE49-F238E27FC236}">
                <a16:creationId xmlns:a16="http://schemas.microsoft.com/office/drawing/2014/main" id="{1AF5121C-BCEF-4E02-84C6-E2DC81729FA8}"/>
              </a:ext>
            </a:extLst>
          </p:cNvPr>
          <p:cNvPicPr>
            <a:picLocks noChangeAspect="1"/>
          </p:cNvPicPr>
          <p:nvPr/>
        </p:nvPicPr>
        <p:blipFill>
          <a:blip r:embed="rId3"/>
          <a:stretch>
            <a:fillRect/>
          </a:stretch>
        </p:blipFill>
        <p:spPr>
          <a:xfrm>
            <a:off x="6461761" y="1530150"/>
            <a:ext cx="5212797" cy="4566597"/>
          </a:xfrm>
          <a:prstGeom prst="rect">
            <a:avLst/>
          </a:prstGeom>
        </p:spPr>
      </p:pic>
    </p:spTree>
    <p:extLst>
      <p:ext uri="{BB962C8B-B14F-4D97-AF65-F5344CB8AC3E}">
        <p14:creationId xmlns:p14="http://schemas.microsoft.com/office/powerpoint/2010/main" val="398770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6FCEBC5-F5FD-40E3-A1F7-8C7F817044F1}"/>
              </a:ext>
            </a:extLst>
          </p:cNvPr>
          <p:cNvSpPr>
            <a:spLocks noGrp="1"/>
          </p:cNvSpPr>
          <p:nvPr>
            <p:ph type="title"/>
          </p:nvPr>
        </p:nvSpPr>
        <p:spPr>
          <a:xfrm>
            <a:off x="314237" y="629266"/>
            <a:ext cx="5461723" cy="1676603"/>
          </a:xfrm>
        </p:spPr>
        <p:txBody>
          <a:bodyPr>
            <a:normAutofit/>
          </a:bodyPr>
          <a:lstStyle/>
          <a:p>
            <a:r>
              <a:rPr lang="en-US" dirty="0"/>
              <a:t>C2 - Instruction Selection </a:t>
            </a:r>
          </a:p>
        </p:txBody>
      </p:sp>
      <p:sp>
        <p:nvSpPr>
          <p:cNvPr id="13" name="Content Placeholder 6">
            <a:extLst>
              <a:ext uri="{FF2B5EF4-FFF2-40B4-BE49-F238E27FC236}">
                <a16:creationId xmlns:a16="http://schemas.microsoft.com/office/drawing/2014/main" id="{0F31CAE6-611A-4881-A9B4-C06C0DA4785A}"/>
              </a:ext>
            </a:extLst>
          </p:cNvPr>
          <p:cNvSpPr>
            <a:spLocks noGrp="1"/>
          </p:cNvSpPr>
          <p:nvPr>
            <p:ph idx="1"/>
          </p:nvPr>
        </p:nvSpPr>
        <p:spPr>
          <a:xfrm>
            <a:off x="648930" y="2438400"/>
            <a:ext cx="5127029" cy="3785419"/>
          </a:xfrm>
        </p:spPr>
        <p:txBody>
          <a:bodyPr>
            <a:normAutofit/>
          </a:bodyPr>
          <a:lstStyle/>
          <a:p>
            <a:r>
              <a:rPr lang="en-US" dirty="0"/>
              <a:t> BURS style (bottom-up rewriting system).</a:t>
            </a:r>
          </a:p>
          <a:p>
            <a:r>
              <a:rPr lang="en-US" dirty="0"/>
              <a:t>Dynamic programming based. Instruction cost as optimizing function.</a:t>
            </a:r>
          </a:p>
          <a:p>
            <a:r>
              <a:rPr lang="en-US" dirty="0"/>
              <a:t>Two phased</a:t>
            </a:r>
          </a:p>
          <a:p>
            <a:pPr lvl="1"/>
            <a:r>
              <a:rPr lang="en-US" dirty="0"/>
              <a:t>Labelling (bottom-up)</a:t>
            </a:r>
          </a:p>
          <a:p>
            <a:pPr lvl="1"/>
            <a:r>
              <a:rPr lang="en-US" dirty="0"/>
              <a:t>Reduction (top-down).</a:t>
            </a:r>
          </a:p>
          <a:p>
            <a:pPr lvl="1"/>
            <a:endParaRPr lang="en-US" dirty="0"/>
          </a:p>
          <a:p>
            <a:endParaRPr lang="en-US" dirty="0"/>
          </a:p>
        </p:txBody>
      </p:sp>
      <p:pic>
        <p:nvPicPr>
          <p:cNvPr id="14" name="Picture 3">
            <a:extLst>
              <a:ext uri="{FF2B5EF4-FFF2-40B4-BE49-F238E27FC236}">
                <a16:creationId xmlns:a16="http://schemas.microsoft.com/office/drawing/2014/main" id="{62A98DBE-6B35-4FD0-98BD-52847D5C2EA0}"/>
              </a:ext>
            </a:extLst>
          </p:cNvPr>
          <p:cNvPicPr>
            <a:picLocks noChangeAspect="1"/>
          </p:cNvPicPr>
          <p:nvPr/>
        </p:nvPicPr>
        <p:blipFill rotWithShape="1">
          <a:blip r:embed="rId2"/>
          <a:srcRect r="-3" b="424"/>
          <a:stretch/>
        </p:blipFill>
        <p:spPr>
          <a:xfrm>
            <a:off x="6090613" y="640082"/>
            <a:ext cx="5461724" cy="5577837"/>
          </a:xfrm>
          <a:prstGeom prst="rect">
            <a:avLst/>
          </a:prstGeom>
          <a:effectLst/>
        </p:spPr>
      </p:pic>
    </p:spTree>
    <p:extLst>
      <p:ext uri="{BB962C8B-B14F-4D97-AF65-F5344CB8AC3E}">
        <p14:creationId xmlns:p14="http://schemas.microsoft.com/office/powerpoint/2010/main" val="428490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F0110-B851-4A38-863E-7BC977FD7E8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200" dirty="0">
                <a:solidFill>
                  <a:srgbClr val="FFFFFF"/>
                </a:solidFill>
              </a:rPr>
              <a:t>Instruction Patterns for Vector Load and Vector Add operation</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1E087B42-DE4B-4407-BDA6-A576FDC1ED62}"/>
              </a:ext>
            </a:extLst>
          </p:cNvPr>
          <p:cNvPicPr>
            <a:picLocks noGrp="1" noChangeAspect="1"/>
          </p:cNvPicPr>
          <p:nvPr>
            <p:ph idx="1"/>
          </p:nvPr>
        </p:nvPicPr>
        <p:blipFill>
          <a:blip r:embed="rId3"/>
          <a:stretch>
            <a:fillRect/>
          </a:stretch>
        </p:blipFill>
        <p:spPr>
          <a:xfrm>
            <a:off x="396882" y="2426818"/>
            <a:ext cx="5007299" cy="4150808"/>
          </a:xfrm>
          <a:prstGeom prst="rect">
            <a:avLst/>
          </a:prstGeom>
        </p:spPr>
      </p:pic>
      <p:cxnSp>
        <p:nvCxnSpPr>
          <p:cNvPr id="75"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descr="https://lh3.googleusercontent.com/lX6VkYIUBLj40-evpxvMQbayqSscxjCmr4-LzmzriA1rrHVqEs8Y1JYdqQp6lWTOvzGUzhOuq5GXx36yYEcZE-Z5jORmjklbL4G-AlUKwjMTh1sig8MzM9O5z_TVTXKI_Rz_ahPe">
            <a:extLst>
              <a:ext uri="{FF2B5EF4-FFF2-40B4-BE49-F238E27FC236}">
                <a16:creationId xmlns:a16="http://schemas.microsoft.com/office/drawing/2014/main" id="{902258E6-E9A7-4CD3-982E-DA60D48DB65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45073" y="2426818"/>
            <a:ext cx="5455917"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84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048F01-B738-47C7-BF5A-5CEF15BA5CBC}"/>
              </a:ext>
            </a:extLst>
          </p:cNvPr>
          <p:cNvSpPr>
            <a:spLocks noGrp="1"/>
          </p:cNvSpPr>
          <p:nvPr>
            <p:ph type="title"/>
          </p:nvPr>
        </p:nvSpPr>
        <p:spPr>
          <a:xfrm>
            <a:off x="838200" y="1"/>
            <a:ext cx="9718040" cy="856502"/>
          </a:xfrm>
        </p:spPr>
        <p:txBody>
          <a:bodyPr>
            <a:normAutofit/>
          </a:bodyPr>
          <a:lstStyle/>
          <a:p>
            <a:r>
              <a:rPr lang="en-US" dirty="0"/>
              <a:t>DFA for Load Vector – Current..</a:t>
            </a:r>
          </a:p>
        </p:txBody>
      </p:sp>
      <p:pic>
        <p:nvPicPr>
          <p:cNvPr id="5" name="Content Placeholder 4">
            <a:extLst>
              <a:ext uri="{FF2B5EF4-FFF2-40B4-BE49-F238E27FC236}">
                <a16:creationId xmlns:a16="http://schemas.microsoft.com/office/drawing/2014/main" id="{1B14D6DB-D58D-4235-922B-61B754E5B5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8161" y="856502"/>
            <a:ext cx="8229600" cy="5829043"/>
          </a:xfrm>
          <a:prstGeom prst="rect">
            <a:avLst/>
          </a:prstGeom>
        </p:spPr>
      </p:pic>
    </p:spTree>
    <p:extLst>
      <p:ext uri="{BB962C8B-B14F-4D97-AF65-F5344CB8AC3E}">
        <p14:creationId xmlns:p14="http://schemas.microsoft.com/office/powerpoint/2010/main" val="278577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1104</Words>
  <Application>Microsoft Office PowerPoint</Application>
  <PresentationFormat>Widescreen</PresentationFormat>
  <Paragraphs>80</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Intel Clear</vt:lpstr>
      <vt:lpstr>Office Theme</vt:lpstr>
      <vt:lpstr>Generic Vector Operand Support  Jatin Bhateja (Intel)</vt:lpstr>
      <vt:lpstr>Background </vt:lpstr>
      <vt:lpstr>PowerPoint Presentation</vt:lpstr>
      <vt:lpstr>Problem Definition:</vt:lpstr>
      <vt:lpstr>C2- Compilation Flow </vt:lpstr>
      <vt:lpstr>Example - Java Method: micro workload and it’s IDEAL graph.</vt:lpstr>
      <vt:lpstr>C2 - Instruction Selection </vt:lpstr>
      <vt:lpstr>Instruction Patterns for Vector Load and Vector Add operation</vt:lpstr>
      <vt:lpstr>DFA for Load Vector – Current..</vt:lpstr>
      <vt:lpstr>State Tree Construction:</vt:lpstr>
      <vt:lpstr>PowerPoint Presentation</vt:lpstr>
      <vt:lpstr>PowerPoint Presentation</vt:lpstr>
      <vt:lpstr>Reduction Algorithm:</vt:lpstr>
      <vt:lpstr>PowerPoint Presentation</vt:lpstr>
      <vt:lpstr>Reduction Example:</vt:lpstr>
      <vt:lpstr>Vector Operand:</vt:lpstr>
      <vt:lpstr>Register Classes:</vt:lpstr>
      <vt:lpstr>Generic Operands:</vt:lpstr>
      <vt:lpstr>Pattern collapsing using generic operands</vt:lpstr>
      <vt:lpstr>DFA for LoadVector– New..</vt:lpstr>
      <vt:lpstr>Post-selection stage</vt:lpstr>
      <vt:lpstr>Results (1+MB size reduction in libjvm.so)</vt:lpstr>
      <vt:lpstr>OpenJDK – git change lists for generic operands.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Operand Support</dc:title>
  <dc:creator>Bhateja, Jatin</dc:creator>
  <cp:keywords>CTPClassification=CTP_NT</cp:keywords>
  <cp:lastModifiedBy>Bhateja, Jatin</cp:lastModifiedBy>
  <cp:revision>45</cp:revision>
  <dcterms:created xsi:type="dcterms:W3CDTF">2019-08-12T14:21:19Z</dcterms:created>
  <dcterms:modified xsi:type="dcterms:W3CDTF">2022-08-04T04:38:04Z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0eb3b613-0a01-48a7-9b19-1b34d6fdb69e</vt:lpwstr>
  </property>
  <property fmtid="{D5CDD505-2E9C-101B-9397-08002B2CF9AE}" pid="3" name="CTP_TimeStamp">
    <vt:lpwstr>2019-08-12 15:20:32Z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MSIP_Label_9aa06179-68b3-4e2b-b09b-a2424735516b_Enabled">
    <vt:lpwstr>True</vt:lpwstr>
  </property>
  <property fmtid="{D5CDD505-2E9C-101B-9397-08002B2CF9AE}" pid="9" name="MSIP_Label_9aa06179-68b3-4e2b-b09b-a2424735516b_SiteId">
    <vt:lpwstr>46c98d88-e344-4ed4-8496-4ed7712e255d</vt:lpwstr>
  </property>
  <property fmtid="{D5CDD505-2E9C-101B-9397-08002B2CF9AE}" pid="10" name="MSIP_Label_9aa06179-68b3-4e2b-b09b-a2424735516b_Owner">
    <vt:lpwstr>jatin.bhateja@intel.com</vt:lpwstr>
  </property>
  <property fmtid="{D5CDD505-2E9C-101B-9397-08002B2CF9AE}" pid="11" name="MSIP_Label_9aa06179-68b3-4e2b-b09b-a2424735516b_SetDate">
    <vt:lpwstr>2020-09-16T01:07:34.6241121Z</vt:lpwstr>
  </property>
  <property fmtid="{D5CDD505-2E9C-101B-9397-08002B2CF9AE}" pid="12" name="MSIP_Label_9aa06179-68b3-4e2b-b09b-a2424735516b_Name">
    <vt:lpwstr>Intel Confidential</vt:lpwstr>
  </property>
  <property fmtid="{D5CDD505-2E9C-101B-9397-08002B2CF9AE}" pid="13" name="MSIP_Label_9aa06179-68b3-4e2b-b09b-a2424735516b_Application">
    <vt:lpwstr>Microsoft Azure Information Protection</vt:lpwstr>
  </property>
  <property fmtid="{D5CDD505-2E9C-101B-9397-08002B2CF9AE}" pid="14" name="MSIP_Label_9aa06179-68b3-4e2b-b09b-a2424735516b_ActionId">
    <vt:lpwstr>490c7241-3a1b-453b-9aaf-dfaf1b87fa32</vt:lpwstr>
  </property>
  <property fmtid="{D5CDD505-2E9C-101B-9397-08002B2CF9AE}" pid="15" name="MSIP_Label_9aa06179-68b3-4e2b-b09b-a2424735516b_Extended_MSFT_Method">
    <vt:lpwstr>Manual</vt:lpwstr>
  </property>
  <property fmtid="{D5CDD505-2E9C-101B-9397-08002B2CF9AE}" pid="16" name="Sensitivity">
    <vt:lpwstr>Intel Confidential</vt:lpwstr>
  </property>
</Properties>
</file>