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a:pPr/>
          </a:p>
        </p:txBody>
      </p:sp>
      <p:sp>
        <p:nvSpPr>
          <p:cNvPr id="153" name="Shape 1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defTabSz="914400">
              <a:lnSpc>
                <a:spcPct val="80000"/>
              </a:lnSpc>
              <a:spcBef>
                <a:spcPts val="1200"/>
              </a:spcBef>
              <a:defRPr sz="1000">
                <a:latin typeface="Verdana"/>
                <a:ea typeface="Verdana"/>
                <a:cs typeface="Verdana"/>
                <a:sym typeface="Verdana"/>
              </a:defRPr>
            </a:pPr>
            <a:r>
              <a:rPr sz="900"/>
              <a:t>And finally, Pivotal CF aligns all 3 of these pillars (Dev, Services and Ops) with a common model for deployment, operations, and scale on any IaaS </a:t>
            </a:r>
            <a:r>
              <a:rPr b="1" sz="900"/>
              <a:t>without</a:t>
            </a:r>
            <a:r>
              <a:rPr sz="900"/>
              <a:t> changes in the application. This offers the customer a converged platform to build --- as IDC calls it -- 3</a:t>
            </a:r>
            <a:r>
              <a:rPr baseline="30000" sz="900"/>
              <a:t>rd</a:t>
            </a:r>
            <a:r>
              <a:rPr sz="900"/>
              <a:t> platform applications combining cloud, mobile, big data and social. This enables the new frontier to compete via software.</a:t>
            </a:r>
          </a:p>
          <a:p>
            <a:pPr defTabSz="914400">
              <a:lnSpc>
                <a:spcPct val="80000"/>
              </a:lnSpc>
              <a:spcBef>
                <a:spcPts val="1200"/>
              </a:spcBef>
              <a:defRPr sz="1000">
                <a:latin typeface="Verdana"/>
                <a:ea typeface="Verdana"/>
                <a:cs typeface="Verdana"/>
                <a:sym typeface="Verdana"/>
              </a:defRPr>
            </a:pPr>
            <a:r>
              <a:t>CFOs and CIOs love Pivotal CF because with Enterprise, private PaaS you can unlock the investment in your own data center infrastructure as well as leverage public clouds. You can turn your own private data center into this next generation platform to speed innovation. </a:t>
            </a:r>
          </a:p>
          <a:p>
            <a:pPr defTabSz="914400">
              <a:lnSpc>
                <a:spcPct val="80000"/>
              </a:lnSpc>
              <a:spcBef>
                <a:spcPts val="1200"/>
              </a:spcBef>
              <a:defRPr sz="1000">
                <a:latin typeface="Verdana"/>
                <a:ea typeface="Verdana"/>
                <a:cs typeface="Verdana"/>
                <a:sym typeface="Verdana"/>
              </a:defRPr>
            </a:pPr>
            <a:r>
              <a:t>Pivotal CF is multi-cloud which means you don’t have to decide at development time which cloud your app will run on. And you can move apps dynamically to the best cloud for the app, based on price, security, SLAs. Today, development on current IaaS means you build vendor-specific infrastructure calls into each app. Conversely, with Pivotal CF, the multi-cloud portability gives you freedom to move clouds and ensures you don’t get locked in as you build, or to go with lower cost or other best fit criteria.  Pivotal CF does this by abstracting the IaaS layer from each provider with 14 API calls.</a:t>
            </a:r>
            <a:endParaRPr sz="1100"/>
          </a:p>
          <a:p>
            <a:pPr defTabSz="914400">
              <a:lnSpc>
                <a:spcPct val="80000"/>
              </a:lnSpc>
              <a:spcBef>
                <a:spcPts val="1200"/>
              </a:spcBef>
              <a:defRPr sz="1000">
                <a:latin typeface="Verdana"/>
                <a:ea typeface="Verdana"/>
                <a:cs typeface="Verdana"/>
                <a:sym typeface="Verdana"/>
              </a:defRPr>
            </a:pPr>
            <a:r>
              <a:t>Here’s a good cost/opportunity example: Do you recall why Amazon dropped their prices by 45% last year? Because the day before, Google had announced their price drop of 50%.  So as a CFO, you want to take advantage of any price war and not have to choose ahead of time. You want to have the flexibility, to not only take advantage of your dc but take advantage of lowest cost public cloud as you like.</a:t>
            </a:r>
            <a:endParaRPr sz="1100"/>
          </a:p>
          <a:p>
            <a:pPr defTabSz="914400">
              <a:lnSpc>
                <a:spcPct val="80000"/>
              </a:lnSpc>
              <a:spcBef>
                <a:spcPts val="1200"/>
              </a:spcBef>
              <a:defRPr sz="1000">
                <a:latin typeface="Verdana"/>
                <a:ea typeface="Verdana"/>
                <a:cs typeface="Verdana"/>
                <a:sym typeface="Verdana"/>
              </a:defRPr>
            </a:pPr>
            <a:r>
              <a:t>Put this 4 pillars together and you have a great value story for both application developers and cloud operators; as well as the IT Executive Buyers.  Lets recap:</a:t>
            </a:r>
            <a:endParaRPr sz="1100"/>
          </a:p>
          <a:p>
            <a:pPr marL="154305" indent="-154305" defTabSz="914400">
              <a:lnSpc>
                <a:spcPct val="80000"/>
              </a:lnSpc>
              <a:spcBef>
                <a:spcPts val="1200"/>
              </a:spcBef>
              <a:buSzPct val="100000"/>
              <a:buFont typeface="Arial"/>
              <a:buChar char="•"/>
              <a:defRPr sz="1000">
                <a:latin typeface="Verdana"/>
                <a:ea typeface="Verdana"/>
                <a:cs typeface="Verdana"/>
                <a:sym typeface="Verdana"/>
              </a:defRPr>
            </a:pPr>
            <a:r>
              <a:rPr b="1" sz="900"/>
              <a:t>First for developers</a:t>
            </a:r>
            <a:r>
              <a:rPr sz="900"/>
              <a:t>. </a:t>
            </a:r>
            <a:r>
              <a:t>The Developer experience is where PaaS historically has focused, keeping developers happy with a revolutionary faster and simpler experience of how they deploy</a:t>
            </a:r>
          </a:p>
          <a:p>
            <a:pPr marL="171450" indent="-171450" defTabSz="914400">
              <a:lnSpc>
                <a:spcPct val="80000"/>
              </a:lnSpc>
              <a:spcBef>
                <a:spcPts val="1200"/>
              </a:spcBef>
              <a:buSzPct val="100000"/>
              <a:buFont typeface="Arial"/>
              <a:buChar char="•"/>
              <a:defRPr sz="1000">
                <a:latin typeface="Verdana"/>
                <a:ea typeface="Verdana"/>
                <a:cs typeface="Verdana"/>
                <a:sym typeface="Verdana"/>
              </a:defRPr>
            </a:pPr>
            <a:r>
              <a:rPr b="1"/>
              <a:t>Second, this idea of an infinitely extensible ecosystem of Services comes to the enterprise. This Extensibility </a:t>
            </a:r>
            <a:r>
              <a:t>is going to keep CTOs happy because she is going to want to have rapid access to the newest technologies. </a:t>
            </a:r>
          </a:p>
          <a:p>
            <a:pPr marL="171450" indent="-171450" defTabSz="914400">
              <a:lnSpc>
                <a:spcPct val="80000"/>
              </a:lnSpc>
              <a:spcBef>
                <a:spcPts val="1200"/>
              </a:spcBef>
              <a:buSzPct val="100000"/>
              <a:buFont typeface="Arial"/>
              <a:buChar char="•"/>
              <a:defRPr sz="1000">
                <a:latin typeface="Verdana"/>
                <a:ea typeface="Verdana"/>
                <a:cs typeface="Verdana"/>
                <a:sym typeface="Verdana"/>
              </a:defRPr>
            </a:pPr>
            <a:r>
              <a:rPr b="1"/>
              <a:t>Third, Pivotal CF gives Cloud Operators a more efficient way </a:t>
            </a:r>
            <a:r>
              <a:t>of managing apps that abstracts them from individual VM maintenance. </a:t>
            </a:r>
            <a:r>
              <a:rPr b="1"/>
              <a:t>Built in to every app</a:t>
            </a:r>
            <a:r>
              <a:t>  is auto scaling, auto healing, 4 levels of high availability. This makes IT Teams magnitudes more efficient and ensures that all technologies meet enterprise standards, while giving developers the flexibility they need to innovate.</a:t>
            </a:r>
          </a:p>
          <a:p>
            <a:pPr marL="171450" indent="-171450" defTabSz="914400">
              <a:lnSpc>
                <a:spcPct val="80000"/>
              </a:lnSpc>
              <a:spcBef>
                <a:spcPts val="1200"/>
              </a:spcBef>
              <a:buSzPct val="100000"/>
              <a:buFont typeface="Arial"/>
              <a:buChar char="•"/>
              <a:defRPr sz="1000">
                <a:latin typeface="Verdana"/>
                <a:ea typeface="Verdana"/>
                <a:cs typeface="Verdana"/>
                <a:sym typeface="Verdana"/>
              </a:defRPr>
            </a:pPr>
            <a:r>
              <a:rPr b="1"/>
              <a:t>And finally, CFOs and CIOs love Pivotal CF because with Enterprise, private PaaS you can unlock the investment </a:t>
            </a:r>
            <a:r>
              <a:t>in your own data center infrastructure as well as leverage public clouds. You can turn your own private data center into this next generation platform to speed innovation. </a:t>
            </a:r>
          </a:p>
          <a:p>
            <a:pPr defTabSz="914400">
              <a:lnSpc>
                <a:spcPct val="80000"/>
              </a:lnSpc>
              <a:spcBef>
                <a:spcPts val="1200"/>
              </a:spcBef>
              <a:defRPr sz="1000">
                <a:latin typeface="Verdana"/>
                <a:ea typeface="Verdana"/>
                <a:cs typeface="Verdana"/>
                <a:sym typeface="Verdana"/>
              </a:defRPr>
            </a:pPr>
            <a:endParaRPr sz="1100"/>
          </a:p>
          <a:p>
            <a:pPr defTabSz="914400">
              <a:lnSpc>
                <a:spcPct val="80000"/>
              </a:lnSpc>
              <a:spcBef>
                <a:spcPts val="1200"/>
              </a:spcBef>
              <a:defRPr sz="1000">
                <a:latin typeface="Verdana"/>
                <a:ea typeface="Verdana"/>
                <a:cs typeface="Verdana"/>
                <a:sym typeface="Verdana"/>
              </a:defRPr>
            </a:pPr>
            <a:endParaRPr sz="1100"/>
          </a:p>
          <a:p>
            <a:pPr defTabSz="914400">
              <a:lnSpc>
                <a:spcPct val="80000"/>
              </a:lnSpc>
              <a:spcBef>
                <a:spcPts val="1200"/>
              </a:spcBef>
              <a:defRPr sz="1000">
                <a:latin typeface="Verdana"/>
                <a:ea typeface="Verdana"/>
                <a:cs typeface="Verdana"/>
                <a:sym typeface="Verdana"/>
              </a:defRPr>
            </a:pPr>
            <a:endParaRPr sz="1100"/>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Title Text</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pic>
        <p:nvPicPr>
          <p:cNvPr id="13" name="Pivotal_Teal.png"/>
          <p:cNvPicPr>
            <a:picLocks noChangeAspect="1"/>
          </p:cNvPicPr>
          <p:nvPr/>
        </p:nvPicPr>
        <p:blipFill>
          <a:blip r:embed="rId2">
            <a:extLst/>
          </a:blip>
          <a:stretch>
            <a:fillRect/>
          </a:stretch>
        </p:blipFill>
        <p:spPr>
          <a:xfrm>
            <a:off x="22142487" y="12836621"/>
            <a:ext cx="2540001" cy="994611"/>
          </a:xfrm>
          <a:prstGeom prst="rect">
            <a:avLst/>
          </a:prstGeom>
          <a:ln w="12700">
            <a:miter lim="400000"/>
          </a:ln>
        </p:spPr>
      </p:pic>
      <p:sp>
        <p:nvSpPr>
          <p:cNvPr id="14" name="Shape 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4" name="Shape 94"/>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5" name="Shape 95"/>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3" name="Shape 103"/>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pic>
        <p:nvPicPr>
          <p:cNvPr id="111" name="Pivotal_Teal.png"/>
          <p:cNvPicPr>
            <a:picLocks noChangeAspect="1"/>
          </p:cNvPicPr>
          <p:nvPr/>
        </p:nvPicPr>
        <p:blipFill>
          <a:blip r:embed="rId2">
            <a:extLst/>
          </a:blip>
          <a:stretch>
            <a:fillRect/>
          </a:stretch>
        </p:blipFill>
        <p:spPr>
          <a:xfrm>
            <a:off x="22142487" y="12836621"/>
            <a:ext cx="2540001" cy="994611"/>
          </a:xfrm>
          <a:prstGeom prst="rect">
            <a:avLst/>
          </a:prstGeom>
          <a:ln w="12700">
            <a:miter lim="400000"/>
          </a:ln>
        </p:spPr>
      </p:pic>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Only, no circles">
    <p:spTree>
      <p:nvGrpSpPr>
        <p:cNvPr id="1" name=""/>
        <p:cNvGrpSpPr/>
        <p:nvPr/>
      </p:nvGrpSpPr>
      <p:grpSpPr>
        <a:xfrm>
          <a:off x="0" y="0"/>
          <a:ext cx="0" cy="0"/>
          <a:chOff x="0" y="0"/>
          <a:chExt cx="0" cy="0"/>
        </a:xfrm>
      </p:grpSpPr>
      <p:sp>
        <p:nvSpPr>
          <p:cNvPr id="119" name="Shape 119"/>
          <p:cNvSpPr/>
          <p:nvPr/>
        </p:nvSpPr>
        <p:spPr>
          <a:xfrm>
            <a:off x="-1" y="12344400"/>
            <a:ext cx="24384001" cy="1028702"/>
          </a:xfrm>
          <a:prstGeom prst="rect">
            <a:avLst/>
          </a:prstGeom>
          <a:solidFill>
            <a:srgbClr val="00685D"/>
          </a:solidFill>
          <a:ln w="12700">
            <a:miter lim="400000"/>
          </a:ln>
        </p:spPr>
        <p:txBody>
          <a:bodyPr lIns="121919" tIns="121919" rIns="121919" bIns="121919" anchor="ctr"/>
          <a:lstStyle/>
          <a:p>
            <a:pPr algn="l" defTabSz="914400">
              <a:defRPr sz="4800">
                <a:solidFill>
                  <a:srgbClr val="FFFFFF"/>
                </a:solidFill>
                <a:latin typeface="Arial"/>
                <a:ea typeface="Arial"/>
                <a:cs typeface="Arial"/>
                <a:sym typeface="Arial"/>
              </a:defRPr>
            </a:pPr>
          </a:p>
        </p:txBody>
      </p:sp>
      <p:sp>
        <p:nvSpPr>
          <p:cNvPr id="120" name="Shape 120"/>
          <p:cNvSpPr/>
          <p:nvPr/>
        </p:nvSpPr>
        <p:spPr>
          <a:xfrm>
            <a:off x="22809200" y="13390655"/>
            <a:ext cx="1422400"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914400">
              <a:defRPr sz="2000">
                <a:solidFill>
                  <a:srgbClr val="808080"/>
                </a:solidFill>
                <a:latin typeface="Arial"/>
                <a:ea typeface="Arial"/>
                <a:cs typeface="Arial"/>
                <a:sym typeface="Arial"/>
              </a:defRPr>
            </a:lvl1pPr>
          </a:lstStyle>
          <a:p>
            <a:pPr>
              <a:defRPr sz="4800">
                <a:solidFill>
                  <a:srgbClr val="00685D"/>
                </a:solidFill>
              </a:defRPr>
            </a:pPr>
            <a:r>
              <a:rPr sz="2000">
                <a:solidFill>
                  <a:srgbClr val="808080"/>
                </a:solidFill>
              </a:rPr>
              <a:t>‹#›</a:t>
            </a:r>
          </a:p>
        </p:txBody>
      </p:sp>
      <p:pic>
        <p:nvPicPr>
          <p:cNvPr id="121" name="image1.png" descr="EMC logo white-lg.png"/>
          <p:cNvPicPr>
            <a:picLocks noChangeAspect="1"/>
          </p:cNvPicPr>
          <p:nvPr/>
        </p:nvPicPr>
        <p:blipFill>
          <a:blip r:embed="rId2">
            <a:extLst/>
          </a:blip>
          <a:stretch>
            <a:fillRect/>
          </a:stretch>
        </p:blipFill>
        <p:spPr>
          <a:xfrm>
            <a:off x="21203760" y="12496699"/>
            <a:ext cx="2398872" cy="680969"/>
          </a:xfrm>
          <a:prstGeom prst="rect">
            <a:avLst/>
          </a:prstGeom>
          <a:ln w="12700">
            <a:miter lim="400000"/>
          </a:ln>
        </p:spPr>
      </p:pic>
      <p:sp>
        <p:nvSpPr>
          <p:cNvPr id="122" name="Shape 122"/>
          <p:cNvSpPr/>
          <p:nvPr/>
        </p:nvSpPr>
        <p:spPr>
          <a:xfrm>
            <a:off x="977901" y="13382530"/>
            <a:ext cx="6066366"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defRPr sz="1600">
                <a:solidFill>
                  <a:srgbClr val="808080"/>
                </a:solidFill>
                <a:latin typeface="Arial"/>
                <a:ea typeface="Arial"/>
                <a:cs typeface="Arial"/>
                <a:sym typeface="Arial"/>
              </a:defRPr>
            </a:lvl1pPr>
          </a:lstStyle>
          <a:p>
            <a:pPr>
              <a:defRPr sz="4800">
                <a:solidFill>
                  <a:srgbClr val="00685D"/>
                </a:solidFill>
              </a:defRPr>
            </a:pPr>
            <a:r>
              <a:rPr sz="1600">
                <a:solidFill>
                  <a:srgbClr val="808080"/>
                </a:solidFill>
              </a:rPr>
              <a:t>© Copyright 2013 Pivotal. All rights reserved.</a:t>
            </a:r>
          </a:p>
        </p:txBody>
      </p:sp>
      <p:sp>
        <p:nvSpPr>
          <p:cNvPr id="123" name="Shape 123"/>
          <p:cNvSpPr/>
          <p:nvPr>
            <p:ph type="title"/>
          </p:nvPr>
        </p:nvSpPr>
        <p:spPr>
          <a:xfrm>
            <a:off x="977901" y="867834"/>
            <a:ext cx="22428201" cy="2332566"/>
          </a:xfrm>
          <a:prstGeom prst="rect">
            <a:avLst/>
          </a:prstGeom>
        </p:spPr>
        <p:txBody>
          <a:bodyPr lIns="0" tIns="0" rIns="0" bIns="0" anchor="t">
            <a:noAutofit/>
          </a:bodyPr>
          <a:lstStyle>
            <a:lvl1pPr algn="l" defTabSz="914400">
              <a:lnSpc>
                <a:spcPct val="90000"/>
              </a:lnSpc>
              <a:defRPr sz="8400">
                <a:solidFill>
                  <a:srgbClr val="00685D"/>
                </a:solidFill>
                <a:latin typeface="Arial"/>
                <a:ea typeface="Arial"/>
                <a:cs typeface="Arial"/>
                <a:sym typeface="Arial"/>
              </a:defRPr>
            </a:lvl1pPr>
          </a:lstStyle>
          <a:p>
            <a:pPr/>
            <a:r>
              <a:t>Title Text</a:t>
            </a:r>
          </a:p>
        </p:txBody>
      </p:sp>
      <p:sp>
        <p:nvSpPr>
          <p:cNvPr id="124" name="Shape 124"/>
          <p:cNvSpPr/>
          <p:nvPr>
            <p:ph type="sldNum" sz="quarter" idx="2"/>
          </p:nvPr>
        </p:nvSpPr>
        <p:spPr>
          <a:xfrm>
            <a:off x="17475200" y="12344399"/>
            <a:ext cx="5689600" cy="736601"/>
          </a:xfrm>
          <a:prstGeom prst="rect">
            <a:avLst/>
          </a:prstGeom>
        </p:spPr>
        <p:txBody>
          <a:bodyPr wrap="square" lIns="121919" tIns="121919" rIns="121919" bIns="121919" anchor="ctr"/>
          <a:lstStyle>
            <a:lvl1pPr algn="r" defTabSz="914400">
              <a:defRPr sz="3200">
                <a:solidFill>
                  <a:srgbClr val="00685D"/>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Only, no circles">
    <p:spTree>
      <p:nvGrpSpPr>
        <p:cNvPr id="1" name=""/>
        <p:cNvGrpSpPr/>
        <p:nvPr/>
      </p:nvGrpSpPr>
      <p:grpSpPr>
        <a:xfrm>
          <a:off x="0" y="0"/>
          <a:ext cx="0" cy="0"/>
          <a:chOff x="0" y="0"/>
          <a:chExt cx="0" cy="0"/>
        </a:xfrm>
      </p:grpSpPr>
      <p:sp>
        <p:nvSpPr>
          <p:cNvPr id="131" name="Shape 131"/>
          <p:cNvSpPr/>
          <p:nvPr/>
        </p:nvSpPr>
        <p:spPr>
          <a:xfrm>
            <a:off x="-1" y="12344400"/>
            <a:ext cx="24384001" cy="1028702"/>
          </a:xfrm>
          <a:prstGeom prst="rect">
            <a:avLst/>
          </a:prstGeom>
          <a:solidFill>
            <a:srgbClr val="00685D"/>
          </a:solidFill>
          <a:ln w="12700">
            <a:miter lim="400000"/>
            <a:tailEnd type="triangle"/>
          </a:ln>
        </p:spPr>
        <p:txBody>
          <a:bodyPr lIns="121919" tIns="121919" rIns="121919" bIns="121919" anchor="ctr"/>
          <a:lstStyle/>
          <a:p>
            <a:pPr algn="l" defTabSz="914400">
              <a:defRPr sz="4800">
                <a:solidFill>
                  <a:srgbClr val="FFFFFF"/>
                </a:solidFill>
                <a:latin typeface="Arial"/>
                <a:ea typeface="Arial"/>
                <a:cs typeface="Arial"/>
                <a:sym typeface="Arial"/>
              </a:defRPr>
            </a:pPr>
          </a:p>
        </p:txBody>
      </p:sp>
      <p:sp>
        <p:nvSpPr>
          <p:cNvPr id="132" name="Shape 132"/>
          <p:cNvSpPr/>
          <p:nvPr/>
        </p:nvSpPr>
        <p:spPr>
          <a:xfrm>
            <a:off x="22809200" y="13390655"/>
            <a:ext cx="1422400"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914400">
              <a:defRPr sz="2000">
                <a:solidFill>
                  <a:srgbClr val="808080"/>
                </a:solidFill>
                <a:latin typeface="Arial"/>
                <a:ea typeface="Arial"/>
                <a:cs typeface="Arial"/>
                <a:sym typeface="Arial"/>
              </a:defRPr>
            </a:lvl1pPr>
          </a:lstStyle>
          <a:p>
            <a:pPr>
              <a:defRPr sz="4800">
                <a:solidFill>
                  <a:srgbClr val="00685D"/>
                </a:solidFill>
              </a:defRPr>
            </a:pPr>
            <a:r>
              <a:rPr sz="2000">
                <a:solidFill>
                  <a:srgbClr val="808080"/>
                </a:solidFill>
              </a:rPr>
              <a:t>‹#›</a:t>
            </a:r>
          </a:p>
        </p:txBody>
      </p:sp>
      <p:pic>
        <p:nvPicPr>
          <p:cNvPr id="133" name="image1.png" descr="EMC logo white-lg.png"/>
          <p:cNvPicPr>
            <a:picLocks noChangeAspect="1"/>
          </p:cNvPicPr>
          <p:nvPr/>
        </p:nvPicPr>
        <p:blipFill>
          <a:blip r:embed="rId2">
            <a:extLst/>
          </a:blip>
          <a:stretch>
            <a:fillRect/>
          </a:stretch>
        </p:blipFill>
        <p:spPr>
          <a:xfrm>
            <a:off x="21203760" y="12496699"/>
            <a:ext cx="2398872" cy="680969"/>
          </a:xfrm>
          <a:prstGeom prst="rect">
            <a:avLst/>
          </a:prstGeom>
          <a:ln w="12700">
            <a:miter lim="400000"/>
          </a:ln>
        </p:spPr>
      </p:pic>
      <p:sp>
        <p:nvSpPr>
          <p:cNvPr id="134" name="Shape 134"/>
          <p:cNvSpPr/>
          <p:nvPr/>
        </p:nvSpPr>
        <p:spPr>
          <a:xfrm>
            <a:off x="977901" y="13382530"/>
            <a:ext cx="6066366"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defRPr sz="1600">
                <a:solidFill>
                  <a:srgbClr val="808080"/>
                </a:solidFill>
                <a:latin typeface="Arial"/>
                <a:ea typeface="Arial"/>
                <a:cs typeface="Arial"/>
                <a:sym typeface="Arial"/>
              </a:defRPr>
            </a:lvl1pPr>
          </a:lstStyle>
          <a:p>
            <a:pPr>
              <a:defRPr sz="4800">
                <a:solidFill>
                  <a:srgbClr val="00685D"/>
                </a:solidFill>
              </a:defRPr>
            </a:pPr>
            <a:r>
              <a:rPr sz="1600">
                <a:solidFill>
                  <a:srgbClr val="808080"/>
                </a:solidFill>
              </a:rPr>
              <a:t>Pivotal Confidential–Internal Use Only</a:t>
            </a:r>
          </a:p>
        </p:txBody>
      </p:sp>
      <p:sp>
        <p:nvSpPr>
          <p:cNvPr id="135" name="Shape 135"/>
          <p:cNvSpPr/>
          <p:nvPr/>
        </p:nvSpPr>
        <p:spPr>
          <a:xfrm>
            <a:off x="31676" y="12344400"/>
            <a:ext cx="8170226" cy="922398"/>
          </a:xfrm>
          <a:prstGeom prst="rect">
            <a:avLst/>
          </a:prstGeom>
          <a:ln w="12700">
            <a:miter lim="400000"/>
          </a:ln>
          <a:extLst>
            <a:ext uri="{C572A759-6A51-4108-AA02-DFA0A04FC94B}">
              <ma14:wrappingTextBoxFlag xmlns:ma14="http://schemas.microsoft.com/office/mac/drawingml/2011/main" val="1"/>
            </a:ext>
          </a:extLst>
        </p:spPr>
        <p:txBody>
          <a:bodyPr lIns="121919" tIns="121919" rIns="121919" bIns="121919">
            <a:spAutoFit/>
          </a:bodyPr>
          <a:lstStyle>
            <a:lvl1pPr defTabSz="914400">
              <a:defRPr sz="4800">
                <a:solidFill>
                  <a:srgbClr val="FFFFFF"/>
                </a:solidFill>
                <a:latin typeface="Arial"/>
                <a:ea typeface="Arial"/>
                <a:cs typeface="Arial"/>
                <a:sym typeface="Arial"/>
              </a:defRPr>
            </a:lvl1pPr>
          </a:lstStyle>
          <a:p>
            <a:pPr>
              <a:defRPr>
                <a:solidFill>
                  <a:srgbClr val="00685D"/>
                </a:solidFill>
              </a:defRPr>
            </a:pPr>
            <a:r>
              <a:rPr>
                <a:solidFill>
                  <a:srgbClr val="FFFFFF"/>
                </a:solidFill>
              </a:rPr>
              <a:t>Field Enablement Training</a:t>
            </a:r>
          </a:p>
        </p:txBody>
      </p:sp>
      <p:sp>
        <p:nvSpPr>
          <p:cNvPr id="136" name="Shape 136"/>
          <p:cNvSpPr/>
          <p:nvPr>
            <p:ph type="title"/>
          </p:nvPr>
        </p:nvSpPr>
        <p:spPr>
          <a:xfrm>
            <a:off x="977901" y="867834"/>
            <a:ext cx="22428201" cy="2332566"/>
          </a:xfrm>
          <a:prstGeom prst="rect">
            <a:avLst/>
          </a:prstGeom>
        </p:spPr>
        <p:txBody>
          <a:bodyPr lIns="0" tIns="0" rIns="0" bIns="0" anchor="t">
            <a:noAutofit/>
          </a:bodyPr>
          <a:lstStyle>
            <a:lvl1pPr algn="l" defTabSz="914400">
              <a:lnSpc>
                <a:spcPct val="90000"/>
              </a:lnSpc>
              <a:defRPr sz="8400">
                <a:solidFill>
                  <a:srgbClr val="00685D"/>
                </a:solidFill>
                <a:latin typeface="Arial"/>
                <a:ea typeface="Arial"/>
                <a:cs typeface="Arial"/>
                <a:sym typeface="Arial"/>
              </a:defRPr>
            </a:lvl1pPr>
          </a:lstStyle>
          <a:p>
            <a:pPr/>
            <a:r>
              <a:t>Title Text</a:t>
            </a:r>
          </a:p>
        </p:txBody>
      </p:sp>
      <p:sp>
        <p:nvSpPr>
          <p:cNvPr id="137" name="Shape 137"/>
          <p:cNvSpPr/>
          <p:nvPr>
            <p:ph type="sldNum" sz="quarter" idx="2"/>
          </p:nvPr>
        </p:nvSpPr>
        <p:spPr>
          <a:xfrm>
            <a:off x="17475200" y="12344399"/>
            <a:ext cx="5689600" cy="736601"/>
          </a:xfrm>
          <a:prstGeom prst="rect">
            <a:avLst/>
          </a:prstGeom>
        </p:spPr>
        <p:txBody>
          <a:bodyPr wrap="square" lIns="121919" tIns="121919" rIns="121919" bIns="121919" anchor="ctr"/>
          <a:lstStyle>
            <a:lvl1pPr algn="r" defTabSz="914400">
              <a:defRPr sz="3200">
                <a:solidFill>
                  <a:srgbClr val="00685D"/>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44" name="Shape 144"/>
          <p:cNvSpPr/>
          <p:nvPr>
            <p:ph type="title"/>
          </p:nvPr>
        </p:nvSpPr>
        <p:spPr>
          <a:xfrm>
            <a:off x="1778000" y="4533900"/>
            <a:ext cx="20828000" cy="4648200"/>
          </a:xfrm>
          <a:prstGeom prst="rect">
            <a:avLst/>
          </a:prstGeom>
        </p:spPr>
        <p:txBody>
          <a:bodyPr/>
          <a:lstStyle/>
          <a:p>
            <a:pPr/>
            <a:r>
              <a:t>Title Text</a:t>
            </a:r>
          </a:p>
        </p:txBody>
      </p:sp>
      <p:pic>
        <p:nvPicPr>
          <p:cNvPr id="145" name="Pivotal_Teal.png"/>
          <p:cNvPicPr>
            <a:picLocks noChangeAspect="1"/>
          </p:cNvPicPr>
          <p:nvPr/>
        </p:nvPicPr>
        <p:blipFill>
          <a:blip r:embed="rId2">
            <a:extLst/>
          </a:blip>
          <a:stretch>
            <a:fillRect/>
          </a:stretch>
        </p:blipFill>
        <p:spPr>
          <a:xfrm>
            <a:off x="22142487" y="12836621"/>
            <a:ext cx="2540001" cy="994611"/>
          </a:xfrm>
          <a:prstGeom prst="rect">
            <a:avLst/>
          </a:prstGeom>
          <a:ln w="12700">
            <a:miter lim="400000"/>
          </a:ln>
        </p:spPr>
      </p:pic>
      <p:sp>
        <p:nvSpPr>
          <p:cNvPr id="146" name="Shape 14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1" name="Shape 21"/>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2" name="Shape 22"/>
          <p:cNvSpPr/>
          <p:nvPr>
            <p:ph type="title"/>
          </p:nvPr>
        </p:nvSpPr>
        <p:spPr>
          <a:xfrm>
            <a:off x="635000" y="9448800"/>
            <a:ext cx="23114000" cy="2006600"/>
          </a:xfrm>
          <a:prstGeom prst="rect">
            <a:avLst/>
          </a:prstGeom>
        </p:spPr>
        <p:txBody>
          <a:bodyPr anchor="b"/>
          <a:lstStyle/>
          <a:p>
            <a:pPr/>
            <a:r>
              <a:t>Title Text</a:t>
            </a:r>
          </a:p>
        </p:txBody>
      </p:sp>
      <p:sp>
        <p:nvSpPr>
          <p:cNvPr id="23" name="Shape 23"/>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1" name="Shape 31"/>
          <p:cNvSpPr/>
          <p:nvPr>
            <p:ph type="title"/>
          </p:nvPr>
        </p:nvSpPr>
        <p:spPr>
          <a:xfrm>
            <a:off x="1778000" y="4533900"/>
            <a:ext cx="20828000" cy="4648200"/>
          </a:xfrm>
          <a:prstGeom prst="rect">
            <a:avLst/>
          </a:prstGeom>
        </p:spPr>
        <p:txBody>
          <a:bodyPr/>
          <a:lstStyle/>
          <a:p>
            <a:pPr/>
            <a:r>
              <a:t>Title Text</a:t>
            </a:r>
          </a:p>
        </p:txBody>
      </p:sp>
      <p:sp>
        <p:nvSpPr>
          <p:cNvPr id="32" name="Shape 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9" name="Shape 39"/>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40" name="Shape 40"/>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1" name="Shape 4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a:r>
              <a:t>Title Text</a:t>
            </a: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6" name="Shape 66"/>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7" name="Shape 67"/>
          <p:cNvSpPr/>
          <p:nvPr>
            <p:ph type="title"/>
          </p:nvPr>
        </p:nvSpPr>
        <p:spPr>
          <a:prstGeom prst="rect">
            <a:avLst/>
          </a:prstGeom>
        </p:spPr>
        <p:txBody>
          <a:bodyPr/>
          <a:lstStyle/>
          <a:p>
            <a:pPr/>
            <a:r>
              <a:t>Title Text</a:t>
            </a:r>
          </a:p>
        </p:txBody>
      </p:sp>
      <p:sp>
        <p:nvSpPr>
          <p:cNvPr id="68" name="Shape 68"/>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9" name="Shape 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6" name="Shape 76"/>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Shape 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4" name="Shape 84"/>
          <p:cNvSpPr/>
          <p:nvPr>
            <p:ph type="pic" idx="13"/>
          </p:nvPr>
        </p:nvSpPr>
        <p:spPr>
          <a:xfrm>
            <a:off x="1206500" y="1130300"/>
            <a:ext cx="14173200" cy="11468100"/>
          </a:xfrm>
          <a:prstGeom prst="rect">
            <a:avLst/>
          </a:prstGeom>
        </p:spPr>
        <p:txBody>
          <a:bodyPr lIns="91439" tIns="45719" rIns="91439" bIns="45719" anchor="t">
            <a:noAutofit/>
          </a:bodyPr>
          <a:lstStyle/>
          <a:p>
            <a:pPr/>
          </a:p>
        </p:txBody>
      </p:sp>
      <p:sp>
        <p:nvSpPr>
          <p:cNvPr id="85" name="Shape 85"/>
          <p:cNvSpPr/>
          <p:nvPr>
            <p:ph type="pic" sz="quarter" idx="14"/>
          </p:nvPr>
        </p:nvSpPr>
        <p:spPr>
          <a:xfrm>
            <a:off x="15760700" y="7048500"/>
            <a:ext cx="7404100" cy="5549900"/>
          </a:xfrm>
          <a:prstGeom prst="rect">
            <a:avLst/>
          </a:prstGeom>
        </p:spPr>
        <p:txBody>
          <a:bodyPr lIns="91439" tIns="45719" rIns="91439" bIns="45719" anchor="t">
            <a:noAutofit/>
          </a:bodyPr>
          <a:lstStyle/>
          <a:p>
            <a:pPr/>
          </a:p>
        </p:txBody>
      </p:sp>
      <p:sp>
        <p:nvSpPr>
          <p:cNvPr id="86" name="Shape 86"/>
          <p:cNvSpPr/>
          <p:nvPr>
            <p:ph type="pic" sz="quarter" idx="15"/>
          </p:nvPr>
        </p:nvSpPr>
        <p:spPr>
          <a:xfrm>
            <a:off x="15760700" y="1130300"/>
            <a:ext cx="7404100" cy="5549900"/>
          </a:xfrm>
          <a:prstGeom prst="rect">
            <a:avLst/>
          </a:prstGeom>
        </p:spPr>
        <p:txBody>
          <a:bodyPr lIns="91439" tIns="45719" rIns="91439" bIns="45719" anchor="t">
            <a:noAutofit/>
          </a:bodyPr>
          <a:lstStyle/>
          <a:p>
            <a:pPr/>
          </a:p>
        </p:txBody>
      </p:sp>
      <p:sp>
        <p:nvSpPr>
          <p:cNvPr id="87" name="Shape 8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image" Target="../media/image19.png"/><Relationship Id="rId4" Type="http://schemas.openxmlformats.org/officeDocument/2006/relationships/image" Target="../media/image2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2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27.png"/><Relationship Id="rId11" Type="http://schemas.openxmlformats.org/officeDocument/2006/relationships/image" Target="../media/image2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image" Target="../media/image25.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2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2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3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3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 Id="rId14" Type="http://schemas.openxmlformats.org/officeDocument/2006/relationships/image" Target="../media/image44.png"/><Relationship Id="rId15" Type="http://schemas.openxmlformats.org/officeDocument/2006/relationships/image" Target="../media/image2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 Id="rId14" Type="http://schemas.openxmlformats.org/officeDocument/2006/relationships/image" Target="../media/image44.png"/><Relationship Id="rId15" Type="http://schemas.openxmlformats.org/officeDocument/2006/relationships/image" Target="../media/image28.png"/><Relationship Id="rId16" Type="http://schemas.openxmlformats.org/officeDocument/2006/relationships/image" Target="../media/image45.png"/><Relationship Id="rId17" Type="http://schemas.openxmlformats.org/officeDocument/2006/relationships/image" Target="../media/image46.png"/><Relationship Id="rId18" Type="http://schemas.openxmlformats.org/officeDocument/2006/relationships/image" Target="../media/image47.png"/><Relationship Id="rId19" Type="http://schemas.openxmlformats.org/officeDocument/2006/relationships/image" Target="../media/image48.png"/><Relationship Id="rId20" Type="http://schemas.openxmlformats.org/officeDocument/2006/relationships/image" Target="../media/image49.png"/><Relationship Id="rId21" Type="http://schemas.openxmlformats.org/officeDocument/2006/relationships/image" Target="../media/image50.png"/><Relationship Id="rId22" Type="http://schemas.openxmlformats.org/officeDocument/2006/relationships/image" Target="../media/image51.png"/><Relationship Id="rId23" Type="http://schemas.openxmlformats.org/officeDocument/2006/relationships/image" Target="../media/image52.png"/><Relationship Id="rId24" Type="http://schemas.openxmlformats.org/officeDocument/2006/relationships/image" Target="../media/image53.png"/><Relationship Id="rId25" Type="http://schemas.openxmlformats.org/officeDocument/2006/relationships/image" Target="../media/image54.png"/><Relationship Id="rId26" Type="http://schemas.openxmlformats.org/officeDocument/2006/relationships/image" Target="../media/image55.png"/><Relationship Id="rId27" Type="http://schemas.openxmlformats.org/officeDocument/2006/relationships/image" Target="../media/image56.png"/><Relationship Id="rId28" Type="http://schemas.openxmlformats.org/officeDocument/2006/relationships/image" Target="../media/image30.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4.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 Id="rId8" Type="http://schemas.openxmlformats.org/officeDocument/2006/relationships/image" Target="../media/image57.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 Id="rId8" Type="http://schemas.openxmlformats.org/officeDocument/2006/relationships/image" Target="../media/image58.png"/><Relationship Id="rId9" Type="http://schemas.openxmlformats.org/officeDocument/2006/relationships/hyperlink" Target="https://www.youtube.com/watch?v=rk_K_AAHEEI" TargetMode="Externa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 Id="rId8" Type="http://schemas.openxmlformats.org/officeDocument/2006/relationships/image" Target="../media/image59.png"/><Relationship Id="rId9" Type="http://schemas.openxmlformats.org/officeDocument/2006/relationships/image" Target="../media/image60.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 Id="rId8" Type="http://schemas.openxmlformats.org/officeDocument/2006/relationships/image" Target="../media/image61.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defRPr>
                <a:solidFill>
                  <a:srgbClr val="5E5E5E"/>
                </a:solidFill>
                <a:latin typeface="Helvetica"/>
                <a:ea typeface="Helvetica"/>
                <a:cs typeface="Helvetica"/>
                <a:sym typeface="Helvetica"/>
              </a:defRPr>
            </a:pPr>
            <a:r>
              <a:rPr sz="8000"/>
              <a:t>Technical Overview of:</a:t>
            </a:r>
            <a:r>
              <a:t> </a:t>
            </a:r>
          </a:p>
          <a:p>
            <a:pPr>
              <a:defRPr>
                <a:solidFill>
                  <a:srgbClr val="10786D"/>
                </a:solidFill>
                <a:latin typeface="Helvetica"/>
                <a:ea typeface="Helvetica"/>
                <a:cs typeface="Helvetica"/>
                <a:sym typeface="Helvetica"/>
              </a:defRPr>
            </a:pPr>
            <a:r>
              <a:t>Pivotal </a:t>
            </a:r>
            <a:r>
              <a:rPr b="1"/>
              <a:t>Cloud Foundry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5" name="pasted-image.pdf"/>
          <p:cNvPicPr>
            <a:picLocks noChangeAspect="1"/>
          </p:cNvPicPr>
          <p:nvPr/>
        </p:nvPicPr>
        <p:blipFill>
          <a:blip r:embed="rId2">
            <a:extLst/>
          </a:blip>
          <a:stretch>
            <a:fillRect/>
          </a:stretch>
        </p:blipFill>
        <p:spPr>
          <a:xfrm>
            <a:off x="1739900" y="1358900"/>
            <a:ext cx="11620500" cy="10993257"/>
          </a:xfrm>
          <a:prstGeom prst="rect">
            <a:avLst/>
          </a:prstGeom>
          <a:ln w="12700">
            <a:miter lim="400000"/>
          </a:ln>
        </p:spPr>
      </p:pic>
      <p:sp>
        <p:nvSpPr>
          <p:cNvPr id="396" name="Shape 396"/>
          <p:cNvSpPr/>
          <p:nvPr/>
        </p:nvSpPr>
        <p:spPr>
          <a:xfrm>
            <a:off x="16119704" y="535943"/>
            <a:ext cx="778472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Failed VMs are Recovered</a:t>
            </a:r>
          </a:p>
        </p:txBody>
      </p:sp>
      <p:sp>
        <p:nvSpPr>
          <p:cNvPr id="397" name="Shape 397"/>
          <p:cNvSpPr/>
          <p:nvPr/>
        </p:nvSpPr>
        <p:spPr>
          <a:xfrm>
            <a:off x="19397323"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4 Levels of High Availability</a:t>
            </a:r>
          </a:p>
        </p:txBody>
      </p:sp>
      <p:grpSp>
        <p:nvGrpSpPr>
          <p:cNvPr id="403" name="Group 403"/>
          <p:cNvGrpSpPr/>
          <p:nvPr/>
        </p:nvGrpSpPr>
        <p:grpSpPr>
          <a:xfrm>
            <a:off x="11949002" y="5438261"/>
            <a:ext cx="4295776" cy="2839642"/>
            <a:chOff x="-1641078" y="0"/>
            <a:chExt cx="4295775" cy="2839640"/>
          </a:xfrm>
        </p:grpSpPr>
        <p:sp>
          <p:nvSpPr>
            <p:cNvPr id="398" name="Shape 398"/>
            <p:cNvSpPr/>
            <p:nvPr/>
          </p:nvSpPr>
          <p:spPr>
            <a:xfrm>
              <a:off x="-1641079" y="0"/>
              <a:ext cx="4295776" cy="283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8" y="0"/>
                  </a:moveTo>
                  <a:cubicBezTo>
                    <a:pt x="8537" y="0"/>
                    <a:pt x="8252" y="431"/>
                    <a:pt x="8252" y="963"/>
                  </a:cubicBezTo>
                  <a:lnTo>
                    <a:pt x="8252" y="5217"/>
                  </a:lnTo>
                  <a:lnTo>
                    <a:pt x="0" y="6128"/>
                  </a:lnTo>
                  <a:lnTo>
                    <a:pt x="8252" y="7043"/>
                  </a:lnTo>
                  <a:lnTo>
                    <a:pt x="8252" y="20634"/>
                  </a:lnTo>
                  <a:cubicBezTo>
                    <a:pt x="8252" y="21166"/>
                    <a:pt x="8537" y="21600"/>
                    <a:pt x="8888" y="21600"/>
                  </a:cubicBezTo>
                  <a:lnTo>
                    <a:pt x="20963" y="21600"/>
                  </a:lnTo>
                  <a:cubicBezTo>
                    <a:pt x="21315" y="21600"/>
                    <a:pt x="21600" y="21166"/>
                    <a:pt x="21600" y="20634"/>
                  </a:cubicBezTo>
                  <a:lnTo>
                    <a:pt x="21600" y="963"/>
                  </a:lnTo>
                  <a:cubicBezTo>
                    <a:pt x="21600" y="431"/>
                    <a:pt x="21315" y="0"/>
                    <a:pt x="20963" y="0"/>
                  </a:cubicBezTo>
                  <a:lnTo>
                    <a:pt x="8888"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399" name="pasted-image.pdf"/>
            <p:cNvPicPr>
              <a:picLocks noChangeAspect="1"/>
            </p:cNvPicPr>
            <p:nvPr/>
          </p:nvPicPr>
          <p:blipFill>
            <a:blip r:embed="rId3">
              <a:extLst/>
            </a:blip>
            <a:stretch>
              <a:fillRect/>
            </a:stretch>
          </p:blipFill>
          <p:spPr>
            <a:xfrm>
              <a:off x="858360" y="323939"/>
              <a:ext cx="1020496" cy="556635"/>
            </a:xfrm>
            <a:prstGeom prst="rect">
              <a:avLst/>
            </a:prstGeom>
            <a:ln w="12700" cap="flat">
              <a:noFill/>
              <a:miter lim="400000"/>
            </a:ln>
            <a:effectLst/>
          </p:spPr>
        </p:pic>
        <p:sp>
          <p:nvSpPr>
            <p:cNvPr id="400" name="Shape 400"/>
            <p:cNvSpPr/>
            <p:nvPr/>
          </p:nvSpPr>
          <p:spPr>
            <a:xfrm>
              <a:off x="287779" y="88754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a:r>
                <a:t>desired state</a:t>
              </a:r>
            </a:p>
          </p:txBody>
        </p:sp>
        <p:sp>
          <p:nvSpPr>
            <p:cNvPr id="401" name="Shape 401"/>
            <p:cNvSpPr/>
            <p:nvPr/>
          </p:nvSpPr>
          <p:spPr>
            <a:xfrm>
              <a:off x="335024" y="2235542"/>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latin typeface="Helvetica"/>
                  <a:ea typeface="Helvetica"/>
                  <a:cs typeface="Helvetica"/>
                  <a:sym typeface="Helvetica"/>
                </a:defRPr>
              </a:lvl1pPr>
            </a:lstStyle>
            <a:p>
              <a:pPr/>
              <a:r>
                <a:t>actual state</a:t>
              </a:r>
            </a:p>
          </p:txBody>
        </p:sp>
        <p:pic>
          <p:nvPicPr>
            <p:cNvPr id="402" name="pasted-image.pdf"/>
            <p:cNvPicPr>
              <a:picLocks noChangeAspect="1"/>
            </p:cNvPicPr>
            <p:nvPr/>
          </p:nvPicPr>
          <p:blipFill>
            <a:blip r:embed="rId3">
              <a:extLst/>
            </a:blip>
            <a:stretch>
              <a:fillRect/>
            </a:stretch>
          </p:blipFill>
          <p:spPr>
            <a:xfrm>
              <a:off x="845604" y="1614495"/>
              <a:ext cx="1020496" cy="556635"/>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5" name="pasted-image.pdf"/>
          <p:cNvPicPr>
            <a:picLocks noChangeAspect="1"/>
          </p:cNvPicPr>
          <p:nvPr/>
        </p:nvPicPr>
        <p:blipFill>
          <a:blip r:embed="rId2">
            <a:extLst/>
          </a:blip>
          <a:stretch>
            <a:fillRect/>
          </a:stretch>
        </p:blipFill>
        <p:spPr>
          <a:xfrm>
            <a:off x="1739900" y="1358900"/>
            <a:ext cx="11620500" cy="10993257"/>
          </a:xfrm>
          <a:prstGeom prst="rect">
            <a:avLst/>
          </a:prstGeom>
          <a:ln w="12700">
            <a:miter lim="400000"/>
          </a:ln>
        </p:spPr>
      </p:pic>
      <p:grpSp>
        <p:nvGrpSpPr>
          <p:cNvPr id="412" name="Group 412"/>
          <p:cNvGrpSpPr/>
          <p:nvPr/>
        </p:nvGrpSpPr>
        <p:grpSpPr>
          <a:xfrm>
            <a:off x="11949002" y="5438261"/>
            <a:ext cx="4295776" cy="2839642"/>
            <a:chOff x="-1641078" y="0"/>
            <a:chExt cx="4295775" cy="2839640"/>
          </a:xfrm>
        </p:grpSpPr>
        <p:sp>
          <p:nvSpPr>
            <p:cNvPr id="406" name="Shape 406"/>
            <p:cNvSpPr/>
            <p:nvPr/>
          </p:nvSpPr>
          <p:spPr>
            <a:xfrm>
              <a:off x="-1641079" y="0"/>
              <a:ext cx="4295776" cy="283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8" y="0"/>
                  </a:moveTo>
                  <a:cubicBezTo>
                    <a:pt x="8537" y="0"/>
                    <a:pt x="8252" y="431"/>
                    <a:pt x="8252" y="963"/>
                  </a:cubicBezTo>
                  <a:lnTo>
                    <a:pt x="8252" y="5217"/>
                  </a:lnTo>
                  <a:lnTo>
                    <a:pt x="0" y="6128"/>
                  </a:lnTo>
                  <a:lnTo>
                    <a:pt x="8252" y="7043"/>
                  </a:lnTo>
                  <a:lnTo>
                    <a:pt x="8252" y="20634"/>
                  </a:lnTo>
                  <a:cubicBezTo>
                    <a:pt x="8252" y="21166"/>
                    <a:pt x="8537" y="21600"/>
                    <a:pt x="8888" y="21600"/>
                  </a:cubicBezTo>
                  <a:lnTo>
                    <a:pt x="20963" y="21600"/>
                  </a:lnTo>
                  <a:cubicBezTo>
                    <a:pt x="21315" y="21600"/>
                    <a:pt x="21600" y="21166"/>
                    <a:pt x="21600" y="20634"/>
                  </a:cubicBezTo>
                  <a:lnTo>
                    <a:pt x="21600" y="963"/>
                  </a:lnTo>
                  <a:cubicBezTo>
                    <a:pt x="21600" y="431"/>
                    <a:pt x="21315" y="0"/>
                    <a:pt x="20963" y="0"/>
                  </a:cubicBezTo>
                  <a:lnTo>
                    <a:pt x="8888"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grpSp>
          <p:nvGrpSpPr>
            <p:cNvPr id="409" name="Group 409"/>
            <p:cNvGrpSpPr/>
            <p:nvPr/>
          </p:nvGrpSpPr>
          <p:grpSpPr>
            <a:xfrm>
              <a:off x="287779" y="323939"/>
              <a:ext cx="2136146" cy="1048344"/>
              <a:chOff x="0" y="0"/>
              <a:chExt cx="2136145" cy="1048342"/>
            </a:xfrm>
          </p:grpSpPr>
          <p:pic>
            <p:nvPicPr>
              <p:cNvPr id="407" name="pasted-image.pdf"/>
              <p:cNvPicPr>
                <a:picLocks noChangeAspect="1"/>
              </p:cNvPicPr>
              <p:nvPr/>
            </p:nvPicPr>
            <p:blipFill>
              <a:blip r:embed="rId3">
                <a:extLst/>
              </a:blip>
              <a:stretch>
                <a:fillRect/>
              </a:stretch>
            </p:blipFill>
            <p:spPr>
              <a:xfrm>
                <a:off x="570581" y="0"/>
                <a:ext cx="1020496" cy="556634"/>
              </a:xfrm>
              <a:prstGeom prst="rect">
                <a:avLst/>
              </a:prstGeom>
              <a:ln w="12700" cap="flat">
                <a:noFill/>
                <a:miter lim="400000"/>
              </a:ln>
              <a:effectLst/>
            </p:spPr>
          </p:pic>
          <p:sp>
            <p:nvSpPr>
              <p:cNvPr id="408" name="Shape 408"/>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a:r>
                  <a:t>desired state</a:t>
                </a:r>
              </a:p>
            </p:txBody>
          </p:sp>
        </p:grpSp>
        <p:pic>
          <p:nvPicPr>
            <p:cNvPr id="410" name="pasted-image.pdf"/>
            <p:cNvPicPr>
              <a:picLocks noChangeAspect="1"/>
            </p:cNvPicPr>
            <p:nvPr/>
          </p:nvPicPr>
          <p:blipFill>
            <a:blip r:embed="rId4">
              <a:extLst/>
            </a:blip>
            <a:stretch>
              <a:fillRect/>
            </a:stretch>
          </p:blipFill>
          <p:spPr>
            <a:xfrm>
              <a:off x="1090313" y="1524512"/>
              <a:ext cx="838201" cy="558801"/>
            </a:xfrm>
            <a:prstGeom prst="rect">
              <a:avLst/>
            </a:prstGeom>
            <a:ln w="12700" cap="flat">
              <a:noFill/>
              <a:miter lim="400000"/>
            </a:ln>
            <a:effectLst/>
          </p:spPr>
        </p:pic>
        <p:sp>
          <p:nvSpPr>
            <p:cNvPr id="411" name="Shape 411"/>
            <p:cNvSpPr/>
            <p:nvPr/>
          </p:nvSpPr>
          <p:spPr>
            <a:xfrm>
              <a:off x="335024" y="2235542"/>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latin typeface="Helvetica"/>
                  <a:ea typeface="Helvetica"/>
                  <a:cs typeface="Helvetica"/>
                  <a:sym typeface="Helvetica"/>
                </a:defRPr>
              </a:lvl1pPr>
            </a:lstStyle>
            <a:p>
              <a:pPr/>
              <a:r>
                <a:t>actual state</a:t>
              </a:r>
            </a:p>
          </p:txBody>
        </p:sp>
      </p:grpSp>
      <p:sp>
        <p:nvSpPr>
          <p:cNvPr id="413" name="Shape 413"/>
          <p:cNvSpPr/>
          <p:nvPr/>
        </p:nvSpPr>
        <p:spPr>
          <a:xfrm rot="10800000">
            <a:off x="8351116" y="6034978"/>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414" name="Shape 414"/>
          <p:cNvSpPr/>
          <p:nvPr/>
        </p:nvSpPr>
        <p:spPr>
          <a:xfrm rot="16200000">
            <a:off x="6511482" y="4949669"/>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415" name="Shape 415"/>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4 Levels of High Availability</a:t>
            </a:r>
          </a:p>
        </p:txBody>
      </p:sp>
      <p:sp>
        <p:nvSpPr>
          <p:cNvPr id="416" name="Shape 416"/>
          <p:cNvSpPr/>
          <p:nvPr/>
        </p:nvSpPr>
        <p:spPr>
          <a:xfrm>
            <a:off x="10021408" y="8917020"/>
            <a:ext cx="1270001" cy="1270001"/>
          </a:xfrm>
          <a:prstGeom prst="ellipse">
            <a:avLst/>
          </a:prstGeom>
          <a:solidFill>
            <a:srgbClr val="DCDEE0">
              <a:alpha val="4586"/>
            </a:srgbClr>
          </a:solidFill>
          <a:ln w="12700">
            <a:miter lim="400000"/>
          </a:ln>
        </p:spPr>
        <p:txBody>
          <a:bodyPr lIns="50800" tIns="50800" rIns="50800" bIns="50800" anchor="ctr"/>
          <a:lstStyle/>
          <a:p>
            <a:pPr>
              <a:defRPr sz="3200">
                <a:solidFill>
                  <a:srgbClr val="FFFFFF"/>
                </a:solidFill>
              </a:defRPr>
            </a:pPr>
          </a:p>
        </p:txBody>
      </p:sp>
      <p:sp>
        <p:nvSpPr>
          <p:cNvPr id="417" name="Shape 417"/>
          <p:cNvSpPr/>
          <p:nvPr/>
        </p:nvSpPr>
        <p:spPr>
          <a:xfrm>
            <a:off x="12935187" y="3416658"/>
            <a:ext cx="1863031" cy="1751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0F7A70"/>
                </a:solidFill>
                <a:latin typeface="Helvetica"/>
                <a:ea typeface="Helvetica"/>
                <a:cs typeface="Helvetica"/>
                <a:sym typeface="Helvetica"/>
              </a:defRPr>
            </a:lvl1pPr>
          </a:lstStyle>
          <a:p>
            <a:pPr/>
            <a:r>
              <a:t></a:t>
            </a:r>
          </a:p>
        </p:txBody>
      </p:sp>
      <p:sp>
        <p:nvSpPr>
          <p:cNvPr id="418" name="Shape 418"/>
          <p:cNvSpPr/>
          <p:nvPr/>
        </p:nvSpPr>
        <p:spPr>
          <a:xfrm rot="18900000">
            <a:off x="12188163" y="5130549"/>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419" name="Shape 419"/>
          <p:cNvSpPr/>
          <p:nvPr/>
        </p:nvSpPr>
        <p:spPr>
          <a:xfrm>
            <a:off x="16119704" y="535943"/>
            <a:ext cx="778472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Failed VMs are Recovered</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2" grpId="1" fill="hold">
                                  <p:stCondLst>
                                    <p:cond delay="0"/>
                                  </p:stCondLst>
                                  <p:iterate type="el" backwards="0">
                                    <p:tmAbs val="0"/>
                                  </p:iterate>
                                  <p:childTnLst>
                                    <p:set>
                                      <p:cBhvr>
                                        <p:cTn id="6" fill="hold"/>
                                        <p:tgtEl>
                                          <p:spTgt spid="416"/>
                                        </p:tgtEl>
                                        <p:attrNameLst>
                                          <p:attrName>style.visibility</p:attrName>
                                        </p:attrNameLst>
                                      </p:cBhvr>
                                      <p:to>
                                        <p:strVal val="visible"/>
                                      </p:to>
                                    </p:set>
                                    <p:animEffect filter="wipe(down)" transition="in">
                                      <p:cBhvr>
                                        <p:cTn id="7" dur="500"/>
                                        <p:tgtEl>
                                          <p:spTgt spid="416"/>
                                        </p:tgtEl>
                                      </p:cBhvr>
                                    </p:animEffect>
                                  </p:childTnLst>
                                </p:cTn>
                              </p:par>
                            </p:childTnLst>
                          </p:cTn>
                        </p:par>
                        <p:par>
                          <p:cTn id="8" fill="hold">
                            <p:stCondLst>
                              <p:cond delay="500"/>
                            </p:stCondLst>
                            <p:childTnLst>
                              <p:par>
                                <p:cTn id="9" presetClass="exit" nodeType="afterEffect" presetSubtype="0" presetID="1" grpId="2" fill="hold">
                                  <p:stCondLst>
                                    <p:cond delay="0"/>
                                  </p:stCondLst>
                                  <p:iterate type="el" backwards="0">
                                    <p:tmAbs val="0"/>
                                  </p:iterate>
                                  <p:childTnLst>
                                    <p:set>
                                      <p:cBhvr>
                                        <p:cTn id="10" fill="hold">
                                          <p:stCondLst>
                                            <p:cond delay="0"/>
                                          </p:stCondLst>
                                        </p:cTn>
                                        <p:tgtEl>
                                          <p:spTgt spid="4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2" presetID="22" grpId="3" fill="hold">
                                  <p:stCondLst>
                                    <p:cond delay="0"/>
                                  </p:stCondLst>
                                  <p:iterate type="el" backwards="0">
                                    <p:tmAbs val="0"/>
                                  </p:iterate>
                                  <p:childTnLst>
                                    <p:set>
                                      <p:cBhvr>
                                        <p:cTn id="14" fill="hold"/>
                                        <p:tgtEl>
                                          <p:spTgt spid="413"/>
                                        </p:tgtEl>
                                        <p:attrNameLst>
                                          <p:attrName>style.visibility</p:attrName>
                                        </p:attrNameLst>
                                      </p:cBhvr>
                                      <p:to>
                                        <p:strVal val="visible"/>
                                      </p:to>
                                    </p:set>
                                    <p:animEffect filter="wipe(right)" transition="in">
                                      <p:cBhvr>
                                        <p:cTn id="15" dur="500"/>
                                        <p:tgtEl>
                                          <p:spTgt spid="413"/>
                                        </p:tgtEl>
                                      </p:cBhvr>
                                    </p:animEffect>
                                  </p:childTnLst>
                                </p:cTn>
                              </p:par>
                            </p:childTnLst>
                          </p:cTn>
                        </p:par>
                        <p:par>
                          <p:cTn id="16" fill="hold">
                            <p:stCondLst>
                              <p:cond delay="500"/>
                            </p:stCondLst>
                            <p:childTnLst>
                              <p:par>
                                <p:cTn id="17" presetClass="entr" nodeType="afterEffect" presetSubtype="4" presetID="22" grpId="4" fill="hold">
                                  <p:stCondLst>
                                    <p:cond delay="1000"/>
                                  </p:stCondLst>
                                  <p:iterate type="el" backwards="0">
                                    <p:tmAbs val="0"/>
                                  </p:iterate>
                                  <p:childTnLst>
                                    <p:set>
                                      <p:cBhvr>
                                        <p:cTn id="18" fill="hold"/>
                                        <p:tgtEl>
                                          <p:spTgt spid="414"/>
                                        </p:tgtEl>
                                        <p:attrNameLst>
                                          <p:attrName>style.visibility</p:attrName>
                                        </p:attrNameLst>
                                      </p:cBhvr>
                                      <p:to>
                                        <p:strVal val="visible"/>
                                      </p:to>
                                    </p:set>
                                    <p:animEffect filter="wipe(down)" transition="in">
                                      <p:cBhvr>
                                        <p:cTn id="19" dur="500"/>
                                        <p:tgtEl>
                                          <p:spTgt spid="414"/>
                                        </p:tgtEl>
                                      </p:cBhvr>
                                    </p:animEffect>
                                  </p:childTnLst>
                                </p:cTn>
                              </p:par>
                            </p:childTnLst>
                          </p:cTn>
                        </p:par>
                        <p:par>
                          <p:cTn id="20" fill="hold">
                            <p:stCondLst>
                              <p:cond delay="2000"/>
                            </p:stCondLst>
                            <p:childTnLst>
                              <p:par>
                                <p:cTn id="21" presetClass="exit" nodeType="afterEffect" presetSubtype="0" presetID="1" grpId="5" fill="hold">
                                  <p:stCondLst>
                                    <p:cond delay="0"/>
                                  </p:stCondLst>
                                  <p:iterate type="el" backwards="0">
                                    <p:tmAbs val="0"/>
                                  </p:iterate>
                                  <p:childTnLst>
                                    <p:set>
                                      <p:cBhvr>
                                        <p:cTn id="22" fill="hold">
                                          <p:stCondLst>
                                            <p:cond delay="0"/>
                                          </p:stCondLst>
                                        </p:cTn>
                                        <p:tgtEl>
                                          <p:spTgt spid="413"/>
                                        </p:tgtEl>
                                        <p:attrNameLst>
                                          <p:attrName>style.visibility</p:attrName>
                                        </p:attrNameLst>
                                      </p:cBhvr>
                                      <p:to>
                                        <p:strVal val="hidden"/>
                                      </p:to>
                                    </p:set>
                                  </p:childTnLst>
                                </p:cTn>
                              </p:par>
                            </p:childTnLst>
                          </p:cTn>
                        </p:par>
                        <p:par>
                          <p:cTn id="23" fill="hold">
                            <p:stCondLst>
                              <p:cond delay="2000"/>
                            </p:stCondLst>
                            <p:childTnLst>
                              <p:par>
                                <p:cTn id="24" presetClass="exit" nodeType="afterEffect" presetSubtype="0" presetID="1" grpId="6" fill="hold">
                                  <p:stCondLst>
                                    <p:cond delay="1000"/>
                                  </p:stCondLst>
                                  <p:iterate type="el" backwards="0">
                                    <p:tmAbs val="0"/>
                                  </p:iterate>
                                  <p:childTnLst>
                                    <p:set>
                                      <p:cBhvr>
                                        <p:cTn id="25" fill="hold">
                                          <p:stCondLst>
                                            <p:cond delay="0"/>
                                          </p:stCondLst>
                                        </p:cTn>
                                        <p:tgtEl>
                                          <p:spTgt spid="414"/>
                                        </p:tgtEl>
                                        <p:attrNameLst>
                                          <p:attrName>style.visibility</p:attrName>
                                        </p:attrNameLst>
                                      </p:cBhvr>
                                      <p:to>
                                        <p:strVal val="hidden"/>
                                      </p:to>
                                    </p:set>
                                  </p:childTnLst>
                                </p:cTn>
                              </p:par>
                            </p:childTnLst>
                          </p:cTn>
                        </p:par>
                        <p:par>
                          <p:cTn id="26" fill="hold">
                            <p:stCondLst>
                              <p:cond delay="3000"/>
                            </p:stCondLst>
                            <p:childTnLst>
                              <p:par>
                                <p:cTn id="27" presetClass="entr" nodeType="afterEffect" presetSubtype="3" presetID="18" grpId="7" fill="hold">
                                  <p:stCondLst>
                                    <p:cond delay="1000"/>
                                  </p:stCondLst>
                                  <p:iterate type="el" backwards="0">
                                    <p:tmAbs val="0"/>
                                  </p:iterate>
                                  <p:childTnLst>
                                    <p:set>
                                      <p:cBhvr>
                                        <p:cTn id="28" fill="hold"/>
                                        <p:tgtEl>
                                          <p:spTgt spid="418"/>
                                        </p:tgtEl>
                                        <p:attrNameLst>
                                          <p:attrName>style.visibility</p:attrName>
                                        </p:attrNameLst>
                                      </p:cBhvr>
                                      <p:to>
                                        <p:strVal val="visible"/>
                                      </p:to>
                                    </p:set>
                                    <p:animEffect filter="strips(upRight)" transition="in">
                                      <p:cBhvr>
                                        <p:cTn id="29" dur="500"/>
                                        <p:tgtEl>
                                          <p:spTgt spid="418"/>
                                        </p:tgtEl>
                                      </p:cBhvr>
                                    </p:animEffect>
                                  </p:childTnLst>
                                </p:cTn>
                              </p:par>
                            </p:childTnLst>
                          </p:cTn>
                        </p:par>
                        <p:par>
                          <p:cTn id="30" fill="hold">
                            <p:stCondLst>
                              <p:cond delay="4500"/>
                            </p:stCondLst>
                            <p:childTnLst>
                              <p:par>
                                <p:cTn id="31" presetClass="entr" nodeType="afterEffect" presetSubtype="0" presetID="1" grpId="8" fill="hold">
                                  <p:stCondLst>
                                    <p:cond delay="0"/>
                                  </p:stCondLst>
                                  <p:iterate type="el" backwards="0">
                                    <p:tmAbs val="0"/>
                                  </p:iterate>
                                  <p:childTnLst>
                                    <p:set>
                                      <p:cBhvr>
                                        <p:cTn id="32" fill="hold"/>
                                        <p:tgtEl>
                                          <p:spTgt spid="417"/>
                                        </p:tgtEl>
                                        <p:attrNameLst>
                                          <p:attrName>style.visibility</p:attrName>
                                        </p:attrNameLst>
                                      </p:cBhvr>
                                      <p:to>
                                        <p:strVal val="visible"/>
                                      </p:to>
                                    </p:set>
                                  </p:childTnLst>
                                </p:cTn>
                              </p:par>
                            </p:childTnLst>
                          </p:cTn>
                        </p:par>
                        <p:par>
                          <p:cTn id="33" fill="hold">
                            <p:stCondLst>
                              <p:cond delay="4500"/>
                            </p:stCondLst>
                            <p:childTnLst>
                              <p:par>
                                <p:cTn id="34" presetClass="exit" nodeType="afterEffect" presetSubtype="2" presetID="2" grpId="9" fill="hold">
                                  <p:stCondLst>
                                    <p:cond delay="500"/>
                                  </p:stCondLst>
                                  <p:iterate type="lt" backwards="0">
                                    <p:tmAbs val="0"/>
                                  </p:iterate>
                                  <p:childTnLst>
                                    <p:anim calcmode="lin" valueType="num">
                                      <p:cBhvr>
                                        <p:cTn id="35" dur="2000" fill="hold"/>
                                        <p:tgtEl>
                                          <p:spTgt spid="417"/>
                                        </p:tgtEl>
                                        <p:attrNameLst>
                                          <p:attrName>ppt_x</p:attrName>
                                        </p:attrNameLst>
                                      </p:cBhvr>
                                      <p:tavLst>
                                        <p:tav tm="0">
                                          <p:val>
                                            <p:strVal val="ppt_x"/>
                                          </p:val>
                                        </p:tav>
                                        <p:tav tm="100000">
                                          <p:val>
                                            <p:strVal val="1+ppt_w/2"/>
                                          </p:val>
                                        </p:tav>
                                      </p:tavLst>
                                    </p:anim>
                                    <p:anim calcmode="lin" valueType="num">
                                      <p:cBhvr>
                                        <p:cTn id="36" dur="2000" fill="hold"/>
                                        <p:tgtEl>
                                          <p:spTgt spid="417"/>
                                        </p:tgtEl>
                                        <p:attrNameLst>
                                          <p:attrName>ppt_y</p:attrName>
                                        </p:attrNameLst>
                                      </p:cBhvr>
                                      <p:tavLst>
                                        <p:tav tm="0">
                                          <p:val>
                                            <p:strVal val="ppt_y"/>
                                          </p:val>
                                        </p:tav>
                                        <p:tav tm="100000">
                                          <p:val>
                                            <p:strVal val="ppt_y"/>
                                          </p:val>
                                        </p:tav>
                                      </p:tavLst>
                                    </p:anim>
                                    <p:set>
                                      <p:cBhvr>
                                        <p:cTn id="37" fill="hold">
                                          <p:stCondLst>
                                            <p:cond delay="1999"/>
                                          </p:stCondLst>
                                        </p:cTn>
                                        <p:tgtEl>
                                          <p:spTgt spid="417"/>
                                        </p:tgtEl>
                                        <p:attrNameLst>
                                          <p:attrName>style.visibility</p:attrName>
                                        </p:attrNameLst>
                                      </p:cBhvr>
                                      <p:to>
                                        <p:strVal val="hidden"/>
                                      </p:to>
                                    </p:set>
                                  </p:childTnLst>
                                </p:cTn>
                              </p:par>
                            </p:childTnLst>
                          </p:cTn>
                        </p:par>
                        <p:par>
                          <p:cTn id="38" fill="hold">
                            <p:stCondLst>
                              <p:cond delay="7000"/>
                            </p:stCondLst>
                            <p:childTnLst>
                              <p:par>
                                <p:cTn id="39" presetClass="exit" nodeType="afterEffect" presetSubtype="0" presetID="1" grpId="10" fill="hold">
                                  <p:stCondLst>
                                    <p:cond delay="0"/>
                                  </p:stCondLst>
                                  <p:iterate type="el" backwards="0">
                                    <p:tmAbs val="0"/>
                                  </p:iterate>
                                  <p:childTnLst>
                                    <p:set>
                                      <p:cBhvr>
                                        <p:cTn id="40" fill="hold">
                                          <p:stCondLst>
                                            <p:cond delay="0"/>
                                          </p:stCondLst>
                                        </p:cTn>
                                        <p:tgtEl>
                                          <p:spTgt spid="4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8" grpId="7"/>
      <p:bldP build="whole" bldLvl="1" animBg="1" rev="0" advAuto="0" spid="413" grpId="5"/>
      <p:bldP build="whole" bldLvl="1" animBg="1" rev="0" advAuto="0" spid="416" grpId="1"/>
      <p:bldP build="whole" bldLvl="1" animBg="1" rev="0" advAuto="0" spid="416" grpId="2"/>
      <p:bldP build="whole" bldLvl="1" animBg="1" rev="0" advAuto="0" spid="414" grpId="4"/>
      <p:bldP build="whole" bldLvl="1" animBg="1" rev="0" advAuto="0" spid="414" grpId="6"/>
      <p:bldP build="whole" bldLvl="1" animBg="1" rev="0" advAuto="0" spid="418" grpId="10"/>
      <p:bldP build="whole" bldLvl="1" animBg="1" rev="0" advAuto="0" spid="417" grpId="8"/>
      <p:bldP build="whole" bldLvl="1" animBg="1" rev="0" advAuto="0" spid="417" grpId="9"/>
      <p:bldP build="whole" bldLvl="1" animBg="1" rev="0" advAuto="0" spid="413" grpId="3"/>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1" name="pasted-image.pdf"/>
          <p:cNvPicPr>
            <a:picLocks noChangeAspect="1"/>
          </p:cNvPicPr>
          <p:nvPr/>
        </p:nvPicPr>
        <p:blipFill>
          <a:blip r:embed="rId2">
            <a:extLst/>
          </a:blip>
          <a:stretch>
            <a:fillRect/>
          </a:stretch>
        </p:blipFill>
        <p:spPr>
          <a:xfrm>
            <a:off x="1739900" y="1358900"/>
            <a:ext cx="11620500" cy="10993257"/>
          </a:xfrm>
          <a:prstGeom prst="rect">
            <a:avLst/>
          </a:prstGeom>
          <a:ln w="12700">
            <a:miter lim="400000"/>
          </a:ln>
        </p:spPr>
      </p:pic>
      <p:sp>
        <p:nvSpPr>
          <p:cNvPr id="422" name="Shape 422"/>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4 Levels of High Availability</a:t>
            </a:r>
          </a:p>
        </p:txBody>
      </p:sp>
      <p:grpSp>
        <p:nvGrpSpPr>
          <p:cNvPr id="428" name="Group 428"/>
          <p:cNvGrpSpPr/>
          <p:nvPr/>
        </p:nvGrpSpPr>
        <p:grpSpPr>
          <a:xfrm>
            <a:off x="11949002" y="5438261"/>
            <a:ext cx="4295776" cy="2839642"/>
            <a:chOff x="-1641078" y="0"/>
            <a:chExt cx="4295775" cy="2839640"/>
          </a:xfrm>
        </p:grpSpPr>
        <p:sp>
          <p:nvSpPr>
            <p:cNvPr id="423" name="Shape 423"/>
            <p:cNvSpPr/>
            <p:nvPr/>
          </p:nvSpPr>
          <p:spPr>
            <a:xfrm>
              <a:off x="-1641079" y="0"/>
              <a:ext cx="4295776" cy="283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8" y="0"/>
                  </a:moveTo>
                  <a:cubicBezTo>
                    <a:pt x="8537" y="0"/>
                    <a:pt x="8252" y="431"/>
                    <a:pt x="8252" y="963"/>
                  </a:cubicBezTo>
                  <a:lnTo>
                    <a:pt x="8252" y="5217"/>
                  </a:lnTo>
                  <a:lnTo>
                    <a:pt x="0" y="6128"/>
                  </a:lnTo>
                  <a:lnTo>
                    <a:pt x="8252" y="7043"/>
                  </a:lnTo>
                  <a:lnTo>
                    <a:pt x="8252" y="20634"/>
                  </a:lnTo>
                  <a:cubicBezTo>
                    <a:pt x="8252" y="21166"/>
                    <a:pt x="8537" y="21600"/>
                    <a:pt x="8888" y="21600"/>
                  </a:cubicBezTo>
                  <a:lnTo>
                    <a:pt x="20963" y="21600"/>
                  </a:lnTo>
                  <a:cubicBezTo>
                    <a:pt x="21315" y="21600"/>
                    <a:pt x="21600" y="21166"/>
                    <a:pt x="21600" y="20634"/>
                  </a:cubicBezTo>
                  <a:lnTo>
                    <a:pt x="21600" y="963"/>
                  </a:lnTo>
                  <a:cubicBezTo>
                    <a:pt x="21600" y="431"/>
                    <a:pt x="21315" y="0"/>
                    <a:pt x="20963" y="0"/>
                  </a:cubicBezTo>
                  <a:lnTo>
                    <a:pt x="8888"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424" name="pasted-image.pdf"/>
            <p:cNvPicPr>
              <a:picLocks noChangeAspect="1"/>
            </p:cNvPicPr>
            <p:nvPr/>
          </p:nvPicPr>
          <p:blipFill>
            <a:blip r:embed="rId3">
              <a:extLst/>
            </a:blip>
            <a:stretch>
              <a:fillRect/>
            </a:stretch>
          </p:blipFill>
          <p:spPr>
            <a:xfrm>
              <a:off x="858360" y="323939"/>
              <a:ext cx="1020496" cy="556635"/>
            </a:xfrm>
            <a:prstGeom prst="rect">
              <a:avLst/>
            </a:prstGeom>
            <a:ln w="12700" cap="flat">
              <a:noFill/>
              <a:miter lim="400000"/>
            </a:ln>
            <a:effectLst/>
          </p:spPr>
        </p:pic>
        <p:sp>
          <p:nvSpPr>
            <p:cNvPr id="425" name="Shape 425"/>
            <p:cNvSpPr/>
            <p:nvPr/>
          </p:nvSpPr>
          <p:spPr>
            <a:xfrm>
              <a:off x="287779" y="88754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a:r>
                <a:t>desired state</a:t>
              </a:r>
            </a:p>
          </p:txBody>
        </p:sp>
        <p:sp>
          <p:nvSpPr>
            <p:cNvPr id="426" name="Shape 426"/>
            <p:cNvSpPr/>
            <p:nvPr/>
          </p:nvSpPr>
          <p:spPr>
            <a:xfrm>
              <a:off x="335024" y="2235542"/>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latin typeface="Helvetica"/>
                  <a:ea typeface="Helvetica"/>
                  <a:cs typeface="Helvetica"/>
                  <a:sym typeface="Helvetica"/>
                </a:defRPr>
              </a:lvl1pPr>
            </a:lstStyle>
            <a:p>
              <a:pPr/>
              <a:r>
                <a:t>actual state</a:t>
              </a:r>
            </a:p>
          </p:txBody>
        </p:sp>
        <p:pic>
          <p:nvPicPr>
            <p:cNvPr id="427" name="pasted-image.pdf"/>
            <p:cNvPicPr>
              <a:picLocks noChangeAspect="1"/>
            </p:cNvPicPr>
            <p:nvPr/>
          </p:nvPicPr>
          <p:blipFill>
            <a:blip r:embed="rId3">
              <a:extLst/>
            </a:blip>
            <a:stretch>
              <a:fillRect/>
            </a:stretch>
          </p:blipFill>
          <p:spPr>
            <a:xfrm>
              <a:off x="845604" y="1614495"/>
              <a:ext cx="1020496" cy="556635"/>
            </a:xfrm>
            <a:prstGeom prst="rect">
              <a:avLst/>
            </a:prstGeom>
            <a:ln w="12700" cap="flat">
              <a:noFill/>
              <a:miter lim="400000"/>
            </a:ln>
            <a:effectLst/>
          </p:spPr>
        </p:pic>
      </p:grpSp>
      <p:sp>
        <p:nvSpPr>
          <p:cNvPr id="429" name="Shape 429"/>
          <p:cNvSpPr/>
          <p:nvPr/>
        </p:nvSpPr>
        <p:spPr>
          <a:xfrm>
            <a:off x="10021408" y="8917020"/>
            <a:ext cx="1270001" cy="1270001"/>
          </a:xfrm>
          <a:prstGeom prst="ellipse">
            <a:avLst/>
          </a:prstGeom>
          <a:solidFill>
            <a:srgbClr val="DCDEE0">
              <a:alpha val="4586"/>
            </a:srgbClr>
          </a:solidFill>
          <a:ln w="12700">
            <a:miter lim="400000"/>
          </a:ln>
        </p:spPr>
        <p:txBody>
          <a:bodyPr lIns="50800" tIns="50800" rIns="50800" bIns="50800" anchor="ctr"/>
          <a:lstStyle/>
          <a:p>
            <a:pPr>
              <a:defRPr sz="3200">
                <a:solidFill>
                  <a:srgbClr val="FFFFFF"/>
                </a:solidFill>
              </a:defRPr>
            </a:pPr>
          </a:p>
        </p:txBody>
      </p:sp>
      <p:sp>
        <p:nvSpPr>
          <p:cNvPr id="430" name="Shape 430"/>
          <p:cNvSpPr/>
          <p:nvPr/>
        </p:nvSpPr>
        <p:spPr>
          <a:xfrm>
            <a:off x="16119704" y="535943"/>
            <a:ext cx="778472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Failed VMs are Recovered</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429"/>
                                        </p:tgtEl>
                                        <p:attrNameLst>
                                          <p:attrName>style.visibility</p:attrName>
                                        </p:attrNameLst>
                                      </p:cBhvr>
                                      <p:to>
                                        <p:strVal val="visible"/>
                                      </p:to>
                                    </p:set>
                                    <p:animEffect filter="fade" transition="in">
                                      <p:cBhvr>
                                        <p:cTn id="7" dur="1000"/>
                                        <p:tgtEl>
                                          <p:spTgt spid="429"/>
                                        </p:tgtEl>
                                      </p:cBhvr>
                                    </p:animEffect>
                                  </p:childTnLst>
                                </p:cTn>
                              </p:par>
                            </p:childTnLst>
                          </p:cTn>
                        </p:par>
                        <p:par>
                          <p:cTn id="8" fill="hold">
                            <p:stCondLst>
                              <p:cond delay="1000"/>
                            </p:stCondLst>
                            <p:childTnLst>
                              <p:par>
                                <p:cTn id="9" presetClass="exit" nodeType="afterEffect" presetSubtype="0" presetID="1" grpId="2" fill="hold">
                                  <p:stCondLst>
                                    <p:cond delay="0"/>
                                  </p:stCondLst>
                                  <p:iterate type="el" backwards="0">
                                    <p:tmAbs val="0"/>
                                  </p:iterate>
                                  <p:childTnLst>
                                    <p:set>
                                      <p:cBhvr>
                                        <p:cTn id="10" fill="hold">
                                          <p:stCondLst>
                                            <p:cond delay="0"/>
                                          </p:stCondLst>
                                        </p:cTn>
                                        <p:tgtEl>
                                          <p:spTgt spid="4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9" grpId="1"/>
      <p:bldP build="whole" bldLvl="1" animBg="1" rev="0" advAuto="0" spid="429"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nvSpPr>
        <p:spPr>
          <a:xfrm flipV="1">
            <a:off x="12192000" y="84274"/>
            <a:ext cx="1" cy="13547452"/>
          </a:xfrm>
          <a:prstGeom prst="line">
            <a:avLst/>
          </a:prstGeom>
          <a:ln w="25400">
            <a:solidFill>
              <a:srgbClr val="F8F8F8"/>
            </a:solidFill>
            <a:miter lim="400000"/>
          </a:ln>
        </p:spPr>
        <p:txBody>
          <a:bodyPr lIns="50800" tIns="50800" rIns="50800" bIns="50800" anchor="ctr"/>
          <a:lstStyle/>
          <a:p>
            <a:pPr>
              <a:defRPr sz="3200"/>
            </a:pPr>
          </a:p>
        </p:txBody>
      </p:sp>
      <p:sp>
        <p:nvSpPr>
          <p:cNvPr id="433" name="Shape 433"/>
          <p:cNvSpPr/>
          <p:nvPr/>
        </p:nvSpPr>
        <p:spPr>
          <a:xfrm>
            <a:off x="89716" y="6858000"/>
            <a:ext cx="24204569" cy="0"/>
          </a:xfrm>
          <a:prstGeom prst="line">
            <a:avLst/>
          </a:prstGeom>
          <a:ln w="25400">
            <a:solidFill>
              <a:srgbClr val="F8F8F8"/>
            </a:solidFill>
            <a:miter lim="400000"/>
          </a:ln>
        </p:spPr>
        <p:txBody>
          <a:bodyPr lIns="50800" tIns="50800" rIns="50800" bIns="50800" anchor="ctr"/>
          <a:lstStyle/>
          <a:p>
            <a:pPr>
              <a:defRPr sz="3200"/>
            </a:pPr>
          </a:p>
        </p:txBody>
      </p:sp>
      <p:sp>
        <p:nvSpPr>
          <p:cNvPr id="434" name="Shape 434"/>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Failed VMs are Recovered</a:t>
            </a:r>
          </a:p>
        </p:txBody>
      </p:sp>
      <p:pic>
        <p:nvPicPr>
          <p:cNvPr id="435" name="pasted-image.pdf"/>
          <p:cNvPicPr>
            <a:picLocks noChangeAspect="1"/>
          </p:cNvPicPr>
          <p:nvPr/>
        </p:nvPicPr>
        <p:blipFill>
          <a:blip r:embed="rId2">
            <a:extLst/>
          </a:blip>
          <a:stretch>
            <a:fillRect/>
          </a:stretch>
        </p:blipFill>
        <p:spPr>
          <a:xfrm>
            <a:off x="2127849" y="1498600"/>
            <a:ext cx="5042714" cy="4770521"/>
          </a:xfrm>
          <a:prstGeom prst="rect">
            <a:avLst/>
          </a:prstGeom>
          <a:ln w="12700">
            <a:miter lim="400000"/>
          </a:ln>
        </p:spPr>
      </p:pic>
      <p:grpSp>
        <p:nvGrpSpPr>
          <p:cNvPr id="441" name="Group 441"/>
          <p:cNvGrpSpPr/>
          <p:nvPr/>
        </p:nvGrpSpPr>
        <p:grpSpPr>
          <a:xfrm>
            <a:off x="6607888" y="2878942"/>
            <a:ext cx="3585325" cy="2665017"/>
            <a:chOff x="-1449178" y="0"/>
            <a:chExt cx="3585324" cy="2665015"/>
          </a:xfrm>
        </p:grpSpPr>
        <p:sp>
          <p:nvSpPr>
            <p:cNvPr id="436" name="Shape 436"/>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437" name="pasted-image.pdf"/>
            <p:cNvPicPr>
              <a:picLocks noChangeAspect="1"/>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438" name="Shape 438"/>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a:r>
                <a:t>desired state</a:t>
              </a:r>
            </a:p>
          </p:txBody>
        </p:sp>
        <p:sp>
          <p:nvSpPr>
            <p:cNvPr id="439" name="Shape 439"/>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a:r>
                <a:t>actual state</a:t>
              </a:r>
            </a:p>
          </p:txBody>
        </p:sp>
        <p:pic>
          <p:nvPicPr>
            <p:cNvPr id="440" name="pasted-image.pdf"/>
            <p:cNvPicPr>
              <a:picLocks noChangeAspect="1"/>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442" name="pasted-image.pdf"/>
          <p:cNvPicPr>
            <a:picLocks noChangeAspect="1"/>
          </p:cNvPicPr>
          <p:nvPr/>
        </p:nvPicPr>
        <p:blipFill>
          <a:blip r:embed="rId4">
            <a:alphaModFix amt="20093"/>
            <a:extLst/>
          </a:blip>
          <a:stretch>
            <a:fillRect/>
          </a:stretch>
        </p:blipFill>
        <p:spPr>
          <a:xfrm>
            <a:off x="14190786" y="1498600"/>
            <a:ext cx="5041901" cy="4769752"/>
          </a:xfrm>
          <a:prstGeom prst="rect">
            <a:avLst/>
          </a:prstGeom>
          <a:ln w="12700">
            <a:miter lim="400000"/>
          </a:ln>
        </p:spPr>
      </p:pic>
      <p:sp>
        <p:nvSpPr>
          <p:cNvPr id="443" name="Shape 443"/>
          <p:cNvSpPr/>
          <p:nvPr/>
        </p:nvSpPr>
        <p:spPr>
          <a:xfrm rot="16200000">
            <a:off x="19207939" y="4566520"/>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5826"/>
            </a:srgb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pic>
        <p:nvPicPr>
          <p:cNvPr id="444" name="pasted-image.pdf"/>
          <p:cNvPicPr>
            <a:picLocks noChangeAspect="1"/>
          </p:cNvPicPr>
          <p:nvPr/>
        </p:nvPicPr>
        <p:blipFill>
          <a:blip r:embed="rId5">
            <a:alphaModFix amt="15384"/>
            <a:extLst/>
          </a:blip>
          <a:stretch>
            <a:fillRect/>
          </a:stretch>
        </p:blipFill>
        <p:spPr>
          <a:xfrm>
            <a:off x="19621284" y="3726034"/>
            <a:ext cx="1912118" cy="2264350"/>
          </a:xfrm>
          <a:prstGeom prst="rect">
            <a:avLst/>
          </a:prstGeom>
          <a:ln w="12700">
            <a:miter lim="400000"/>
          </a:ln>
        </p:spPr>
      </p:pic>
      <p:pic>
        <p:nvPicPr>
          <p:cNvPr id="445" name="pasted-image.pdf"/>
          <p:cNvPicPr>
            <a:picLocks noChangeAspect="1"/>
          </p:cNvPicPr>
          <p:nvPr/>
        </p:nvPicPr>
        <p:blipFill>
          <a:blip r:embed="rId6">
            <a:extLst/>
          </a:blip>
          <a:stretch>
            <a:fillRect/>
          </a:stretch>
        </p:blipFill>
        <p:spPr>
          <a:xfrm>
            <a:off x="19981138" y="4262003"/>
            <a:ext cx="1192412" cy="1192412"/>
          </a:xfrm>
          <a:prstGeom prst="rect">
            <a:avLst/>
          </a:prstGeom>
          <a:ln w="12700">
            <a:miter lim="400000"/>
          </a:ln>
        </p:spPr>
      </p:pic>
      <p:sp>
        <p:nvSpPr>
          <p:cNvPr id="446" name="Shape 446"/>
          <p:cNvSpPr/>
          <p:nvPr/>
        </p:nvSpPr>
        <p:spPr>
          <a:xfrm>
            <a:off x="15348013" y="229954"/>
            <a:ext cx="873722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a:r>
              <a:t>  4 Levels of High Availability</a:t>
            </a:r>
          </a:p>
        </p:txBody>
      </p:sp>
      <p:grpSp>
        <p:nvGrpSpPr>
          <p:cNvPr id="469" name="Group 469"/>
          <p:cNvGrpSpPr/>
          <p:nvPr/>
        </p:nvGrpSpPr>
        <p:grpSpPr>
          <a:xfrm>
            <a:off x="14439791" y="7700985"/>
            <a:ext cx="8478822" cy="5478296"/>
            <a:chOff x="0" y="0"/>
            <a:chExt cx="8478821" cy="5478294"/>
          </a:xfrm>
        </p:grpSpPr>
        <p:sp>
          <p:nvSpPr>
            <p:cNvPr id="447" name="Shape 447"/>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448" name="Shape 448"/>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449" name="Shape 449"/>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450" name="Shape 450"/>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451" name="Shape 451"/>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452" name="Shape 452"/>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453" name="Shape 453"/>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454" name="Shape 454"/>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455" name="Shape 455"/>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456" name="Shape 456"/>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457" name="Shape 457"/>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458" name="Shape 458"/>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Blob Store</a:t>
              </a:r>
            </a:p>
          </p:txBody>
        </p:sp>
        <p:sp>
          <p:nvSpPr>
            <p:cNvPr id="459" name="Shape 459"/>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Message Bus (NATS)</a:t>
              </a:r>
            </a:p>
          </p:txBody>
        </p:sp>
        <p:sp>
          <p:nvSpPr>
            <p:cNvPr id="460" name="Shape 460"/>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461" name="Shape 461"/>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462" name="Shape 462"/>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Cloud Controller</a:t>
              </a:r>
            </a:p>
          </p:txBody>
        </p:sp>
        <p:sp>
          <p:nvSpPr>
            <p:cNvPr id="463" name="Shape 463"/>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500">
                  <a:solidFill>
                    <a:srgbClr val="FFFFFF"/>
                  </a:solidFill>
                  <a:latin typeface="Helvetica"/>
                  <a:ea typeface="Helvetica"/>
                  <a:cs typeface="Helvetica"/>
                  <a:sym typeface="Helvetica"/>
                </a:defRPr>
              </a:lvl1pPr>
            </a:lstStyle>
            <a:p>
              <a:pPr/>
              <a:r>
                <a:t>Health Manager</a:t>
              </a:r>
            </a:p>
          </p:txBody>
        </p:sp>
        <p:sp>
          <p:nvSpPr>
            <p:cNvPr id="464" name="Shape 464"/>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465" name="pasted-image.pdf"/>
            <p:cNvPicPr>
              <a:picLocks noChangeAspect="1"/>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466" name="Shape 466"/>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a:r>
                <a:t>desired state</a:t>
              </a:r>
            </a:p>
          </p:txBody>
        </p:sp>
        <p:sp>
          <p:nvSpPr>
            <p:cNvPr id="467" name="Shape 467"/>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a:r>
                <a:t>actual state</a:t>
              </a:r>
            </a:p>
          </p:txBody>
        </p:sp>
        <p:pic>
          <p:nvPicPr>
            <p:cNvPr id="468" name="pasted-image.pdf"/>
            <p:cNvPicPr>
              <a:picLocks noChangeAspect="1"/>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470" name="Shape 470"/>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1200">
                <a:solidFill>
                  <a:srgbClr val="53585F"/>
                </a:solidFill>
                <a:latin typeface="Helvetica"/>
                <a:ea typeface="Helvetica"/>
                <a:cs typeface="Helvetica"/>
                <a:sym typeface="Helvetica"/>
              </a:defRPr>
            </a:lvl1pPr>
          </a:lstStyle>
          <a:p>
            <a:pPr/>
            <a:r>
              <a:t>ELASTIC RUNTIME</a:t>
            </a:r>
          </a:p>
        </p:txBody>
      </p:sp>
      <p:sp>
        <p:nvSpPr>
          <p:cNvPr id="471" name="Shape 471"/>
          <p:cNvSpPr/>
          <p:nvPr/>
        </p:nvSpPr>
        <p:spPr>
          <a:xfrm>
            <a:off x="2101763" y="9003030"/>
            <a:ext cx="7594498" cy="3888342"/>
          </a:xfrm>
          <a:prstGeom prst="roundRect">
            <a:avLst>
              <a:gd name="adj" fmla="val 8348"/>
            </a:avLst>
          </a:prstGeom>
          <a:ln w="38100">
            <a:solidFill>
              <a:srgbClr val="A6AAA9">
                <a:alpha val="12000"/>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1200">
                <a:solidFill>
                  <a:srgbClr val="53585F"/>
                </a:solidFill>
                <a:latin typeface="Helvetica"/>
                <a:ea typeface="Helvetica"/>
                <a:cs typeface="Helvetica"/>
                <a:sym typeface="Helvetica"/>
              </a:defRPr>
            </a:lvl1pPr>
          </a:lstStyle>
          <a:p>
            <a:pPr/>
            <a:r>
              <a:t>ELASTIC RUNTIME</a:t>
            </a:r>
          </a:p>
        </p:txBody>
      </p:sp>
      <p:sp>
        <p:nvSpPr>
          <p:cNvPr id="472" name="Shape 472"/>
          <p:cNvSpPr/>
          <p:nvPr/>
        </p:nvSpPr>
        <p:spPr>
          <a:xfrm>
            <a:off x="2761798" y="10084227"/>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473" name="Shape 473"/>
          <p:cNvSpPr/>
          <p:nvPr/>
        </p:nvSpPr>
        <p:spPr>
          <a:xfrm>
            <a:off x="2502154"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474" name="Shape 474"/>
          <p:cNvSpPr/>
          <p:nvPr/>
        </p:nvSpPr>
        <p:spPr>
          <a:xfrm>
            <a:off x="6563721" y="10084227"/>
            <a:ext cx="2904669"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475" name="Shape 475"/>
          <p:cNvSpPr/>
          <p:nvPr/>
        </p:nvSpPr>
        <p:spPr>
          <a:xfrm>
            <a:off x="6322623"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476" name="Shape 476"/>
          <p:cNvSpPr/>
          <p:nvPr/>
        </p:nvSpPr>
        <p:spPr>
          <a:xfrm>
            <a:off x="6118618" y="10492662"/>
            <a:ext cx="2904670"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1200">
                <a:solidFill>
                  <a:srgbClr val="53585F"/>
                </a:solidFill>
                <a:latin typeface="Helvetica"/>
                <a:ea typeface="Helvetica"/>
                <a:cs typeface="Helvetica"/>
                <a:sym typeface="Helvetica"/>
              </a:defRPr>
            </a:lvl1pPr>
          </a:lstStyle>
          <a:p>
            <a:pPr/>
            <a:r>
              <a:t>App Execution (DEA)</a:t>
            </a:r>
          </a:p>
        </p:txBody>
      </p:sp>
      <p:sp>
        <p:nvSpPr>
          <p:cNvPr id="477" name="Shape 477"/>
          <p:cNvSpPr/>
          <p:nvPr/>
        </p:nvSpPr>
        <p:spPr>
          <a:xfrm>
            <a:off x="2298149" y="10492662"/>
            <a:ext cx="2904669"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1200">
                <a:solidFill>
                  <a:srgbClr val="53585F"/>
                </a:solidFill>
                <a:latin typeface="Helvetica"/>
                <a:ea typeface="Helvetica"/>
                <a:cs typeface="Helvetica"/>
                <a:sym typeface="Helvetica"/>
              </a:defRPr>
            </a:lvl1pPr>
          </a:lstStyle>
          <a:p>
            <a:pPr/>
            <a:r>
              <a:t>App Execution (DEA)</a:t>
            </a:r>
          </a:p>
        </p:txBody>
      </p:sp>
      <p:sp>
        <p:nvSpPr>
          <p:cNvPr id="478" name="Shape 478"/>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a:r>
              <a:t>cf push my-app -i 6</a:t>
            </a:r>
          </a:p>
        </p:txBody>
      </p:sp>
      <p:sp>
        <p:nvSpPr>
          <p:cNvPr id="479" name="Shape 479"/>
          <p:cNvSpPr/>
          <p:nvPr/>
        </p:nvSpPr>
        <p:spPr>
          <a:xfrm flipH="1" rot="16200000">
            <a:off x="5670823" y="8126674"/>
            <a:ext cx="443439" cy="406183"/>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50800" tIns="50800" rIns="50800" bIns="50800" anchor="ctr"/>
          <a:lstStyle/>
          <a:p>
            <a:pPr>
              <a:defRPr sz="3200"/>
            </a:pPr>
          </a:p>
        </p:txBody>
      </p:sp>
      <p:sp>
        <p:nvSpPr>
          <p:cNvPr id="480" name="Shape 480"/>
          <p:cNvSpPr/>
          <p:nvPr/>
        </p:nvSpPr>
        <p:spPr>
          <a:xfrm flipV="1">
            <a:off x="5899011" y="8703164"/>
            <a:ext cx="1" cy="4488073"/>
          </a:xfrm>
          <a:prstGeom prst="line">
            <a:avLst/>
          </a:prstGeom>
          <a:ln w="12700">
            <a:solidFill>
              <a:srgbClr val="A6AAA9">
                <a:alpha val="12000"/>
              </a:srgbClr>
            </a:solidFill>
            <a:custDash>
              <a:ds d="200000" sp="200000"/>
            </a:custDash>
            <a:miter lim="400000"/>
          </a:ln>
        </p:spPr>
        <p:txBody>
          <a:bodyPr lIns="50800" tIns="50800" rIns="50800" bIns="50800" anchor="ctr"/>
          <a:lstStyle/>
          <a:p>
            <a:pPr>
              <a:defRPr sz="3200"/>
            </a:pPr>
          </a:p>
        </p:txBody>
      </p:sp>
      <p:sp>
        <p:nvSpPr>
          <p:cNvPr id="481" name="Shape 481"/>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a:r>
              <a:t>AZ-1</a:t>
            </a:r>
          </a:p>
        </p:txBody>
      </p:sp>
      <p:sp>
        <p:nvSpPr>
          <p:cNvPr id="482" name="Shape 482"/>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a:r>
              <a:t>AZ-2</a:t>
            </a:r>
          </a:p>
        </p:txBody>
      </p:sp>
      <p:sp>
        <p:nvSpPr>
          <p:cNvPr id="483" name="Shape 483"/>
          <p:cNvSpPr/>
          <p:nvPr/>
        </p:nvSpPr>
        <p:spPr>
          <a:xfrm flipH="1" rot="18000000">
            <a:off x="4484504"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50800" tIns="50800" rIns="50800" bIns="50800" anchor="ctr"/>
          <a:lstStyle/>
          <a:p>
            <a:pPr>
              <a:defRPr sz="3200"/>
            </a:pPr>
          </a:p>
        </p:txBody>
      </p:sp>
      <p:sp>
        <p:nvSpPr>
          <p:cNvPr id="484" name="Shape 484"/>
          <p:cNvSpPr/>
          <p:nvPr/>
        </p:nvSpPr>
        <p:spPr>
          <a:xfrm flipH="1" rot="14400000">
            <a:off x="6870079"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50800" tIns="50800" rIns="50800" bIns="50800" anchor="ctr"/>
          <a:lstStyle/>
          <a:p>
            <a:pPr>
              <a:defRPr sz="3200"/>
            </a:pPr>
          </a:p>
        </p:txBody>
      </p:sp>
      <p:sp>
        <p:nvSpPr>
          <p:cNvPr id="485" name="Shape 485"/>
          <p:cNvSpPr/>
          <p:nvPr/>
        </p:nvSpPr>
        <p:spPr>
          <a:xfrm>
            <a:off x="2400151" y="10928655"/>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486" name="Shape 486"/>
          <p:cNvSpPr/>
          <p:nvPr/>
        </p:nvSpPr>
        <p:spPr>
          <a:xfrm>
            <a:off x="6220620" y="10947200"/>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487" name="Shape 487"/>
          <p:cNvSpPr/>
          <p:nvPr/>
        </p:nvSpPr>
        <p:spPr>
          <a:xfrm>
            <a:off x="2400151" y="11336666"/>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488" name="Shape 488"/>
          <p:cNvSpPr/>
          <p:nvPr/>
        </p:nvSpPr>
        <p:spPr>
          <a:xfrm>
            <a:off x="6220620" y="1135521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489" name="Shape 489"/>
          <p:cNvSpPr/>
          <p:nvPr/>
        </p:nvSpPr>
        <p:spPr>
          <a:xfrm>
            <a:off x="2405279" y="11749786"/>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490" name="Shape 490"/>
          <p:cNvSpPr/>
          <p:nvPr/>
        </p:nvSpPr>
        <p:spPr>
          <a:xfrm>
            <a:off x="6225748" y="1176833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92" name="pasted-image.pdf"/>
          <p:cNvPicPr>
            <a:picLocks noChangeAspect="1"/>
          </p:cNvPicPr>
          <p:nvPr/>
        </p:nvPicPr>
        <p:blipFill>
          <a:blip r:embed="rId2">
            <a:extLst/>
          </a:blip>
          <a:stretch>
            <a:fillRect/>
          </a:stretch>
        </p:blipFill>
        <p:spPr>
          <a:xfrm>
            <a:off x="1739900" y="1358900"/>
            <a:ext cx="11620500" cy="10993257"/>
          </a:xfrm>
          <a:prstGeom prst="rect">
            <a:avLst/>
          </a:prstGeom>
          <a:ln w="12700">
            <a:miter lim="400000"/>
          </a:ln>
        </p:spPr>
      </p:pic>
      <p:sp>
        <p:nvSpPr>
          <p:cNvPr id="493" name="Shape 493"/>
          <p:cNvSpPr/>
          <p:nvPr/>
        </p:nvSpPr>
        <p:spPr>
          <a:xfrm rot="16200000">
            <a:off x="13490001" y="8454459"/>
            <a:ext cx="1810383" cy="4668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494" name="Shape 494"/>
          <p:cNvSpPr/>
          <p:nvPr/>
        </p:nvSpPr>
        <p:spPr>
          <a:xfrm>
            <a:off x="14255928" y="562883"/>
            <a:ext cx="959815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Failed Processes are Recovered</a:t>
            </a:r>
          </a:p>
        </p:txBody>
      </p:sp>
      <p:sp>
        <p:nvSpPr>
          <p:cNvPr id="495" name="Shape 495"/>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4 Levels of High Availability</a:t>
            </a:r>
          </a:p>
        </p:txBody>
      </p:sp>
      <p:pic>
        <p:nvPicPr>
          <p:cNvPr id="496" name="pasted-image.pdf"/>
          <p:cNvPicPr>
            <a:picLocks noChangeAspect="1"/>
          </p:cNvPicPr>
          <p:nvPr/>
        </p:nvPicPr>
        <p:blipFill>
          <a:blip r:embed="rId3">
            <a:alphaModFix amt="69829"/>
            <a:extLst/>
          </a:blip>
          <a:stretch>
            <a:fillRect/>
          </a:stretch>
        </p:blipFill>
        <p:spPr>
          <a:xfrm>
            <a:off x="14456137" y="6489945"/>
            <a:ext cx="4469291" cy="5292582"/>
          </a:xfrm>
          <a:prstGeom prst="rect">
            <a:avLst/>
          </a:prstGeom>
          <a:ln w="12700">
            <a:miter lim="400000"/>
          </a:ln>
        </p:spPr>
      </p:pic>
      <p:pic>
        <p:nvPicPr>
          <p:cNvPr id="497" name="pasted-image.pdf"/>
          <p:cNvPicPr>
            <a:picLocks noChangeAspect="1"/>
          </p:cNvPicPr>
          <p:nvPr/>
        </p:nvPicPr>
        <p:blipFill>
          <a:blip r:embed="rId4">
            <a:extLst/>
          </a:blip>
          <a:stretch>
            <a:fillRect/>
          </a:stretch>
        </p:blipFill>
        <p:spPr>
          <a:xfrm>
            <a:off x="15297241" y="7742694"/>
            <a:ext cx="2787085" cy="2787085"/>
          </a:xfrm>
          <a:prstGeom prst="rect">
            <a:avLst/>
          </a:prstGeom>
          <a:ln w="12700">
            <a:miter lim="400000"/>
          </a:ln>
        </p:spPr>
      </p:pic>
      <p:sp>
        <p:nvSpPr>
          <p:cNvPr id="498" name="Shape 498"/>
          <p:cNvSpPr/>
          <p:nvPr/>
        </p:nvSpPr>
        <p:spPr>
          <a:xfrm rot="16200000">
            <a:off x="6511482" y="7158765"/>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499" name="Shape 499"/>
          <p:cNvSpPr/>
          <p:nvPr/>
        </p:nvSpPr>
        <p:spPr>
          <a:xfrm flipH="1" rot="10800000">
            <a:off x="8351116" y="6034978"/>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500" name="Shape 500"/>
          <p:cNvSpPr/>
          <p:nvPr/>
        </p:nvSpPr>
        <p:spPr>
          <a:xfrm>
            <a:off x="12935187" y="3416658"/>
            <a:ext cx="1863031" cy="1751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0F7A70"/>
                </a:solidFill>
                <a:latin typeface="Helvetica"/>
                <a:ea typeface="Helvetica"/>
                <a:cs typeface="Helvetica"/>
                <a:sym typeface="Helvetica"/>
              </a:defRPr>
            </a:lvl1pPr>
          </a:lstStyle>
          <a:p>
            <a:pPr/>
            <a:r>
              <a:t></a:t>
            </a:r>
          </a:p>
        </p:txBody>
      </p:sp>
      <p:sp>
        <p:nvSpPr>
          <p:cNvPr id="501" name="Shape 501"/>
          <p:cNvSpPr/>
          <p:nvPr/>
        </p:nvSpPr>
        <p:spPr>
          <a:xfrm rot="18900000">
            <a:off x="12188163" y="5130549"/>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1000"/>
                                  </p:stCondLst>
                                  <p:iterate type="el" backwards="0">
                                    <p:tmAbs val="0"/>
                                  </p:iterate>
                                  <p:childTnLst>
                                    <p:set>
                                      <p:cBhvr>
                                        <p:cTn id="6" fill="hold"/>
                                        <p:tgtEl>
                                          <p:spTgt spid="497"/>
                                        </p:tgtEl>
                                        <p:attrNameLst>
                                          <p:attrName>style.visibility</p:attrName>
                                        </p:attrNameLst>
                                      </p:cBhvr>
                                      <p:to>
                                        <p:strVal val="visible"/>
                                      </p:to>
                                    </p:set>
                                    <p:animEffect filter="dissolve" transition="in">
                                      <p:cBhvr>
                                        <p:cTn id="7" dur="500"/>
                                        <p:tgtEl>
                                          <p:spTgt spid="497"/>
                                        </p:tgtEl>
                                      </p:cBhvr>
                                    </p:animEffect>
                                  </p:childTnLst>
                                </p:cTn>
                              </p:par>
                            </p:childTnLst>
                          </p:cTn>
                        </p:par>
                        <p:par>
                          <p:cTn id="8" fill="hold">
                            <p:stCondLst>
                              <p:cond delay="0"/>
                            </p:stCondLst>
                            <p:childTnLst>
                              <p:par>
                                <p:cTn id="9" presetClass="emph" nodeType="afterEffect" presetSubtype="0" presetID="8" grpId="2" decel="50000" fill="hold">
                                  <p:stCondLst>
                                    <p:cond delay="0"/>
                                  </p:stCondLst>
                                  <p:childTnLst>
                                    <p:animRot by="218700000">
                                      <p:cBhvr>
                                        <p:cTn id="10" dur="10000" fill="hold"/>
                                        <p:tgtEl>
                                          <p:spTgt spid="497"/>
                                        </p:tgtEl>
                                        <p:attrNameLst>
                                          <p:attrName>r</p:attrName>
                                        </p:attrNameLst>
                                      </p:cBhvr>
                                    </p:animRot>
                                  </p:childTnLst>
                                </p:cTn>
                              </p:par>
                            </p:childTnLst>
                          </p:cTn>
                        </p:par>
                        <p:par>
                          <p:cTn id="11" fill="hold">
                            <p:stCondLst>
                              <p:cond delay="10000"/>
                            </p:stCondLst>
                            <p:childTnLst>
                              <p:par>
                                <p:cTn id="12" presetClass="entr" nodeType="afterEffect" presetSubtype="4" presetID="22" grpId="3" fill="hold">
                                  <p:stCondLst>
                                    <p:cond delay="0"/>
                                  </p:stCondLst>
                                  <p:iterate type="el" backwards="0">
                                    <p:tmAbs val="0"/>
                                  </p:iterate>
                                  <p:childTnLst>
                                    <p:set>
                                      <p:cBhvr>
                                        <p:cTn id="13" fill="hold"/>
                                        <p:tgtEl>
                                          <p:spTgt spid="498"/>
                                        </p:tgtEl>
                                        <p:attrNameLst>
                                          <p:attrName>style.visibility</p:attrName>
                                        </p:attrNameLst>
                                      </p:cBhvr>
                                      <p:to>
                                        <p:strVal val="visible"/>
                                      </p:to>
                                    </p:set>
                                    <p:animEffect filter="wipe(down)" transition="in">
                                      <p:cBhvr>
                                        <p:cTn id="14" dur="500"/>
                                        <p:tgtEl>
                                          <p:spTgt spid="498"/>
                                        </p:tgtEl>
                                      </p:cBhvr>
                                    </p:animEffect>
                                  </p:childTnLst>
                                </p:cTn>
                              </p:par>
                            </p:childTnLst>
                          </p:cTn>
                        </p:par>
                        <p:par>
                          <p:cTn id="15" fill="hold">
                            <p:stCondLst>
                              <p:cond delay="10500"/>
                            </p:stCondLst>
                            <p:childTnLst>
                              <p:par>
                                <p:cTn id="16" presetClass="exit" nodeType="afterEffect" presetSubtype="0" presetID="1" grpId="4" fill="hold">
                                  <p:stCondLst>
                                    <p:cond delay="1000"/>
                                  </p:stCondLst>
                                  <p:iterate type="el" backwards="0">
                                    <p:tmAbs val="0"/>
                                  </p:iterate>
                                  <p:childTnLst>
                                    <p:set>
                                      <p:cBhvr>
                                        <p:cTn id="17" fill="hold">
                                          <p:stCondLst>
                                            <p:cond delay="0"/>
                                          </p:stCondLst>
                                        </p:cTn>
                                        <p:tgtEl>
                                          <p:spTgt spid="498"/>
                                        </p:tgtEl>
                                        <p:attrNameLst>
                                          <p:attrName>style.visibility</p:attrName>
                                        </p:attrNameLst>
                                      </p:cBhvr>
                                      <p:to>
                                        <p:strVal val="hidden"/>
                                      </p:to>
                                    </p:set>
                                  </p:childTnLst>
                                </p:cTn>
                              </p:par>
                            </p:childTnLst>
                          </p:cTn>
                        </p:par>
                        <p:par>
                          <p:cTn id="18" fill="hold">
                            <p:stCondLst>
                              <p:cond delay="11500"/>
                            </p:stCondLst>
                            <p:childTnLst>
                              <p:par>
                                <p:cTn id="19" presetClass="entr" nodeType="afterEffect" presetSubtype="8" presetID="22" grpId="5" fill="hold">
                                  <p:stCondLst>
                                    <p:cond delay="1000"/>
                                  </p:stCondLst>
                                  <p:iterate type="el" backwards="0">
                                    <p:tmAbs val="0"/>
                                  </p:iterate>
                                  <p:childTnLst>
                                    <p:set>
                                      <p:cBhvr>
                                        <p:cTn id="20" fill="hold"/>
                                        <p:tgtEl>
                                          <p:spTgt spid="499"/>
                                        </p:tgtEl>
                                        <p:attrNameLst>
                                          <p:attrName>style.visibility</p:attrName>
                                        </p:attrNameLst>
                                      </p:cBhvr>
                                      <p:to>
                                        <p:strVal val="visible"/>
                                      </p:to>
                                    </p:set>
                                    <p:animEffect filter="wipe(left)" transition="in">
                                      <p:cBhvr>
                                        <p:cTn id="21" dur="500"/>
                                        <p:tgtEl>
                                          <p:spTgt spid="499"/>
                                        </p:tgtEl>
                                      </p:cBhvr>
                                    </p:animEffect>
                                  </p:childTnLst>
                                </p:cTn>
                              </p:par>
                            </p:childTnLst>
                          </p:cTn>
                        </p:par>
                        <p:par>
                          <p:cTn id="22" fill="hold">
                            <p:stCondLst>
                              <p:cond delay="13000"/>
                            </p:stCondLst>
                            <p:childTnLst>
                              <p:par>
                                <p:cTn id="23" presetClass="exit" nodeType="afterEffect" presetSubtype="0" presetID="1" grpId="6" fill="hold">
                                  <p:stCondLst>
                                    <p:cond delay="500"/>
                                  </p:stCondLst>
                                  <p:iterate type="el" backwards="0">
                                    <p:tmAbs val="0"/>
                                  </p:iterate>
                                  <p:childTnLst>
                                    <p:set>
                                      <p:cBhvr>
                                        <p:cTn id="24" fill="hold">
                                          <p:stCondLst>
                                            <p:cond delay="0"/>
                                          </p:stCondLst>
                                        </p:cTn>
                                        <p:tgtEl>
                                          <p:spTgt spid="499"/>
                                        </p:tgtEl>
                                        <p:attrNameLst>
                                          <p:attrName>style.visibility</p:attrName>
                                        </p:attrNameLst>
                                      </p:cBhvr>
                                      <p:to>
                                        <p:strVal val="hidden"/>
                                      </p:to>
                                    </p:set>
                                  </p:childTnLst>
                                </p:cTn>
                              </p:par>
                            </p:childTnLst>
                          </p:cTn>
                        </p:par>
                        <p:par>
                          <p:cTn id="25" fill="hold">
                            <p:stCondLst>
                              <p:cond delay="0"/>
                            </p:stCondLst>
                            <p:childTnLst>
                              <p:par>
                                <p:cTn id="26" presetClass="emph" nodeType="afterEffect" presetSubtype="0" presetID="8" grpId="7" accel="50000" fill="hold">
                                  <p:stCondLst>
                                    <p:cond delay="0"/>
                                  </p:stCondLst>
                                  <p:childTnLst>
                                    <p:animRot by="110700000">
                                      <p:cBhvr>
                                        <p:cTn id="27" dur="5000" fill="hold"/>
                                        <p:tgtEl>
                                          <p:spTgt spid="497"/>
                                        </p:tgtEl>
                                        <p:attrNameLst>
                                          <p:attrName>r</p:attrName>
                                        </p:attrNameLst>
                                      </p:cBhvr>
                                    </p:animRot>
                                  </p:childTnLst>
                                </p:cTn>
                              </p:par>
                            </p:childTnLst>
                          </p:cTn>
                        </p:par>
                        <p:par>
                          <p:cTn id="28" fill="hold">
                            <p:stCondLst>
                              <p:cond delay="5000"/>
                            </p:stCondLst>
                            <p:childTnLst>
                              <p:par>
                                <p:cTn id="29" presetClass="entr" nodeType="afterEffect" presetSubtype="3" presetID="18" grpId="8" fill="hold">
                                  <p:stCondLst>
                                    <p:cond delay="1000"/>
                                  </p:stCondLst>
                                  <p:iterate type="el" backwards="0">
                                    <p:tmAbs val="0"/>
                                  </p:iterate>
                                  <p:childTnLst>
                                    <p:set>
                                      <p:cBhvr>
                                        <p:cTn id="30" fill="hold"/>
                                        <p:tgtEl>
                                          <p:spTgt spid="501"/>
                                        </p:tgtEl>
                                        <p:attrNameLst>
                                          <p:attrName>style.visibility</p:attrName>
                                        </p:attrNameLst>
                                      </p:cBhvr>
                                      <p:to>
                                        <p:strVal val="visible"/>
                                      </p:to>
                                    </p:set>
                                    <p:animEffect filter="strips(upRight)" transition="in">
                                      <p:cBhvr>
                                        <p:cTn id="31" dur="500"/>
                                        <p:tgtEl>
                                          <p:spTgt spid="501"/>
                                        </p:tgtEl>
                                      </p:cBhvr>
                                    </p:animEffect>
                                  </p:childTnLst>
                                </p:cTn>
                              </p:par>
                            </p:childTnLst>
                          </p:cTn>
                        </p:par>
                        <p:par>
                          <p:cTn id="32" fill="hold">
                            <p:stCondLst>
                              <p:cond delay="6500"/>
                            </p:stCondLst>
                            <p:childTnLst>
                              <p:par>
                                <p:cTn id="33" presetClass="entr" nodeType="afterEffect" presetSubtype="0" presetID="1" grpId="9" fill="hold">
                                  <p:stCondLst>
                                    <p:cond delay="0"/>
                                  </p:stCondLst>
                                  <p:iterate type="el" backwards="0">
                                    <p:tmAbs val="0"/>
                                  </p:iterate>
                                  <p:childTnLst>
                                    <p:set>
                                      <p:cBhvr>
                                        <p:cTn id="34" fill="hold"/>
                                        <p:tgtEl>
                                          <p:spTgt spid="500"/>
                                        </p:tgtEl>
                                        <p:attrNameLst>
                                          <p:attrName>style.visibility</p:attrName>
                                        </p:attrNameLst>
                                      </p:cBhvr>
                                      <p:to>
                                        <p:strVal val="visible"/>
                                      </p:to>
                                    </p:set>
                                  </p:childTnLst>
                                </p:cTn>
                              </p:par>
                            </p:childTnLst>
                          </p:cTn>
                        </p:par>
                        <p:par>
                          <p:cTn id="35" fill="hold">
                            <p:stCondLst>
                              <p:cond delay="6500"/>
                            </p:stCondLst>
                            <p:childTnLst>
                              <p:par>
                                <p:cTn id="36" presetClass="exit" nodeType="afterEffect" presetSubtype="2" presetID="2" grpId="10" fill="hold">
                                  <p:stCondLst>
                                    <p:cond delay="0"/>
                                  </p:stCondLst>
                                  <p:iterate type="lt" backwards="0">
                                    <p:tmAbs val="0"/>
                                  </p:iterate>
                                  <p:childTnLst>
                                    <p:anim calcmode="lin" valueType="num">
                                      <p:cBhvr>
                                        <p:cTn id="37" dur="2000" fill="hold"/>
                                        <p:tgtEl>
                                          <p:spTgt spid="500"/>
                                        </p:tgtEl>
                                        <p:attrNameLst>
                                          <p:attrName>ppt_x</p:attrName>
                                        </p:attrNameLst>
                                      </p:cBhvr>
                                      <p:tavLst>
                                        <p:tav tm="0">
                                          <p:val>
                                            <p:strVal val="ppt_x"/>
                                          </p:val>
                                        </p:tav>
                                        <p:tav tm="100000">
                                          <p:val>
                                            <p:strVal val="1+ppt_w/2"/>
                                          </p:val>
                                        </p:tav>
                                      </p:tavLst>
                                    </p:anim>
                                    <p:anim calcmode="lin" valueType="num">
                                      <p:cBhvr>
                                        <p:cTn id="38" dur="2000" fill="hold"/>
                                        <p:tgtEl>
                                          <p:spTgt spid="500"/>
                                        </p:tgtEl>
                                        <p:attrNameLst>
                                          <p:attrName>ppt_y</p:attrName>
                                        </p:attrNameLst>
                                      </p:cBhvr>
                                      <p:tavLst>
                                        <p:tav tm="0">
                                          <p:val>
                                            <p:strVal val="ppt_y"/>
                                          </p:val>
                                        </p:tav>
                                        <p:tav tm="100000">
                                          <p:val>
                                            <p:strVal val="ppt_y"/>
                                          </p:val>
                                        </p:tav>
                                      </p:tavLst>
                                    </p:anim>
                                    <p:set>
                                      <p:cBhvr>
                                        <p:cTn id="39" fill="hold">
                                          <p:stCondLst>
                                            <p:cond delay="1999"/>
                                          </p:stCondLst>
                                        </p:cTn>
                                        <p:tgtEl>
                                          <p:spTgt spid="500"/>
                                        </p:tgtEl>
                                        <p:attrNameLst>
                                          <p:attrName>style.visibility</p:attrName>
                                        </p:attrNameLst>
                                      </p:cBhvr>
                                      <p:to>
                                        <p:strVal val="hidden"/>
                                      </p:to>
                                    </p:set>
                                  </p:childTnLst>
                                </p:cTn>
                              </p:par>
                            </p:childTnLst>
                          </p:cTn>
                        </p:par>
                        <p:par>
                          <p:cTn id="40" fill="hold">
                            <p:stCondLst>
                              <p:cond delay="8500"/>
                            </p:stCondLst>
                            <p:childTnLst>
                              <p:par>
                                <p:cTn id="41" presetClass="exit" nodeType="afterEffect" presetSubtype="0" presetID="1" grpId="11" fill="hold">
                                  <p:stCondLst>
                                    <p:cond delay="0"/>
                                  </p:stCondLst>
                                  <p:iterate type="el" backwards="0">
                                    <p:tmAbs val="0"/>
                                  </p:iterate>
                                  <p:childTnLst>
                                    <p:set>
                                      <p:cBhvr>
                                        <p:cTn id="42" fill="hold">
                                          <p:stCondLst>
                                            <p:cond delay="0"/>
                                          </p:stCondLst>
                                        </p:cTn>
                                        <p:tgtEl>
                                          <p:spTgt spid="5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9" grpId="6"/>
      <p:bldP build="whole" bldLvl="1" animBg="1" rev="0" advAuto="0" spid="501" grpId="11"/>
      <p:bldP build="whole" bldLvl="1" animBg="1" rev="0" advAuto="0" spid="498" grpId="3"/>
      <p:bldP build="whole" bldLvl="1" animBg="1" rev="0" advAuto="0" spid="498" grpId="4"/>
      <p:bldP build="whole" bldLvl="1" animBg="1" rev="0" advAuto="0" spid="497" grpId="7"/>
      <p:bldP build="whole" bldLvl="1" animBg="1" rev="0" advAuto="0" spid="501" grpId="8"/>
      <p:bldP build="whole" bldLvl="1" animBg="1" rev="0" advAuto="0" spid="500" grpId="9"/>
      <p:bldP build="whole" bldLvl="1" animBg="1" rev="0" advAuto="0" spid="500" grpId="10"/>
      <p:bldP build="whole" bldLvl="1" animBg="1" rev="0" advAuto="0" spid="497" grpId="1"/>
      <p:bldP build="whole" bldLvl="1" animBg="1" rev="0" advAuto="0" spid="497" grpId="2"/>
      <p:bldP build="whole" bldLvl="1" animBg="1" rev="0" advAuto="0" spid="499" grpId="5"/>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Shape 503"/>
          <p:cNvSpPr/>
          <p:nvPr/>
        </p:nvSpPr>
        <p:spPr>
          <a:xfrm flipV="1">
            <a:off x="12192000" y="84274"/>
            <a:ext cx="1" cy="13547452"/>
          </a:xfrm>
          <a:prstGeom prst="line">
            <a:avLst/>
          </a:prstGeom>
          <a:ln w="25400">
            <a:solidFill>
              <a:srgbClr val="F8F8F8"/>
            </a:solidFill>
            <a:miter lim="400000"/>
          </a:ln>
        </p:spPr>
        <p:txBody>
          <a:bodyPr lIns="50800" tIns="50800" rIns="50800" bIns="50800" anchor="ctr"/>
          <a:lstStyle/>
          <a:p>
            <a:pPr>
              <a:defRPr sz="3200"/>
            </a:pPr>
          </a:p>
        </p:txBody>
      </p:sp>
      <p:sp>
        <p:nvSpPr>
          <p:cNvPr id="504" name="Shape 504"/>
          <p:cNvSpPr/>
          <p:nvPr/>
        </p:nvSpPr>
        <p:spPr>
          <a:xfrm>
            <a:off x="89716" y="6858000"/>
            <a:ext cx="24204569" cy="0"/>
          </a:xfrm>
          <a:prstGeom prst="line">
            <a:avLst/>
          </a:prstGeom>
          <a:ln w="25400">
            <a:solidFill>
              <a:srgbClr val="F8F8F8"/>
            </a:solidFill>
            <a:miter lim="400000"/>
          </a:ln>
        </p:spPr>
        <p:txBody>
          <a:bodyPr lIns="50800" tIns="50800" rIns="50800" bIns="50800" anchor="ctr"/>
          <a:lstStyle/>
          <a:p>
            <a:pPr>
              <a:defRPr sz="3200"/>
            </a:pPr>
          </a:p>
        </p:txBody>
      </p:sp>
      <p:sp>
        <p:nvSpPr>
          <p:cNvPr id="505" name="Shape 505"/>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Failed Processes are Recovered</a:t>
            </a:r>
          </a:p>
        </p:txBody>
      </p:sp>
      <p:pic>
        <p:nvPicPr>
          <p:cNvPr id="506" name="pasted-image.pdf"/>
          <p:cNvPicPr>
            <a:picLocks noChangeAspect="1"/>
          </p:cNvPicPr>
          <p:nvPr/>
        </p:nvPicPr>
        <p:blipFill>
          <a:blip r:embed="rId2">
            <a:extLst/>
          </a:blip>
          <a:stretch>
            <a:fillRect/>
          </a:stretch>
        </p:blipFill>
        <p:spPr>
          <a:xfrm>
            <a:off x="2127849" y="1498600"/>
            <a:ext cx="5042714" cy="4770521"/>
          </a:xfrm>
          <a:prstGeom prst="rect">
            <a:avLst/>
          </a:prstGeom>
          <a:ln w="12700">
            <a:miter lim="400000"/>
          </a:ln>
        </p:spPr>
      </p:pic>
      <p:grpSp>
        <p:nvGrpSpPr>
          <p:cNvPr id="512" name="Group 512"/>
          <p:cNvGrpSpPr/>
          <p:nvPr/>
        </p:nvGrpSpPr>
        <p:grpSpPr>
          <a:xfrm>
            <a:off x="6607888" y="2878942"/>
            <a:ext cx="3585325" cy="2665017"/>
            <a:chOff x="-1449178" y="0"/>
            <a:chExt cx="3585324" cy="2665015"/>
          </a:xfrm>
        </p:grpSpPr>
        <p:sp>
          <p:nvSpPr>
            <p:cNvPr id="507" name="Shape 507"/>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508" name="pasted-image.pdf"/>
            <p:cNvPicPr>
              <a:picLocks noChangeAspect="1"/>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509" name="Shape 509"/>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a:r>
                <a:t>desired state</a:t>
              </a:r>
            </a:p>
          </p:txBody>
        </p:sp>
        <p:sp>
          <p:nvSpPr>
            <p:cNvPr id="510" name="Shape 510"/>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a:r>
                <a:t>actual state</a:t>
              </a:r>
            </a:p>
          </p:txBody>
        </p:sp>
        <p:pic>
          <p:nvPicPr>
            <p:cNvPr id="511" name="pasted-image.pdf"/>
            <p:cNvPicPr>
              <a:picLocks noChangeAspect="1"/>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513" name="pasted-image.pdf"/>
          <p:cNvPicPr>
            <a:picLocks noChangeAspect="1"/>
          </p:cNvPicPr>
          <p:nvPr/>
        </p:nvPicPr>
        <p:blipFill>
          <a:blip r:embed="rId4">
            <a:extLst/>
          </a:blip>
          <a:stretch>
            <a:fillRect/>
          </a:stretch>
        </p:blipFill>
        <p:spPr>
          <a:xfrm>
            <a:off x="14190786" y="1498600"/>
            <a:ext cx="5041901" cy="4769752"/>
          </a:xfrm>
          <a:prstGeom prst="rect">
            <a:avLst/>
          </a:prstGeom>
          <a:ln w="12700">
            <a:miter lim="400000"/>
          </a:ln>
        </p:spPr>
      </p:pic>
      <p:grpSp>
        <p:nvGrpSpPr>
          <p:cNvPr id="517" name="Group 517"/>
          <p:cNvGrpSpPr/>
          <p:nvPr/>
        </p:nvGrpSpPr>
        <p:grpSpPr>
          <a:xfrm>
            <a:off x="18596545" y="3726034"/>
            <a:ext cx="2936858" cy="2264350"/>
            <a:chOff x="0" y="0"/>
            <a:chExt cx="2936856" cy="2264348"/>
          </a:xfrm>
        </p:grpSpPr>
        <p:sp>
          <p:nvSpPr>
            <p:cNvPr id="514" name="Shape 514"/>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solidFill>
                    <a:srgbClr val="FFFFFF"/>
                  </a:solidFill>
                </a:defRPr>
              </a:pPr>
            </a:p>
          </p:txBody>
        </p:sp>
        <p:pic>
          <p:nvPicPr>
            <p:cNvPr id="515" name="pasted-image.pdf"/>
            <p:cNvPicPr>
              <a:picLocks noChangeAspect="1"/>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516" name="pasted-image.pdf"/>
            <p:cNvPicPr>
              <a:picLocks noChangeAspect="1"/>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518" name="Shape 518"/>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a:r>
              <a:t>4 Levels of High Availability</a:t>
            </a:r>
          </a:p>
        </p:txBody>
      </p:sp>
      <p:sp>
        <p:nvSpPr>
          <p:cNvPr id="519" name="Shape 519"/>
          <p:cNvSpPr/>
          <p:nvPr/>
        </p:nvSpPr>
        <p:spPr>
          <a:xfrm flipV="1">
            <a:off x="12192000" y="84274"/>
            <a:ext cx="1" cy="13547452"/>
          </a:xfrm>
          <a:prstGeom prst="line">
            <a:avLst/>
          </a:prstGeom>
          <a:ln w="25400">
            <a:solidFill>
              <a:srgbClr val="F8F8F8"/>
            </a:solidFill>
            <a:miter lim="400000"/>
          </a:ln>
        </p:spPr>
        <p:txBody>
          <a:bodyPr lIns="50800" tIns="50800" rIns="50800" bIns="50800" anchor="ctr"/>
          <a:lstStyle/>
          <a:p>
            <a:pPr>
              <a:defRPr sz="3200"/>
            </a:pPr>
          </a:p>
        </p:txBody>
      </p:sp>
      <p:grpSp>
        <p:nvGrpSpPr>
          <p:cNvPr id="542" name="Group 542"/>
          <p:cNvGrpSpPr/>
          <p:nvPr/>
        </p:nvGrpSpPr>
        <p:grpSpPr>
          <a:xfrm>
            <a:off x="14439791" y="7700985"/>
            <a:ext cx="8478822" cy="5478296"/>
            <a:chOff x="0" y="0"/>
            <a:chExt cx="8478821" cy="5478294"/>
          </a:xfrm>
        </p:grpSpPr>
        <p:sp>
          <p:nvSpPr>
            <p:cNvPr id="520" name="Shape 520"/>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521" name="Shape 521"/>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522" name="Shape 522"/>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523" name="Shape 523"/>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524" name="Shape 524"/>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525" name="Shape 525"/>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526" name="Shape 526"/>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527" name="Shape 527"/>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528" name="Shape 528"/>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529" name="Shape 529"/>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530" name="Shape 530"/>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531" name="Shape 531"/>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Blob Store</a:t>
              </a:r>
            </a:p>
          </p:txBody>
        </p:sp>
        <p:sp>
          <p:nvSpPr>
            <p:cNvPr id="532" name="Shape 532"/>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Message Bus (NATS)</a:t>
              </a:r>
            </a:p>
          </p:txBody>
        </p:sp>
        <p:sp>
          <p:nvSpPr>
            <p:cNvPr id="533" name="Shape 533"/>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534" name="Shape 534"/>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535" name="Shape 535"/>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Cloud Controller</a:t>
              </a:r>
            </a:p>
          </p:txBody>
        </p:sp>
        <p:sp>
          <p:nvSpPr>
            <p:cNvPr id="536" name="Shape 536"/>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500">
                  <a:solidFill>
                    <a:srgbClr val="FFFFFF"/>
                  </a:solidFill>
                  <a:latin typeface="Helvetica"/>
                  <a:ea typeface="Helvetica"/>
                  <a:cs typeface="Helvetica"/>
                  <a:sym typeface="Helvetica"/>
                </a:defRPr>
              </a:lvl1pPr>
            </a:lstStyle>
            <a:p>
              <a:pPr/>
              <a:r>
                <a:t>Health Manager</a:t>
              </a:r>
            </a:p>
          </p:txBody>
        </p:sp>
        <p:sp>
          <p:nvSpPr>
            <p:cNvPr id="537" name="Shape 537"/>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538" name="pasted-image.pdf"/>
            <p:cNvPicPr>
              <a:picLocks noChangeAspect="1"/>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539" name="Shape 539"/>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a:r>
                <a:t>desired state</a:t>
              </a:r>
            </a:p>
          </p:txBody>
        </p:sp>
        <p:sp>
          <p:nvSpPr>
            <p:cNvPr id="540" name="Shape 540"/>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a:r>
                <a:t>actual state</a:t>
              </a:r>
            </a:p>
          </p:txBody>
        </p:sp>
        <p:pic>
          <p:nvPicPr>
            <p:cNvPr id="541" name="pasted-image.pdf"/>
            <p:cNvPicPr>
              <a:picLocks noChangeAspect="1"/>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543" name="Shape 543"/>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1200">
                <a:solidFill>
                  <a:srgbClr val="53585F"/>
                </a:solidFill>
                <a:latin typeface="Helvetica"/>
                <a:ea typeface="Helvetica"/>
                <a:cs typeface="Helvetica"/>
                <a:sym typeface="Helvetica"/>
              </a:defRPr>
            </a:lvl1pPr>
          </a:lstStyle>
          <a:p>
            <a:pPr/>
            <a:r>
              <a:t>ELASTIC RUNTIME</a:t>
            </a:r>
          </a:p>
        </p:txBody>
      </p:sp>
      <p:sp>
        <p:nvSpPr>
          <p:cNvPr id="544" name="Shape 544"/>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Failed VMs are Recovered</a:t>
            </a:r>
          </a:p>
        </p:txBody>
      </p:sp>
      <p:sp>
        <p:nvSpPr>
          <p:cNvPr id="545" name="Shape 545"/>
          <p:cNvSpPr/>
          <p:nvPr/>
        </p:nvSpPr>
        <p:spPr>
          <a:xfrm>
            <a:off x="2101763" y="9003030"/>
            <a:ext cx="7594498" cy="3888342"/>
          </a:xfrm>
          <a:prstGeom prst="roundRect">
            <a:avLst>
              <a:gd name="adj" fmla="val 8348"/>
            </a:avLst>
          </a:prstGeom>
          <a:ln w="38100">
            <a:solidFill>
              <a:srgbClr val="A6AAA9">
                <a:alpha val="12000"/>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1200">
                <a:solidFill>
                  <a:srgbClr val="53585F"/>
                </a:solidFill>
                <a:latin typeface="Helvetica"/>
                <a:ea typeface="Helvetica"/>
                <a:cs typeface="Helvetica"/>
                <a:sym typeface="Helvetica"/>
              </a:defRPr>
            </a:lvl1pPr>
          </a:lstStyle>
          <a:p>
            <a:pPr/>
            <a:r>
              <a:t>ELASTIC RUNTIME</a:t>
            </a:r>
          </a:p>
        </p:txBody>
      </p:sp>
      <p:sp>
        <p:nvSpPr>
          <p:cNvPr id="546" name="Shape 546"/>
          <p:cNvSpPr/>
          <p:nvPr/>
        </p:nvSpPr>
        <p:spPr>
          <a:xfrm>
            <a:off x="2761798" y="10084227"/>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547" name="Shape 547"/>
          <p:cNvSpPr/>
          <p:nvPr/>
        </p:nvSpPr>
        <p:spPr>
          <a:xfrm>
            <a:off x="2502154"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548" name="Shape 548"/>
          <p:cNvSpPr/>
          <p:nvPr/>
        </p:nvSpPr>
        <p:spPr>
          <a:xfrm>
            <a:off x="6563721" y="10084227"/>
            <a:ext cx="2904669"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549" name="Shape 549"/>
          <p:cNvSpPr/>
          <p:nvPr/>
        </p:nvSpPr>
        <p:spPr>
          <a:xfrm>
            <a:off x="6322623"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550" name="Shape 550"/>
          <p:cNvSpPr/>
          <p:nvPr/>
        </p:nvSpPr>
        <p:spPr>
          <a:xfrm>
            <a:off x="6118618" y="10492662"/>
            <a:ext cx="2904670"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1200">
                <a:solidFill>
                  <a:srgbClr val="53585F"/>
                </a:solidFill>
                <a:latin typeface="Helvetica"/>
                <a:ea typeface="Helvetica"/>
                <a:cs typeface="Helvetica"/>
                <a:sym typeface="Helvetica"/>
              </a:defRPr>
            </a:lvl1pPr>
          </a:lstStyle>
          <a:p>
            <a:pPr/>
            <a:r>
              <a:t>App Execution (DEA)</a:t>
            </a:r>
          </a:p>
        </p:txBody>
      </p:sp>
      <p:sp>
        <p:nvSpPr>
          <p:cNvPr id="551" name="Shape 551"/>
          <p:cNvSpPr/>
          <p:nvPr/>
        </p:nvSpPr>
        <p:spPr>
          <a:xfrm>
            <a:off x="2298149" y="10492662"/>
            <a:ext cx="2904669"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1200">
                <a:solidFill>
                  <a:srgbClr val="53585F"/>
                </a:solidFill>
                <a:latin typeface="Helvetica"/>
                <a:ea typeface="Helvetica"/>
                <a:cs typeface="Helvetica"/>
                <a:sym typeface="Helvetica"/>
              </a:defRPr>
            </a:lvl1pPr>
          </a:lstStyle>
          <a:p>
            <a:pPr/>
            <a:r>
              <a:t>App Execution (DEA)</a:t>
            </a:r>
          </a:p>
        </p:txBody>
      </p:sp>
      <p:sp>
        <p:nvSpPr>
          <p:cNvPr id="552" name="Shape 552"/>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a:r>
              <a:t>cf push my-app -i 6</a:t>
            </a:r>
          </a:p>
        </p:txBody>
      </p:sp>
      <p:sp>
        <p:nvSpPr>
          <p:cNvPr id="553" name="Shape 553"/>
          <p:cNvSpPr/>
          <p:nvPr/>
        </p:nvSpPr>
        <p:spPr>
          <a:xfrm flipH="1" rot="16200000">
            <a:off x="5670823" y="8126674"/>
            <a:ext cx="443439" cy="406183"/>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50800" tIns="50800" rIns="50800" bIns="50800" anchor="ctr"/>
          <a:lstStyle/>
          <a:p>
            <a:pPr>
              <a:defRPr sz="3200"/>
            </a:pPr>
          </a:p>
        </p:txBody>
      </p:sp>
      <p:sp>
        <p:nvSpPr>
          <p:cNvPr id="554" name="Shape 554"/>
          <p:cNvSpPr/>
          <p:nvPr/>
        </p:nvSpPr>
        <p:spPr>
          <a:xfrm flipV="1">
            <a:off x="5899011" y="8703164"/>
            <a:ext cx="1" cy="4488073"/>
          </a:xfrm>
          <a:prstGeom prst="line">
            <a:avLst/>
          </a:prstGeom>
          <a:ln w="12700">
            <a:solidFill>
              <a:srgbClr val="A6AAA9">
                <a:alpha val="12000"/>
              </a:srgbClr>
            </a:solidFill>
            <a:custDash>
              <a:ds d="200000" sp="200000"/>
            </a:custDash>
            <a:miter lim="400000"/>
          </a:ln>
        </p:spPr>
        <p:txBody>
          <a:bodyPr lIns="50800" tIns="50800" rIns="50800" bIns="50800" anchor="ctr"/>
          <a:lstStyle/>
          <a:p>
            <a:pPr>
              <a:defRPr sz="3200"/>
            </a:pPr>
          </a:p>
        </p:txBody>
      </p:sp>
      <p:sp>
        <p:nvSpPr>
          <p:cNvPr id="555" name="Shape 555"/>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a:r>
              <a:t>AZ-1</a:t>
            </a:r>
          </a:p>
        </p:txBody>
      </p:sp>
      <p:sp>
        <p:nvSpPr>
          <p:cNvPr id="556" name="Shape 556"/>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a:r>
              <a:t>AZ-2</a:t>
            </a:r>
          </a:p>
        </p:txBody>
      </p:sp>
      <p:sp>
        <p:nvSpPr>
          <p:cNvPr id="557" name="Shape 557"/>
          <p:cNvSpPr/>
          <p:nvPr/>
        </p:nvSpPr>
        <p:spPr>
          <a:xfrm flipH="1" rot="18000000">
            <a:off x="4484504"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50800" tIns="50800" rIns="50800" bIns="50800" anchor="ctr"/>
          <a:lstStyle/>
          <a:p>
            <a:pPr>
              <a:defRPr sz="3200"/>
            </a:pPr>
          </a:p>
        </p:txBody>
      </p:sp>
      <p:sp>
        <p:nvSpPr>
          <p:cNvPr id="558" name="Shape 558"/>
          <p:cNvSpPr/>
          <p:nvPr/>
        </p:nvSpPr>
        <p:spPr>
          <a:xfrm flipH="1" rot="14400000">
            <a:off x="6870079"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50800" tIns="50800" rIns="50800" bIns="50800" anchor="ctr"/>
          <a:lstStyle/>
          <a:p>
            <a:pPr>
              <a:defRPr sz="3200"/>
            </a:pPr>
          </a:p>
        </p:txBody>
      </p:sp>
      <p:sp>
        <p:nvSpPr>
          <p:cNvPr id="559" name="Shape 559"/>
          <p:cNvSpPr/>
          <p:nvPr/>
        </p:nvSpPr>
        <p:spPr>
          <a:xfrm>
            <a:off x="2400151" y="10928655"/>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560" name="Shape 560"/>
          <p:cNvSpPr/>
          <p:nvPr/>
        </p:nvSpPr>
        <p:spPr>
          <a:xfrm>
            <a:off x="6220620" y="10947200"/>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561" name="Shape 561"/>
          <p:cNvSpPr/>
          <p:nvPr/>
        </p:nvSpPr>
        <p:spPr>
          <a:xfrm>
            <a:off x="2400151" y="11336666"/>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562" name="Shape 562"/>
          <p:cNvSpPr/>
          <p:nvPr/>
        </p:nvSpPr>
        <p:spPr>
          <a:xfrm>
            <a:off x="6220620" y="1135521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563" name="Shape 563"/>
          <p:cNvSpPr/>
          <p:nvPr/>
        </p:nvSpPr>
        <p:spPr>
          <a:xfrm>
            <a:off x="2405279" y="11749786"/>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564" name="Shape 564"/>
          <p:cNvSpPr/>
          <p:nvPr/>
        </p:nvSpPr>
        <p:spPr>
          <a:xfrm>
            <a:off x="6225748" y="1176833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 name="Shape 566"/>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pic>
        <p:nvPicPr>
          <p:cNvPr id="567" name="pasted-image.pdf"/>
          <p:cNvPicPr>
            <a:picLocks noChangeAspect="1"/>
          </p:cNvPicPr>
          <p:nvPr/>
        </p:nvPicPr>
        <p:blipFill>
          <a:blip r:embed="rId2">
            <a:extLst/>
          </a:blip>
          <a:stretch>
            <a:fillRect/>
          </a:stretch>
        </p:blipFill>
        <p:spPr>
          <a:xfrm>
            <a:off x="12806219" y="6239255"/>
            <a:ext cx="8259806" cy="6502401"/>
          </a:xfrm>
          <a:prstGeom prst="rect">
            <a:avLst/>
          </a:prstGeom>
          <a:ln w="12700">
            <a:miter lim="400000"/>
          </a:ln>
        </p:spPr>
      </p:pic>
      <p:sp>
        <p:nvSpPr>
          <p:cNvPr id="568" name="Shape 568"/>
          <p:cNvSpPr/>
          <p:nvPr/>
        </p:nvSpPr>
        <p:spPr>
          <a:xfrm>
            <a:off x="12205117" y="1233199"/>
            <a:ext cx="10839057" cy="3759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rPr b="1">
                <a:latin typeface="Helvetica"/>
                <a:ea typeface="Helvetica"/>
                <a:cs typeface="Helvetica"/>
                <a:sym typeface="Helvetica"/>
              </a:rPr>
              <a:t>BOSH deploys and manages</a:t>
            </a:r>
            <a:r>
              <a:t> large scale distributed systems. It provides the means to go from deployment (i.e., Chef/Puppet) to VM creation and lifecycle management.  Core to bosh is the ability to execute </a:t>
            </a:r>
            <a:r>
              <a:rPr b="1">
                <a:latin typeface="Helvetica"/>
                <a:ea typeface="Helvetica"/>
                <a:cs typeface="Helvetica"/>
                <a:sym typeface="Helvetica"/>
              </a:rPr>
              <a:t>Canary-style deployments</a:t>
            </a:r>
            <a:r>
              <a:t> with zero downtime.</a:t>
            </a:r>
          </a:p>
        </p:txBody>
      </p:sp>
      <p:grpSp>
        <p:nvGrpSpPr>
          <p:cNvPr id="574" name="Group 574"/>
          <p:cNvGrpSpPr/>
          <p:nvPr/>
        </p:nvGrpSpPr>
        <p:grpSpPr>
          <a:xfrm>
            <a:off x="1543934" y="11038130"/>
            <a:ext cx="7353316" cy="2094948"/>
            <a:chOff x="0" y="0"/>
            <a:chExt cx="7353315" cy="2094946"/>
          </a:xfrm>
        </p:grpSpPr>
        <p:pic>
          <p:nvPicPr>
            <p:cNvPr id="569" name="pasted-image.png"/>
            <p:cNvPicPr>
              <a:picLocks noChangeAspect="1"/>
            </p:cNvPicPr>
            <p:nvPr/>
          </p:nvPicPr>
          <p:blipFill>
            <a:blip r:embed="rId3">
              <a:extLst/>
            </a:blip>
            <a:stretch>
              <a:fillRect/>
            </a:stretch>
          </p:blipFill>
          <p:spPr>
            <a:xfrm>
              <a:off x="0" y="376844"/>
              <a:ext cx="1651000" cy="266770"/>
            </a:xfrm>
            <a:prstGeom prst="rect">
              <a:avLst/>
            </a:prstGeom>
            <a:ln w="12700" cap="flat">
              <a:noFill/>
              <a:miter lim="400000"/>
            </a:ln>
            <a:effectLst/>
          </p:spPr>
        </p:pic>
        <p:pic>
          <p:nvPicPr>
            <p:cNvPr id="570" name="pasted-image.png"/>
            <p:cNvPicPr>
              <a:picLocks noChangeAspect="1"/>
            </p:cNvPicPr>
            <p:nvPr/>
          </p:nvPicPr>
          <p:blipFill>
            <a:blip r:embed="rId4">
              <a:extLst/>
            </a:blip>
            <a:srcRect l="8960" t="15330" r="1353" b="22023"/>
            <a:stretch>
              <a:fillRect/>
            </a:stretch>
          </p:blipFill>
          <p:spPr>
            <a:xfrm>
              <a:off x="2844397" y="0"/>
              <a:ext cx="1708526" cy="921958"/>
            </a:xfrm>
            <a:prstGeom prst="rect">
              <a:avLst/>
            </a:prstGeom>
            <a:ln w="12700" cap="flat">
              <a:noFill/>
              <a:miter lim="400000"/>
            </a:ln>
            <a:effectLst/>
          </p:spPr>
        </p:pic>
        <p:pic>
          <p:nvPicPr>
            <p:cNvPr id="571" name="pasted-image.png"/>
            <p:cNvPicPr>
              <a:picLocks noChangeAspect="1"/>
            </p:cNvPicPr>
            <p:nvPr/>
          </p:nvPicPr>
          <p:blipFill>
            <a:blip r:embed="rId5">
              <a:extLst/>
            </a:blip>
            <a:stretch>
              <a:fillRect/>
            </a:stretch>
          </p:blipFill>
          <p:spPr>
            <a:xfrm>
              <a:off x="1276168" y="845430"/>
              <a:ext cx="1905001" cy="1229033"/>
            </a:xfrm>
            <a:prstGeom prst="rect">
              <a:avLst/>
            </a:prstGeom>
            <a:ln w="12700" cap="flat">
              <a:noFill/>
              <a:miter lim="400000"/>
            </a:ln>
            <a:effectLst/>
          </p:spPr>
        </p:pic>
        <p:pic>
          <p:nvPicPr>
            <p:cNvPr id="572" name="pasted-image.png"/>
            <p:cNvPicPr>
              <a:picLocks noChangeAspect="1"/>
            </p:cNvPicPr>
            <p:nvPr/>
          </p:nvPicPr>
          <p:blipFill>
            <a:blip r:embed="rId6">
              <a:extLst/>
            </a:blip>
            <a:stretch>
              <a:fillRect/>
            </a:stretch>
          </p:blipFill>
          <p:spPr>
            <a:xfrm>
              <a:off x="4374400" y="824946"/>
              <a:ext cx="1270001" cy="1270001"/>
            </a:xfrm>
            <a:prstGeom prst="rect">
              <a:avLst/>
            </a:prstGeom>
            <a:ln w="12700" cap="flat">
              <a:noFill/>
              <a:miter lim="400000"/>
            </a:ln>
            <a:effectLst/>
          </p:spPr>
        </p:pic>
        <p:pic>
          <p:nvPicPr>
            <p:cNvPr id="573" name="pasted-image.png"/>
            <p:cNvPicPr>
              <a:picLocks noChangeAspect="1"/>
            </p:cNvPicPr>
            <p:nvPr/>
          </p:nvPicPr>
          <p:blipFill>
            <a:blip r:embed="rId7">
              <a:extLst/>
            </a:blip>
            <a:stretch>
              <a:fillRect/>
            </a:stretch>
          </p:blipFill>
          <p:spPr>
            <a:xfrm>
              <a:off x="5448315" y="337650"/>
              <a:ext cx="1905001" cy="345158"/>
            </a:xfrm>
            <a:prstGeom prst="rect">
              <a:avLst/>
            </a:prstGeom>
            <a:ln w="12700" cap="flat">
              <a:noFill/>
              <a:miter lim="400000"/>
            </a:ln>
            <a:effectLst/>
          </p:spPr>
        </p:pic>
      </p:grpSp>
      <p:grpSp>
        <p:nvGrpSpPr>
          <p:cNvPr id="577" name="Group 577"/>
          <p:cNvGrpSpPr/>
          <p:nvPr/>
        </p:nvGrpSpPr>
        <p:grpSpPr>
          <a:xfrm rot="20503568">
            <a:off x="14699490" y="7857949"/>
            <a:ext cx="5850311" cy="1371601"/>
            <a:chOff x="0" y="0"/>
            <a:chExt cx="5850309" cy="1371600"/>
          </a:xfrm>
        </p:grpSpPr>
        <p:sp>
          <p:nvSpPr>
            <p:cNvPr id="576" name="Shape 576"/>
            <p:cNvSpPr/>
            <p:nvPr/>
          </p:nvSpPr>
          <p:spPr>
            <a:xfrm>
              <a:off x="50800" y="50800"/>
              <a:ext cx="5748710" cy="1270001"/>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i="1" sz="7000">
                  <a:latin typeface="Helvetica"/>
                  <a:ea typeface="Helvetica"/>
                  <a:cs typeface="Helvetica"/>
                  <a:sym typeface="Helvetica"/>
                </a:defRPr>
              </a:lvl1pPr>
            </a:lstStyle>
            <a:p>
              <a:pPr>
                <a:defRPr i="0"/>
              </a:pPr>
              <a:r>
                <a:rPr i="1"/>
                <a:t>Open Source</a:t>
              </a:r>
            </a:p>
          </p:txBody>
        </p:sp>
        <p:pic>
          <p:nvPicPr>
            <p:cNvPr id="575" name=""/>
            <p:cNvPicPr>
              <a:picLocks noChangeAspect="0"/>
            </p:cNvPicPr>
            <p:nvPr/>
          </p:nvPicPr>
          <p:blipFill>
            <a:blip r:embed="rId8">
              <a:extLst/>
            </a:blip>
            <a:stretch>
              <a:fillRect/>
            </a:stretch>
          </p:blipFill>
          <p:spPr>
            <a:xfrm>
              <a:off x="-1" y="-1"/>
              <a:ext cx="5850311" cy="1371601"/>
            </a:xfrm>
            <a:prstGeom prst="rect">
              <a:avLst/>
            </a:prstGeom>
            <a:effectLst/>
          </p:spPr>
        </p:pic>
      </p:grpSp>
      <p:sp>
        <p:nvSpPr>
          <p:cNvPr id="578" name="Shape 578"/>
          <p:cNvSpPr/>
          <p:nvPr/>
        </p:nvSpPr>
        <p:spPr>
          <a:xfrm>
            <a:off x="1061149" y="6142256"/>
            <a:ext cx="10839057" cy="2540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The </a:t>
            </a:r>
            <a:r>
              <a:rPr b="1">
                <a:latin typeface="Helvetica"/>
                <a:ea typeface="Helvetica"/>
                <a:cs typeface="Helvetica"/>
                <a:sym typeface="Helvetica"/>
              </a:rPr>
              <a:t>Cloud Provider Interface </a:t>
            </a:r>
            <a:r>
              <a:t>(CPI)</a:t>
            </a:r>
            <a:r>
              <a:rPr b="1">
                <a:latin typeface="Helvetica"/>
                <a:ea typeface="Helvetica"/>
                <a:cs typeface="Helvetica"/>
                <a:sym typeface="Helvetica"/>
              </a:rPr>
              <a:t> </a:t>
            </a:r>
            <a:r>
              <a:t>abstracts the underlying IaaS provider, allowing bosh deployed clusters to operate on any IaaS which has a CPI.</a:t>
            </a:r>
          </a:p>
        </p:txBody>
      </p:sp>
      <p:sp>
        <p:nvSpPr>
          <p:cNvPr id="579" name="Shape 579"/>
          <p:cNvSpPr/>
          <p:nvPr/>
        </p:nvSpPr>
        <p:spPr>
          <a:xfrm>
            <a:off x="1061149" y="3402927"/>
            <a:ext cx="10839057" cy="1930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The </a:t>
            </a:r>
            <a:r>
              <a:rPr b="1">
                <a:latin typeface="Helvetica"/>
                <a:ea typeface="Helvetica"/>
                <a:cs typeface="Helvetica"/>
                <a:sym typeface="Helvetica"/>
              </a:rPr>
              <a:t>Health Monitor </a:t>
            </a:r>
            <a:r>
              <a:t>provides lifecycle availability for all deployed VM’s and VM processes.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577"/>
                                        </p:tgtEl>
                                        <p:attrNameLst>
                                          <p:attrName>style.visibility</p:attrName>
                                        </p:attrNameLst>
                                      </p:cBhvr>
                                      <p:to>
                                        <p:strVal val="visible"/>
                                      </p:to>
                                    </p:set>
                                    <p:anim calcmode="lin" valueType="num">
                                      <p:cBhvr>
                                        <p:cTn id="7" dur="1000" fill="hold"/>
                                        <p:tgtEl>
                                          <p:spTgt spid="577"/>
                                        </p:tgtEl>
                                        <p:attrNameLst>
                                          <p:attrName>ppt_x</p:attrName>
                                        </p:attrNameLst>
                                      </p:cBhvr>
                                      <p:tavLst>
                                        <p:tav tm="0">
                                          <p:val>
                                            <p:strVal val="#ppt_x"/>
                                          </p:val>
                                        </p:tav>
                                        <p:tav tm="100000">
                                          <p:val>
                                            <p:strVal val="#ppt_x"/>
                                          </p:val>
                                        </p:tav>
                                      </p:tavLst>
                                    </p:anim>
                                    <p:anim calcmode="lin" valueType="num">
                                      <p:cBhvr>
                                        <p:cTn id="8" dur="1000" fill="hold"/>
                                        <p:tgtEl>
                                          <p:spTgt spid="5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7"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81" name="opsmgr.png"/>
          <p:cNvPicPr>
            <a:picLocks noChangeAspect="1"/>
          </p:cNvPicPr>
          <p:nvPr/>
        </p:nvPicPr>
        <p:blipFill>
          <a:blip r:embed="rId2">
            <a:extLst/>
          </a:blip>
          <a:stretch>
            <a:fillRect/>
          </a:stretch>
        </p:blipFill>
        <p:spPr>
          <a:xfrm>
            <a:off x="12488786" y="1235745"/>
            <a:ext cx="10160001" cy="5397501"/>
          </a:xfrm>
          <a:prstGeom prst="rect">
            <a:avLst/>
          </a:prstGeom>
          <a:ln w="12700">
            <a:miter lim="400000"/>
          </a:ln>
        </p:spPr>
      </p:pic>
      <p:sp>
        <p:nvSpPr>
          <p:cNvPr id="582" name="Shape 582"/>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pic>
        <p:nvPicPr>
          <p:cNvPr id="583" name="pasted-image.pdf"/>
          <p:cNvPicPr>
            <a:picLocks noChangeAspect="1"/>
          </p:cNvPicPr>
          <p:nvPr/>
        </p:nvPicPr>
        <p:blipFill>
          <a:blip r:embed="rId3">
            <a:extLst/>
          </a:blip>
          <a:stretch>
            <a:fillRect/>
          </a:stretch>
        </p:blipFill>
        <p:spPr>
          <a:xfrm>
            <a:off x="12806219" y="6239255"/>
            <a:ext cx="8259806" cy="6502401"/>
          </a:xfrm>
          <a:prstGeom prst="rect">
            <a:avLst/>
          </a:prstGeom>
          <a:ln w="12700">
            <a:miter lim="400000"/>
          </a:ln>
        </p:spPr>
      </p:pic>
      <p:grpSp>
        <p:nvGrpSpPr>
          <p:cNvPr id="589" name="Group 589"/>
          <p:cNvGrpSpPr/>
          <p:nvPr/>
        </p:nvGrpSpPr>
        <p:grpSpPr>
          <a:xfrm>
            <a:off x="1543934" y="10812506"/>
            <a:ext cx="7353316" cy="2320572"/>
            <a:chOff x="0" y="0"/>
            <a:chExt cx="7353315" cy="2320570"/>
          </a:xfrm>
        </p:grpSpPr>
        <p:pic>
          <p:nvPicPr>
            <p:cNvPr id="584" name="pasted-image.png"/>
            <p:cNvPicPr>
              <a:picLocks noChangeAspect="1"/>
            </p:cNvPicPr>
            <p:nvPr/>
          </p:nvPicPr>
          <p:blipFill>
            <a:blip r:embed="rId4">
              <a:extLst/>
            </a:blip>
            <a:stretch>
              <a:fillRect/>
            </a:stretch>
          </p:blipFill>
          <p:spPr>
            <a:xfrm>
              <a:off x="0" y="602468"/>
              <a:ext cx="1651000" cy="266770"/>
            </a:xfrm>
            <a:prstGeom prst="rect">
              <a:avLst/>
            </a:prstGeom>
            <a:ln w="12700" cap="flat">
              <a:noFill/>
              <a:miter lim="400000"/>
            </a:ln>
            <a:effectLst/>
          </p:spPr>
        </p:pic>
        <p:pic>
          <p:nvPicPr>
            <p:cNvPr id="585" name="pasted-image.png"/>
            <p:cNvPicPr>
              <a:picLocks noChangeAspect="1"/>
            </p:cNvPicPr>
            <p:nvPr/>
          </p:nvPicPr>
          <p:blipFill>
            <a:blip r:embed="rId5">
              <a:extLst/>
            </a:blip>
            <a:stretch>
              <a:fillRect/>
            </a:stretch>
          </p:blipFill>
          <p:spPr>
            <a:xfrm>
              <a:off x="2673705" y="0"/>
              <a:ext cx="1905001" cy="1471706"/>
            </a:xfrm>
            <a:prstGeom prst="rect">
              <a:avLst/>
            </a:prstGeom>
            <a:ln w="12700" cap="flat">
              <a:noFill/>
              <a:miter lim="400000"/>
            </a:ln>
            <a:effectLst/>
          </p:spPr>
        </p:pic>
        <p:pic>
          <p:nvPicPr>
            <p:cNvPr id="586" name="pasted-image.png"/>
            <p:cNvPicPr>
              <a:picLocks noChangeAspect="1"/>
            </p:cNvPicPr>
            <p:nvPr/>
          </p:nvPicPr>
          <p:blipFill>
            <a:blip r:embed="rId6">
              <a:extLst/>
            </a:blip>
            <a:stretch>
              <a:fillRect/>
            </a:stretch>
          </p:blipFill>
          <p:spPr>
            <a:xfrm>
              <a:off x="1276168" y="1071054"/>
              <a:ext cx="1905001" cy="1229033"/>
            </a:xfrm>
            <a:prstGeom prst="rect">
              <a:avLst/>
            </a:prstGeom>
            <a:ln w="12700" cap="flat">
              <a:noFill/>
              <a:miter lim="400000"/>
            </a:ln>
            <a:effectLst/>
          </p:spPr>
        </p:pic>
        <p:pic>
          <p:nvPicPr>
            <p:cNvPr id="587" name="pasted-image.png"/>
            <p:cNvPicPr>
              <a:picLocks noChangeAspect="1"/>
            </p:cNvPicPr>
            <p:nvPr/>
          </p:nvPicPr>
          <p:blipFill>
            <a:blip r:embed="rId7">
              <a:extLst/>
            </a:blip>
            <a:stretch>
              <a:fillRect/>
            </a:stretch>
          </p:blipFill>
          <p:spPr>
            <a:xfrm>
              <a:off x="4374400" y="1050570"/>
              <a:ext cx="1270001" cy="1270001"/>
            </a:xfrm>
            <a:prstGeom prst="rect">
              <a:avLst/>
            </a:prstGeom>
            <a:ln w="12700" cap="flat">
              <a:noFill/>
              <a:miter lim="400000"/>
            </a:ln>
            <a:effectLst/>
          </p:spPr>
        </p:pic>
        <p:pic>
          <p:nvPicPr>
            <p:cNvPr id="588" name="pasted-image.png"/>
            <p:cNvPicPr>
              <a:picLocks noChangeAspect="1"/>
            </p:cNvPicPr>
            <p:nvPr/>
          </p:nvPicPr>
          <p:blipFill>
            <a:blip r:embed="rId8">
              <a:extLst/>
            </a:blip>
            <a:stretch>
              <a:fillRect/>
            </a:stretch>
          </p:blipFill>
          <p:spPr>
            <a:xfrm>
              <a:off x="5448315" y="563274"/>
              <a:ext cx="1905001" cy="345158"/>
            </a:xfrm>
            <a:prstGeom prst="rect">
              <a:avLst/>
            </a:prstGeom>
            <a:ln w="12700" cap="flat">
              <a:noFill/>
              <a:miter lim="400000"/>
            </a:ln>
            <a:effectLst/>
          </p:spPr>
        </p:pic>
      </p:grpSp>
      <p:pic>
        <p:nvPicPr>
          <p:cNvPr id="590" name=""/>
          <p:cNvPicPr>
            <a:picLocks noChangeAspect="0"/>
          </p:cNvPicPr>
          <p:nvPr/>
        </p:nvPicPr>
        <p:blipFill>
          <a:blip r:embed="rId9">
            <a:extLst/>
          </a:blip>
          <a:stretch>
            <a:fillRect/>
          </a:stretch>
        </p:blipFill>
        <p:spPr>
          <a:xfrm>
            <a:off x="1351916" y="10967911"/>
            <a:ext cx="2072481" cy="1096211"/>
          </a:xfrm>
          <a:prstGeom prst="rect">
            <a:avLst/>
          </a:prstGeom>
          <a:effectLst>
            <a:outerShdw sx="100000" sy="100000" kx="0" ky="0" algn="b" rotWithShape="0" blurRad="38100" dist="25400" dir="5400000">
              <a:srgbClr val="000000">
                <a:alpha val="50000"/>
              </a:srgbClr>
            </a:outerShdw>
          </a:effectLst>
        </p:spPr>
      </p:pic>
      <p:sp>
        <p:nvSpPr>
          <p:cNvPr id="591" name="Shape 591"/>
          <p:cNvSpPr/>
          <p:nvPr/>
        </p:nvSpPr>
        <p:spPr>
          <a:xfrm>
            <a:off x="1643996" y="1864940"/>
            <a:ext cx="8823875" cy="37592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rPr b="1">
                <a:latin typeface="Helvetica"/>
                <a:ea typeface="Helvetica"/>
                <a:cs typeface="Helvetica"/>
                <a:sym typeface="Helvetica"/>
              </a:rPr>
              <a:t>Ops Manager </a:t>
            </a:r>
            <a:r>
              <a:t>is a web based front end to manage </a:t>
            </a:r>
            <a:r>
              <a:rPr>
                <a:solidFill>
                  <a:srgbClr val="10786D"/>
                </a:solidFill>
                <a:latin typeface="Helvetica"/>
                <a:ea typeface="Helvetica"/>
                <a:cs typeface="Helvetica"/>
                <a:sym typeface="Helvetica"/>
              </a:rPr>
              <a:t>Pivotal </a:t>
            </a:r>
            <a:r>
              <a:rPr b="1">
                <a:solidFill>
                  <a:srgbClr val="10786D"/>
                </a:solidFill>
                <a:latin typeface="Helvetica"/>
                <a:ea typeface="Helvetica"/>
                <a:cs typeface="Helvetica"/>
                <a:sym typeface="Helvetica"/>
              </a:rPr>
              <a:t>Cloud Foundry</a:t>
            </a:r>
            <a:r>
              <a:rPr>
                <a:solidFill>
                  <a:srgbClr val="10786D"/>
                </a:solidFill>
              </a:rPr>
              <a:t> </a:t>
            </a:r>
            <a:r>
              <a:t>installations and associated services.  Ops Manager leverages BOSH to deploy and manage clusters.</a:t>
            </a:r>
          </a:p>
        </p:txBody>
      </p:sp>
      <p:grpSp>
        <p:nvGrpSpPr>
          <p:cNvPr id="594" name="Group 594"/>
          <p:cNvGrpSpPr/>
          <p:nvPr/>
        </p:nvGrpSpPr>
        <p:grpSpPr>
          <a:xfrm>
            <a:off x="13836073" y="1130402"/>
            <a:ext cx="7465427" cy="5608187"/>
            <a:chOff x="0" y="0"/>
            <a:chExt cx="7465425" cy="5608185"/>
          </a:xfrm>
        </p:grpSpPr>
        <p:pic>
          <p:nvPicPr>
            <p:cNvPr id="592" name=""/>
            <p:cNvPicPr>
              <a:picLocks noChangeAspect="0"/>
            </p:cNvPicPr>
            <p:nvPr/>
          </p:nvPicPr>
          <p:blipFill>
            <a:blip r:embed="rId10">
              <a:extLst/>
            </a:blip>
            <a:stretch>
              <a:fillRect/>
            </a:stretch>
          </p:blipFill>
          <p:spPr>
            <a:xfrm rot="19980000">
              <a:off x="1348875" y="1891575"/>
              <a:ext cx="4767676" cy="1825036"/>
            </a:xfrm>
            <a:prstGeom prst="rect">
              <a:avLst/>
            </a:prstGeom>
            <a:effectLst>
              <a:outerShdw sx="100000" sy="100000" kx="0" ky="0" algn="b" rotWithShape="0" blurRad="38100" dist="25400" dir="5400000">
                <a:srgbClr val="000000">
                  <a:alpha val="50000"/>
                </a:srgbClr>
              </a:outerShdw>
            </a:effectLst>
          </p:spPr>
        </p:pic>
        <p:pic>
          <p:nvPicPr>
            <p:cNvPr id="593" name="Pivotal_Black.png"/>
            <p:cNvPicPr>
              <a:picLocks noChangeAspect="1"/>
            </p:cNvPicPr>
            <p:nvPr/>
          </p:nvPicPr>
          <p:blipFill>
            <a:blip r:embed="rId11">
              <a:extLst/>
            </a:blip>
            <a:stretch>
              <a:fillRect/>
            </a:stretch>
          </p:blipFill>
          <p:spPr>
            <a:xfrm rot="19980000">
              <a:off x="240212" y="1436503"/>
              <a:ext cx="6985001" cy="2735180"/>
            </a:xfrm>
            <a:prstGeom prst="rect">
              <a:avLst/>
            </a:prstGeom>
            <a:ln w="12700" cap="flat">
              <a:noFill/>
              <a:miter lim="400000"/>
            </a:ln>
            <a:effectLst/>
          </p:spPr>
        </p:pic>
      </p:grpSp>
      <p:pic>
        <p:nvPicPr>
          <p:cNvPr id="595" name=""/>
          <p:cNvPicPr>
            <a:picLocks noChangeAspect="0"/>
          </p:cNvPicPr>
          <p:nvPr/>
        </p:nvPicPr>
        <p:blipFill>
          <a:blip r:embed="rId9">
            <a:extLst/>
          </a:blip>
          <a:stretch>
            <a:fillRect/>
          </a:stretch>
        </p:blipFill>
        <p:spPr>
          <a:xfrm>
            <a:off x="4184351" y="10967911"/>
            <a:ext cx="2072482" cy="1096211"/>
          </a:xfrm>
          <a:prstGeom prst="rect">
            <a:avLst/>
          </a:prstGeom>
          <a:effectLst>
            <a:outerShdw sx="100000" sy="100000" kx="0" ky="0" algn="b" rotWithShape="0" blurRad="38100" dist="25400" dir="5400000">
              <a:srgbClr val="000000">
                <a:alpha val="50000"/>
              </a:srgbClr>
            </a:outerShdw>
          </a:effectLst>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581"/>
                                        </p:tgtEl>
                                        <p:attrNameLst>
                                          <p:attrName>style.visibility</p:attrName>
                                        </p:attrNameLst>
                                      </p:cBhvr>
                                      <p:to>
                                        <p:strVal val="visible"/>
                                      </p:to>
                                    </p:set>
                                    <p:anim calcmode="lin" valueType="num">
                                      <p:cBhvr>
                                        <p:cTn id="7" dur="1000" fill="hold"/>
                                        <p:tgtEl>
                                          <p:spTgt spid="581"/>
                                        </p:tgtEl>
                                        <p:attrNameLst>
                                          <p:attrName>ppt_x</p:attrName>
                                        </p:attrNameLst>
                                      </p:cBhvr>
                                      <p:tavLst>
                                        <p:tav tm="0">
                                          <p:val>
                                            <p:strVal val="#ppt_x"/>
                                          </p:val>
                                        </p:tav>
                                        <p:tav tm="100000">
                                          <p:val>
                                            <p:strVal val="#ppt_x"/>
                                          </p:val>
                                        </p:tav>
                                      </p:tavLst>
                                    </p:anim>
                                    <p:anim calcmode="lin" valueType="num">
                                      <p:cBhvr>
                                        <p:cTn id="8" dur="1000" fill="hold"/>
                                        <p:tgtEl>
                                          <p:spTgt spid="581"/>
                                        </p:tgtEl>
                                        <p:attrNameLst>
                                          <p:attrName>ppt_y</p:attrName>
                                        </p:attrNameLst>
                                      </p:cBhvr>
                                      <p:tavLst>
                                        <p:tav tm="0">
                                          <p:val>
                                            <p:strVal val="0-#ppt_h/2"/>
                                          </p:val>
                                        </p:tav>
                                        <p:tav tm="100000">
                                          <p:val>
                                            <p:strVal val="#ppt_y"/>
                                          </p:val>
                                        </p:tav>
                                      </p:tavLst>
                                    </p:anim>
                                  </p:childTnLst>
                                </p:cTn>
                              </p:par>
                            </p:childTnLst>
                          </p:cTn>
                        </p:par>
                        <p:par>
                          <p:cTn id="9" fill="hold">
                            <p:stCondLst>
                              <p:cond delay="0"/>
                            </p:stCondLst>
                            <p:childTnLst>
                              <p:par>
                                <p:cTn id="10" presetClass="emph" nodeType="withEffect" presetSubtype="0" presetID="6" grpId="2" accel="50000" decel="50000" fill="hold">
                                  <p:stCondLst>
                                    <p:cond delay="0"/>
                                  </p:stCondLst>
                                  <p:childTnLst>
                                    <p:animScale>
                                      <p:cBhvr>
                                        <p:cTn id="11" dur="1000" fill="hold"/>
                                        <p:tgtEl>
                                          <p:spTgt spid="583"/>
                                        </p:tgtEl>
                                      </p:cBhvr>
                                      <p:by x="69999" y="69999"/>
                                    </p:animScale>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591"/>
                                        </p:tgtEl>
                                        <p:attrNameLst>
                                          <p:attrName>style.visibility</p:attrName>
                                        </p:attrNameLst>
                                      </p:cBhvr>
                                      <p:to>
                                        <p:strVal val="visible"/>
                                      </p:to>
                                    </p:set>
                                    <p:animEffect filter="dissolve" transition="in">
                                      <p:cBhvr>
                                        <p:cTn id="15" dur="1000"/>
                                        <p:tgtEl>
                                          <p:spTgt spid="591"/>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16" presetID="23" grpId="4" fill="hold">
                                  <p:stCondLst>
                                    <p:cond delay="0"/>
                                  </p:stCondLst>
                                  <p:iterate type="el" backwards="0">
                                    <p:tmAbs val="0"/>
                                  </p:iterate>
                                  <p:childTnLst>
                                    <p:set>
                                      <p:cBhvr>
                                        <p:cTn id="19" fill="hold"/>
                                        <p:tgtEl>
                                          <p:spTgt spid="590"/>
                                        </p:tgtEl>
                                        <p:attrNameLst>
                                          <p:attrName>style.visibility</p:attrName>
                                        </p:attrNameLst>
                                      </p:cBhvr>
                                      <p:to>
                                        <p:strVal val="visible"/>
                                      </p:to>
                                    </p:set>
                                    <p:anim calcmode="lin" valueType="num">
                                      <p:cBhvr>
                                        <p:cTn id="20" dur="750" fill="hold"/>
                                        <p:tgtEl>
                                          <p:spTgt spid="590"/>
                                        </p:tgtEl>
                                        <p:attrNameLst>
                                          <p:attrName>ppt_w</p:attrName>
                                        </p:attrNameLst>
                                      </p:cBhvr>
                                      <p:tavLst>
                                        <p:tav tm="0">
                                          <p:val>
                                            <p:fltVal val="0"/>
                                          </p:val>
                                        </p:tav>
                                        <p:tav tm="100000">
                                          <p:val>
                                            <p:strVal val="#ppt_w"/>
                                          </p:val>
                                        </p:tav>
                                      </p:tavLst>
                                    </p:anim>
                                    <p:anim calcmode="lin" valueType="num">
                                      <p:cBhvr>
                                        <p:cTn id="21" dur="750" fill="hold"/>
                                        <p:tgtEl>
                                          <p:spTgt spid="590"/>
                                        </p:tgtEl>
                                        <p:attrNameLst>
                                          <p:attrName>ppt_h</p:attrName>
                                        </p:attrNameLst>
                                      </p:cBhvr>
                                      <p:tavLst>
                                        <p:tav tm="0">
                                          <p:val>
                                            <p:fltVal val="0"/>
                                          </p:val>
                                        </p:tav>
                                        <p:tav tm="100000">
                                          <p:val>
                                            <p:strVal val="#ppt_h"/>
                                          </p:val>
                                        </p:tav>
                                      </p:tavLst>
                                    </p:anim>
                                  </p:childTnLst>
                                </p:cTn>
                              </p:par>
                            </p:childTnLst>
                          </p:cTn>
                        </p:par>
                        <p:par>
                          <p:cTn id="22" fill="hold">
                            <p:stCondLst>
                              <p:cond delay="750"/>
                            </p:stCondLst>
                            <p:childTnLst>
                              <p:par>
                                <p:cTn id="23" presetClass="entr" nodeType="afterEffect" presetSubtype="16" presetID="23" grpId="5" fill="hold">
                                  <p:stCondLst>
                                    <p:cond delay="0"/>
                                  </p:stCondLst>
                                  <p:iterate type="el" backwards="0">
                                    <p:tmAbs val="0"/>
                                  </p:iterate>
                                  <p:childTnLst>
                                    <p:set>
                                      <p:cBhvr>
                                        <p:cTn id="24" fill="hold"/>
                                        <p:tgtEl>
                                          <p:spTgt spid="595"/>
                                        </p:tgtEl>
                                        <p:attrNameLst>
                                          <p:attrName>style.visibility</p:attrName>
                                        </p:attrNameLst>
                                      </p:cBhvr>
                                      <p:to>
                                        <p:strVal val="visible"/>
                                      </p:to>
                                    </p:set>
                                    <p:anim calcmode="lin" valueType="num">
                                      <p:cBhvr>
                                        <p:cTn id="25" dur="750" fill="hold"/>
                                        <p:tgtEl>
                                          <p:spTgt spid="595"/>
                                        </p:tgtEl>
                                        <p:attrNameLst>
                                          <p:attrName>ppt_w</p:attrName>
                                        </p:attrNameLst>
                                      </p:cBhvr>
                                      <p:tavLst>
                                        <p:tav tm="0">
                                          <p:val>
                                            <p:fltVal val="0"/>
                                          </p:val>
                                        </p:tav>
                                        <p:tav tm="100000">
                                          <p:val>
                                            <p:strVal val="#ppt_w"/>
                                          </p:val>
                                        </p:tav>
                                      </p:tavLst>
                                    </p:anim>
                                    <p:anim calcmode="lin" valueType="num">
                                      <p:cBhvr>
                                        <p:cTn id="26" dur="750" fill="hold"/>
                                        <p:tgtEl>
                                          <p:spTgt spid="59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6" fill="hold">
                                  <p:stCondLst>
                                    <p:cond delay="0"/>
                                  </p:stCondLst>
                                  <p:iterate type="el" backwards="0">
                                    <p:tmAbs val="0"/>
                                  </p:iterate>
                                  <p:childTnLst>
                                    <p:set>
                                      <p:cBhvr>
                                        <p:cTn id="30" fill="hold"/>
                                        <p:tgtEl>
                                          <p:spTgt spid="594"/>
                                        </p:tgtEl>
                                        <p:attrNameLst>
                                          <p:attrName>style.visibility</p:attrName>
                                        </p:attrNameLst>
                                      </p:cBhvr>
                                      <p:to>
                                        <p:strVal val="visible"/>
                                      </p:to>
                                    </p:set>
                                    <p:anim calcmode="lin" valueType="num">
                                      <p:cBhvr>
                                        <p:cTn id="31" dur="1000" fill="hold"/>
                                        <p:tgtEl>
                                          <p:spTgt spid="594"/>
                                        </p:tgtEl>
                                        <p:attrNameLst>
                                          <p:attrName>ppt_x</p:attrName>
                                        </p:attrNameLst>
                                      </p:cBhvr>
                                      <p:tavLst>
                                        <p:tav tm="0">
                                          <p:val>
                                            <p:strVal val="#ppt_x"/>
                                          </p:val>
                                        </p:tav>
                                        <p:tav tm="100000">
                                          <p:val>
                                            <p:strVal val="#ppt_x"/>
                                          </p:val>
                                        </p:tav>
                                      </p:tavLst>
                                    </p:anim>
                                    <p:anim calcmode="lin" valueType="num">
                                      <p:cBhvr>
                                        <p:cTn id="32" dur="1000" fill="hold"/>
                                        <p:tgtEl>
                                          <p:spTgt spid="5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5" grpId="5"/>
      <p:bldP build="whole" bldLvl="1" animBg="1" rev="0" advAuto="0" spid="583" grpId="2"/>
      <p:bldP build="whole" bldLvl="1" animBg="1" rev="0" advAuto="0" spid="594" grpId="6"/>
      <p:bldP build="whole" bldLvl="1" animBg="1" rev="0" advAuto="0" spid="590" grpId="4"/>
      <p:bldP build="whole" bldLvl="1" animBg="1" rev="0" advAuto="0" spid="591" grpId="3"/>
      <p:bldP build="whole" bldLvl="1" animBg="1" rev="0" advAuto="0" spid="581"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 name="Shape 597"/>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598" name="Shape 598"/>
          <p:cNvSpPr/>
          <p:nvPr/>
        </p:nvSpPr>
        <p:spPr>
          <a:xfrm>
            <a:off x="631994" y="3097809"/>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pic>
        <p:nvPicPr>
          <p:cNvPr id="599" name="pasted-image.pdf"/>
          <p:cNvPicPr>
            <a:picLocks noChangeAspect="1"/>
          </p:cNvPicPr>
          <p:nvPr/>
        </p:nvPicPr>
        <p:blipFill>
          <a:blip r:embed="rId2">
            <a:extLst/>
          </a:blip>
          <a:stretch>
            <a:fillRect/>
          </a:stretch>
        </p:blipFill>
        <p:spPr>
          <a:xfrm>
            <a:off x="1410591" y="1589546"/>
            <a:ext cx="7620001" cy="1092792"/>
          </a:xfrm>
          <a:prstGeom prst="rect">
            <a:avLst/>
          </a:prstGeom>
          <a:ln w="12700">
            <a:miter lim="400000"/>
          </a:ln>
        </p:spPr>
      </p:pic>
      <p:sp>
        <p:nvSpPr>
          <p:cNvPr id="600" name="Shape 600"/>
          <p:cNvSpPr/>
          <p:nvPr/>
        </p:nvSpPr>
        <p:spPr>
          <a:xfrm>
            <a:off x="12133888" y="2098351"/>
            <a:ext cx="10839058" cy="2540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All Cloud Foundry traffic flows through a </a:t>
            </a:r>
            <a:r>
              <a:rPr b="1">
                <a:latin typeface="Helvetica"/>
                <a:ea typeface="Helvetica"/>
                <a:cs typeface="Helvetica"/>
                <a:sym typeface="Helvetica"/>
              </a:rPr>
              <a:t>proxy</a:t>
            </a:r>
            <a:r>
              <a:t> </a:t>
            </a:r>
            <a:r>
              <a:rPr b="1">
                <a:latin typeface="Helvetica"/>
                <a:ea typeface="Helvetica"/>
                <a:cs typeface="Helvetica"/>
                <a:sym typeface="Helvetica"/>
              </a:rPr>
              <a:t>server</a:t>
            </a:r>
            <a:r>
              <a:t>.  CF can be fronted by the packaged HAProxy or a customer provided proxy.  The proxy server is responsible for SSL termination.</a:t>
            </a:r>
          </a:p>
        </p:txBody>
      </p:sp>
      <p:grpSp>
        <p:nvGrpSpPr>
          <p:cNvPr id="606" name="Group 606"/>
          <p:cNvGrpSpPr/>
          <p:nvPr/>
        </p:nvGrpSpPr>
        <p:grpSpPr>
          <a:xfrm>
            <a:off x="1543934" y="10812506"/>
            <a:ext cx="7353316" cy="2320572"/>
            <a:chOff x="0" y="0"/>
            <a:chExt cx="7353315" cy="2320570"/>
          </a:xfrm>
        </p:grpSpPr>
        <p:pic>
          <p:nvPicPr>
            <p:cNvPr id="601" name="pasted-image.png"/>
            <p:cNvPicPr>
              <a:picLocks noChangeAspect="1"/>
            </p:cNvPicPr>
            <p:nvPr/>
          </p:nvPicPr>
          <p:blipFill>
            <a:blip r:embed="rId3">
              <a:alphaModFix amt="50114"/>
              <a:extLst/>
            </a:blip>
            <a:stretch>
              <a:fillRect/>
            </a:stretch>
          </p:blipFill>
          <p:spPr>
            <a:xfrm>
              <a:off x="0" y="602468"/>
              <a:ext cx="1651000" cy="266770"/>
            </a:xfrm>
            <a:prstGeom prst="rect">
              <a:avLst/>
            </a:prstGeom>
            <a:ln w="12700" cap="flat">
              <a:noFill/>
              <a:miter lim="400000"/>
            </a:ln>
            <a:effectLst/>
          </p:spPr>
        </p:pic>
        <p:pic>
          <p:nvPicPr>
            <p:cNvPr id="602" name="pasted-image.png"/>
            <p:cNvPicPr>
              <a:picLocks noChangeAspect="1"/>
            </p:cNvPicPr>
            <p:nvPr/>
          </p:nvPicPr>
          <p:blipFill>
            <a:blip r:embed="rId4">
              <a:alphaModFix amt="50382"/>
              <a:extLst/>
            </a:blip>
            <a:stretch>
              <a:fillRect/>
            </a:stretch>
          </p:blipFill>
          <p:spPr>
            <a:xfrm>
              <a:off x="2673705" y="0"/>
              <a:ext cx="1905001" cy="1471706"/>
            </a:xfrm>
            <a:prstGeom prst="rect">
              <a:avLst/>
            </a:prstGeom>
            <a:ln w="12700" cap="flat">
              <a:noFill/>
              <a:miter lim="400000"/>
            </a:ln>
            <a:effectLst/>
          </p:spPr>
        </p:pic>
        <p:pic>
          <p:nvPicPr>
            <p:cNvPr id="603" name="pasted-image.png"/>
            <p:cNvPicPr>
              <a:picLocks noChangeAspect="1"/>
            </p:cNvPicPr>
            <p:nvPr/>
          </p:nvPicPr>
          <p:blipFill>
            <a:blip r:embed="rId5">
              <a:alphaModFix amt="50308"/>
              <a:extLst/>
            </a:blip>
            <a:stretch>
              <a:fillRect/>
            </a:stretch>
          </p:blipFill>
          <p:spPr>
            <a:xfrm>
              <a:off x="1276168" y="1071054"/>
              <a:ext cx="1905001" cy="1229033"/>
            </a:xfrm>
            <a:prstGeom prst="rect">
              <a:avLst/>
            </a:prstGeom>
            <a:ln w="12700" cap="flat">
              <a:noFill/>
              <a:miter lim="400000"/>
            </a:ln>
            <a:effectLst/>
          </p:spPr>
        </p:pic>
        <p:pic>
          <p:nvPicPr>
            <p:cNvPr id="604" name="pasted-image.png"/>
            <p:cNvPicPr>
              <a:picLocks noChangeAspect="1"/>
            </p:cNvPicPr>
            <p:nvPr/>
          </p:nvPicPr>
          <p:blipFill>
            <a:blip r:embed="rId6">
              <a:alphaModFix amt="50360"/>
              <a:extLst/>
            </a:blip>
            <a:stretch>
              <a:fillRect/>
            </a:stretch>
          </p:blipFill>
          <p:spPr>
            <a:xfrm>
              <a:off x="4374400" y="1050570"/>
              <a:ext cx="1270001" cy="1270001"/>
            </a:xfrm>
            <a:prstGeom prst="rect">
              <a:avLst/>
            </a:prstGeom>
            <a:ln w="12700" cap="flat">
              <a:noFill/>
              <a:miter lim="400000"/>
            </a:ln>
            <a:effectLst/>
          </p:spPr>
        </p:pic>
        <p:pic>
          <p:nvPicPr>
            <p:cNvPr id="605" name="pasted-image.png"/>
            <p:cNvPicPr>
              <a:picLocks noChangeAspect="1"/>
            </p:cNvPicPr>
            <p:nvPr/>
          </p:nvPicPr>
          <p:blipFill>
            <a:blip r:embed="rId7">
              <a:alphaModFix amt="50068"/>
              <a:extLst/>
            </a:blip>
            <a:stretch>
              <a:fillRect/>
            </a:stretch>
          </p:blipFill>
          <p:spPr>
            <a:xfrm>
              <a:off x="5448315" y="563274"/>
              <a:ext cx="1905001" cy="345158"/>
            </a:xfrm>
            <a:prstGeom prst="rect">
              <a:avLst/>
            </a:prstGeom>
            <a:ln w="12700" cap="flat">
              <a:noFill/>
              <a:miter lim="400000"/>
            </a:ln>
            <a:effectLst/>
          </p:spPr>
        </p:pic>
      </p:grpSp>
      <p:grpSp>
        <p:nvGrpSpPr>
          <p:cNvPr id="609" name="Group 609"/>
          <p:cNvGrpSpPr/>
          <p:nvPr/>
        </p:nvGrpSpPr>
        <p:grpSpPr>
          <a:xfrm>
            <a:off x="770807" y="6194578"/>
            <a:ext cx="8049470" cy="541099"/>
            <a:chOff x="0" y="0"/>
            <a:chExt cx="8049469" cy="541098"/>
          </a:xfrm>
        </p:grpSpPr>
        <p:sp>
          <p:nvSpPr>
            <p:cNvPr id="607" name="Shape 607"/>
            <p:cNvSpPr/>
            <p:nvPr/>
          </p:nvSpPr>
          <p:spPr>
            <a:xfrm>
              <a:off x="0" y="0"/>
              <a:ext cx="6221578" cy="541099"/>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Message Bus (NATS)</a:t>
              </a:r>
            </a:p>
          </p:txBody>
        </p:sp>
        <p:sp>
          <p:nvSpPr>
            <p:cNvPr id="608" name="Shape 608"/>
            <p:cNvSpPr/>
            <p:nvPr/>
          </p:nvSpPr>
          <p:spPr>
            <a:xfrm>
              <a:off x="7003728" y="130369"/>
              <a:ext cx="1045742"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a:r>
                <a:t>MESSAGING</a:t>
              </a:r>
            </a:p>
          </p:txBody>
        </p:sp>
      </p:grpSp>
      <p:sp>
        <p:nvSpPr>
          <p:cNvPr id="610" name="Shape 610"/>
          <p:cNvSpPr/>
          <p:nvPr/>
        </p:nvSpPr>
        <p:spPr>
          <a:xfrm>
            <a:off x="12095994" y="5587988"/>
            <a:ext cx="9678945" cy="25400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rPr b="1">
                <a:latin typeface="Helvetica"/>
                <a:ea typeface="Helvetica"/>
                <a:cs typeface="Helvetica"/>
                <a:sym typeface="Helvetica"/>
              </a:rPr>
              <a:t>NATS</a:t>
            </a:r>
            <a:r>
              <a:t> is a </a:t>
            </a:r>
            <a:r>
              <a:rPr i="1" u="sng"/>
              <a:t>fast</a:t>
            </a:r>
            <a:r>
              <a:t> internal messaging bus that provides </a:t>
            </a:r>
            <a:r>
              <a:rPr b="1">
                <a:latin typeface="Helvetica"/>
                <a:ea typeface="Helvetica"/>
                <a:cs typeface="Helvetica"/>
                <a:sym typeface="Helvetica"/>
              </a:rPr>
              <a:t>system wide communication</a:t>
            </a:r>
            <a:r>
              <a:t> via a publish-and-subscribe mechanism.</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598"/>
                                        </p:tgtEl>
                                        <p:attrNameLst>
                                          <p:attrName>style.visibility</p:attrName>
                                        </p:attrNameLst>
                                      </p:cBhvr>
                                      <p:to>
                                        <p:strVal val="visible"/>
                                      </p:to>
                                    </p:set>
                                    <p:anim calcmode="lin" valueType="num">
                                      <p:cBhvr>
                                        <p:cTn id="7" dur="500" fill="hold"/>
                                        <p:tgtEl>
                                          <p:spTgt spid="598"/>
                                        </p:tgtEl>
                                        <p:attrNameLst>
                                          <p:attrName>ppt_x</p:attrName>
                                        </p:attrNameLst>
                                      </p:cBhvr>
                                      <p:tavLst>
                                        <p:tav tm="0">
                                          <p:val>
                                            <p:strVal val="#ppt_x"/>
                                          </p:val>
                                        </p:tav>
                                        <p:tav tm="100000">
                                          <p:val>
                                            <p:strVal val="#ppt_x"/>
                                          </p:val>
                                        </p:tav>
                                      </p:tavLst>
                                    </p:anim>
                                    <p:anim calcmode="lin" valueType="num">
                                      <p:cBhvr>
                                        <p:cTn id="8" dur="500" fill="hold"/>
                                        <p:tgtEl>
                                          <p:spTgt spid="59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Class="entr" nodeType="afterEffect" presetID="9" grpId="2" fill="hold">
                                  <p:stCondLst>
                                    <p:cond delay="0"/>
                                  </p:stCondLst>
                                  <p:iterate type="el" backwards="0">
                                    <p:tmAbs val="0"/>
                                  </p:iterate>
                                  <p:childTnLst>
                                    <p:set>
                                      <p:cBhvr>
                                        <p:cTn id="11" fill="hold"/>
                                        <p:tgtEl>
                                          <p:spTgt spid="600"/>
                                        </p:tgtEl>
                                        <p:attrNameLst>
                                          <p:attrName>style.visibility</p:attrName>
                                        </p:attrNameLst>
                                      </p:cBhvr>
                                      <p:to>
                                        <p:strVal val="visible"/>
                                      </p:to>
                                    </p:set>
                                    <p:animEffect filter="dissolve" transition="in">
                                      <p:cBhvr>
                                        <p:cTn id="12" dur="1000"/>
                                        <p:tgtEl>
                                          <p:spTgt spid="600"/>
                                        </p:tgtEl>
                                      </p:cBhvr>
                                    </p:animEffect>
                                  </p:childTnLst>
                                </p:cTn>
                              </p:par>
                            </p:childTnLst>
                          </p:cTn>
                        </p:par>
                        <p:par>
                          <p:cTn id="13" fill="hold">
                            <p:stCondLst>
                              <p:cond delay="1500"/>
                            </p:stCondLst>
                            <p:childTnLst>
                              <p:par>
                                <p:cTn id="14" presetClass="entr" nodeType="afterEffect" presetSubtype="1" presetID="2" grpId="3" fill="hold">
                                  <p:stCondLst>
                                    <p:cond delay="2000"/>
                                  </p:stCondLst>
                                  <p:iterate type="el" backwards="0">
                                    <p:tmAbs val="0"/>
                                  </p:iterate>
                                  <p:childTnLst>
                                    <p:set>
                                      <p:cBhvr>
                                        <p:cTn id="15" fill="hold"/>
                                        <p:tgtEl>
                                          <p:spTgt spid="599"/>
                                        </p:tgtEl>
                                        <p:attrNameLst>
                                          <p:attrName>style.visibility</p:attrName>
                                        </p:attrNameLst>
                                      </p:cBhvr>
                                      <p:to>
                                        <p:strVal val="visible"/>
                                      </p:to>
                                    </p:set>
                                    <p:anim calcmode="lin" valueType="num">
                                      <p:cBhvr>
                                        <p:cTn id="16" dur="500" fill="hold"/>
                                        <p:tgtEl>
                                          <p:spTgt spid="599"/>
                                        </p:tgtEl>
                                        <p:attrNameLst>
                                          <p:attrName>ppt_x</p:attrName>
                                        </p:attrNameLst>
                                      </p:cBhvr>
                                      <p:tavLst>
                                        <p:tav tm="0">
                                          <p:val>
                                            <p:strVal val="#ppt_x"/>
                                          </p:val>
                                        </p:tav>
                                        <p:tav tm="100000">
                                          <p:val>
                                            <p:strVal val="#ppt_x"/>
                                          </p:val>
                                        </p:tav>
                                      </p:tavLst>
                                    </p:anim>
                                    <p:anim calcmode="lin" valueType="num">
                                      <p:cBhvr>
                                        <p:cTn id="17" dur="500" fill="hold"/>
                                        <p:tgtEl>
                                          <p:spTgt spid="59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610"/>
                                        </p:tgtEl>
                                        <p:attrNameLst>
                                          <p:attrName>style.visibility</p:attrName>
                                        </p:attrNameLst>
                                      </p:cBhvr>
                                      <p:to>
                                        <p:strVal val="visible"/>
                                      </p:to>
                                    </p:set>
                                    <p:animEffect filter="dissolve" transition="in">
                                      <p:cBhvr>
                                        <p:cTn id="22" dur="1000"/>
                                        <p:tgtEl>
                                          <p:spTgt spid="610"/>
                                        </p:tgtEl>
                                      </p:cBhvr>
                                    </p:animEffect>
                                  </p:childTnLst>
                                </p:cTn>
                              </p:par>
                            </p:childTnLst>
                          </p:cTn>
                        </p:par>
                        <p:par>
                          <p:cTn id="23" fill="hold">
                            <p:stCondLst>
                              <p:cond delay="1000"/>
                            </p:stCondLst>
                            <p:childTnLst>
                              <p:par>
                                <p:cTn id="24" presetClass="entr" nodeType="afterEffect" presetSubtype="8" presetID="2" grpId="5" fill="hold">
                                  <p:stCondLst>
                                    <p:cond delay="0"/>
                                  </p:stCondLst>
                                  <p:iterate type="el" backwards="0">
                                    <p:tmAbs val="0"/>
                                  </p:iterate>
                                  <p:childTnLst>
                                    <p:set>
                                      <p:cBhvr>
                                        <p:cTn id="25" fill="hold"/>
                                        <p:tgtEl>
                                          <p:spTgt spid="609"/>
                                        </p:tgtEl>
                                        <p:attrNameLst>
                                          <p:attrName>style.visibility</p:attrName>
                                        </p:attrNameLst>
                                      </p:cBhvr>
                                      <p:to>
                                        <p:strVal val="visible"/>
                                      </p:to>
                                    </p:set>
                                    <p:anim calcmode="lin" valueType="num">
                                      <p:cBhvr>
                                        <p:cTn id="26" dur="1000" fill="hold"/>
                                        <p:tgtEl>
                                          <p:spTgt spid="609"/>
                                        </p:tgtEl>
                                        <p:attrNameLst>
                                          <p:attrName>ppt_x</p:attrName>
                                        </p:attrNameLst>
                                      </p:cBhvr>
                                      <p:tavLst>
                                        <p:tav tm="0">
                                          <p:val>
                                            <p:strVal val="0-#ppt_w/2"/>
                                          </p:val>
                                        </p:tav>
                                        <p:tav tm="100000">
                                          <p:val>
                                            <p:strVal val="#ppt_x"/>
                                          </p:val>
                                        </p:tav>
                                      </p:tavLst>
                                    </p:anim>
                                    <p:anim calcmode="lin" valueType="num">
                                      <p:cBhvr>
                                        <p:cTn id="27" dur="1000" fill="hold"/>
                                        <p:tgtEl>
                                          <p:spTgt spid="6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9" grpId="3"/>
      <p:bldP build="whole" bldLvl="1" animBg="1" rev="0" advAuto="0" spid="609" grpId="5"/>
      <p:bldP build="whole" bldLvl="1" animBg="1" rev="0" advAuto="0" spid="600" grpId="2"/>
      <p:bldP build="whole" bldLvl="1" animBg="1" rev="0" advAuto="0" spid="610" grpId="4"/>
      <p:bldP build="whole" bldLvl="1" animBg="1" rev="0" advAuto="0" spid="598"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Shape 612"/>
          <p:cNvSpPr/>
          <p:nvPr/>
        </p:nvSpPr>
        <p:spPr>
          <a:xfrm>
            <a:off x="631994" y="10077092"/>
            <a:ext cx="9177195" cy="541099"/>
          </a:xfrm>
          <a:prstGeom prst="roundRect">
            <a:avLst>
              <a:gd name="adj" fmla="val 18777"/>
            </a:avLst>
          </a:prstGeom>
          <a:solidFill>
            <a:srgbClr val="A6AA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613" name="Shape 613"/>
          <p:cNvSpPr/>
          <p:nvPr/>
        </p:nvSpPr>
        <p:spPr>
          <a:xfrm>
            <a:off x="631994" y="3097809"/>
            <a:ext cx="9177195" cy="541099"/>
          </a:xfrm>
          <a:prstGeom prst="roundRect">
            <a:avLst>
              <a:gd name="adj" fmla="val 18777"/>
            </a:avLst>
          </a:prstGeom>
          <a:solidFill>
            <a:srgbClr val="A6AA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614" name="Shape 614"/>
          <p:cNvSpPr/>
          <p:nvPr/>
        </p:nvSpPr>
        <p:spPr>
          <a:xfrm>
            <a:off x="11826592" y="4135818"/>
            <a:ext cx="10234377" cy="1930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The </a:t>
            </a:r>
            <a:r>
              <a:rPr b="1">
                <a:latin typeface="Helvetica"/>
                <a:ea typeface="Helvetica"/>
                <a:cs typeface="Helvetica"/>
                <a:sym typeface="Helvetica"/>
              </a:rPr>
              <a:t>Elastic Runtime </a:t>
            </a:r>
            <a:r>
              <a:rPr b="1" i="1" u="sng">
                <a:latin typeface="Helvetica"/>
                <a:ea typeface="Helvetica"/>
                <a:cs typeface="Helvetica"/>
                <a:sym typeface="Helvetica"/>
              </a:rPr>
              <a:t>is</a:t>
            </a:r>
            <a:r>
              <a:rPr b="1">
                <a:latin typeface="Helvetica"/>
                <a:ea typeface="Helvetica"/>
                <a:cs typeface="Helvetica"/>
                <a:sym typeface="Helvetica"/>
              </a:rPr>
              <a:t> Cloud Foundry</a:t>
            </a:r>
            <a:r>
              <a:t>.  It is made up a of a set of micro services that provide a comprehensive PaaS platform.</a:t>
            </a:r>
          </a:p>
        </p:txBody>
      </p:sp>
      <p:sp>
        <p:nvSpPr>
          <p:cNvPr id="615" name="Shape 615"/>
          <p:cNvSpPr/>
          <p:nvPr/>
        </p:nvSpPr>
        <p:spPr>
          <a:xfrm>
            <a:off x="609600" y="3771998"/>
            <a:ext cx="8554539" cy="6181577"/>
          </a:xfrm>
          <a:prstGeom prst="roundRect">
            <a:avLst>
              <a:gd name="adj" fmla="val 6122"/>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pic>
        <p:nvPicPr>
          <p:cNvPr id="616" name="Logo_CloudFoundry_Square_HighRes.png"/>
          <p:cNvPicPr>
            <a:picLocks noChangeAspect="1"/>
          </p:cNvPicPr>
          <p:nvPr/>
        </p:nvPicPr>
        <p:blipFill>
          <a:blip r:embed="rId2">
            <a:extLst/>
          </a:blip>
          <a:stretch>
            <a:fillRect/>
          </a:stretch>
        </p:blipFill>
        <p:spPr>
          <a:xfrm>
            <a:off x="2346869" y="4054380"/>
            <a:ext cx="5080001" cy="5059708"/>
          </a:xfrm>
          <a:prstGeom prst="rect">
            <a:avLst/>
          </a:prstGeom>
          <a:ln w="12700">
            <a:miter lim="400000"/>
          </a:ln>
        </p:spPr>
      </p:pic>
      <p:grpSp>
        <p:nvGrpSpPr>
          <p:cNvPr id="619" name="Group 619"/>
          <p:cNvGrpSpPr/>
          <p:nvPr/>
        </p:nvGrpSpPr>
        <p:grpSpPr>
          <a:xfrm rot="19762255">
            <a:off x="1961714" y="6172200"/>
            <a:ext cx="5850311" cy="1371600"/>
            <a:chOff x="0" y="0"/>
            <a:chExt cx="5850309" cy="1371600"/>
          </a:xfrm>
        </p:grpSpPr>
        <p:sp>
          <p:nvSpPr>
            <p:cNvPr id="618" name="Shape 618"/>
            <p:cNvSpPr/>
            <p:nvPr/>
          </p:nvSpPr>
          <p:spPr>
            <a:xfrm>
              <a:off x="50799" y="50800"/>
              <a:ext cx="5748711" cy="1270001"/>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i="1" sz="7000">
                  <a:latin typeface="Helvetica"/>
                  <a:ea typeface="Helvetica"/>
                  <a:cs typeface="Helvetica"/>
                  <a:sym typeface="Helvetica"/>
                </a:defRPr>
              </a:lvl1pPr>
            </a:lstStyle>
            <a:p>
              <a:pPr>
                <a:defRPr i="0"/>
              </a:pPr>
              <a:r>
                <a:rPr i="1"/>
                <a:t>Open Source</a:t>
              </a:r>
            </a:p>
          </p:txBody>
        </p:sp>
        <p:pic>
          <p:nvPicPr>
            <p:cNvPr id="617" name=""/>
            <p:cNvPicPr>
              <a:picLocks noChangeAspect="0"/>
            </p:cNvPicPr>
            <p:nvPr/>
          </p:nvPicPr>
          <p:blipFill>
            <a:blip r:embed="rId3">
              <a:extLst/>
            </a:blip>
            <a:stretch>
              <a:fillRect/>
            </a:stretch>
          </p:blipFill>
          <p:spPr>
            <a:xfrm>
              <a:off x="-1" y="-1"/>
              <a:ext cx="5850311" cy="1371601"/>
            </a:xfrm>
            <a:prstGeom prst="rect">
              <a:avLst/>
            </a:prstGeom>
            <a:effectLst/>
          </p:spPr>
        </p:pic>
      </p:grpSp>
      <p:grpSp>
        <p:nvGrpSpPr>
          <p:cNvPr id="625" name="Group 625"/>
          <p:cNvGrpSpPr/>
          <p:nvPr/>
        </p:nvGrpSpPr>
        <p:grpSpPr>
          <a:xfrm>
            <a:off x="1543934" y="10812506"/>
            <a:ext cx="7353316" cy="2320572"/>
            <a:chOff x="0" y="0"/>
            <a:chExt cx="7353315" cy="2320570"/>
          </a:xfrm>
        </p:grpSpPr>
        <p:pic>
          <p:nvPicPr>
            <p:cNvPr id="620" name="pasted-image.png"/>
            <p:cNvPicPr>
              <a:picLocks noChangeAspect="1"/>
            </p:cNvPicPr>
            <p:nvPr/>
          </p:nvPicPr>
          <p:blipFill>
            <a:blip r:embed="rId4">
              <a:alphaModFix amt="50114"/>
              <a:extLst/>
            </a:blip>
            <a:stretch>
              <a:fillRect/>
            </a:stretch>
          </p:blipFill>
          <p:spPr>
            <a:xfrm>
              <a:off x="0" y="602468"/>
              <a:ext cx="1651000" cy="266770"/>
            </a:xfrm>
            <a:prstGeom prst="rect">
              <a:avLst/>
            </a:prstGeom>
            <a:ln w="12700" cap="flat">
              <a:noFill/>
              <a:miter lim="400000"/>
            </a:ln>
            <a:effectLst/>
          </p:spPr>
        </p:pic>
        <p:pic>
          <p:nvPicPr>
            <p:cNvPr id="621" name="pasted-image.png"/>
            <p:cNvPicPr>
              <a:picLocks noChangeAspect="1"/>
            </p:cNvPicPr>
            <p:nvPr/>
          </p:nvPicPr>
          <p:blipFill>
            <a:blip r:embed="rId5">
              <a:alphaModFix amt="50382"/>
              <a:extLst/>
            </a:blip>
            <a:stretch>
              <a:fillRect/>
            </a:stretch>
          </p:blipFill>
          <p:spPr>
            <a:xfrm>
              <a:off x="2673705" y="0"/>
              <a:ext cx="1905001" cy="1471706"/>
            </a:xfrm>
            <a:prstGeom prst="rect">
              <a:avLst/>
            </a:prstGeom>
            <a:ln w="12700" cap="flat">
              <a:noFill/>
              <a:miter lim="400000"/>
            </a:ln>
            <a:effectLst/>
          </p:spPr>
        </p:pic>
        <p:pic>
          <p:nvPicPr>
            <p:cNvPr id="622" name="pasted-image.png"/>
            <p:cNvPicPr>
              <a:picLocks noChangeAspect="1"/>
            </p:cNvPicPr>
            <p:nvPr/>
          </p:nvPicPr>
          <p:blipFill>
            <a:blip r:embed="rId6">
              <a:alphaModFix amt="50308"/>
              <a:extLst/>
            </a:blip>
            <a:stretch>
              <a:fillRect/>
            </a:stretch>
          </p:blipFill>
          <p:spPr>
            <a:xfrm>
              <a:off x="1276168" y="1071054"/>
              <a:ext cx="1905001" cy="1229033"/>
            </a:xfrm>
            <a:prstGeom prst="rect">
              <a:avLst/>
            </a:prstGeom>
            <a:ln w="12700" cap="flat">
              <a:noFill/>
              <a:miter lim="400000"/>
            </a:ln>
            <a:effectLst/>
          </p:spPr>
        </p:pic>
        <p:pic>
          <p:nvPicPr>
            <p:cNvPr id="623" name="pasted-image.png"/>
            <p:cNvPicPr>
              <a:picLocks noChangeAspect="1"/>
            </p:cNvPicPr>
            <p:nvPr/>
          </p:nvPicPr>
          <p:blipFill>
            <a:blip r:embed="rId7">
              <a:alphaModFix amt="50360"/>
              <a:extLst/>
            </a:blip>
            <a:stretch>
              <a:fillRect/>
            </a:stretch>
          </p:blipFill>
          <p:spPr>
            <a:xfrm>
              <a:off x="4374400" y="1050570"/>
              <a:ext cx="1270001" cy="1270001"/>
            </a:xfrm>
            <a:prstGeom prst="rect">
              <a:avLst/>
            </a:prstGeom>
            <a:ln w="12700" cap="flat">
              <a:noFill/>
              <a:miter lim="400000"/>
            </a:ln>
            <a:effectLst/>
          </p:spPr>
        </p:pic>
        <p:pic>
          <p:nvPicPr>
            <p:cNvPr id="624" name="pasted-image.png"/>
            <p:cNvPicPr>
              <a:picLocks noChangeAspect="1"/>
            </p:cNvPicPr>
            <p:nvPr/>
          </p:nvPicPr>
          <p:blipFill>
            <a:blip r:embed="rId8">
              <a:alphaModFix amt="50068"/>
              <a:extLst/>
            </a:blip>
            <a:stretch>
              <a:fillRect/>
            </a:stretch>
          </p:blipFill>
          <p:spPr>
            <a:xfrm>
              <a:off x="5448315" y="563274"/>
              <a:ext cx="1905001" cy="345158"/>
            </a:xfrm>
            <a:prstGeom prst="rect">
              <a:avLst/>
            </a:prstGeom>
            <a:ln w="12700" cap="flat">
              <a:noFill/>
              <a:miter lim="400000"/>
            </a:ln>
            <a:effectLst/>
          </p:spPr>
        </p:pic>
      </p:grpSp>
      <p:pic>
        <p:nvPicPr>
          <p:cNvPr id="626" name="pasted-image.pdf"/>
          <p:cNvPicPr>
            <a:picLocks noChangeAspect="1"/>
          </p:cNvPicPr>
          <p:nvPr/>
        </p:nvPicPr>
        <p:blipFill>
          <a:blip r:embed="rId9">
            <a:alphaModFix amt="50254"/>
            <a:extLst/>
          </a:blip>
          <a:stretch>
            <a:fillRect/>
          </a:stretch>
        </p:blipFill>
        <p:spPr>
          <a:xfrm>
            <a:off x="1410591" y="1589546"/>
            <a:ext cx="7620001" cy="1092792"/>
          </a:xfrm>
          <a:prstGeom prst="rect">
            <a:avLst/>
          </a:prstGeom>
          <a:ln w="12700">
            <a:miter lim="400000"/>
          </a:ln>
        </p:spPr>
      </p:pic>
      <p:sp>
        <p:nvSpPr>
          <p:cNvPr id="627" name="Shape 627"/>
          <p:cNvSpPr/>
          <p:nvPr/>
        </p:nvSpPr>
        <p:spPr>
          <a:xfrm>
            <a:off x="11826592" y="7305773"/>
            <a:ext cx="10234377" cy="25400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rPr b="1">
                <a:latin typeface="Helvetica"/>
                <a:ea typeface="Helvetica"/>
                <a:cs typeface="Helvetica"/>
                <a:sym typeface="Helvetica"/>
              </a:rPr>
              <a:t>Cloud Foundry</a:t>
            </a:r>
            <a:r>
              <a:t> follows the </a:t>
            </a:r>
            <a:r>
              <a:rPr b="1" i="1" u="sng">
                <a:latin typeface="Helvetica"/>
                <a:ea typeface="Helvetica"/>
                <a:cs typeface="Helvetica"/>
                <a:sym typeface="Helvetica"/>
              </a:rPr>
              <a:t>Open Core</a:t>
            </a:r>
            <a:r>
              <a:rPr i="1" u="sng"/>
              <a:t> </a:t>
            </a:r>
            <a:r>
              <a:t>model of open source software.  All elastic runtimes are the same regardless of distribution.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615"/>
                                        </p:tgtEl>
                                        <p:attrNameLst>
                                          <p:attrName>style.visibility</p:attrName>
                                        </p:attrNameLst>
                                      </p:cBhvr>
                                      <p:to>
                                        <p:strVal val="visible"/>
                                      </p:to>
                                    </p:set>
                                    <p:anim calcmode="lin" valueType="num">
                                      <p:cBhvr>
                                        <p:cTn id="7" dur="1000" fill="hold"/>
                                        <p:tgtEl>
                                          <p:spTgt spid="615"/>
                                        </p:tgtEl>
                                        <p:attrNameLst>
                                          <p:attrName>ppt_x</p:attrName>
                                        </p:attrNameLst>
                                      </p:cBhvr>
                                      <p:tavLst>
                                        <p:tav tm="0">
                                          <p:val>
                                            <p:strVal val="0-#ppt_w/2"/>
                                          </p:val>
                                        </p:tav>
                                        <p:tav tm="100000">
                                          <p:val>
                                            <p:strVal val="#ppt_x"/>
                                          </p:val>
                                        </p:tav>
                                      </p:tavLst>
                                    </p:anim>
                                    <p:anim calcmode="lin" valueType="num">
                                      <p:cBhvr>
                                        <p:cTn id="8" dur="1000" fill="hold"/>
                                        <p:tgtEl>
                                          <p:spTgt spid="61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ID="9" grpId="2" fill="hold">
                                  <p:stCondLst>
                                    <p:cond delay="0"/>
                                  </p:stCondLst>
                                  <p:iterate type="el" backwards="0">
                                    <p:tmAbs val="0"/>
                                  </p:iterate>
                                  <p:childTnLst>
                                    <p:set>
                                      <p:cBhvr>
                                        <p:cTn id="11" fill="hold"/>
                                        <p:tgtEl>
                                          <p:spTgt spid="614"/>
                                        </p:tgtEl>
                                        <p:attrNameLst>
                                          <p:attrName>style.visibility</p:attrName>
                                        </p:attrNameLst>
                                      </p:cBhvr>
                                      <p:to>
                                        <p:strVal val="visible"/>
                                      </p:to>
                                    </p:set>
                                    <p:animEffect filter="dissolve" transition="in">
                                      <p:cBhvr>
                                        <p:cTn id="12" dur="1000"/>
                                        <p:tgtEl>
                                          <p:spTgt spid="614"/>
                                        </p:tgtEl>
                                      </p:cBhvr>
                                    </p:animEffect>
                                  </p:childTnLst>
                                </p:cTn>
                              </p:par>
                            </p:childTnLst>
                          </p:cTn>
                        </p:par>
                        <p:par>
                          <p:cTn id="13" fill="hold">
                            <p:stCondLst>
                              <p:cond delay="2000"/>
                            </p:stCondLst>
                            <p:childTnLst>
                              <p:par>
                                <p:cTn id="14" presetClass="entr" nodeType="afterEffect" presetID="9" grpId="3" fill="hold">
                                  <p:stCondLst>
                                    <p:cond delay="1000"/>
                                  </p:stCondLst>
                                  <p:iterate type="el" backwards="0">
                                    <p:tmAbs val="0"/>
                                  </p:iterate>
                                  <p:childTnLst>
                                    <p:set>
                                      <p:cBhvr>
                                        <p:cTn id="15" fill="hold"/>
                                        <p:tgtEl>
                                          <p:spTgt spid="616"/>
                                        </p:tgtEl>
                                        <p:attrNameLst>
                                          <p:attrName>style.visibility</p:attrName>
                                        </p:attrNameLst>
                                      </p:cBhvr>
                                      <p:to>
                                        <p:strVal val="visible"/>
                                      </p:to>
                                    </p:set>
                                    <p:animEffect filter="dissolve" transition="in">
                                      <p:cBhvr>
                                        <p:cTn id="16" dur="1000"/>
                                        <p:tgtEl>
                                          <p:spTgt spid="616"/>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1" presetID="2" grpId="4" fill="hold">
                                  <p:stCondLst>
                                    <p:cond delay="0"/>
                                  </p:stCondLst>
                                  <p:iterate type="el" backwards="0">
                                    <p:tmAbs val="0"/>
                                  </p:iterate>
                                  <p:childTnLst>
                                    <p:set>
                                      <p:cBhvr>
                                        <p:cTn id="20" fill="hold"/>
                                        <p:tgtEl>
                                          <p:spTgt spid="619"/>
                                        </p:tgtEl>
                                        <p:attrNameLst>
                                          <p:attrName>style.visibility</p:attrName>
                                        </p:attrNameLst>
                                      </p:cBhvr>
                                      <p:to>
                                        <p:strVal val="visible"/>
                                      </p:to>
                                    </p:set>
                                    <p:anim calcmode="lin" valueType="num">
                                      <p:cBhvr>
                                        <p:cTn id="21" dur="1000" fill="hold"/>
                                        <p:tgtEl>
                                          <p:spTgt spid="619"/>
                                        </p:tgtEl>
                                        <p:attrNameLst>
                                          <p:attrName>ppt_x</p:attrName>
                                        </p:attrNameLst>
                                      </p:cBhvr>
                                      <p:tavLst>
                                        <p:tav tm="0">
                                          <p:val>
                                            <p:strVal val="#ppt_x"/>
                                          </p:val>
                                        </p:tav>
                                        <p:tav tm="100000">
                                          <p:val>
                                            <p:strVal val="#ppt_x"/>
                                          </p:val>
                                        </p:tav>
                                      </p:tavLst>
                                    </p:anim>
                                    <p:anim calcmode="lin" valueType="num">
                                      <p:cBhvr>
                                        <p:cTn id="22" dur="1000" fill="hold"/>
                                        <p:tgtEl>
                                          <p:spTgt spid="619"/>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presetClass="entr" nodeType="afterEffect" presetID="9" grpId="5" fill="hold">
                                  <p:stCondLst>
                                    <p:cond delay="0"/>
                                  </p:stCondLst>
                                  <p:iterate type="el" backwards="0">
                                    <p:tmAbs val="0"/>
                                  </p:iterate>
                                  <p:childTnLst>
                                    <p:set>
                                      <p:cBhvr>
                                        <p:cTn id="25" fill="hold"/>
                                        <p:tgtEl>
                                          <p:spTgt spid="627"/>
                                        </p:tgtEl>
                                        <p:attrNameLst>
                                          <p:attrName>style.visibility</p:attrName>
                                        </p:attrNameLst>
                                      </p:cBhvr>
                                      <p:to>
                                        <p:strVal val="visible"/>
                                      </p:to>
                                    </p:set>
                                    <p:animEffect filter="dissolve" transition="in">
                                      <p:cBhvr>
                                        <p:cTn id="26" dur="1000"/>
                                        <p:tgtEl>
                                          <p:spTgt spid="6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9" grpId="4"/>
      <p:bldP build="whole" bldLvl="1" animBg="1" rev="0" advAuto="0" spid="627" grpId="5"/>
      <p:bldP build="whole" bldLvl="1" animBg="1" rev="0" advAuto="0" spid="614" grpId="2"/>
      <p:bldP build="whole" bldLvl="1" animBg="1" rev="0" advAuto="0" spid="615" grpId="1"/>
      <p:bldP build="whole" bldLvl="1" animBg="1" rev="0" advAuto="0" spid="616" grpId="3"/>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80" name="Group 180"/>
          <p:cNvGrpSpPr/>
          <p:nvPr/>
        </p:nvGrpSpPr>
        <p:grpSpPr>
          <a:xfrm>
            <a:off x="7584631" y="3556000"/>
            <a:ext cx="9214738" cy="7520381"/>
            <a:chOff x="0" y="0"/>
            <a:chExt cx="9214736" cy="7520380"/>
          </a:xfrm>
        </p:grpSpPr>
        <p:sp>
          <p:nvSpPr>
            <p:cNvPr id="157" name="Shape 157"/>
            <p:cNvSpPr/>
            <p:nvPr/>
          </p:nvSpPr>
          <p:spPr>
            <a:xfrm>
              <a:off x="0" y="674188"/>
              <a:ext cx="8554539" cy="6181577"/>
            </a:xfrm>
            <a:prstGeom prst="roundRect">
              <a:avLst>
                <a:gd name="adj" fmla="val 6122"/>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b">
              <a:noAutofit/>
            </a:bodyPr>
            <a:lstStyle>
              <a:lvl1pPr>
                <a:defRPr b="1" sz="2100">
                  <a:solidFill>
                    <a:srgbClr val="53585F"/>
                  </a:solidFill>
                  <a:latin typeface="Helvetica"/>
                  <a:ea typeface="Helvetica"/>
                  <a:cs typeface="Helvetica"/>
                  <a:sym typeface="Helvetica"/>
                </a:defRPr>
              </a:lvl1pPr>
            </a:lstStyle>
            <a:p>
              <a:pPr/>
              <a:r>
                <a:t>ELASTIC RUNTIME</a:t>
              </a:r>
            </a:p>
          </p:txBody>
        </p:sp>
        <p:sp>
          <p:nvSpPr>
            <p:cNvPr id="158" name="Shape 158"/>
            <p:cNvSpPr/>
            <p:nvPr/>
          </p:nvSpPr>
          <p:spPr>
            <a:xfrm>
              <a:off x="158224" y="1010703"/>
              <a:ext cx="622754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Dynamic Router</a:t>
              </a:r>
            </a:p>
          </p:txBody>
        </p:sp>
        <p:sp>
          <p:nvSpPr>
            <p:cNvPr id="159" name="Shape 159"/>
            <p:cNvSpPr/>
            <p:nvPr/>
          </p:nvSpPr>
          <p:spPr>
            <a:xfrm>
              <a:off x="185225" y="1710291"/>
              <a:ext cx="3066835"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OAuth 2.0 (UAA)</a:t>
              </a:r>
            </a:p>
          </p:txBody>
        </p:sp>
        <p:sp>
          <p:nvSpPr>
            <p:cNvPr id="160" name="Shape 160"/>
            <p:cNvSpPr/>
            <p:nvPr/>
          </p:nvSpPr>
          <p:spPr>
            <a:xfrm>
              <a:off x="3368495" y="1710291"/>
              <a:ext cx="3011768"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Login Server</a:t>
              </a:r>
            </a:p>
          </p:txBody>
        </p:sp>
        <p:sp>
          <p:nvSpPr>
            <p:cNvPr id="161" name="Shape 161"/>
            <p:cNvSpPr/>
            <p:nvPr/>
          </p:nvSpPr>
          <p:spPr>
            <a:xfrm>
              <a:off x="184425" y="2397180"/>
              <a:ext cx="3011767"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Cloud Controller</a:t>
              </a:r>
            </a:p>
          </p:txBody>
        </p:sp>
        <p:sp>
          <p:nvSpPr>
            <p:cNvPr id="162" name="Shape 162"/>
            <p:cNvSpPr/>
            <p:nvPr/>
          </p:nvSpPr>
          <p:spPr>
            <a:xfrm>
              <a:off x="3368495" y="2397180"/>
              <a:ext cx="3011768"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Health Manager</a:t>
              </a:r>
            </a:p>
          </p:txBody>
        </p:sp>
        <p:sp>
          <p:nvSpPr>
            <p:cNvPr id="163" name="Shape 163"/>
            <p:cNvSpPr/>
            <p:nvPr/>
          </p:nvSpPr>
          <p:spPr>
            <a:xfrm>
              <a:off x="161207" y="3096768"/>
              <a:ext cx="6221579"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Message Bus (NATS)</a:t>
              </a:r>
            </a:p>
          </p:txBody>
        </p:sp>
        <p:sp>
          <p:nvSpPr>
            <p:cNvPr id="164" name="Shape 164"/>
            <p:cNvSpPr/>
            <p:nvPr/>
          </p:nvSpPr>
          <p:spPr>
            <a:xfrm>
              <a:off x="172767" y="3795397"/>
              <a:ext cx="3978148" cy="1811544"/>
            </a:xfrm>
            <a:prstGeom prst="roundRect">
              <a:avLst>
                <a:gd name="adj" fmla="val 5608"/>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latin typeface="Helvetica"/>
                  <a:ea typeface="Helvetica"/>
                  <a:cs typeface="Helvetica"/>
                  <a:sym typeface="Helvetica"/>
                </a:defRPr>
              </a:lvl1pPr>
            </a:lstStyle>
            <a:p>
              <a:pPr/>
              <a:r>
                <a:t>App Execution (DEA)</a:t>
              </a:r>
            </a:p>
          </p:txBody>
        </p:sp>
        <p:sp>
          <p:nvSpPr>
            <p:cNvPr id="165" name="Shape 165"/>
            <p:cNvSpPr/>
            <p:nvPr/>
          </p:nvSpPr>
          <p:spPr>
            <a:xfrm>
              <a:off x="312467" y="4357487"/>
              <a:ext cx="3698749" cy="515699"/>
            </a:xfrm>
            <a:prstGeom prst="roundRect">
              <a:avLst>
                <a:gd name="adj" fmla="val 1970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Warden</a:t>
              </a:r>
            </a:p>
          </p:txBody>
        </p:sp>
        <p:sp>
          <p:nvSpPr>
            <p:cNvPr id="166" name="Shape 166"/>
            <p:cNvSpPr/>
            <p:nvPr/>
          </p:nvSpPr>
          <p:spPr>
            <a:xfrm>
              <a:off x="312467" y="4970524"/>
              <a:ext cx="3698748" cy="500773"/>
            </a:xfrm>
            <a:prstGeom prst="roundRect">
              <a:avLst>
                <a:gd name="adj" fmla="val 2028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Build packs</a:t>
              </a:r>
            </a:p>
          </p:txBody>
        </p:sp>
        <p:sp>
          <p:nvSpPr>
            <p:cNvPr id="167" name="Shape 167"/>
            <p:cNvSpPr/>
            <p:nvPr/>
          </p:nvSpPr>
          <p:spPr>
            <a:xfrm>
              <a:off x="4252417" y="3795397"/>
              <a:ext cx="2094251" cy="1811544"/>
            </a:xfrm>
            <a:prstGeom prst="roundRect">
              <a:avLst>
                <a:gd name="adj" fmla="val 5608"/>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Blob Store</a:t>
              </a:r>
            </a:p>
          </p:txBody>
        </p:sp>
        <p:sp>
          <p:nvSpPr>
            <p:cNvPr id="168" name="Shape 168"/>
            <p:cNvSpPr/>
            <p:nvPr/>
          </p:nvSpPr>
          <p:spPr>
            <a:xfrm>
              <a:off x="190041"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Syslog</a:t>
              </a:r>
            </a:p>
          </p:txBody>
        </p:sp>
        <p:sp>
          <p:nvSpPr>
            <p:cNvPr id="169" name="Shape 169"/>
            <p:cNvSpPr/>
            <p:nvPr/>
          </p:nvSpPr>
          <p:spPr>
            <a:xfrm>
              <a:off x="2264037"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Collector</a:t>
              </a:r>
            </a:p>
          </p:txBody>
        </p:sp>
        <p:sp>
          <p:nvSpPr>
            <p:cNvPr id="170" name="Shape 170"/>
            <p:cNvSpPr/>
            <p:nvPr/>
          </p:nvSpPr>
          <p:spPr>
            <a:xfrm>
              <a:off x="4362591" y="5767477"/>
              <a:ext cx="1991361"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App Log</a:t>
              </a:r>
            </a:p>
          </p:txBody>
        </p:sp>
        <p:sp>
          <p:nvSpPr>
            <p:cNvPr id="171" name="Shape 171"/>
            <p:cNvSpPr/>
            <p:nvPr/>
          </p:nvSpPr>
          <p:spPr>
            <a:xfrm>
              <a:off x="7411097" y="1141552"/>
              <a:ext cx="81699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a:r>
                <a:t>ROUTING</a:t>
              </a:r>
            </a:p>
          </p:txBody>
        </p:sp>
        <p:sp>
          <p:nvSpPr>
            <p:cNvPr id="172" name="Shape 172"/>
            <p:cNvSpPr/>
            <p:nvPr/>
          </p:nvSpPr>
          <p:spPr>
            <a:xfrm>
              <a:off x="6528563" y="1754707"/>
              <a:ext cx="169470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73" name="Shape 173"/>
            <p:cNvSpPr/>
            <p:nvPr/>
          </p:nvSpPr>
          <p:spPr>
            <a:xfrm>
              <a:off x="6909265" y="2533899"/>
              <a:ext cx="1314005"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74" name="Shape 174"/>
            <p:cNvSpPr/>
            <p:nvPr/>
          </p:nvSpPr>
          <p:spPr>
            <a:xfrm>
              <a:off x="7164936" y="3227137"/>
              <a:ext cx="1045742"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75" name="Shape 175"/>
            <p:cNvSpPr/>
            <p:nvPr/>
          </p:nvSpPr>
          <p:spPr>
            <a:xfrm>
              <a:off x="6634586" y="4477803"/>
              <a:ext cx="159350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76" name="Shape 176"/>
            <p:cNvSpPr/>
            <p:nvPr/>
          </p:nvSpPr>
          <p:spPr>
            <a:xfrm>
              <a:off x="7169215" y="5809426"/>
              <a:ext cx="103718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r">
                <a:defRPr b="1" sz="1200">
                  <a:solidFill>
                    <a:srgbClr val="53585F"/>
                  </a:solidFill>
                  <a:latin typeface="Helvetica"/>
                  <a:ea typeface="Helvetica"/>
                  <a:cs typeface="Helvetica"/>
                  <a:sym typeface="Helvetica"/>
                </a:defRPr>
              </a:pPr>
              <a:r>
                <a:t>METRICS &amp; </a:t>
              </a:r>
            </a:p>
            <a:p>
              <a:pPr algn="r">
                <a:defRPr b="1" sz="1200">
                  <a:solidFill>
                    <a:srgbClr val="53585F"/>
                  </a:solidFill>
                  <a:latin typeface="Helvetica"/>
                  <a:ea typeface="Helvetica"/>
                  <a:cs typeface="Helvetica"/>
                  <a:sym typeface="Helvetica"/>
                </a:defRPr>
              </a:pPr>
              <a:r>
                <a:t>LOGGING</a:t>
              </a:r>
            </a:p>
          </p:txBody>
        </p:sp>
        <p:sp>
          <p:nvSpPr>
            <p:cNvPr id="177" name="Shape 177"/>
            <p:cNvSpPr/>
            <p:nvPr/>
          </p:nvSpPr>
          <p:spPr>
            <a:xfrm>
              <a:off x="22394" y="6979282"/>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Ops Manager &amp; BOSH</a:t>
              </a:r>
            </a:p>
          </p:txBody>
        </p:sp>
        <p:sp>
          <p:nvSpPr>
            <p:cNvPr id="178" name="Shape 178"/>
            <p:cNvSpPr/>
            <p:nvPr/>
          </p:nvSpPr>
          <p:spPr>
            <a:xfrm rot="16200000">
              <a:off x="5851863" y="3494513"/>
              <a:ext cx="6181577" cy="544172"/>
            </a:xfrm>
            <a:prstGeom prst="roundRect">
              <a:avLst>
                <a:gd name="adj" fmla="val 1867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Service Brokers</a:t>
              </a:r>
            </a:p>
          </p:txBody>
        </p:sp>
        <p:sp>
          <p:nvSpPr>
            <p:cNvPr id="179" name="Shape 179"/>
            <p:cNvSpPr/>
            <p:nvPr/>
          </p:nvSpPr>
          <p:spPr>
            <a:xfrm>
              <a:off x="22394" y="0"/>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HA Proxy</a:t>
              </a:r>
            </a:p>
          </p:txBody>
        </p:sp>
      </p:grpSp>
      <p:sp>
        <p:nvSpPr>
          <p:cNvPr id="181" name="Shape 181"/>
          <p:cNvSpPr/>
          <p:nvPr/>
        </p:nvSpPr>
        <p:spPr>
          <a:xfrm>
            <a:off x="7946733" y="1752599"/>
            <a:ext cx="8490534"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badi MT Condensed Extra Bold"/>
                <a:ea typeface="Abadi MT Condensed Extra Bold"/>
                <a:cs typeface="Abadi MT Condensed Extra Bold"/>
                <a:sym typeface="Abadi MT Condensed Extra Bold"/>
              </a:defRPr>
            </a:lvl1pPr>
          </a:lstStyle>
          <a:p>
            <a:pPr/>
            <a:r>
              <a:t>Cloud Foundry Technical Overview</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9" name="Shape 629"/>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630" name="Shape 630"/>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631" name="Shape 631"/>
          <p:cNvSpPr/>
          <p:nvPr/>
        </p:nvSpPr>
        <p:spPr>
          <a:xfrm>
            <a:off x="12015173" y="1108281"/>
            <a:ext cx="10839057" cy="37592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Application instances run inside of </a:t>
            </a:r>
            <a:r>
              <a:rPr b="1">
                <a:latin typeface="Helvetica"/>
                <a:ea typeface="Helvetica"/>
                <a:cs typeface="Helvetica"/>
                <a:sym typeface="Helvetica"/>
              </a:rPr>
              <a:t>Warden</a:t>
            </a:r>
            <a:r>
              <a:t> containers, using a </a:t>
            </a:r>
            <a:r>
              <a:rPr b="1">
                <a:latin typeface="Helvetica"/>
                <a:ea typeface="Helvetica"/>
                <a:cs typeface="Helvetica"/>
                <a:sym typeface="Helvetica"/>
              </a:rPr>
              <a:t>Build Pack</a:t>
            </a:r>
            <a:r>
              <a:t> to construct the runtime, on </a:t>
            </a:r>
            <a:r>
              <a:rPr b="1">
                <a:latin typeface="Helvetica"/>
                <a:ea typeface="Helvetica"/>
                <a:cs typeface="Helvetica"/>
                <a:sym typeface="Helvetica"/>
              </a:rPr>
              <a:t>Droplet Execution Agent</a:t>
            </a:r>
            <a:r>
              <a:t> (DEA) virtual machines.  Application code + Runtime = a Droplet, which is cached in the </a:t>
            </a:r>
            <a:r>
              <a:rPr b="1">
                <a:latin typeface="Helvetica"/>
                <a:ea typeface="Helvetica"/>
                <a:cs typeface="Helvetica"/>
                <a:sym typeface="Helvetica"/>
              </a:rPr>
              <a:t>Blob Store</a:t>
            </a:r>
            <a:r>
              <a:t>.</a:t>
            </a:r>
          </a:p>
        </p:txBody>
      </p:sp>
      <p:sp>
        <p:nvSpPr>
          <p:cNvPr id="632" name="Shape 632"/>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633" name="Shape 633"/>
          <p:cNvSpPr/>
          <p:nvPr/>
        </p:nvSpPr>
        <p:spPr>
          <a:xfrm>
            <a:off x="782367" y="6893207"/>
            <a:ext cx="3978148" cy="1811545"/>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634" name="Shape 634"/>
          <p:cNvSpPr/>
          <p:nvPr/>
        </p:nvSpPr>
        <p:spPr>
          <a:xfrm>
            <a:off x="922067" y="7455296"/>
            <a:ext cx="3698749" cy="515699"/>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635" name="Shape 635"/>
          <p:cNvSpPr/>
          <p:nvPr/>
        </p:nvSpPr>
        <p:spPr>
          <a:xfrm>
            <a:off x="922067" y="8068333"/>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636" name="Shape 636"/>
          <p:cNvSpPr/>
          <p:nvPr/>
        </p:nvSpPr>
        <p:spPr>
          <a:xfrm>
            <a:off x="4862017" y="6893207"/>
            <a:ext cx="2094251" cy="1811545"/>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637" name="Shape 637"/>
          <p:cNvSpPr/>
          <p:nvPr/>
        </p:nvSpPr>
        <p:spPr>
          <a:xfrm>
            <a:off x="7244186"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pic>
        <p:nvPicPr>
          <p:cNvPr id="638" name="pasted-image.pdf"/>
          <p:cNvPicPr>
            <a:picLocks noChangeAspect="1"/>
          </p:cNvPicPr>
          <p:nvPr/>
        </p:nvPicPr>
        <p:blipFill>
          <a:blip r:embed="rId2">
            <a:extLst/>
          </a:blip>
          <a:stretch>
            <a:fillRect/>
          </a:stretch>
        </p:blipFill>
        <p:spPr>
          <a:xfrm>
            <a:off x="11964373" y="6235397"/>
            <a:ext cx="10940657" cy="5883184"/>
          </a:xfrm>
          <a:prstGeom prst="rect">
            <a:avLst/>
          </a:prstGeom>
          <a:ln w="12700">
            <a:miter lim="400000"/>
          </a:ln>
        </p:spPr>
      </p:pic>
      <p:sp>
        <p:nvSpPr>
          <p:cNvPr id="639" name="Shape 639"/>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640" name="Shape 640"/>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grpSp>
        <p:nvGrpSpPr>
          <p:cNvPr id="646" name="Group 646"/>
          <p:cNvGrpSpPr/>
          <p:nvPr/>
        </p:nvGrpSpPr>
        <p:grpSpPr>
          <a:xfrm>
            <a:off x="1543934" y="10812506"/>
            <a:ext cx="7353316" cy="2320572"/>
            <a:chOff x="0" y="0"/>
            <a:chExt cx="7353315" cy="2320570"/>
          </a:xfrm>
        </p:grpSpPr>
        <p:pic>
          <p:nvPicPr>
            <p:cNvPr id="641" name="pasted-image.png"/>
            <p:cNvPicPr>
              <a:picLocks noChangeAspect="1"/>
            </p:cNvPicPr>
            <p:nvPr/>
          </p:nvPicPr>
          <p:blipFill>
            <a:blip r:embed="rId3">
              <a:alphaModFix amt="50114"/>
              <a:extLst/>
            </a:blip>
            <a:stretch>
              <a:fillRect/>
            </a:stretch>
          </p:blipFill>
          <p:spPr>
            <a:xfrm>
              <a:off x="0" y="602468"/>
              <a:ext cx="1651000" cy="266770"/>
            </a:xfrm>
            <a:prstGeom prst="rect">
              <a:avLst/>
            </a:prstGeom>
            <a:ln w="12700" cap="flat">
              <a:noFill/>
              <a:miter lim="400000"/>
            </a:ln>
            <a:effectLst/>
          </p:spPr>
        </p:pic>
        <p:pic>
          <p:nvPicPr>
            <p:cNvPr id="642" name="pasted-image.png"/>
            <p:cNvPicPr>
              <a:picLocks noChangeAspect="1"/>
            </p:cNvPicPr>
            <p:nvPr/>
          </p:nvPicPr>
          <p:blipFill>
            <a:blip r:embed="rId4">
              <a:alphaModFix amt="50382"/>
              <a:extLst/>
            </a:blip>
            <a:stretch>
              <a:fillRect/>
            </a:stretch>
          </p:blipFill>
          <p:spPr>
            <a:xfrm>
              <a:off x="2673705" y="0"/>
              <a:ext cx="1905001" cy="1471706"/>
            </a:xfrm>
            <a:prstGeom prst="rect">
              <a:avLst/>
            </a:prstGeom>
            <a:ln w="12700" cap="flat">
              <a:noFill/>
              <a:miter lim="400000"/>
            </a:ln>
            <a:effectLst/>
          </p:spPr>
        </p:pic>
        <p:pic>
          <p:nvPicPr>
            <p:cNvPr id="643" name="pasted-image.png"/>
            <p:cNvPicPr>
              <a:picLocks noChangeAspect="1"/>
            </p:cNvPicPr>
            <p:nvPr/>
          </p:nvPicPr>
          <p:blipFill>
            <a:blip r:embed="rId5">
              <a:alphaModFix amt="50308"/>
              <a:extLst/>
            </a:blip>
            <a:stretch>
              <a:fillRect/>
            </a:stretch>
          </p:blipFill>
          <p:spPr>
            <a:xfrm>
              <a:off x="1276168" y="1071054"/>
              <a:ext cx="1905001" cy="1229033"/>
            </a:xfrm>
            <a:prstGeom prst="rect">
              <a:avLst/>
            </a:prstGeom>
            <a:ln w="12700" cap="flat">
              <a:noFill/>
              <a:miter lim="400000"/>
            </a:ln>
            <a:effectLst/>
          </p:spPr>
        </p:pic>
        <p:pic>
          <p:nvPicPr>
            <p:cNvPr id="644" name="pasted-image.png"/>
            <p:cNvPicPr>
              <a:picLocks noChangeAspect="1"/>
            </p:cNvPicPr>
            <p:nvPr/>
          </p:nvPicPr>
          <p:blipFill>
            <a:blip r:embed="rId6">
              <a:alphaModFix amt="50360"/>
              <a:extLst/>
            </a:blip>
            <a:stretch>
              <a:fillRect/>
            </a:stretch>
          </p:blipFill>
          <p:spPr>
            <a:xfrm>
              <a:off x="4374400" y="1050570"/>
              <a:ext cx="1270001" cy="1270001"/>
            </a:xfrm>
            <a:prstGeom prst="rect">
              <a:avLst/>
            </a:prstGeom>
            <a:ln w="12700" cap="flat">
              <a:noFill/>
              <a:miter lim="400000"/>
            </a:ln>
            <a:effectLst/>
          </p:spPr>
        </p:pic>
        <p:pic>
          <p:nvPicPr>
            <p:cNvPr id="645" name="pasted-image.png"/>
            <p:cNvPicPr>
              <a:picLocks noChangeAspect="1"/>
            </p:cNvPicPr>
            <p:nvPr/>
          </p:nvPicPr>
          <p:blipFill>
            <a:blip r:embed="rId7">
              <a:alphaModFix amt="50068"/>
              <a:extLst/>
            </a:blip>
            <a:stretch>
              <a:fillRect/>
            </a:stretch>
          </p:blipFill>
          <p:spPr>
            <a:xfrm>
              <a:off x="5448315" y="563274"/>
              <a:ext cx="1905001" cy="345158"/>
            </a:xfrm>
            <a:prstGeom prst="rect">
              <a:avLst/>
            </a:prstGeom>
            <a:ln w="12700" cap="flat">
              <a:noFill/>
              <a:miter lim="400000"/>
            </a:ln>
            <a:effectLst/>
          </p:spPr>
        </p:pic>
      </p:grpSp>
      <p:pic>
        <p:nvPicPr>
          <p:cNvPr id="647" name="pasted-image.pdf"/>
          <p:cNvPicPr>
            <a:picLocks noChangeAspect="1"/>
          </p:cNvPicPr>
          <p:nvPr/>
        </p:nvPicPr>
        <p:blipFill>
          <a:blip r:embed="rId8">
            <a:alphaModFix amt="50254"/>
            <a:extLst/>
          </a:blip>
          <a:stretch>
            <a:fillRect/>
          </a:stretch>
        </p:blipFill>
        <p:spPr>
          <a:xfrm>
            <a:off x="1410591" y="1589546"/>
            <a:ext cx="7620001" cy="1092792"/>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631"/>
                                        </p:tgtEl>
                                        <p:attrNameLst>
                                          <p:attrName>style.visibility</p:attrName>
                                        </p:attrNameLst>
                                      </p:cBhvr>
                                      <p:to>
                                        <p:strVal val="visible"/>
                                      </p:to>
                                    </p:set>
                                    <p:animEffect filter="dissolve" transition="in">
                                      <p:cBhvr>
                                        <p:cTn id="7" dur="1000"/>
                                        <p:tgtEl>
                                          <p:spTgt spid="631"/>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638"/>
                                        </p:tgtEl>
                                        <p:attrNameLst>
                                          <p:attrName>style.visibility</p:attrName>
                                        </p:attrNameLst>
                                      </p:cBhvr>
                                      <p:to>
                                        <p:strVal val="visible"/>
                                      </p:to>
                                    </p:set>
                                    <p:animEffect filter="dissolve" transition="in">
                                      <p:cBhvr>
                                        <p:cTn id="11" dur="1000"/>
                                        <p:tgtEl>
                                          <p:spTgt spid="6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1" grpId="1"/>
      <p:bldP build="whole" bldLvl="1" animBg="1" rev="0" advAuto="0" spid="638" grpId="2"/>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 name="Shape 649"/>
          <p:cNvSpPr/>
          <p:nvPr/>
        </p:nvSpPr>
        <p:spPr>
          <a:xfrm>
            <a:off x="782367" y="838200"/>
            <a:ext cx="3978148"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650" name="Shape 650"/>
          <p:cNvSpPr/>
          <p:nvPr/>
        </p:nvSpPr>
        <p:spPr>
          <a:xfrm>
            <a:off x="922067" y="1400288"/>
            <a:ext cx="3698749" cy="515699"/>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651" name="Shape 651"/>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652" name="Shape 652"/>
          <p:cNvSpPr/>
          <p:nvPr/>
        </p:nvSpPr>
        <p:spPr>
          <a:xfrm>
            <a:off x="4862017" y="838200"/>
            <a:ext cx="2094251" cy="1811544"/>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653" name="Shape 653"/>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pic>
        <p:nvPicPr>
          <p:cNvPr id="654" name="pasted-image.png"/>
          <p:cNvPicPr>
            <a:picLocks noChangeAspect="1"/>
          </p:cNvPicPr>
          <p:nvPr/>
        </p:nvPicPr>
        <p:blipFill>
          <a:blip r:embed="rId2">
            <a:extLst/>
          </a:blip>
          <a:stretch>
            <a:fillRect/>
          </a:stretch>
        </p:blipFill>
        <p:spPr>
          <a:xfrm>
            <a:off x="9113244" y="9770110"/>
            <a:ext cx="2756552" cy="2129572"/>
          </a:xfrm>
          <a:prstGeom prst="rect">
            <a:avLst/>
          </a:prstGeom>
          <a:ln w="12700">
            <a:miter lim="400000"/>
          </a:ln>
        </p:spPr>
      </p:pic>
      <p:sp>
        <p:nvSpPr>
          <p:cNvPr id="655" name="Shape 655"/>
          <p:cNvSpPr/>
          <p:nvPr/>
        </p:nvSpPr>
        <p:spPr>
          <a:xfrm>
            <a:off x="18042102" y="574331"/>
            <a:ext cx="578345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Application Density</a:t>
            </a:r>
          </a:p>
        </p:txBody>
      </p:sp>
      <p:sp>
        <p:nvSpPr>
          <p:cNvPr id="656" name="Shape 656"/>
          <p:cNvSpPr/>
          <p:nvPr/>
        </p:nvSpPr>
        <p:spPr>
          <a:xfrm flipV="1">
            <a:off x="12192000" y="4039279"/>
            <a:ext cx="0" cy="7388183"/>
          </a:xfrm>
          <a:prstGeom prst="line">
            <a:avLst/>
          </a:prstGeom>
          <a:ln w="25400">
            <a:solidFill>
              <a:srgbClr val="000000"/>
            </a:solidFill>
            <a:miter lim="400000"/>
          </a:ln>
        </p:spPr>
        <p:txBody>
          <a:bodyPr lIns="50800" tIns="50800" rIns="50800" bIns="50800" anchor="ctr"/>
          <a:lstStyle/>
          <a:p>
            <a:pPr>
              <a:defRPr sz="3200"/>
            </a:pPr>
          </a:p>
        </p:txBody>
      </p:sp>
      <p:sp>
        <p:nvSpPr>
          <p:cNvPr id="657" name="Shape 657"/>
          <p:cNvSpPr/>
          <p:nvPr/>
        </p:nvSpPr>
        <p:spPr>
          <a:xfrm>
            <a:off x="3061098" y="488099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658" name="Shape 658"/>
          <p:cNvSpPr/>
          <p:nvPr/>
        </p:nvSpPr>
        <p:spPr>
          <a:xfrm>
            <a:off x="461078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659" name="Shape 659"/>
          <p:cNvSpPr/>
          <p:nvPr/>
        </p:nvSpPr>
        <p:spPr>
          <a:xfrm>
            <a:off x="3222847" y="5834722"/>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grpSp>
        <p:nvGrpSpPr>
          <p:cNvPr id="662" name="Group 662"/>
          <p:cNvGrpSpPr/>
          <p:nvPr/>
        </p:nvGrpSpPr>
        <p:grpSpPr>
          <a:xfrm>
            <a:off x="15819808" y="5554624"/>
            <a:ext cx="2044985" cy="3477634"/>
            <a:chOff x="0" y="0"/>
            <a:chExt cx="2044984" cy="3477633"/>
          </a:xfrm>
        </p:grpSpPr>
        <p:sp>
          <p:nvSpPr>
            <p:cNvPr id="660" name="Shape 660"/>
            <p:cNvSpPr/>
            <p:nvPr/>
          </p:nvSpPr>
          <p:spPr>
            <a:xfrm>
              <a:off x="0" y="0"/>
              <a:ext cx="2044985" cy="3477634"/>
            </a:xfrm>
            <a:prstGeom prst="rect">
              <a:avLst/>
            </a:prstGeom>
            <a:noFill/>
            <a:ln w="635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661" name="Shape 661"/>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latin typeface="Helvetica"/>
                  <a:ea typeface="Helvetica"/>
                  <a:cs typeface="Helvetica"/>
                  <a:sym typeface="Helvetica"/>
                </a:defRPr>
              </a:lvl1pPr>
            </a:lstStyle>
            <a:p>
              <a:pPr/>
              <a:r>
                <a:t>DEA</a:t>
              </a:r>
            </a:p>
          </p:txBody>
        </p:sp>
      </p:grpSp>
      <p:sp>
        <p:nvSpPr>
          <p:cNvPr id="663" name="Shape 663"/>
          <p:cNvSpPr/>
          <p:nvPr/>
        </p:nvSpPr>
        <p:spPr>
          <a:xfrm>
            <a:off x="9469028" y="488099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664" name="Shape 664"/>
          <p:cNvSpPr/>
          <p:nvPr/>
        </p:nvSpPr>
        <p:spPr>
          <a:xfrm>
            <a:off x="1101871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665" name="Shape 665"/>
          <p:cNvSpPr/>
          <p:nvPr/>
        </p:nvSpPr>
        <p:spPr>
          <a:xfrm>
            <a:off x="9630777"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666" name="Shape 666"/>
          <p:cNvSpPr/>
          <p:nvPr/>
        </p:nvSpPr>
        <p:spPr>
          <a:xfrm>
            <a:off x="5197075" y="488099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667" name="Shape 667"/>
          <p:cNvSpPr/>
          <p:nvPr/>
        </p:nvSpPr>
        <p:spPr>
          <a:xfrm>
            <a:off x="6746759"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668" name="Shape 668"/>
          <p:cNvSpPr/>
          <p:nvPr/>
        </p:nvSpPr>
        <p:spPr>
          <a:xfrm>
            <a:off x="5358824" y="5830476"/>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669" name="Shape 669"/>
          <p:cNvSpPr/>
          <p:nvPr/>
        </p:nvSpPr>
        <p:spPr>
          <a:xfrm>
            <a:off x="7333051" y="4880991"/>
            <a:ext cx="2044986" cy="2313862"/>
          </a:xfrm>
          <a:prstGeom prst="rect">
            <a:avLst/>
          </a:prstGeom>
          <a:ln w="63500">
            <a:solidFill>
              <a:srgbClr val="85888D"/>
            </a:solidFill>
            <a:miter lim="400000"/>
          </a:ln>
        </p:spPr>
        <p:txBody>
          <a:bodyPr lIns="50800" tIns="50800" rIns="50800" bIns="50800" anchor="ctr"/>
          <a:lstStyle/>
          <a:p>
            <a:pPr>
              <a:defRPr sz="3200"/>
            </a:pPr>
          </a:p>
        </p:txBody>
      </p:sp>
      <p:sp>
        <p:nvSpPr>
          <p:cNvPr id="670" name="Shape 670"/>
          <p:cNvSpPr/>
          <p:nvPr/>
        </p:nvSpPr>
        <p:spPr>
          <a:xfrm>
            <a:off x="8882736"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671" name="Shape 671"/>
          <p:cNvSpPr/>
          <p:nvPr/>
        </p:nvSpPr>
        <p:spPr>
          <a:xfrm>
            <a:off x="749480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672" name="Shape 672"/>
          <p:cNvSpPr/>
          <p:nvPr/>
        </p:nvSpPr>
        <p:spPr>
          <a:xfrm>
            <a:off x="925121" y="488099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673" name="Shape 673"/>
          <p:cNvSpPr/>
          <p:nvPr/>
        </p:nvSpPr>
        <p:spPr>
          <a:xfrm>
            <a:off x="2474805"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674" name="Shape 674"/>
          <p:cNvSpPr/>
          <p:nvPr/>
        </p:nvSpPr>
        <p:spPr>
          <a:xfrm>
            <a:off x="108687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675" name="Shape 675"/>
          <p:cNvSpPr/>
          <p:nvPr/>
        </p:nvSpPr>
        <p:spPr>
          <a:xfrm>
            <a:off x="3061098" y="732555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676" name="Shape 676"/>
          <p:cNvSpPr/>
          <p:nvPr/>
        </p:nvSpPr>
        <p:spPr>
          <a:xfrm>
            <a:off x="461078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677" name="Shape 677"/>
          <p:cNvSpPr/>
          <p:nvPr/>
        </p:nvSpPr>
        <p:spPr>
          <a:xfrm>
            <a:off x="3222847"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678" name="Shape 678"/>
          <p:cNvSpPr/>
          <p:nvPr/>
        </p:nvSpPr>
        <p:spPr>
          <a:xfrm>
            <a:off x="9469028" y="732555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679" name="Shape 679"/>
          <p:cNvSpPr/>
          <p:nvPr/>
        </p:nvSpPr>
        <p:spPr>
          <a:xfrm>
            <a:off x="1101871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680" name="Shape 680"/>
          <p:cNvSpPr/>
          <p:nvPr/>
        </p:nvSpPr>
        <p:spPr>
          <a:xfrm>
            <a:off x="9630777"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681" name="Shape 681"/>
          <p:cNvSpPr/>
          <p:nvPr/>
        </p:nvSpPr>
        <p:spPr>
          <a:xfrm>
            <a:off x="5197075" y="732555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682" name="Shape 682"/>
          <p:cNvSpPr/>
          <p:nvPr/>
        </p:nvSpPr>
        <p:spPr>
          <a:xfrm>
            <a:off x="6746759"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683" name="Shape 683"/>
          <p:cNvSpPr/>
          <p:nvPr/>
        </p:nvSpPr>
        <p:spPr>
          <a:xfrm>
            <a:off x="5358824"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684" name="Shape 684"/>
          <p:cNvSpPr/>
          <p:nvPr/>
        </p:nvSpPr>
        <p:spPr>
          <a:xfrm>
            <a:off x="7333051" y="7325551"/>
            <a:ext cx="2044986" cy="2313862"/>
          </a:xfrm>
          <a:prstGeom prst="rect">
            <a:avLst/>
          </a:prstGeom>
          <a:ln w="63500">
            <a:solidFill>
              <a:srgbClr val="85888D"/>
            </a:solidFill>
            <a:miter lim="400000"/>
          </a:ln>
        </p:spPr>
        <p:txBody>
          <a:bodyPr lIns="50800" tIns="50800" rIns="50800" bIns="50800" anchor="ctr"/>
          <a:lstStyle/>
          <a:p>
            <a:pPr>
              <a:defRPr sz="3200"/>
            </a:pPr>
          </a:p>
        </p:txBody>
      </p:sp>
      <p:sp>
        <p:nvSpPr>
          <p:cNvPr id="685" name="Shape 685"/>
          <p:cNvSpPr/>
          <p:nvPr/>
        </p:nvSpPr>
        <p:spPr>
          <a:xfrm>
            <a:off x="8882736"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686" name="Shape 686"/>
          <p:cNvSpPr/>
          <p:nvPr/>
        </p:nvSpPr>
        <p:spPr>
          <a:xfrm>
            <a:off x="749480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687" name="Shape 687"/>
          <p:cNvSpPr/>
          <p:nvPr/>
        </p:nvSpPr>
        <p:spPr>
          <a:xfrm>
            <a:off x="925121" y="732555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688" name="Shape 688"/>
          <p:cNvSpPr/>
          <p:nvPr/>
        </p:nvSpPr>
        <p:spPr>
          <a:xfrm>
            <a:off x="2474805"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689" name="Shape 689"/>
          <p:cNvSpPr/>
          <p:nvPr/>
        </p:nvSpPr>
        <p:spPr>
          <a:xfrm>
            <a:off x="108687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pic>
        <p:nvPicPr>
          <p:cNvPr id="690" name="Logo_CloudFoundry_Square_HighRes.png"/>
          <p:cNvPicPr>
            <a:picLocks noChangeAspect="1"/>
          </p:cNvPicPr>
          <p:nvPr/>
        </p:nvPicPr>
        <p:blipFill>
          <a:blip r:embed="rId3">
            <a:extLst/>
          </a:blip>
          <a:stretch>
            <a:fillRect/>
          </a:stretch>
        </p:blipFill>
        <p:spPr>
          <a:xfrm>
            <a:off x="12514203" y="9579610"/>
            <a:ext cx="2138113" cy="2129572"/>
          </a:xfrm>
          <a:prstGeom prst="rect">
            <a:avLst/>
          </a:prstGeom>
          <a:ln w="12700">
            <a:miter lim="400000"/>
          </a:ln>
        </p:spPr>
      </p:pic>
      <p:sp>
        <p:nvSpPr>
          <p:cNvPr id="691" name="Shape 691"/>
          <p:cNvSpPr/>
          <p:nvPr/>
        </p:nvSpPr>
        <p:spPr>
          <a:xfrm>
            <a:off x="14170920" y="3174223"/>
            <a:ext cx="8302093" cy="1625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More</a:t>
            </a:r>
            <a:r>
              <a:t> Application Instances </a:t>
            </a:r>
          </a:p>
          <a:p>
            <a:pPr/>
            <a:r>
              <a:t>…</a:t>
            </a:r>
            <a:r>
              <a:rPr b="1">
                <a:latin typeface="Helvetica"/>
                <a:ea typeface="Helvetica"/>
                <a:cs typeface="Helvetica"/>
                <a:sym typeface="Helvetica"/>
              </a:rPr>
              <a:t> Less</a:t>
            </a:r>
            <a:r>
              <a:t> Resources!</a:t>
            </a:r>
          </a:p>
        </p:txBody>
      </p:sp>
      <p:grpSp>
        <p:nvGrpSpPr>
          <p:cNvPr id="694" name="Group 694"/>
          <p:cNvGrpSpPr/>
          <p:nvPr/>
        </p:nvGrpSpPr>
        <p:grpSpPr>
          <a:xfrm>
            <a:off x="19017991" y="5546155"/>
            <a:ext cx="2044985" cy="3477634"/>
            <a:chOff x="0" y="0"/>
            <a:chExt cx="2044984" cy="3477633"/>
          </a:xfrm>
        </p:grpSpPr>
        <p:sp>
          <p:nvSpPr>
            <p:cNvPr id="692" name="Shape 692"/>
            <p:cNvSpPr/>
            <p:nvPr/>
          </p:nvSpPr>
          <p:spPr>
            <a:xfrm>
              <a:off x="0" y="0"/>
              <a:ext cx="2044985" cy="3477634"/>
            </a:xfrm>
            <a:prstGeom prst="rect">
              <a:avLst/>
            </a:prstGeom>
            <a:noFill/>
            <a:ln w="635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693" name="Shape 693"/>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latin typeface="Helvetica"/>
                  <a:ea typeface="Helvetica"/>
                  <a:cs typeface="Helvetica"/>
                  <a:sym typeface="Helvetica"/>
                </a:defRPr>
              </a:lvl1pPr>
            </a:lstStyle>
            <a:p>
              <a:pPr/>
              <a:r>
                <a:t>DEA</a:t>
              </a:r>
            </a:p>
          </p:txBody>
        </p:sp>
      </p:gr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72"/>
                                        </p:tgtEl>
                                        <p:attrNameLst>
                                          <p:attrName>style.visibility</p:attrName>
                                        </p:attrNameLst>
                                      </p:cBhvr>
                                      <p:to>
                                        <p:strVal val="visible"/>
                                      </p:to>
                                    </p:set>
                                    <p:animEffect filter="dissolve" transition="in">
                                      <p:cBhvr>
                                        <p:cTn id="7" dur="1000"/>
                                        <p:tgtEl>
                                          <p:spTgt spid="672"/>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663"/>
                                        </p:tgtEl>
                                        <p:attrNameLst>
                                          <p:attrName>style.visibility</p:attrName>
                                        </p:attrNameLst>
                                      </p:cBhvr>
                                      <p:to>
                                        <p:strVal val="visible"/>
                                      </p:to>
                                    </p:set>
                                    <p:animEffect filter="dissolve" transition="in">
                                      <p:cBhvr>
                                        <p:cTn id="11" dur="1000"/>
                                        <p:tgtEl>
                                          <p:spTgt spid="663"/>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669"/>
                                        </p:tgtEl>
                                        <p:attrNameLst>
                                          <p:attrName>style.visibility</p:attrName>
                                        </p:attrNameLst>
                                      </p:cBhvr>
                                      <p:to>
                                        <p:strVal val="visible"/>
                                      </p:to>
                                    </p:set>
                                    <p:animEffect filter="dissolve" transition="in">
                                      <p:cBhvr>
                                        <p:cTn id="15" dur="1000"/>
                                        <p:tgtEl>
                                          <p:spTgt spid="669"/>
                                        </p:tgtEl>
                                      </p:cBhvr>
                                    </p:animEffect>
                                  </p:childTnLst>
                                </p:cTn>
                              </p:par>
                            </p:childTnLst>
                          </p:cTn>
                        </p:par>
                        <p:par>
                          <p:cTn id="16" fill="hold">
                            <p:stCondLst>
                              <p:cond delay="3000"/>
                            </p:stCondLst>
                            <p:childTnLst>
                              <p:par>
                                <p:cTn id="17" presetClass="entr" nodeType="afterEffect" presetID="9" grpId="4" fill="hold">
                                  <p:stCondLst>
                                    <p:cond delay="0"/>
                                  </p:stCondLst>
                                  <p:iterate type="el" backwards="0">
                                    <p:tmAbs val="0"/>
                                  </p:iterate>
                                  <p:childTnLst>
                                    <p:set>
                                      <p:cBhvr>
                                        <p:cTn id="18" fill="hold"/>
                                        <p:tgtEl>
                                          <p:spTgt spid="657"/>
                                        </p:tgtEl>
                                        <p:attrNameLst>
                                          <p:attrName>style.visibility</p:attrName>
                                        </p:attrNameLst>
                                      </p:cBhvr>
                                      <p:to>
                                        <p:strVal val="visible"/>
                                      </p:to>
                                    </p:set>
                                    <p:animEffect filter="dissolve" transition="in">
                                      <p:cBhvr>
                                        <p:cTn id="19" dur="1000"/>
                                        <p:tgtEl>
                                          <p:spTgt spid="657"/>
                                        </p:tgtEl>
                                      </p:cBhvr>
                                    </p:animEffect>
                                  </p:childTnLst>
                                </p:cTn>
                              </p:par>
                            </p:childTnLst>
                          </p:cTn>
                        </p:par>
                        <p:par>
                          <p:cTn id="20" fill="hold">
                            <p:stCondLst>
                              <p:cond delay="4000"/>
                            </p:stCondLst>
                            <p:childTnLst>
                              <p:par>
                                <p:cTn id="21" presetClass="entr" nodeType="afterEffect" presetID="9" grpId="5" fill="hold">
                                  <p:stCondLst>
                                    <p:cond delay="0"/>
                                  </p:stCondLst>
                                  <p:iterate type="el" backwards="0">
                                    <p:tmAbs val="0"/>
                                  </p:iterate>
                                  <p:childTnLst>
                                    <p:set>
                                      <p:cBhvr>
                                        <p:cTn id="22" fill="hold"/>
                                        <p:tgtEl>
                                          <p:spTgt spid="666"/>
                                        </p:tgtEl>
                                        <p:attrNameLst>
                                          <p:attrName>style.visibility</p:attrName>
                                        </p:attrNameLst>
                                      </p:cBhvr>
                                      <p:to>
                                        <p:strVal val="visible"/>
                                      </p:to>
                                    </p:set>
                                    <p:animEffect filter="dissolve" transition="in">
                                      <p:cBhvr>
                                        <p:cTn id="23" dur="1000"/>
                                        <p:tgtEl>
                                          <p:spTgt spid="666"/>
                                        </p:tgtEl>
                                      </p:cBhvr>
                                    </p:animEffect>
                                  </p:childTnLst>
                                </p:cTn>
                              </p:par>
                            </p:childTnLst>
                          </p:cTn>
                        </p:par>
                        <p:par>
                          <p:cTn id="24" fill="hold">
                            <p:stCondLst>
                              <p:cond delay="5000"/>
                            </p:stCondLst>
                            <p:childTnLst>
                              <p:par>
                                <p:cTn id="25" presetClass="entr" nodeType="afterEffect" presetID="9" grpId="6" fill="hold">
                                  <p:stCondLst>
                                    <p:cond delay="0"/>
                                  </p:stCondLst>
                                  <p:iterate type="el" backwards="0">
                                    <p:tmAbs val="0"/>
                                  </p:iterate>
                                  <p:childTnLst>
                                    <p:set>
                                      <p:cBhvr>
                                        <p:cTn id="26" fill="hold"/>
                                        <p:tgtEl>
                                          <p:spTgt spid="659"/>
                                        </p:tgtEl>
                                        <p:attrNameLst>
                                          <p:attrName>style.visibility</p:attrName>
                                        </p:attrNameLst>
                                      </p:cBhvr>
                                      <p:to>
                                        <p:strVal val="visible"/>
                                      </p:to>
                                    </p:set>
                                    <p:animEffect filter="dissolve" transition="in">
                                      <p:cBhvr>
                                        <p:cTn id="27" dur="1000"/>
                                        <p:tgtEl>
                                          <p:spTgt spid="659"/>
                                        </p:tgtEl>
                                      </p:cBhvr>
                                    </p:animEffect>
                                  </p:childTnLst>
                                </p:cTn>
                              </p:par>
                            </p:childTnLst>
                          </p:cTn>
                        </p:par>
                        <p:par>
                          <p:cTn id="28" fill="hold">
                            <p:stCondLst>
                              <p:cond delay="6000"/>
                            </p:stCondLst>
                            <p:childTnLst>
                              <p:par>
                                <p:cTn id="29" presetClass="entr" nodeType="afterEffect" presetID="9" grpId="7" fill="hold">
                                  <p:stCondLst>
                                    <p:cond delay="0"/>
                                  </p:stCondLst>
                                  <p:iterate type="el" backwards="0">
                                    <p:tmAbs val="0"/>
                                  </p:iterate>
                                  <p:childTnLst>
                                    <p:set>
                                      <p:cBhvr>
                                        <p:cTn id="30" fill="hold"/>
                                        <p:tgtEl>
                                          <p:spTgt spid="674"/>
                                        </p:tgtEl>
                                        <p:attrNameLst>
                                          <p:attrName>style.visibility</p:attrName>
                                        </p:attrNameLst>
                                      </p:cBhvr>
                                      <p:to>
                                        <p:strVal val="visible"/>
                                      </p:to>
                                    </p:set>
                                    <p:animEffect filter="dissolve" transition="in">
                                      <p:cBhvr>
                                        <p:cTn id="31" dur="1000"/>
                                        <p:tgtEl>
                                          <p:spTgt spid="674"/>
                                        </p:tgtEl>
                                      </p:cBhvr>
                                    </p:animEffect>
                                  </p:childTnLst>
                                </p:cTn>
                              </p:par>
                            </p:childTnLst>
                          </p:cTn>
                        </p:par>
                        <p:par>
                          <p:cTn id="32" fill="hold">
                            <p:stCondLst>
                              <p:cond delay="7000"/>
                            </p:stCondLst>
                            <p:childTnLst>
                              <p:par>
                                <p:cTn id="33" presetClass="entr" nodeType="afterEffect" presetID="9" grpId="8" fill="hold">
                                  <p:stCondLst>
                                    <p:cond delay="0"/>
                                  </p:stCondLst>
                                  <p:iterate type="el" backwards="0">
                                    <p:tmAbs val="0"/>
                                  </p:iterate>
                                  <p:childTnLst>
                                    <p:set>
                                      <p:cBhvr>
                                        <p:cTn id="34" fill="hold"/>
                                        <p:tgtEl>
                                          <p:spTgt spid="665"/>
                                        </p:tgtEl>
                                        <p:attrNameLst>
                                          <p:attrName>style.visibility</p:attrName>
                                        </p:attrNameLst>
                                      </p:cBhvr>
                                      <p:to>
                                        <p:strVal val="visible"/>
                                      </p:to>
                                    </p:set>
                                    <p:animEffect filter="dissolve" transition="in">
                                      <p:cBhvr>
                                        <p:cTn id="35" dur="1000"/>
                                        <p:tgtEl>
                                          <p:spTgt spid="665"/>
                                        </p:tgtEl>
                                      </p:cBhvr>
                                    </p:animEffect>
                                  </p:childTnLst>
                                </p:cTn>
                              </p:par>
                            </p:childTnLst>
                          </p:cTn>
                        </p:par>
                        <p:par>
                          <p:cTn id="36" fill="hold">
                            <p:stCondLst>
                              <p:cond delay="8000"/>
                            </p:stCondLst>
                            <p:childTnLst>
                              <p:par>
                                <p:cTn id="37" presetClass="entr" nodeType="afterEffect" presetID="9" grpId="9" fill="hold">
                                  <p:stCondLst>
                                    <p:cond delay="0"/>
                                  </p:stCondLst>
                                  <p:iterate type="el" backwards="0">
                                    <p:tmAbs val="0"/>
                                  </p:iterate>
                                  <p:childTnLst>
                                    <p:set>
                                      <p:cBhvr>
                                        <p:cTn id="38" fill="hold"/>
                                        <p:tgtEl>
                                          <p:spTgt spid="671"/>
                                        </p:tgtEl>
                                        <p:attrNameLst>
                                          <p:attrName>style.visibility</p:attrName>
                                        </p:attrNameLst>
                                      </p:cBhvr>
                                      <p:to>
                                        <p:strVal val="visible"/>
                                      </p:to>
                                    </p:set>
                                    <p:animEffect filter="dissolve" transition="in">
                                      <p:cBhvr>
                                        <p:cTn id="39" dur="1000"/>
                                        <p:tgtEl>
                                          <p:spTgt spid="671"/>
                                        </p:tgtEl>
                                      </p:cBhvr>
                                    </p:animEffect>
                                  </p:childTnLst>
                                </p:cTn>
                              </p:par>
                            </p:childTnLst>
                          </p:cTn>
                        </p:par>
                        <p:par>
                          <p:cTn id="40" fill="hold">
                            <p:stCondLst>
                              <p:cond delay="9000"/>
                            </p:stCondLst>
                            <p:childTnLst>
                              <p:par>
                                <p:cTn id="41" presetClass="entr" nodeType="afterEffect" presetID="9" grpId="10" fill="hold">
                                  <p:stCondLst>
                                    <p:cond delay="0"/>
                                  </p:stCondLst>
                                  <p:iterate type="el" backwards="0">
                                    <p:tmAbs val="0"/>
                                  </p:iterate>
                                  <p:childTnLst>
                                    <p:set>
                                      <p:cBhvr>
                                        <p:cTn id="42" fill="hold"/>
                                        <p:tgtEl>
                                          <p:spTgt spid="668"/>
                                        </p:tgtEl>
                                        <p:attrNameLst>
                                          <p:attrName>style.visibility</p:attrName>
                                        </p:attrNameLst>
                                      </p:cBhvr>
                                      <p:to>
                                        <p:strVal val="visible"/>
                                      </p:to>
                                    </p:set>
                                    <p:animEffect filter="dissolve" transition="in">
                                      <p:cBhvr>
                                        <p:cTn id="43" dur="1000"/>
                                        <p:tgtEl>
                                          <p:spTgt spid="668"/>
                                        </p:tgtEl>
                                      </p:cBhvr>
                                    </p:animEffect>
                                  </p:childTnLst>
                                </p:cTn>
                              </p:par>
                            </p:childTnLst>
                          </p:cTn>
                        </p:par>
                        <p:par>
                          <p:cTn id="44" fill="hold">
                            <p:stCondLst>
                              <p:cond delay="10000"/>
                            </p:stCondLst>
                            <p:childTnLst>
                              <p:par>
                                <p:cTn id="45" presetClass="entr" nodeType="afterEffect" presetID="9" grpId="11" fill="hold">
                                  <p:stCondLst>
                                    <p:cond delay="0"/>
                                  </p:stCondLst>
                                  <p:iterate type="el" backwards="0">
                                    <p:tmAbs val="0"/>
                                  </p:iterate>
                                  <p:childTnLst>
                                    <p:set>
                                      <p:cBhvr>
                                        <p:cTn id="46" fill="hold"/>
                                        <p:tgtEl>
                                          <p:spTgt spid="658"/>
                                        </p:tgtEl>
                                        <p:attrNameLst>
                                          <p:attrName>style.visibility</p:attrName>
                                        </p:attrNameLst>
                                      </p:cBhvr>
                                      <p:to>
                                        <p:strVal val="visible"/>
                                      </p:to>
                                    </p:set>
                                    <p:animEffect filter="dissolve" transition="in">
                                      <p:cBhvr>
                                        <p:cTn id="47" dur="1000"/>
                                        <p:tgtEl>
                                          <p:spTgt spid="658"/>
                                        </p:tgtEl>
                                      </p:cBhvr>
                                    </p:animEffect>
                                  </p:childTnLst>
                                </p:cTn>
                              </p:par>
                            </p:childTnLst>
                          </p:cTn>
                        </p:par>
                        <p:par>
                          <p:cTn id="48" fill="hold">
                            <p:stCondLst>
                              <p:cond delay="11000"/>
                            </p:stCondLst>
                            <p:childTnLst>
                              <p:par>
                                <p:cTn id="49" presetClass="entr" nodeType="afterEffect" presetID="9" grpId="12" fill="hold">
                                  <p:stCondLst>
                                    <p:cond delay="0"/>
                                  </p:stCondLst>
                                  <p:iterate type="el" backwards="0">
                                    <p:tmAbs val="0"/>
                                  </p:iterate>
                                  <p:childTnLst>
                                    <p:set>
                                      <p:cBhvr>
                                        <p:cTn id="50" fill="hold"/>
                                        <p:tgtEl>
                                          <p:spTgt spid="673"/>
                                        </p:tgtEl>
                                        <p:attrNameLst>
                                          <p:attrName>style.visibility</p:attrName>
                                        </p:attrNameLst>
                                      </p:cBhvr>
                                      <p:to>
                                        <p:strVal val="visible"/>
                                      </p:to>
                                    </p:set>
                                    <p:animEffect filter="dissolve" transition="in">
                                      <p:cBhvr>
                                        <p:cTn id="51" dur="1000"/>
                                        <p:tgtEl>
                                          <p:spTgt spid="673"/>
                                        </p:tgtEl>
                                      </p:cBhvr>
                                    </p:animEffect>
                                  </p:childTnLst>
                                </p:cTn>
                              </p:par>
                            </p:childTnLst>
                          </p:cTn>
                        </p:par>
                        <p:par>
                          <p:cTn id="52" fill="hold">
                            <p:stCondLst>
                              <p:cond delay="12000"/>
                            </p:stCondLst>
                            <p:childTnLst>
                              <p:par>
                                <p:cTn id="53" presetClass="entr" nodeType="afterEffect" presetID="9" grpId="13" fill="hold">
                                  <p:stCondLst>
                                    <p:cond delay="0"/>
                                  </p:stCondLst>
                                  <p:iterate type="el" backwards="0">
                                    <p:tmAbs val="0"/>
                                  </p:iterate>
                                  <p:childTnLst>
                                    <p:set>
                                      <p:cBhvr>
                                        <p:cTn id="54" fill="hold"/>
                                        <p:tgtEl>
                                          <p:spTgt spid="664"/>
                                        </p:tgtEl>
                                        <p:attrNameLst>
                                          <p:attrName>style.visibility</p:attrName>
                                        </p:attrNameLst>
                                      </p:cBhvr>
                                      <p:to>
                                        <p:strVal val="visible"/>
                                      </p:to>
                                    </p:set>
                                    <p:animEffect filter="dissolve" transition="in">
                                      <p:cBhvr>
                                        <p:cTn id="55" dur="1000"/>
                                        <p:tgtEl>
                                          <p:spTgt spid="664"/>
                                        </p:tgtEl>
                                      </p:cBhvr>
                                    </p:animEffect>
                                  </p:childTnLst>
                                </p:cTn>
                              </p:par>
                            </p:childTnLst>
                          </p:cTn>
                        </p:par>
                        <p:par>
                          <p:cTn id="56" fill="hold">
                            <p:stCondLst>
                              <p:cond delay="13000"/>
                            </p:stCondLst>
                            <p:childTnLst>
                              <p:par>
                                <p:cTn id="57" presetClass="entr" nodeType="afterEffect" presetID="9" grpId="14" fill="hold">
                                  <p:stCondLst>
                                    <p:cond delay="0"/>
                                  </p:stCondLst>
                                  <p:iterate type="el" backwards="0">
                                    <p:tmAbs val="0"/>
                                  </p:iterate>
                                  <p:childTnLst>
                                    <p:set>
                                      <p:cBhvr>
                                        <p:cTn id="58" fill="hold"/>
                                        <p:tgtEl>
                                          <p:spTgt spid="670"/>
                                        </p:tgtEl>
                                        <p:attrNameLst>
                                          <p:attrName>style.visibility</p:attrName>
                                        </p:attrNameLst>
                                      </p:cBhvr>
                                      <p:to>
                                        <p:strVal val="visible"/>
                                      </p:to>
                                    </p:set>
                                    <p:animEffect filter="dissolve" transition="in">
                                      <p:cBhvr>
                                        <p:cTn id="59" dur="1000"/>
                                        <p:tgtEl>
                                          <p:spTgt spid="670"/>
                                        </p:tgtEl>
                                      </p:cBhvr>
                                    </p:animEffect>
                                  </p:childTnLst>
                                </p:cTn>
                              </p:par>
                            </p:childTnLst>
                          </p:cTn>
                        </p:par>
                        <p:par>
                          <p:cTn id="60" fill="hold">
                            <p:stCondLst>
                              <p:cond delay="14000"/>
                            </p:stCondLst>
                            <p:childTnLst>
                              <p:par>
                                <p:cTn id="61" presetClass="entr" nodeType="afterEffect" presetID="9" grpId="15" fill="hold">
                                  <p:stCondLst>
                                    <p:cond delay="0"/>
                                  </p:stCondLst>
                                  <p:iterate type="el" backwards="0">
                                    <p:tmAbs val="0"/>
                                  </p:iterate>
                                  <p:childTnLst>
                                    <p:set>
                                      <p:cBhvr>
                                        <p:cTn id="62" fill="hold"/>
                                        <p:tgtEl>
                                          <p:spTgt spid="667"/>
                                        </p:tgtEl>
                                        <p:attrNameLst>
                                          <p:attrName>style.visibility</p:attrName>
                                        </p:attrNameLst>
                                      </p:cBhvr>
                                      <p:to>
                                        <p:strVal val="visible"/>
                                      </p:to>
                                    </p:set>
                                    <p:animEffect filter="dissolve" transition="in">
                                      <p:cBhvr>
                                        <p:cTn id="63" dur="1000"/>
                                        <p:tgtEl>
                                          <p:spTgt spid="667"/>
                                        </p:tgtEl>
                                      </p:cBhvr>
                                    </p:animEffect>
                                  </p:childTnLst>
                                </p:cTn>
                              </p:par>
                            </p:childTnLst>
                          </p:cTn>
                        </p:par>
                        <p:par>
                          <p:cTn id="64" fill="hold">
                            <p:stCondLst>
                              <p:cond delay="15000"/>
                            </p:stCondLst>
                            <p:childTnLst>
                              <p:par>
                                <p:cTn id="65" presetClass="entr" nodeType="afterEffect" presetID="9" grpId="16" fill="hold">
                                  <p:stCondLst>
                                    <p:cond delay="0"/>
                                  </p:stCondLst>
                                  <p:iterate type="el" backwards="0">
                                    <p:tmAbs val="0"/>
                                  </p:iterate>
                                  <p:childTnLst>
                                    <p:set>
                                      <p:cBhvr>
                                        <p:cTn id="66" fill="hold"/>
                                        <p:tgtEl>
                                          <p:spTgt spid="687"/>
                                        </p:tgtEl>
                                        <p:attrNameLst>
                                          <p:attrName>style.visibility</p:attrName>
                                        </p:attrNameLst>
                                      </p:cBhvr>
                                      <p:to>
                                        <p:strVal val="visible"/>
                                      </p:to>
                                    </p:set>
                                    <p:animEffect filter="dissolve" transition="in">
                                      <p:cBhvr>
                                        <p:cTn id="67" dur="1000"/>
                                        <p:tgtEl>
                                          <p:spTgt spid="687"/>
                                        </p:tgtEl>
                                      </p:cBhvr>
                                    </p:animEffect>
                                  </p:childTnLst>
                                </p:cTn>
                              </p:par>
                            </p:childTnLst>
                          </p:cTn>
                        </p:par>
                        <p:par>
                          <p:cTn id="68" fill="hold">
                            <p:stCondLst>
                              <p:cond delay="16000"/>
                            </p:stCondLst>
                            <p:childTnLst>
                              <p:par>
                                <p:cTn id="69" presetClass="entr" nodeType="afterEffect" presetID="9" grpId="17" fill="hold">
                                  <p:stCondLst>
                                    <p:cond delay="0"/>
                                  </p:stCondLst>
                                  <p:iterate type="el" backwards="0">
                                    <p:tmAbs val="0"/>
                                  </p:iterate>
                                  <p:childTnLst>
                                    <p:set>
                                      <p:cBhvr>
                                        <p:cTn id="70" fill="hold"/>
                                        <p:tgtEl>
                                          <p:spTgt spid="675"/>
                                        </p:tgtEl>
                                        <p:attrNameLst>
                                          <p:attrName>style.visibility</p:attrName>
                                        </p:attrNameLst>
                                      </p:cBhvr>
                                      <p:to>
                                        <p:strVal val="visible"/>
                                      </p:to>
                                    </p:set>
                                    <p:animEffect filter="dissolve" transition="in">
                                      <p:cBhvr>
                                        <p:cTn id="71" dur="1000"/>
                                        <p:tgtEl>
                                          <p:spTgt spid="675"/>
                                        </p:tgtEl>
                                      </p:cBhvr>
                                    </p:animEffect>
                                  </p:childTnLst>
                                </p:cTn>
                              </p:par>
                            </p:childTnLst>
                          </p:cTn>
                        </p:par>
                        <p:par>
                          <p:cTn id="72" fill="hold">
                            <p:stCondLst>
                              <p:cond delay="17000"/>
                            </p:stCondLst>
                            <p:childTnLst>
                              <p:par>
                                <p:cTn id="73" presetClass="entr" nodeType="afterEffect" presetID="9" grpId="18" fill="hold">
                                  <p:stCondLst>
                                    <p:cond delay="0"/>
                                  </p:stCondLst>
                                  <p:iterate type="el" backwards="0">
                                    <p:tmAbs val="0"/>
                                  </p:iterate>
                                  <p:childTnLst>
                                    <p:set>
                                      <p:cBhvr>
                                        <p:cTn id="74" fill="hold"/>
                                        <p:tgtEl>
                                          <p:spTgt spid="681"/>
                                        </p:tgtEl>
                                        <p:attrNameLst>
                                          <p:attrName>style.visibility</p:attrName>
                                        </p:attrNameLst>
                                      </p:cBhvr>
                                      <p:to>
                                        <p:strVal val="visible"/>
                                      </p:to>
                                    </p:set>
                                    <p:animEffect filter="dissolve" transition="in">
                                      <p:cBhvr>
                                        <p:cTn id="75" dur="1000"/>
                                        <p:tgtEl>
                                          <p:spTgt spid="681"/>
                                        </p:tgtEl>
                                      </p:cBhvr>
                                    </p:animEffect>
                                  </p:childTnLst>
                                </p:cTn>
                              </p:par>
                            </p:childTnLst>
                          </p:cTn>
                        </p:par>
                        <p:par>
                          <p:cTn id="76" fill="hold">
                            <p:stCondLst>
                              <p:cond delay="18000"/>
                            </p:stCondLst>
                            <p:childTnLst>
                              <p:par>
                                <p:cTn id="77" presetClass="entr" nodeType="afterEffect" presetID="9" grpId="19" fill="hold">
                                  <p:stCondLst>
                                    <p:cond delay="0"/>
                                  </p:stCondLst>
                                  <p:iterate type="el" backwards="0">
                                    <p:tmAbs val="0"/>
                                  </p:iterate>
                                  <p:childTnLst>
                                    <p:set>
                                      <p:cBhvr>
                                        <p:cTn id="78" fill="hold"/>
                                        <p:tgtEl>
                                          <p:spTgt spid="684"/>
                                        </p:tgtEl>
                                        <p:attrNameLst>
                                          <p:attrName>style.visibility</p:attrName>
                                        </p:attrNameLst>
                                      </p:cBhvr>
                                      <p:to>
                                        <p:strVal val="visible"/>
                                      </p:to>
                                    </p:set>
                                    <p:animEffect filter="dissolve" transition="in">
                                      <p:cBhvr>
                                        <p:cTn id="79" dur="1000"/>
                                        <p:tgtEl>
                                          <p:spTgt spid="684"/>
                                        </p:tgtEl>
                                      </p:cBhvr>
                                    </p:animEffect>
                                  </p:childTnLst>
                                </p:cTn>
                              </p:par>
                            </p:childTnLst>
                          </p:cTn>
                        </p:par>
                        <p:par>
                          <p:cTn id="80" fill="hold">
                            <p:stCondLst>
                              <p:cond delay="19000"/>
                            </p:stCondLst>
                            <p:childTnLst>
                              <p:par>
                                <p:cTn id="81" presetClass="entr" nodeType="afterEffect" presetID="9" grpId="20" fill="hold">
                                  <p:stCondLst>
                                    <p:cond delay="0"/>
                                  </p:stCondLst>
                                  <p:iterate type="el" backwards="0">
                                    <p:tmAbs val="0"/>
                                  </p:iterate>
                                  <p:childTnLst>
                                    <p:set>
                                      <p:cBhvr>
                                        <p:cTn id="82" fill="hold"/>
                                        <p:tgtEl>
                                          <p:spTgt spid="678"/>
                                        </p:tgtEl>
                                        <p:attrNameLst>
                                          <p:attrName>style.visibility</p:attrName>
                                        </p:attrNameLst>
                                      </p:cBhvr>
                                      <p:to>
                                        <p:strVal val="visible"/>
                                      </p:to>
                                    </p:set>
                                    <p:animEffect filter="dissolve" transition="in">
                                      <p:cBhvr>
                                        <p:cTn id="83" dur="1000"/>
                                        <p:tgtEl>
                                          <p:spTgt spid="678"/>
                                        </p:tgtEl>
                                      </p:cBhvr>
                                    </p:animEffect>
                                  </p:childTnLst>
                                </p:cTn>
                              </p:par>
                            </p:childTnLst>
                          </p:cTn>
                        </p:par>
                        <p:par>
                          <p:cTn id="84" fill="hold">
                            <p:stCondLst>
                              <p:cond delay="20000"/>
                            </p:stCondLst>
                            <p:childTnLst>
                              <p:par>
                                <p:cTn id="85" presetClass="entr" nodeType="afterEffect" presetID="9" grpId="21" fill="hold">
                                  <p:stCondLst>
                                    <p:cond delay="0"/>
                                  </p:stCondLst>
                                  <p:iterate type="el" backwards="0">
                                    <p:tmAbs val="0"/>
                                  </p:iterate>
                                  <p:childTnLst>
                                    <p:set>
                                      <p:cBhvr>
                                        <p:cTn id="86" fill="hold"/>
                                        <p:tgtEl>
                                          <p:spTgt spid="689"/>
                                        </p:tgtEl>
                                        <p:attrNameLst>
                                          <p:attrName>style.visibility</p:attrName>
                                        </p:attrNameLst>
                                      </p:cBhvr>
                                      <p:to>
                                        <p:strVal val="visible"/>
                                      </p:to>
                                    </p:set>
                                    <p:animEffect filter="dissolve" transition="in">
                                      <p:cBhvr>
                                        <p:cTn id="87" dur="1000"/>
                                        <p:tgtEl>
                                          <p:spTgt spid="689"/>
                                        </p:tgtEl>
                                      </p:cBhvr>
                                    </p:animEffect>
                                  </p:childTnLst>
                                </p:cTn>
                              </p:par>
                            </p:childTnLst>
                          </p:cTn>
                        </p:par>
                        <p:par>
                          <p:cTn id="88" fill="hold">
                            <p:stCondLst>
                              <p:cond delay="21000"/>
                            </p:stCondLst>
                            <p:childTnLst>
                              <p:par>
                                <p:cTn id="89" presetClass="entr" nodeType="afterEffect" presetID="9" grpId="22" fill="hold">
                                  <p:stCondLst>
                                    <p:cond delay="0"/>
                                  </p:stCondLst>
                                  <p:iterate type="el" backwards="0">
                                    <p:tmAbs val="0"/>
                                  </p:iterate>
                                  <p:childTnLst>
                                    <p:set>
                                      <p:cBhvr>
                                        <p:cTn id="90" fill="hold"/>
                                        <p:tgtEl>
                                          <p:spTgt spid="677"/>
                                        </p:tgtEl>
                                        <p:attrNameLst>
                                          <p:attrName>style.visibility</p:attrName>
                                        </p:attrNameLst>
                                      </p:cBhvr>
                                      <p:to>
                                        <p:strVal val="visible"/>
                                      </p:to>
                                    </p:set>
                                    <p:animEffect filter="dissolve" transition="in">
                                      <p:cBhvr>
                                        <p:cTn id="91" dur="1000"/>
                                        <p:tgtEl>
                                          <p:spTgt spid="677"/>
                                        </p:tgtEl>
                                      </p:cBhvr>
                                    </p:animEffect>
                                  </p:childTnLst>
                                </p:cTn>
                              </p:par>
                            </p:childTnLst>
                          </p:cTn>
                        </p:par>
                        <p:par>
                          <p:cTn id="92" fill="hold">
                            <p:stCondLst>
                              <p:cond delay="22000"/>
                            </p:stCondLst>
                            <p:childTnLst>
                              <p:par>
                                <p:cTn id="93" presetClass="entr" nodeType="afterEffect" presetID="9" grpId="23" fill="hold">
                                  <p:stCondLst>
                                    <p:cond delay="0"/>
                                  </p:stCondLst>
                                  <p:iterate type="el" backwards="0">
                                    <p:tmAbs val="0"/>
                                  </p:iterate>
                                  <p:childTnLst>
                                    <p:set>
                                      <p:cBhvr>
                                        <p:cTn id="94" fill="hold"/>
                                        <p:tgtEl>
                                          <p:spTgt spid="683"/>
                                        </p:tgtEl>
                                        <p:attrNameLst>
                                          <p:attrName>style.visibility</p:attrName>
                                        </p:attrNameLst>
                                      </p:cBhvr>
                                      <p:to>
                                        <p:strVal val="visible"/>
                                      </p:to>
                                    </p:set>
                                    <p:animEffect filter="dissolve" transition="in">
                                      <p:cBhvr>
                                        <p:cTn id="95" dur="1000"/>
                                        <p:tgtEl>
                                          <p:spTgt spid="683"/>
                                        </p:tgtEl>
                                      </p:cBhvr>
                                    </p:animEffect>
                                  </p:childTnLst>
                                </p:cTn>
                              </p:par>
                            </p:childTnLst>
                          </p:cTn>
                        </p:par>
                        <p:par>
                          <p:cTn id="96" fill="hold">
                            <p:stCondLst>
                              <p:cond delay="23000"/>
                            </p:stCondLst>
                            <p:childTnLst>
                              <p:par>
                                <p:cTn id="97" presetClass="entr" nodeType="afterEffect" presetID="9" grpId="24" fill="hold">
                                  <p:stCondLst>
                                    <p:cond delay="0"/>
                                  </p:stCondLst>
                                  <p:iterate type="el" backwards="0">
                                    <p:tmAbs val="0"/>
                                  </p:iterate>
                                  <p:childTnLst>
                                    <p:set>
                                      <p:cBhvr>
                                        <p:cTn id="98" fill="hold"/>
                                        <p:tgtEl>
                                          <p:spTgt spid="686"/>
                                        </p:tgtEl>
                                        <p:attrNameLst>
                                          <p:attrName>style.visibility</p:attrName>
                                        </p:attrNameLst>
                                      </p:cBhvr>
                                      <p:to>
                                        <p:strVal val="visible"/>
                                      </p:to>
                                    </p:set>
                                    <p:animEffect filter="dissolve" transition="in">
                                      <p:cBhvr>
                                        <p:cTn id="99" dur="1000"/>
                                        <p:tgtEl>
                                          <p:spTgt spid="686"/>
                                        </p:tgtEl>
                                      </p:cBhvr>
                                    </p:animEffect>
                                  </p:childTnLst>
                                </p:cTn>
                              </p:par>
                            </p:childTnLst>
                          </p:cTn>
                        </p:par>
                        <p:par>
                          <p:cTn id="100" fill="hold">
                            <p:stCondLst>
                              <p:cond delay="24000"/>
                            </p:stCondLst>
                            <p:childTnLst>
                              <p:par>
                                <p:cTn id="101" presetClass="entr" nodeType="afterEffect" presetID="9" grpId="25" fill="hold">
                                  <p:stCondLst>
                                    <p:cond delay="0"/>
                                  </p:stCondLst>
                                  <p:iterate type="el" backwards="0">
                                    <p:tmAbs val="0"/>
                                  </p:iterate>
                                  <p:childTnLst>
                                    <p:set>
                                      <p:cBhvr>
                                        <p:cTn id="102" fill="hold"/>
                                        <p:tgtEl>
                                          <p:spTgt spid="680"/>
                                        </p:tgtEl>
                                        <p:attrNameLst>
                                          <p:attrName>style.visibility</p:attrName>
                                        </p:attrNameLst>
                                      </p:cBhvr>
                                      <p:to>
                                        <p:strVal val="visible"/>
                                      </p:to>
                                    </p:set>
                                    <p:animEffect filter="dissolve" transition="in">
                                      <p:cBhvr>
                                        <p:cTn id="103" dur="1000"/>
                                        <p:tgtEl>
                                          <p:spTgt spid="680"/>
                                        </p:tgtEl>
                                      </p:cBhvr>
                                    </p:animEffect>
                                  </p:childTnLst>
                                </p:cTn>
                              </p:par>
                            </p:childTnLst>
                          </p:cTn>
                        </p:par>
                        <p:par>
                          <p:cTn id="104" fill="hold">
                            <p:stCondLst>
                              <p:cond delay="25000"/>
                            </p:stCondLst>
                            <p:childTnLst>
                              <p:par>
                                <p:cTn id="105" presetClass="entr" nodeType="afterEffect" presetID="9" grpId="26" fill="hold">
                                  <p:stCondLst>
                                    <p:cond delay="0"/>
                                  </p:stCondLst>
                                  <p:iterate type="el" backwards="0">
                                    <p:tmAbs val="0"/>
                                  </p:iterate>
                                  <p:childTnLst>
                                    <p:set>
                                      <p:cBhvr>
                                        <p:cTn id="106" fill="hold"/>
                                        <p:tgtEl>
                                          <p:spTgt spid="688"/>
                                        </p:tgtEl>
                                        <p:attrNameLst>
                                          <p:attrName>style.visibility</p:attrName>
                                        </p:attrNameLst>
                                      </p:cBhvr>
                                      <p:to>
                                        <p:strVal val="visible"/>
                                      </p:to>
                                    </p:set>
                                    <p:animEffect filter="dissolve" transition="in">
                                      <p:cBhvr>
                                        <p:cTn id="107" dur="1000"/>
                                        <p:tgtEl>
                                          <p:spTgt spid="688"/>
                                        </p:tgtEl>
                                      </p:cBhvr>
                                    </p:animEffect>
                                  </p:childTnLst>
                                </p:cTn>
                              </p:par>
                            </p:childTnLst>
                          </p:cTn>
                        </p:par>
                        <p:par>
                          <p:cTn id="108" fill="hold">
                            <p:stCondLst>
                              <p:cond delay="26000"/>
                            </p:stCondLst>
                            <p:childTnLst>
                              <p:par>
                                <p:cTn id="109" presetClass="entr" nodeType="afterEffect" presetID="9" grpId="27" fill="hold">
                                  <p:stCondLst>
                                    <p:cond delay="0"/>
                                  </p:stCondLst>
                                  <p:iterate type="el" backwards="0">
                                    <p:tmAbs val="0"/>
                                  </p:iterate>
                                  <p:childTnLst>
                                    <p:set>
                                      <p:cBhvr>
                                        <p:cTn id="110" fill="hold"/>
                                        <p:tgtEl>
                                          <p:spTgt spid="676"/>
                                        </p:tgtEl>
                                        <p:attrNameLst>
                                          <p:attrName>style.visibility</p:attrName>
                                        </p:attrNameLst>
                                      </p:cBhvr>
                                      <p:to>
                                        <p:strVal val="visible"/>
                                      </p:to>
                                    </p:set>
                                    <p:animEffect filter="dissolve" transition="in">
                                      <p:cBhvr>
                                        <p:cTn id="111" dur="1000"/>
                                        <p:tgtEl>
                                          <p:spTgt spid="676"/>
                                        </p:tgtEl>
                                      </p:cBhvr>
                                    </p:animEffect>
                                  </p:childTnLst>
                                </p:cTn>
                              </p:par>
                            </p:childTnLst>
                          </p:cTn>
                        </p:par>
                        <p:par>
                          <p:cTn id="112" fill="hold">
                            <p:stCondLst>
                              <p:cond delay="27000"/>
                            </p:stCondLst>
                            <p:childTnLst>
                              <p:par>
                                <p:cTn id="113" presetClass="entr" nodeType="afterEffect" presetID="9" grpId="28" fill="hold">
                                  <p:stCondLst>
                                    <p:cond delay="0"/>
                                  </p:stCondLst>
                                  <p:iterate type="el" backwards="0">
                                    <p:tmAbs val="0"/>
                                  </p:iterate>
                                  <p:childTnLst>
                                    <p:set>
                                      <p:cBhvr>
                                        <p:cTn id="114" fill="hold"/>
                                        <p:tgtEl>
                                          <p:spTgt spid="682"/>
                                        </p:tgtEl>
                                        <p:attrNameLst>
                                          <p:attrName>style.visibility</p:attrName>
                                        </p:attrNameLst>
                                      </p:cBhvr>
                                      <p:to>
                                        <p:strVal val="visible"/>
                                      </p:to>
                                    </p:set>
                                    <p:animEffect filter="dissolve" transition="in">
                                      <p:cBhvr>
                                        <p:cTn id="115" dur="1000"/>
                                        <p:tgtEl>
                                          <p:spTgt spid="682"/>
                                        </p:tgtEl>
                                      </p:cBhvr>
                                    </p:animEffect>
                                  </p:childTnLst>
                                </p:cTn>
                              </p:par>
                            </p:childTnLst>
                          </p:cTn>
                        </p:par>
                        <p:par>
                          <p:cTn id="116" fill="hold">
                            <p:stCondLst>
                              <p:cond delay="28000"/>
                            </p:stCondLst>
                            <p:childTnLst>
                              <p:par>
                                <p:cTn id="117" presetClass="entr" nodeType="afterEffect" presetID="9" grpId="29" fill="hold">
                                  <p:stCondLst>
                                    <p:cond delay="0"/>
                                  </p:stCondLst>
                                  <p:iterate type="el" backwards="0">
                                    <p:tmAbs val="0"/>
                                  </p:iterate>
                                  <p:childTnLst>
                                    <p:set>
                                      <p:cBhvr>
                                        <p:cTn id="118" fill="hold"/>
                                        <p:tgtEl>
                                          <p:spTgt spid="685"/>
                                        </p:tgtEl>
                                        <p:attrNameLst>
                                          <p:attrName>style.visibility</p:attrName>
                                        </p:attrNameLst>
                                      </p:cBhvr>
                                      <p:to>
                                        <p:strVal val="visible"/>
                                      </p:to>
                                    </p:set>
                                    <p:animEffect filter="dissolve" transition="in">
                                      <p:cBhvr>
                                        <p:cTn id="119" dur="1000"/>
                                        <p:tgtEl>
                                          <p:spTgt spid="685"/>
                                        </p:tgtEl>
                                      </p:cBhvr>
                                    </p:animEffect>
                                  </p:childTnLst>
                                </p:cTn>
                              </p:par>
                            </p:childTnLst>
                          </p:cTn>
                        </p:par>
                        <p:par>
                          <p:cTn id="120" fill="hold">
                            <p:stCondLst>
                              <p:cond delay="29000"/>
                            </p:stCondLst>
                            <p:childTnLst>
                              <p:par>
                                <p:cTn id="121" presetClass="entr" nodeType="afterEffect" presetID="9" grpId="30" fill="hold">
                                  <p:stCondLst>
                                    <p:cond delay="0"/>
                                  </p:stCondLst>
                                  <p:iterate type="el" backwards="0">
                                    <p:tmAbs val="0"/>
                                  </p:iterate>
                                  <p:childTnLst>
                                    <p:set>
                                      <p:cBhvr>
                                        <p:cTn id="122" fill="hold"/>
                                        <p:tgtEl>
                                          <p:spTgt spid="679"/>
                                        </p:tgtEl>
                                        <p:attrNameLst>
                                          <p:attrName>style.visibility</p:attrName>
                                        </p:attrNameLst>
                                      </p:cBhvr>
                                      <p:to>
                                        <p:strVal val="visible"/>
                                      </p:to>
                                    </p:set>
                                    <p:animEffect filter="dissolve" transition="in">
                                      <p:cBhvr>
                                        <p:cTn id="123" dur="1000"/>
                                        <p:tgtEl>
                                          <p:spTgt spid="679"/>
                                        </p:tgtEl>
                                      </p:cBhvr>
                                    </p:animEffect>
                                  </p:childTnLst>
                                </p:cTn>
                              </p:par>
                            </p:childTnLst>
                          </p:cTn>
                        </p:par>
                      </p:childTnLst>
                    </p:cTn>
                  </p:par>
                  <p:par>
                    <p:cTn id="124" fill="hold">
                      <p:stCondLst>
                        <p:cond delay="indefinite"/>
                      </p:stCondLst>
                      <p:childTnLst>
                        <p:par>
                          <p:cTn id="125" fill="hold">
                            <p:stCondLst>
                              <p:cond delay="0"/>
                            </p:stCondLst>
                            <p:childTnLst>
                              <p:par>
                                <p:cTn id="126" presetClass="entr" nodeType="clickEffect" presetID="9" grpId="31" fill="hold">
                                  <p:stCondLst>
                                    <p:cond delay="0"/>
                                  </p:stCondLst>
                                  <p:iterate type="el" backwards="0">
                                    <p:tmAbs val="0"/>
                                  </p:iterate>
                                  <p:childTnLst>
                                    <p:set>
                                      <p:cBhvr>
                                        <p:cTn id="127" fill="hold"/>
                                        <p:tgtEl>
                                          <p:spTgt spid="694"/>
                                        </p:tgtEl>
                                        <p:attrNameLst>
                                          <p:attrName>style.visibility</p:attrName>
                                        </p:attrNameLst>
                                      </p:cBhvr>
                                      <p:to>
                                        <p:strVal val="visible"/>
                                      </p:to>
                                    </p:set>
                                    <p:animEffect filter="dissolve" transition="in">
                                      <p:cBhvr>
                                        <p:cTn id="128" dur="500"/>
                                        <p:tgtEl>
                                          <p:spTgt spid="694"/>
                                        </p:tgtEl>
                                      </p:cBhvr>
                                    </p:animEffect>
                                  </p:childTnLst>
                                </p:cTn>
                              </p:par>
                            </p:childTnLst>
                          </p:cTn>
                        </p:par>
                        <p:par>
                          <p:cTn id="129" fill="hold">
                            <p:stCondLst>
                              <p:cond delay="500"/>
                            </p:stCondLst>
                            <p:childTnLst>
                              <p:par>
                                <p:cTn id="130" presetClass="entr" nodeType="afterEffect" presetID="9" grpId="32" fill="hold">
                                  <p:stCondLst>
                                    <p:cond delay="0"/>
                                  </p:stCondLst>
                                  <p:iterate type="el" backwards="0">
                                    <p:tmAbs val="0"/>
                                  </p:iterate>
                                  <p:childTnLst>
                                    <p:set>
                                      <p:cBhvr>
                                        <p:cTn id="131" fill="hold"/>
                                        <p:tgtEl>
                                          <p:spTgt spid="662"/>
                                        </p:tgtEl>
                                        <p:attrNameLst>
                                          <p:attrName>style.visibility</p:attrName>
                                        </p:attrNameLst>
                                      </p:cBhvr>
                                      <p:to>
                                        <p:strVal val="visible"/>
                                      </p:to>
                                    </p:set>
                                    <p:animEffect filter="dissolve" transition="in">
                                      <p:cBhvr>
                                        <p:cTn id="132" dur="500"/>
                                        <p:tgtEl>
                                          <p:spTgt spid="662"/>
                                        </p:tgtEl>
                                      </p:cBhvr>
                                    </p:animEffect>
                                  </p:childTnLst>
                                </p:cTn>
                              </p:par>
                            </p:childTnLst>
                          </p:cTn>
                        </p:par>
                        <p:par>
                          <p:cTn id="133" fill="hold">
                            <p:stCondLst>
                              <p:cond delay="0"/>
                            </p:stCondLst>
                            <p:childTnLst>
                              <p:par>
                                <p:cTn id="134" presetClass="path" nodeType="afterEffect" presetSubtype="0" presetID="-1" grpId="33" accel="50000" decel="50000" fill="hold">
                                  <p:stCondLst>
                                    <p:cond delay="0"/>
                                  </p:stCondLst>
                                  <p:childTnLst>
                                    <p:animMotion path="M 0.000000 0.000000 L 0.610839 0.000000" origin="layout" pathEditMode="relative">
                                      <p:cBhvr>
                                        <p:cTn id="135" dur="1000" fill="hold"/>
                                        <p:tgtEl>
                                          <p:spTgt spid="674"/>
                                        </p:tgtEl>
                                        <p:attrNameLst>
                                          <p:attrName>ppt_x</p:attrName>
                                          <p:attrName>ppt_y</p:attrName>
                                        </p:attrNameLst>
                                      </p:cBhvr>
                                    </p:animMotion>
                                  </p:childTnLst>
                                </p:cTn>
                              </p:par>
                            </p:childTnLst>
                          </p:cTn>
                        </p:par>
                        <p:par>
                          <p:cTn id="136" fill="hold">
                            <p:stCondLst>
                              <p:cond delay="0"/>
                            </p:stCondLst>
                            <p:childTnLst>
                              <p:par>
                                <p:cTn id="137" presetClass="path" nodeType="withEffect" presetSubtype="0" presetID="-1" grpId="34" accel="50000" decel="50000" fill="hold">
                                  <p:stCondLst>
                                    <p:cond delay="0"/>
                                  </p:stCondLst>
                                  <p:childTnLst>
                                    <p:animMotion path="M 0.000000 0.000000 L 0.523241 0.034762" origin="layout" pathEditMode="relative">
                                      <p:cBhvr>
                                        <p:cTn id="138" dur="1000" fill="hold"/>
                                        <p:tgtEl>
                                          <p:spTgt spid="659"/>
                                        </p:tgtEl>
                                        <p:attrNameLst>
                                          <p:attrName>ppt_x</p:attrName>
                                          <p:attrName>ppt_y</p:attrName>
                                        </p:attrNameLst>
                                      </p:cBhvr>
                                    </p:animMotion>
                                  </p:childTnLst>
                                </p:cTn>
                              </p:par>
                            </p:childTnLst>
                          </p:cTn>
                        </p:par>
                        <p:par>
                          <p:cTn id="139" fill="hold">
                            <p:stCondLst>
                              <p:cond delay="0"/>
                            </p:stCondLst>
                            <p:childTnLst>
                              <p:par>
                                <p:cTn id="140" presetClass="path" nodeType="withEffect" presetSubtype="0" presetID="-1" grpId="35" accel="50000" decel="50000" fill="hold">
                                  <p:stCondLst>
                                    <p:cond delay="0"/>
                                  </p:stCondLst>
                                  <p:childTnLst>
                                    <p:animMotion path="M 0.000000 0.000000 L 0.435644 0.069049" origin="layout" pathEditMode="relative">
                                      <p:cBhvr>
                                        <p:cTn id="141" dur="1000" fill="hold"/>
                                        <p:tgtEl>
                                          <p:spTgt spid="668"/>
                                        </p:tgtEl>
                                        <p:attrNameLst>
                                          <p:attrName>ppt_x</p:attrName>
                                          <p:attrName>ppt_y</p:attrName>
                                        </p:attrNameLst>
                                      </p:cBhvr>
                                    </p:animMotion>
                                  </p:childTnLst>
                                </p:cTn>
                              </p:par>
                            </p:childTnLst>
                          </p:cTn>
                        </p:par>
                        <p:par>
                          <p:cTn id="142" fill="hold">
                            <p:stCondLst>
                              <p:cond delay="0"/>
                            </p:stCondLst>
                            <p:childTnLst>
                              <p:par>
                                <p:cTn id="143" presetClass="path" nodeType="withEffect" presetSubtype="0" presetID="-1" grpId="36" accel="50000" decel="50000" fill="hold">
                                  <p:stCondLst>
                                    <p:cond delay="0"/>
                                  </p:stCondLst>
                                  <p:childTnLst>
                                    <p:animMotion path="M 0.000000 0.000000 L 0.347843 0.103368" origin="layout" pathEditMode="relative">
                                      <p:cBhvr>
                                        <p:cTn id="144" dur="1000" fill="hold"/>
                                        <p:tgtEl>
                                          <p:spTgt spid="671"/>
                                        </p:tgtEl>
                                        <p:attrNameLst>
                                          <p:attrName>ppt_x</p:attrName>
                                          <p:attrName>ppt_y</p:attrName>
                                        </p:attrNameLst>
                                      </p:cBhvr>
                                    </p:animMotion>
                                  </p:childTnLst>
                                </p:cTn>
                              </p:par>
                            </p:childTnLst>
                          </p:cTn>
                        </p:par>
                        <p:par>
                          <p:cTn id="145" fill="hold">
                            <p:stCondLst>
                              <p:cond delay="0"/>
                            </p:stCondLst>
                            <p:childTnLst>
                              <p:par>
                                <p:cTn id="146" presetClass="path" nodeType="withEffect" presetSubtype="0" presetID="-1" grpId="37" accel="50000" decel="50000" fill="hold">
                                  <p:stCondLst>
                                    <p:cond delay="0"/>
                                  </p:stCondLst>
                                  <p:childTnLst>
                                    <p:animMotion path="M 0.000000 0.000000 L 0.260449 0.137590" origin="layout" pathEditMode="relative">
                                      <p:cBhvr>
                                        <p:cTn id="147" dur="1000" fill="hold"/>
                                        <p:tgtEl>
                                          <p:spTgt spid="665"/>
                                        </p:tgtEl>
                                        <p:attrNameLst>
                                          <p:attrName>ppt_x</p:attrName>
                                          <p:attrName>ppt_y</p:attrName>
                                        </p:attrNameLst>
                                      </p:cBhvr>
                                    </p:animMotion>
                                  </p:childTnLst>
                                </p:cTn>
                              </p:par>
                            </p:childTnLst>
                          </p:cTn>
                        </p:par>
                        <p:par>
                          <p:cTn id="148" fill="hold">
                            <p:stCondLst>
                              <p:cond delay="0"/>
                            </p:stCondLst>
                            <p:childTnLst>
                              <p:par>
                                <p:cTn id="149" presetClass="path" nodeType="withEffect" presetSubtype="0" presetID="-1" grpId="38" accel="50000" decel="50000" fill="hold">
                                  <p:stCondLst>
                                    <p:cond delay="0"/>
                                  </p:stCondLst>
                                  <p:childTnLst>
                                    <p:animMotion path="M 0.000000 0.000000 L 0.741948 -0.178622" origin="layout" pathEditMode="relative">
                                      <p:cBhvr>
                                        <p:cTn id="150" dur="1000" fill="hold"/>
                                        <p:tgtEl>
                                          <p:spTgt spid="689"/>
                                        </p:tgtEl>
                                        <p:attrNameLst>
                                          <p:attrName>ppt_x</p:attrName>
                                          <p:attrName>ppt_y</p:attrName>
                                        </p:attrNameLst>
                                      </p:cBhvr>
                                    </p:animMotion>
                                  </p:childTnLst>
                                </p:cTn>
                              </p:par>
                            </p:childTnLst>
                          </p:cTn>
                        </p:par>
                        <p:par>
                          <p:cTn id="151" fill="hold">
                            <p:stCondLst>
                              <p:cond delay="0"/>
                            </p:stCondLst>
                            <p:childTnLst>
                              <p:par>
                                <p:cTn id="152" presetClass="path" nodeType="withEffect" presetSubtype="0" presetID="-1" grpId="39" accel="50000" decel="50000" fill="hold">
                                  <p:stCondLst>
                                    <p:cond delay="0"/>
                                  </p:stCondLst>
                                  <p:childTnLst>
                                    <p:animMotion path="M 0.000000 0.000000 L 0.654288 -0.143437" origin="layout" pathEditMode="relative">
                                      <p:cBhvr>
                                        <p:cTn id="153" dur="1000" fill="hold"/>
                                        <p:tgtEl>
                                          <p:spTgt spid="677"/>
                                        </p:tgtEl>
                                        <p:attrNameLst>
                                          <p:attrName>ppt_x</p:attrName>
                                          <p:attrName>ppt_y</p:attrName>
                                        </p:attrNameLst>
                                      </p:cBhvr>
                                    </p:animMotion>
                                  </p:childTnLst>
                                </p:cTn>
                              </p:par>
                            </p:childTnLst>
                          </p:cTn>
                        </p:par>
                        <p:par>
                          <p:cTn id="154" fill="hold">
                            <p:stCondLst>
                              <p:cond delay="0"/>
                            </p:stCondLst>
                            <p:childTnLst>
                              <p:par>
                                <p:cTn id="155" presetClass="path" nodeType="withEffect" presetSubtype="0" presetID="-1" grpId="40" accel="50000" decel="50000" fill="hold">
                                  <p:stCondLst>
                                    <p:cond delay="0"/>
                                  </p:stCondLst>
                                  <p:childTnLst>
                                    <p:animMotion path="M 0.000000 0.000000 L 0.566690 -0.109178" origin="layout" pathEditMode="relative">
                                      <p:cBhvr>
                                        <p:cTn id="156" dur="1000" fill="hold"/>
                                        <p:tgtEl>
                                          <p:spTgt spid="683"/>
                                        </p:tgtEl>
                                        <p:attrNameLst>
                                          <p:attrName>ppt_x</p:attrName>
                                          <p:attrName>ppt_y</p:attrName>
                                        </p:attrNameLst>
                                      </p:cBhvr>
                                    </p:animMotion>
                                  </p:childTnLst>
                                </p:cTn>
                              </p:par>
                            </p:childTnLst>
                          </p:cTn>
                        </p:par>
                        <p:par>
                          <p:cTn id="157" fill="hold">
                            <p:stCondLst>
                              <p:cond delay="0"/>
                            </p:stCondLst>
                            <p:childTnLst>
                              <p:par>
                                <p:cTn id="158" presetClass="path" nodeType="withEffect" presetSubtype="0" presetID="-1" grpId="41" accel="50000" decel="50000" fill="hold">
                                  <p:stCondLst>
                                    <p:cond delay="0"/>
                                  </p:stCondLst>
                                  <p:childTnLst>
                                    <p:animMotion path="M 0.000000 0.000000 L 0.479093 -0.074918" origin="layout" pathEditMode="relative">
                                      <p:cBhvr>
                                        <p:cTn id="159" dur="1000" fill="hold"/>
                                        <p:tgtEl>
                                          <p:spTgt spid="686"/>
                                        </p:tgtEl>
                                        <p:attrNameLst>
                                          <p:attrName>ppt_x</p:attrName>
                                          <p:attrName>ppt_y</p:attrName>
                                        </p:attrNameLst>
                                      </p:cBhvr>
                                    </p:animMotion>
                                  </p:childTnLst>
                                </p:cTn>
                              </p:par>
                            </p:childTnLst>
                          </p:cTn>
                        </p:par>
                        <p:par>
                          <p:cTn id="160" fill="hold">
                            <p:stCondLst>
                              <p:cond delay="0"/>
                            </p:stCondLst>
                            <p:childTnLst>
                              <p:par>
                                <p:cTn id="161" presetClass="path" nodeType="withEffect" presetSubtype="0" presetID="-1" grpId="42" accel="50000" decel="50000" fill="hold">
                                  <p:stCondLst>
                                    <p:cond delay="0"/>
                                  </p:stCondLst>
                                  <p:childTnLst>
                                    <p:animMotion path="M 0.000000 0.000000 L 0.391495 -0.040659" origin="layout" pathEditMode="relative">
                                      <p:cBhvr>
                                        <p:cTn id="162" dur="1000" fill="hold"/>
                                        <p:tgtEl>
                                          <p:spTgt spid="680"/>
                                        </p:tgtEl>
                                        <p:attrNameLst>
                                          <p:attrName>ppt_x</p:attrName>
                                          <p:attrName>ppt_y</p:attrName>
                                        </p:attrNameLst>
                                      </p:cBhvr>
                                    </p:animMotion>
                                  </p:childTnLst>
                                </p:cTn>
                              </p:par>
                            </p:childTnLst>
                          </p:cTn>
                        </p:par>
                        <p:par>
                          <p:cTn id="163" fill="hold">
                            <p:stCondLst>
                              <p:cond delay="1000"/>
                            </p:stCondLst>
                            <p:childTnLst>
                              <p:par>
                                <p:cTn id="164" presetClass="entr" nodeType="afterEffect" presetID="9" grpId="43" fill="hold">
                                  <p:stCondLst>
                                    <p:cond delay="0"/>
                                  </p:stCondLst>
                                  <p:iterate type="el" backwards="0">
                                    <p:tmAbs val="0"/>
                                  </p:iterate>
                                  <p:childTnLst>
                                    <p:set>
                                      <p:cBhvr>
                                        <p:cTn id="165" fill="hold"/>
                                        <p:tgtEl>
                                          <p:spTgt spid="691"/>
                                        </p:tgtEl>
                                        <p:attrNameLst>
                                          <p:attrName>style.visibility</p:attrName>
                                        </p:attrNameLst>
                                      </p:cBhvr>
                                      <p:to>
                                        <p:strVal val="visible"/>
                                      </p:to>
                                    </p:set>
                                    <p:animEffect filter="dissolve" transition="in">
                                      <p:cBhvr>
                                        <p:cTn id="166" dur="500"/>
                                        <p:tgtEl>
                                          <p:spTgt spid="6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7" grpId="15"/>
      <p:bldP build="whole" bldLvl="1" animBg="1" rev="0" advAuto="0" spid="685" grpId="29"/>
      <p:bldP build="whole" bldLvl="1" animBg="1" rev="0" advAuto="0" spid="662" grpId="32"/>
      <p:bldP build="whole" bldLvl="1" animBg="1" rev="0" advAuto="0" spid="663" grpId="2"/>
      <p:bldP build="whole" bldLvl="1" animBg="1" rev="0" advAuto="0" spid="658" grpId="11"/>
      <p:bldP build="whole" bldLvl="1" animBg="1" rev="0" advAuto="0" spid="688" grpId="26"/>
      <p:bldP build="whole" bldLvl="1" animBg="1" rev="0" advAuto="0" spid="659" grpId="6"/>
      <p:bldP build="whole" bldLvl="1" animBg="1" rev="0" advAuto="0" spid="694" grpId="31"/>
      <p:bldP build="whole" bldLvl="1" animBg="1" rev="0" advAuto="0" spid="687" grpId="16"/>
      <p:bldP build="whole" bldLvl="1" animBg="1" rev="0" advAuto="0" spid="669" grpId="3"/>
      <p:bldP build="whole" bldLvl="1" animBg="1" rev="0" advAuto="0" spid="665" grpId="8"/>
      <p:bldP build="whole" bldLvl="1" animBg="1" rev="0" advAuto="0" spid="684" grpId="19"/>
      <p:bldP build="whole" bldLvl="1" animBg="1" rev="0" advAuto="0" spid="670" grpId="14"/>
      <p:bldP build="whole" bldLvl="1" animBg="1" rev="0" advAuto="0" spid="683" grpId="23"/>
      <p:bldP build="whole" bldLvl="1" animBg="1" rev="0" advAuto="0" spid="668" grpId="10"/>
      <p:bldP build="whole" bldLvl="1" animBg="1" rev="0" advAuto="0" spid="681" grpId="18"/>
      <p:bldP build="whole" bldLvl="1" animBg="1" rev="0" advAuto="0" spid="674" grpId="7"/>
      <p:bldP build="whole" bldLvl="1" animBg="1" rev="0" advAuto="0" spid="666" grpId="5"/>
      <p:bldP build="whole" bldLvl="1" animBg="1" rev="0" advAuto="0" spid="689" grpId="21"/>
      <p:bldP build="whole" bldLvl="1" animBg="1" rev="0" advAuto="0" spid="671" grpId="9"/>
      <p:bldP build="whole" bldLvl="1" animBg="1" rev="0" advAuto="0" spid="676" grpId="27"/>
      <p:bldP build="whole" bldLvl="1" animBg="1" rev="0" advAuto="0" spid="675" grpId="17"/>
      <p:bldP build="whole" bldLvl="1" animBg="1" rev="0" advAuto="0" spid="691" grpId="43"/>
      <p:bldP build="whole" bldLvl="1" animBg="1" rev="0" advAuto="0" spid="677" grpId="22"/>
      <p:bldP build="whole" bldLvl="1" animBg="1" rev="0" advAuto="0" spid="686" grpId="24"/>
      <p:bldP build="whole" bldLvl="1" animBg="1" rev="0" advAuto="0" spid="678" grpId="20"/>
      <p:bldP build="whole" bldLvl="1" animBg="1" rev="0" advAuto="0" spid="672" grpId="1"/>
      <p:bldP build="whole" bldLvl="1" animBg="1" rev="0" advAuto="0" spid="680" grpId="25"/>
      <p:bldP build="whole" bldLvl="1" animBg="1" rev="0" advAuto="0" spid="673" grpId="12"/>
      <p:bldP build="whole" bldLvl="1" animBg="1" rev="0" advAuto="0" spid="682" grpId="28"/>
      <p:bldP build="whole" bldLvl="1" animBg="1" rev="0" advAuto="0" spid="664" grpId="13"/>
      <p:bldP build="whole" bldLvl="1" animBg="1" rev="0" advAuto="0" spid="657" grpId="4"/>
      <p:bldP build="whole" bldLvl="1" animBg="1" rev="0" advAuto="0" spid="679" grpId="30"/>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6" name="Shape 696"/>
          <p:cNvSpPr/>
          <p:nvPr/>
        </p:nvSpPr>
        <p:spPr>
          <a:xfrm>
            <a:off x="782367" y="838200"/>
            <a:ext cx="3978148"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697" name="Shape 697"/>
          <p:cNvSpPr/>
          <p:nvPr/>
        </p:nvSpPr>
        <p:spPr>
          <a:xfrm>
            <a:off x="922067" y="1400288"/>
            <a:ext cx="3698749" cy="515699"/>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698" name="Shape 698"/>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699" name="Shape 699"/>
          <p:cNvSpPr/>
          <p:nvPr/>
        </p:nvSpPr>
        <p:spPr>
          <a:xfrm>
            <a:off x="4862017" y="838200"/>
            <a:ext cx="2094251" cy="1811544"/>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700" name="Shape 700"/>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pic>
        <p:nvPicPr>
          <p:cNvPr id="701" name="pasted-image.png"/>
          <p:cNvPicPr>
            <a:picLocks noChangeAspect="1"/>
          </p:cNvPicPr>
          <p:nvPr/>
        </p:nvPicPr>
        <p:blipFill>
          <a:blip r:embed="rId2">
            <a:extLst/>
          </a:blip>
          <a:stretch>
            <a:fillRect/>
          </a:stretch>
        </p:blipFill>
        <p:spPr>
          <a:xfrm>
            <a:off x="9113244" y="9770110"/>
            <a:ext cx="2756552" cy="2129572"/>
          </a:xfrm>
          <a:prstGeom prst="rect">
            <a:avLst/>
          </a:prstGeom>
          <a:ln w="12700">
            <a:miter lim="400000"/>
          </a:ln>
        </p:spPr>
      </p:pic>
      <p:sp>
        <p:nvSpPr>
          <p:cNvPr id="702" name="Shape 702"/>
          <p:cNvSpPr/>
          <p:nvPr/>
        </p:nvSpPr>
        <p:spPr>
          <a:xfrm>
            <a:off x="16989221" y="675931"/>
            <a:ext cx="658685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Scale/Recovery Speed</a:t>
            </a:r>
          </a:p>
        </p:txBody>
      </p:sp>
      <p:sp>
        <p:nvSpPr>
          <p:cNvPr id="703" name="Shape 703"/>
          <p:cNvSpPr/>
          <p:nvPr/>
        </p:nvSpPr>
        <p:spPr>
          <a:xfrm flipV="1">
            <a:off x="12192000" y="4039279"/>
            <a:ext cx="0" cy="7388183"/>
          </a:xfrm>
          <a:prstGeom prst="line">
            <a:avLst/>
          </a:prstGeom>
          <a:ln w="25400">
            <a:solidFill>
              <a:srgbClr val="000000"/>
            </a:solidFill>
            <a:miter lim="400000"/>
          </a:ln>
        </p:spPr>
        <p:txBody>
          <a:bodyPr lIns="50800" tIns="50800" rIns="50800" bIns="50800" anchor="ctr"/>
          <a:lstStyle/>
          <a:p>
            <a:pPr>
              <a:defRPr sz="3200"/>
            </a:pPr>
          </a:p>
        </p:txBody>
      </p:sp>
      <p:sp>
        <p:nvSpPr>
          <p:cNvPr id="704" name="Shape 704"/>
          <p:cNvSpPr/>
          <p:nvPr/>
        </p:nvSpPr>
        <p:spPr>
          <a:xfrm>
            <a:off x="3061098" y="488099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705" name="Shape 705"/>
          <p:cNvSpPr/>
          <p:nvPr/>
        </p:nvSpPr>
        <p:spPr>
          <a:xfrm>
            <a:off x="461078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706" name="Shape 706"/>
          <p:cNvSpPr/>
          <p:nvPr/>
        </p:nvSpPr>
        <p:spPr>
          <a:xfrm>
            <a:off x="3222847" y="5834722"/>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07" name="Shape 707"/>
          <p:cNvSpPr/>
          <p:nvPr/>
        </p:nvSpPr>
        <p:spPr>
          <a:xfrm>
            <a:off x="9469028" y="488099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708" name="Shape 708"/>
          <p:cNvSpPr/>
          <p:nvPr/>
        </p:nvSpPr>
        <p:spPr>
          <a:xfrm>
            <a:off x="1101871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709" name="Shape 709"/>
          <p:cNvSpPr/>
          <p:nvPr/>
        </p:nvSpPr>
        <p:spPr>
          <a:xfrm>
            <a:off x="9630777"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10" name="Shape 710"/>
          <p:cNvSpPr/>
          <p:nvPr/>
        </p:nvSpPr>
        <p:spPr>
          <a:xfrm>
            <a:off x="5197075" y="488099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711" name="Shape 711"/>
          <p:cNvSpPr/>
          <p:nvPr/>
        </p:nvSpPr>
        <p:spPr>
          <a:xfrm>
            <a:off x="6746759"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712" name="Shape 712"/>
          <p:cNvSpPr/>
          <p:nvPr/>
        </p:nvSpPr>
        <p:spPr>
          <a:xfrm>
            <a:off x="5358824" y="5830476"/>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13" name="Shape 713"/>
          <p:cNvSpPr/>
          <p:nvPr/>
        </p:nvSpPr>
        <p:spPr>
          <a:xfrm>
            <a:off x="7333051" y="4880991"/>
            <a:ext cx="2044986" cy="2313862"/>
          </a:xfrm>
          <a:prstGeom prst="rect">
            <a:avLst/>
          </a:prstGeom>
          <a:ln w="63500">
            <a:solidFill>
              <a:srgbClr val="85888D"/>
            </a:solidFill>
            <a:miter lim="400000"/>
          </a:ln>
        </p:spPr>
        <p:txBody>
          <a:bodyPr lIns="50800" tIns="50800" rIns="50800" bIns="50800" anchor="ctr"/>
          <a:lstStyle/>
          <a:p>
            <a:pPr>
              <a:defRPr sz="3200"/>
            </a:pPr>
          </a:p>
        </p:txBody>
      </p:sp>
      <p:sp>
        <p:nvSpPr>
          <p:cNvPr id="714" name="Shape 714"/>
          <p:cNvSpPr/>
          <p:nvPr/>
        </p:nvSpPr>
        <p:spPr>
          <a:xfrm>
            <a:off x="8882736"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715" name="Shape 715"/>
          <p:cNvSpPr/>
          <p:nvPr/>
        </p:nvSpPr>
        <p:spPr>
          <a:xfrm>
            <a:off x="749480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16" name="Shape 716"/>
          <p:cNvSpPr/>
          <p:nvPr/>
        </p:nvSpPr>
        <p:spPr>
          <a:xfrm>
            <a:off x="925121" y="488099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717" name="Shape 717"/>
          <p:cNvSpPr/>
          <p:nvPr/>
        </p:nvSpPr>
        <p:spPr>
          <a:xfrm>
            <a:off x="2474805"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718" name="Shape 718"/>
          <p:cNvSpPr/>
          <p:nvPr/>
        </p:nvSpPr>
        <p:spPr>
          <a:xfrm>
            <a:off x="108687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19" name="Shape 719"/>
          <p:cNvSpPr/>
          <p:nvPr/>
        </p:nvSpPr>
        <p:spPr>
          <a:xfrm>
            <a:off x="3061098" y="732555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720" name="Shape 720"/>
          <p:cNvSpPr/>
          <p:nvPr/>
        </p:nvSpPr>
        <p:spPr>
          <a:xfrm>
            <a:off x="461078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721" name="Shape 721"/>
          <p:cNvSpPr/>
          <p:nvPr/>
        </p:nvSpPr>
        <p:spPr>
          <a:xfrm>
            <a:off x="3222847"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22" name="Shape 722"/>
          <p:cNvSpPr/>
          <p:nvPr/>
        </p:nvSpPr>
        <p:spPr>
          <a:xfrm>
            <a:off x="9469028" y="732555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723" name="Shape 723"/>
          <p:cNvSpPr/>
          <p:nvPr/>
        </p:nvSpPr>
        <p:spPr>
          <a:xfrm>
            <a:off x="1101871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724" name="Shape 724"/>
          <p:cNvSpPr/>
          <p:nvPr/>
        </p:nvSpPr>
        <p:spPr>
          <a:xfrm>
            <a:off x="9643477"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25" name="Shape 725"/>
          <p:cNvSpPr/>
          <p:nvPr/>
        </p:nvSpPr>
        <p:spPr>
          <a:xfrm>
            <a:off x="5197075" y="732555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726" name="Shape 726"/>
          <p:cNvSpPr/>
          <p:nvPr/>
        </p:nvSpPr>
        <p:spPr>
          <a:xfrm>
            <a:off x="6746759"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727" name="Shape 727"/>
          <p:cNvSpPr/>
          <p:nvPr/>
        </p:nvSpPr>
        <p:spPr>
          <a:xfrm>
            <a:off x="5358824"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28" name="Shape 728"/>
          <p:cNvSpPr/>
          <p:nvPr/>
        </p:nvSpPr>
        <p:spPr>
          <a:xfrm>
            <a:off x="7333051" y="7325551"/>
            <a:ext cx="2044986" cy="2313862"/>
          </a:xfrm>
          <a:prstGeom prst="rect">
            <a:avLst/>
          </a:prstGeom>
          <a:ln w="63500">
            <a:solidFill>
              <a:srgbClr val="85888D"/>
            </a:solidFill>
            <a:miter lim="400000"/>
          </a:ln>
        </p:spPr>
        <p:txBody>
          <a:bodyPr lIns="50800" tIns="50800" rIns="50800" bIns="50800" anchor="ctr"/>
          <a:lstStyle/>
          <a:p>
            <a:pPr>
              <a:defRPr sz="3200"/>
            </a:pPr>
          </a:p>
        </p:txBody>
      </p:sp>
      <p:sp>
        <p:nvSpPr>
          <p:cNvPr id="729" name="Shape 729"/>
          <p:cNvSpPr/>
          <p:nvPr/>
        </p:nvSpPr>
        <p:spPr>
          <a:xfrm>
            <a:off x="8882736"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730" name="Shape 730"/>
          <p:cNvSpPr/>
          <p:nvPr/>
        </p:nvSpPr>
        <p:spPr>
          <a:xfrm>
            <a:off x="750750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31" name="Shape 731"/>
          <p:cNvSpPr/>
          <p:nvPr/>
        </p:nvSpPr>
        <p:spPr>
          <a:xfrm>
            <a:off x="925121" y="7325551"/>
            <a:ext cx="2044985" cy="2313862"/>
          </a:xfrm>
          <a:prstGeom prst="rect">
            <a:avLst/>
          </a:prstGeom>
          <a:ln w="63500">
            <a:solidFill>
              <a:srgbClr val="85888D"/>
            </a:solidFill>
            <a:miter lim="400000"/>
          </a:ln>
        </p:spPr>
        <p:txBody>
          <a:bodyPr lIns="50800" tIns="50800" rIns="50800" bIns="50800" anchor="ctr"/>
          <a:lstStyle/>
          <a:p>
            <a:pPr>
              <a:defRPr sz="3200"/>
            </a:pPr>
          </a:p>
        </p:txBody>
      </p:sp>
      <p:sp>
        <p:nvSpPr>
          <p:cNvPr id="732" name="Shape 732"/>
          <p:cNvSpPr/>
          <p:nvPr/>
        </p:nvSpPr>
        <p:spPr>
          <a:xfrm>
            <a:off x="2474805"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latin typeface="Helvetica"/>
                <a:ea typeface="Helvetica"/>
                <a:cs typeface="Helvetica"/>
                <a:sym typeface="Helvetica"/>
              </a:defRPr>
            </a:lvl1pPr>
          </a:lstStyle>
          <a:p>
            <a:pPr/>
            <a:r>
              <a:t>VM</a:t>
            </a:r>
          </a:p>
        </p:txBody>
      </p:sp>
      <p:sp>
        <p:nvSpPr>
          <p:cNvPr id="733" name="Shape 733"/>
          <p:cNvSpPr/>
          <p:nvPr/>
        </p:nvSpPr>
        <p:spPr>
          <a:xfrm>
            <a:off x="108687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pic>
        <p:nvPicPr>
          <p:cNvPr id="734" name="Logo_CloudFoundry_Square_HighRes.png"/>
          <p:cNvPicPr>
            <a:picLocks noChangeAspect="1"/>
          </p:cNvPicPr>
          <p:nvPr/>
        </p:nvPicPr>
        <p:blipFill>
          <a:blip r:embed="rId3">
            <a:extLst/>
          </a:blip>
          <a:stretch>
            <a:fillRect/>
          </a:stretch>
        </p:blipFill>
        <p:spPr>
          <a:xfrm>
            <a:off x="12514203" y="9579610"/>
            <a:ext cx="2138113" cy="2129572"/>
          </a:xfrm>
          <a:prstGeom prst="rect">
            <a:avLst/>
          </a:prstGeom>
          <a:ln w="12700">
            <a:miter lim="400000"/>
          </a:ln>
        </p:spPr>
      </p:pic>
      <p:sp>
        <p:nvSpPr>
          <p:cNvPr id="735" name="Shape 735"/>
          <p:cNvSpPr/>
          <p:nvPr/>
        </p:nvSpPr>
        <p:spPr>
          <a:xfrm>
            <a:off x="15706307" y="3174223"/>
            <a:ext cx="5231320" cy="1625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Faster </a:t>
            </a:r>
            <a:r>
              <a:t>scaling… </a:t>
            </a:r>
          </a:p>
          <a:p>
            <a:pPr/>
            <a:r>
              <a:rPr b="1">
                <a:latin typeface="Helvetica"/>
                <a:ea typeface="Helvetica"/>
                <a:cs typeface="Helvetica"/>
                <a:sym typeface="Helvetica"/>
              </a:rPr>
              <a:t>faster</a:t>
            </a:r>
            <a:r>
              <a:t> recovery!</a:t>
            </a:r>
          </a:p>
        </p:txBody>
      </p:sp>
      <p:sp>
        <p:nvSpPr>
          <p:cNvPr id="736" name="Shape 736"/>
          <p:cNvSpPr/>
          <p:nvPr/>
        </p:nvSpPr>
        <p:spPr>
          <a:xfrm>
            <a:off x="4750906" y="10479296"/>
            <a:ext cx="293732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u="sng">
                <a:latin typeface="Helvetica"/>
                <a:ea typeface="Helvetica"/>
                <a:cs typeface="Helvetica"/>
                <a:sym typeface="Helvetica"/>
              </a:defRPr>
            </a:lvl1pPr>
          </a:lstStyle>
          <a:p>
            <a:pPr/>
            <a:r>
              <a:t>2-5 minutes</a:t>
            </a:r>
          </a:p>
        </p:txBody>
      </p:sp>
      <p:sp>
        <p:nvSpPr>
          <p:cNvPr id="737" name="Shape 737"/>
          <p:cNvSpPr/>
          <p:nvPr/>
        </p:nvSpPr>
        <p:spPr>
          <a:xfrm>
            <a:off x="16662310" y="10479296"/>
            <a:ext cx="331931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u="sng">
                <a:latin typeface="Helvetica"/>
                <a:ea typeface="Helvetica"/>
                <a:cs typeface="Helvetica"/>
                <a:sym typeface="Helvetica"/>
              </a:defRPr>
            </a:lvl1pPr>
          </a:lstStyle>
          <a:p>
            <a:pPr/>
            <a:r>
              <a:t>&lt; 10 seconds</a:t>
            </a:r>
          </a:p>
        </p:txBody>
      </p:sp>
      <p:grpSp>
        <p:nvGrpSpPr>
          <p:cNvPr id="749" name="Group 749"/>
          <p:cNvGrpSpPr/>
          <p:nvPr/>
        </p:nvGrpSpPr>
        <p:grpSpPr>
          <a:xfrm>
            <a:off x="14257277" y="5600036"/>
            <a:ext cx="5243168" cy="3486103"/>
            <a:chOff x="0" y="0"/>
            <a:chExt cx="5243167" cy="3486101"/>
          </a:xfrm>
        </p:grpSpPr>
        <p:grpSp>
          <p:nvGrpSpPr>
            <p:cNvPr id="740" name="Group 740"/>
            <p:cNvGrpSpPr/>
            <p:nvPr/>
          </p:nvGrpSpPr>
          <p:grpSpPr>
            <a:xfrm>
              <a:off x="0" y="8468"/>
              <a:ext cx="2044985" cy="3477634"/>
              <a:chOff x="0" y="0"/>
              <a:chExt cx="2044984" cy="3477633"/>
            </a:xfrm>
          </p:grpSpPr>
          <p:sp>
            <p:nvSpPr>
              <p:cNvPr id="738" name="Shape 738"/>
              <p:cNvSpPr/>
              <p:nvPr/>
            </p:nvSpPr>
            <p:spPr>
              <a:xfrm>
                <a:off x="0" y="0"/>
                <a:ext cx="2044985" cy="3477634"/>
              </a:xfrm>
              <a:prstGeom prst="rect">
                <a:avLst/>
              </a:prstGeom>
              <a:noFill/>
              <a:ln w="635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739" name="Shape 739"/>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latin typeface="Helvetica"/>
                    <a:ea typeface="Helvetica"/>
                    <a:cs typeface="Helvetica"/>
                    <a:sym typeface="Helvetica"/>
                  </a:defRPr>
                </a:lvl1pPr>
              </a:lstStyle>
              <a:p>
                <a:pPr/>
                <a:r>
                  <a:t>DEA</a:t>
                </a:r>
              </a:p>
            </p:txBody>
          </p:sp>
        </p:grpSp>
        <p:grpSp>
          <p:nvGrpSpPr>
            <p:cNvPr id="743" name="Group 743"/>
            <p:cNvGrpSpPr/>
            <p:nvPr/>
          </p:nvGrpSpPr>
          <p:grpSpPr>
            <a:xfrm>
              <a:off x="3198183" y="0"/>
              <a:ext cx="2044985" cy="3477634"/>
              <a:chOff x="0" y="0"/>
              <a:chExt cx="2044984" cy="3477633"/>
            </a:xfrm>
          </p:grpSpPr>
          <p:sp>
            <p:nvSpPr>
              <p:cNvPr id="741" name="Shape 741"/>
              <p:cNvSpPr/>
              <p:nvPr/>
            </p:nvSpPr>
            <p:spPr>
              <a:xfrm>
                <a:off x="0" y="0"/>
                <a:ext cx="2044985" cy="3477634"/>
              </a:xfrm>
              <a:prstGeom prst="rect">
                <a:avLst/>
              </a:prstGeom>
              <a:noFill/>
              <a:ln w="635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742" name="Shape 742"/>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latin typeface="Helvetica"/>
                    <a:ea typeface="Helvetica"/>
                    <a:cs typeface="Helvetica"/>
                    <a:sym typeface="Helvetica"/>
                  </a:defRPr>
                </a:lvl1pPr>
              </a:lstStyle>
              <a:p>
                <a:pPr/>
                <a:r>
                  <a:t>DEA</a:t>
                </a:r>
              </a:p>
            </p:txBody>
          </p:sp>
        </p:grpSp>
        <p:sp>
          <p:nvSpPr>
            <p:cNvPr id="744" name="Shape 744"/>
            <p:cNvSpPr/>
            <p:nvPr/>
          </p:nvSpPr>
          <p:spPr>
            <a:xfrm>
              <a:off x="161748" y="288566"/>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000">
                  <a:solidFill>
                    <a:srgbClr val="FFFFFF"/>
                  </a:solidFill>
                  <a:latin typeface="Helvetica"/>
                  <a:ea typeface="Helvetica"/>
                  <a:cs typeface="Helvetica"/>
                  <a:sym typeface="Helvetica"/>
                </a:defRPr>
              </a:lvl1pPr>
            </a:lstStyle>
            <a:p>
              <a:pPr/>
              <a:r>
                <a:t>App Instance</a:t>
              </a:r>
            </a:p>
          </p:txBody>
        </p:sp>
        <p:sp>
          <p:nvSpPr>
            <p:cNvPr id="745" name="Shape 745"/>
            <p:cNvSpPr/>
            <p:nvPr/>
          </p:nvSpPr>
          <p:spPr>
            <a:xfrm>
              <a:off x="161748" y="753089"/>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000">
                  <a:solidFill>
                    <a:srgbClr val="FFFFFF"/>
                  </a:solidFill>
                  <a:latin typeface="Helvetica"/>
                  <a:ea typeface="Helvetica"/>
                  <a:cs typeface="Helvetica"/>
                  <a:sym typeface="Helvetica"/>
                </a:defRPr>
              </a:lvl1pPr>
            </a:lstStyle>
            <a:p>
              <a:pPr/>
              <a:r>
                <a:t>App Instance</a:t>
              </a:r>
            </a:p>
          </p:txBody>
        </p:sp>
        <p:sp>
          <p:nvSpPr>
            <p:cNvPr id="746" name="Shape 746"/>
            <p:cNvSpPr/>
            <p:nvPr/>
          </p:nvSpPr>
          <p:spPr>
            <a:xfrm>
              <a:off x="161748" y="1222944"/>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000">
                  <a:solidFill>
                    <a:srgbClr val="FFFFFF"/>
                  </a:solidFill>
                  <a:latin typeface="Helvetica"/>
                  <a:ea typeface="Helvetica"/>
                  <a:cs typeface="Helvetica"/>
                  <a:sym typeface="Helvetica"/>
                </a:defRPr>
              </a:lvl1pPr>
            </a:lstStyle>
            <a:p>
              <a:pPr/>
              <a:r>
                <a:t>App Instance</a:t>
              </a:r>
            </a:p>
          </p:txBody>
        </p:sp>
        <p:sp>
          <p:nvSpPr>
            <p:cNvPr id="747" name="Shape 747"/>
            <p:cNvSpPr/>
            <p:nvPr/>
          </p:nvSpPr>
          <p:spPr>
            <a:xfrm>
              <a:off x="3359931" y="288566"/>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000">
                  <a:solidFill>
                    <a:srgbClr val="FFFFFF"/>
                  </a:solidFill>
                  <a:latin typeface="Helvetica"/>
                  <a:ea typeface="Helvetica"/>
                  <a:cs typeface="Helvetica"/>
                  <a:sym typeface="Helvetica"/>
                </a:defRPr>
              </a:lvl1pPr>
            </a:lstStyle>
            <a:p>
              <a:pPr/>
              <a:r>
                <a:t>App Instance</a:t>
              </a:r>
            </a:p>
          </p:txBody>
        </p:sp>
        <p:sp>
          <p:nvSpPr>
            <p:cNvPr id="748" name="Shape 748"/>
            <p:cNvSpPr/>
            <p:nvPr/>
          </p:nvSpPr>
          <p:spPr>
            <a:xfrm>
              <a:off x="3359931" y="755755"/>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000">
                  <a:solidFill>
                    <a:srgbClr val="FFFFFF"/>
                  </a:solidFill>
                  <a:latin typeface="Helvetica"/>
                  <a:ea typeface="Helvetica"/>
                  <a:cs typeface="Helvetica"/>
                  <a:sym typeface="Helvetica"/>
                </a:defRPr>
              </a:lvl1pPr>
            </a:lstStyle>
            <a:p>
              <a:pPr/>
              <a:r>
                <a:t>App Instance</a:t>
              </a:r>
            </a:p>
          </p:txBody>
        </p:sp>
      </p:grpSp>
      <p:grpSp>
        <p:nvGrpSpPr>
          <p:cNvPr id="753" name="Group 753"/>
          <p:cNvGrpSpPr/>
          <p:nvPr/>
        </p:nvGrpSpPr>
        <p:grpSpPr>
          <a:xfrm>
            <a:off x="21064852" y="6208945"/>
            <a:ext cx="2044985" cy="2313862"/>
            <a:chOff x="0" y="0"/>
            <a:chExt cx="2044984" cy="2313860"/>
          </a:xfrm>
        </p:grpSpPr>
        <p:sp>
          <p:nvSpPr>
            <p:cNvPr id="750" name="Shape 750"/>
            <p:cNvSpPr/>
            <p:nvPr/>
          </p:nvSpPr>
          <p:spPr>
            <a:xfrm>
              <a:off x="0" y="0"/>
              <a:ext cx="2044985" cy="2313861"/>
            </a:xfrm>
            <a:prstGeom prst="rect">
              <a:avLst/>
            </a:prstGeom>
            <a:noFill/>
            <a:ln w="635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751" name="Shape 751"/>
            <p:cNvSpPr/>
            <p:nvPr/>
          </p:nvSpPr>
          <p:spPr>
            <a:xfrm>
              <a:off x="223905" y="1901909"/>
              <a:ext cx="177497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latin typeface="Helvetica"/>
                  <a:ea typeface="Helvetica"/>
                  <a:cs typeface="Helvetica"/>
                  <a:sym typeface="Helvetica"/>
                </a:defRPr>
              </a:lvl1pPr>
            </a:lstStyle>
            <a:p>
              <a:pPr/>
              <a:r>
                <a:t>BLOB STORE</a:t>
              </a:r>
            </a:p>
          </p:txBody>
        </p:sp>
        <p:sp>
          <p:nvSpPr>
            <p:cNvPr id="752" name="Shape 752"/>
            <p:cNvSpPr/>
            <p:nvPr/>
          </p:nvSpPr>
          <p:spPr>
            <a:xfrm>
              <a:off x="161748" y="930941"/>
              <a:ext cx="1721488" cy="406400"/>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000">
                  <a:solidFill>
                    <a:srgbClr val="FFFFFF"/>
                  </a:solidFill>
                  <a:latin typeface="Helvetica"/>
                  <a:ea typeface="Helvetica"/>
                  <a:cs typeface="Helvetica"/>
                  <a:sym typeface="Helvetica"/>
                </a:defRPr>
              </a:lvl1pPr>
            </a:lstStyle>
            <a:p>
              <a:pPr/>
              <a:r>
                <a:t>Droplet</a:t>
              </a:r>
            </a:p>
          </p:txBody>
        </p:sp>
      </p:grpSp>
      <p:sp>
        <p:nvSpPr>
          <p:cNvPr id="754" name="Shape 754"/>
          <p:cNvSpPr/>
          <p:nvPr/>
        </p:nvSpPr>
        <p:spPr>
          <a:xfrm flipH="1" flipV="1">
            <a:off x="19494261" y="6673593"/>
            <a:ext cx="1572830" cy="630826"/>
          </a:xfrm>
          <a:prstGeom prst="line">
            <a:avLst/>
          </a:prstGeom>
          <a:ln w="25400">
            <a:solidFill>
              <a:srgbClr val="85888D"/>
            </a:solidFill>
            <a:miter lim="400000"/>
            <a:tailEnd type="triangle"/>
          </a:ln>
        </p:spPr>
        <p:txBody>
          <a:bodyPr lIns="50800" tIns="50800" rIns="50800" bIns="50800" anchor="ctr"/>
          <a:lstStyle/>
          <a:p>
            <a:pPr>
              <a:defRPr sz="3200"/>
            </a:pPr>
          </a:p>
        </p:txBody>
      </p:sp>
      <p:sp>
        <p:nvSpPr>
          <p:cNvPr id="755" name="Shape 755"/>
          <p:cNvSpPr/>
          <p:nvPr/>
        </p:nvSpPr>
        <p:spPr>
          <a:xfrm flipH="1">
            <a:off x="16334557" y="7288298"/>
            <a:ext cx="4743250" cy="670724"/>
          </a:xfrm>
          <a:prstGeom prst="line">
            <a:avLst/>
          </a:prstGeom>
          <a:ln w="25400">
            <a:solidFill>
              <a:srgbClr val="85888D"/>
            </a:solidFill>
            <a:miter lim="400000"/>
            <a:tailEnd type="triangle"/>
          </a:ln>
        </p:spPr>
        <p:txBody>
          <a:bodyPr lIns="50800" tIns="50800" rIns="50800" bIns="50800" anchor="ctr"/>
          <a:lstStyle/>
          <a:p>
            <a:pPr>
              <a:defRPr sz="3200"/>
            </a:pPr>
          </a:p>
        </p:txBody>
      </p:sp>
      <p:sp>
        <p:nvSpPr>
          <p:cNvPr id="756" name="Shape 756"/>
          <p:cNvSpPr/>
          <p:nvPr/>
        </p:nvSpPr>
        <p:spPr>
          <a:xfrm>
            <a:off x="14414675" y="7301124"/>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57" name="Shape 757"/>
          <p:cNvSpPr/>
          <p:nvPr/>
        </p:nvSpPr>
        <p:spPr>
          <a:xfrm>
            <a:off x="14416533" y="7778346"/>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58" name="Shape 758"/>
          <p:cNvSpPr/>
          <p:nvPr/>
        </p:nvSpPr>
        <p:spPr>
          <a:xfrm>
            <a:off x="17624535" y="6825075"/>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59" name="Shape 759"/>
          <p:cNvSpPr/>
          <p:nvPr/>
        </p:nvSpPr>
        <p:spPr>
          <a:xfrm>
            <a:off x="17626393" y="7302298"/>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
        <p:nvSpPr>
          <p:cNvPr id="760" name="Shape 760"/>
          <p:cNvSpPr/>
          <p:nvPr/>
        </p:nvSpPr>
        <p:spPr>
          <a:xfrm>
            <a:off x="17624535" y="777952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000">
                <a:solidFill>
                  <a:srgbClr val="FFFFFF"/>
                </a:solidFill>
                <a:latin typeface="Helvetica"/>
                <a:ea typeface="Helvetica"/>
                <a:cs typeface="Helvetica"/>
                <a:sym typeface="Helvetica"/>
              </a:defRPr>
            </a:lvl1pPr>
          </a:lstStyle>
          <a:p>
            <a:pPr/>
            <a:r>
              <a:t>App Instance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731"/>
                                        </p:tgtEl>
                                        <p:attrNameLst>
                                          <p:attrName>style.visibility</p:attrName>
                                        </p:attrNameLst>
                                      </p:cBhvr>
                                      <p:to>
                                        <p:strVal val="visible"/>
                                      </p:to>
                                    </p:set>
                                    <p:animEffect filter="dissolve" transition="in">
                                      <p:cBhvr>
                                        <p:cTn id="7" dur="5000"/>
                                        <p:tgtEl>
                                          <p:spTgt spid="731"/>
                                        </p:tgtEl>
                                      </p:cBhvr>
                                    </p:animEffect>
                                  </p:childTnLst>
                                </p:cTn>
                              </p:par>
                            </p:childTnLst>
                          </p:cTn>
                        </p:par>
                        <p:par>
                          <p:cTn id="8" fill="hold">
                            <p:stCondLst>
                              <p:cond delay="5000"/>
                            </p:stCondLst>
                            <p:childTnLst>
                              <p:par>
                                <p:cTn id="9" presetClass="entr" nodeType="afterEffect" presetID="9" grpId="2" fill="hold">
                                  <p:stCondLst>
                                    <p:cond delay="0"/>
                                  </p:stCondLst>
                                  <p:iterate type="el" backwards="0">
                                    <p:tmAbs val="0"/>
                                  </p:iterate>
                                  <p:childTnLst>
                                    <p:set>
                                      <p:cBhvr>
                                        <p:cTn id="10" fill="hold"/>
                                        <p:tgtEl>
                                          <p:spTgt spid="719"/>
                                        </p:tgtEl>
                                        <p:attrNameLst>
                                          <p:attrName>style.visibility</p:attrName>
                                        </p:attrNameLst>
                                      </p:cBhvr>
                                      <p:to>
                                        <p:strVal val="visible"/>
                                      </p:to>
                                    </p:set>
                                    <p:animEffect filter="dissolve" transition="in">
                                      <p:cBhvr>
                                        <p:cTn id="11" dur="5000"/>
                                        <p:tgtEl>
                                          <p:spTgt spid="719"/>
                                        </p:tgtEl>
                                      </p:cBhvr>
                                    </p:animEffect>
                                  </p:childTnLst>
                                </p:cTn>
                              </p:par>
                            </p:childTnLst>
                          </p:cTn>
                        </p:par>
                        <p:par>
                          <p:cTn id="12" fill="hold">
                            <p:stCondLst>
                              <p:cond delay="10000"/>
                            </p:stCondLst>
                            <p:childTnLst>
                              <p:par>
                                <p:cTn id="13" presetClass="entr" nodeType="afterEffect" presetID="9" grpId="3" fill="hold">
                                  <p:stCondLst>
                                    <p:cond delay="0"/>
                                  </p:stCondLst>
                                  <p:iterate type="el" backwards="0">
                                    <p:tmAbs val="0"/>
                                  </p:iterate>
                                  <p:childTnLst>
                                    <p:set>
                                      <p:cBhvr>
                                        <p:cTn id="14" fill="hold"/>
                                        <p:tgtEl>
                                          <p:spTgt spid="725"/>
                                        </p:tgtEl>
                                        <p:attrNameLst>
                                          <p:attrName>style.visibility</p:attrName>
                                        </p:attrNameLst>
                                      </p:cBhvr>
                                      <p:to>
                                        <p:strVal val="visible"/>
                                      </p:to>
                                    </p:set>
                                    <p:animEffect filter="dissolve" transition="in">
                                      <p:cBhvr>
                                        <p:cTn id="15" dur="5000"/>
                                        <p:tgtEl>
                                          <p:spTgt spid="725"/>
                                        </p:tgtEl>
                                      </p:cBhvr>
                                    </p:animEffect>
                                  </p:childTnLst>
                                </p:cTn>
                              </p:par>
                            </p:childTnLst>
                          </p:cTn>
                        </p:par>
                        <p:par>
                          <p:cTn id="16" fill="hold">
                            <p:stCondLst>
                              <p:cond delay="15000"/>
                            </p:stCondLst>
                            <p:childTnLst>
                              <p:par>
                                <p:cTn id="17" presetClass="entr" nodeType="afterEffect" presetID="9" grpId="4" fill="hold">
                                  <p:stCondLst>
                                    <p:cond delay="0"/>
                                  </p:stCondLst>
                                  <p:iterate type="el" backwards="0">
                                    <p:tmAbs val="0"/>
                                  </p:iterate>
                                  <p:childTnLst>
                                    <p:set>
                                      <p:cBhvr>
                                        <p:cTn id="18" fill="hold"/>
                                        <p:tgtEl>
                                          <p:spTgt spid="728"/>
                                        </p:tgtEl>
                                        <p:attrNameLst>
                                          <p:attrName>style.visibility</p:attrName>
                                        </p:attrNameLst>
                                      </p:cBhvr>
                                      <p:to>
                                        <p:strVal val="visible"/>
                                      </p:to>
                                    </p:set>
                                    <p:animEffect filter="dissolve" transition="in">
                                      <p:cBhvr>
                                        <p:cTn id="19" dur="5000"/>
                                        <p:tgtEl>
                                          <p:spTgt spid="728"/>
                                        </p:tgtEl>
                                      </p:cBhvr>
                                    </p:animEffect>
                                  </p:childTnLst>
                                </p:cTn>
                              </p:par>
                            </p:childTnLst>
                          </p:cTn>
                        </p:par>
                        <p:par>
                          <p:cTn id="20" fill="hold">
                            <p:stCondLst>
                              <p:cond delay="20000"/>
                            </p:stCondLst>
                            <p:childTnLst>
                              <p:par>
                                <p:cTn id="21" presetClass="entr" nodeType="afterEffect" presetID="9" grpId="5" fill="hold">
                                  <p:stCondLst>
                                    <p:cond delay="0"/>
                                  </p:stCondLst>
                                  <p:iterate type="el" backwards="0">
                                    <p:tmAbs val="0"/>
                                  </p:iterate>
                                  <p:childTnLst>
                                    <p:set>
                                      <p:cBhvr>
                                        <p:cTn id="22" fill="hold"/>
                                        <p:tgtEl>
                                          <p:spTgt spid="722"/>
                                        </p:tgtEl>
                                        <p:attrNameLst>
                                          <p:attrName>style.visibility</p:attrName>
                                        </p:attrNameLst>
                                      </p:cBhvr>
                                      <p:to>
                                        <p:strVal val="visible"/>
                                      </p:to>
                                    </p:set>
                                    <p:animEffect filter="dissolve" transition="in">
                                      <p:cBhvr>
                                        <p:cTn id="23" dur="5000"/>
                                        <p:tgtEl>
                                          <p:spTgt spid="722"/>
                                        </p:tgtEl>
                                      </p:cBhvr>
                                    </p:animEffect>
                                  </p:childTnLst>
                                </p:cTn>
                              </p:par>
                            </p:childTnLst>
                          </p:cTn>
                        </p:par>
                        <p:par>
                          <p:cTn id="24" fill="hold">
                            <p:stCondLst>
                              <p:cond delay="25000"/>
                            </p:stCondLst>
                            <p:childTnLst>
                              <p:par>
                                <p:cTn id="25" presetClass="entr" nodeType="afterEffect" presetID="9" grpId="6" fill="hold">
                                  <p:stCondLst>
                                    <p:cond delay="0"/>
                                  </p:stCondLst>
                                  <p:iterate type="el" backwards="0">
                                    <p:tmAbs val="0"/>
                                  </p:iterate>
                                  <p:childTnLst>
                                    <p:set>
                                      <p:cBhvr>
                                        <p:cTn id="26" fill="hold"/>
                                        <p:tgtEl>
                                          <p:spTgt spid="733"/>
                                        </p:tgtEl>
                                        <p:attrNameLst>
                                          <p:attrName>style.visibility</p:attrName>
                                        </p:attrNameLst>
                                      </p:cBhvr>
                                      <p:to>
                                        <p:strVal val="visible"/>
                                      </p:to>
                                    </p:set>
                                    <p:animEffect filter="dissolve" transition="in">
                                      <p:cBhvr>
                                        <p:cTn id="27" dur="5000"/>
                                        <p:tgtEl>
                                          <p:spTgt spid="733"/>
                                        </p:tgtEl>
                                      </p:cBhvr>
                                    </p:animEffect>
                                  </p:childTnLst>
                                </p:cTn>
                              </p:par>
                            </p:childTnLst>
                          </p:cTn>
                        </p:par>
                        <p:par>
                          <p:cTn id="28" fill="hold">
                            <p:stCondLst>
                              <p:cond delay="30000"/>
                            </p:stCondLst>
                            <p:childTnLst>
                              <p:par>
                                <p:cTn id="29" presetClass="entr" nodeType="afterEffect" presetID="9" grpId="7" fill="hold">
                                  <p:stCondLst>
                                    <p:cond delay="0"/>
                                  </p:stCondLst>
                                  <p:iterate type="el" backwards="0">
                                    <p:tmAbs val="0"/>
                                  </p:iterate>
                                  <p:childTnLst>
                                    <p:set>
                                      <p:cBhvr>
                                        <p:cTn id="30" fill="hold"/>
                                        <p:tgtEl>
                                          <p:spTgt spid="721"/>
                                        </p:tgtEl>
                                        <p:attrNameLst>
                                          <p:attrName>style.visibility</p:attrName>
                                        </p:attrNameLst>
                                      </p:cBhvr>
                                      <p:to>
                                        <p:strVal val="visible"/>
                                      </p:to>
                                    </p:set>
                                    <p:animEffect filter="dissolve" transition="in">
                                      <p:cBhvr>
                                        <p:cTn id="31" dur="5000"/>
                                        <p:tgtEl>
                                          <p:spTgt spid="721"/>
                                        </p:tgtEl>
                                      </p:cBhvr>
                                    </p:animEffect>
                                  </p:childTnLst>
                                </p:cTn>
                              </p:par>
                            </p:childTnLst>
                          </p:cTn>
                        </p:par>
                        <p:par>
                          <p:cTn id="32" fill="hold">
                            <p:stCondLst>
                              <p:cond delay="35000"/>
                            </p:stCondLst>
                            <p:childTnLst>
                              <p:par>
                                <p:cTn id="33" presetClass="entr" nodeType="afterEffect" presetID="9" grpId="8" fill="hold">
                                  <p:stCondLst>
                                    <p:cond delay="0"/>
                                  </p:stCondLst>
                                  <p:iterate type="el" backwards="0">
                                    <p:tmAbs val="0"/>
                                  </p:iterate>
                                  <p:childTnLst>
                                    <p:set>
                                      <p:cBhvr>
                                        <p:cTn id="34" fill="hold"/>
                                        <p:tgtEl>
                                          <p:spTgt spid="727"/>
                                        </p:tgtEl>
                                        <p:attrNameLst>
                                          <p:attrName>style.visibility</p:attrName>
                                        </p:attrNameLst>
                                      </p:cBhvr>
                                      <p:to>
                                        <p:strVal val="visible"/>
                                      </p:to>
                                    </p:set>
                                    <p:animEffect filter="dissolve" transition="in">
                                      <p:cBhvr>
                                        <p:cTn id="35" dur="5000"/>
                                        <p:tgtEl>
                                          <p:spTgt spid="727"/>
                                        </p:tgtEl>
                                      </p:cBhvr>
                                    </p:animEffect>
                                  </p:childTnLst>
                                </p:cTn>
                              </p:par>
                            </p:childTnLst>
                          </p:cTn>
                        </p:par>
                        <p:par>
                          <p:cTn id="36" fill="hold">
                            <p:stCondLst>
                              <p:cond delay="40000"/>
                            </p:stCondLst>
                            <p:childTnLst>
                              <p:par>
                                <p:cTn id="37" presetClass="entr" nodeType="afterEffect" presetID="9" grpId="9" fill="hold">
                                  <p:stCondLst>
                                    <p:cond delay="0"/>
                                  </p:stCondLst>
                                  <p:iterate type="el" backwards="0">
                                    <p:tmAbs val="0"/>
                                  </p:iterate>
                                  <p:childTnLst>
                                    <p:set>
                                      <p:cBhvr>
                                        <p:cTn id="38" fill="hold"/>
                                        <p:tgtEl>
                                          <p:spTgt spid="730"/>
                                        </p:tgtEl>
                                        <p:attrNameLst>
                                          <p:attrName>style.visibility</p:attrName>
                                        </p:attrNameLst>
                                      </p:cBhvr>
                                      <p:to>
                                        <p:strVal val="visible"/>
                                      </p:to>
                                    </p:set>
                                    <p:animEffect filter="dissolve" transition="in">
                                      <p:cBhvr>
                                        <p:cTn id="39" dur="5000"/>
                                        <p:tgtEl>
                                          <p:spTgt spid="730"/>
                                        </p:tgtEl>
                                      </p:cBhvr>
                                    </p:animEffect>
                                  </p:childTnLst>
                                </p:cTn>
                              </p:par>
                            </p:childTnLst>
                          </p:cTn>
                        </p:par>
                        <p:par>
                          <p:cTn id="40" fill="hold">
                            <p:stCondLst>
                              <p:cond delay="45000"/>
                            </p:stCondLst>
                            <p:childTnLst>
                              <p:par>
                                <p:cTn id="41" presetClass="entr" nodeType="afterEffect" presetID="9" grpId="10" fill="hold">
                                  <p:stCondLst>
                                    <p:cond delay="0"/>
                                  </p:stCondLst>
                                  <p:iterate type="el" backwards="0">
                                    <p:tmAbs val="0"/>
                                  </p:iterate>
                                  <p:childTnLst>
                                    <p:set>
                                      <p:cBhvr>
                                        <p:cTn id="42" fill="hold"/>
                                        <p:tgtEl>
                                          <p:spTgt spid="724"/>
                                        </p:tgtEl>
                                        <p:attrNameLst>
                                          <p:attrName>style.visibility</p:attrName>
                                        </p:attrNameLst>
                                      </p:cBhvr>
                                      <p:to>
                                        <p:strVal val="visible"/>
                                      </p:to>
                                    </p:set>
                                    <p:animEffect filter="dissolve" transition="in">
                                      <p:cBhvr>
                                        <p:cTn id="43" dur="5000"/>
                                        <p:tgtEl>
                                          <p:spTgt spid="724"/>
                                        </p:tgtEl>
                                      </p:cBhvr>
                                    </p:animEffect>
                                  </p:childTnLst>
                                </p:cTn>
                              </p:par>
                            </p:childTnLst>
                          </p:cTn>
                        </p:par>
                        <p:par>
                          <p:cTn id="44" fill="hold">
                            <p:stCondLst>
                              <p:cond delay="50000"/>
                            </p:stCondLst>
                            <p:childTnLst>
                              <p:par>
                                <p:cTn id="45" presetClass="entr" nodeType="afterEffect" presetID="9" grpId="11" fill="hold">
                                  <p:stCondLst>
                                    <p:cond delay="0"/>
                                  </p:stCondLst>
                                  <p:iterate type="el" backwards="0">
                                    <p:tmAbs val="0"/>
                                  </p:iterate>
                                  <p:childTnLst>
                                    <p:set>
                                      <p:cBhvr>
                                        <p:cTn id="46" fill="hold"/>
                                        <p:tgtEl>
                                          <p:spTgt spid="732"/>
                                        </p:tgtEl>
                                        <p:attrNameLst>
                                          <p:attrName>style.visibility</p:attrName>
                                        </p:attrNameLst>
                                      </p:cBhvr>
                                      <p:to>
                                        <p:strVal val="visible"/>
                                      </p:to>
                                    </p:set>
                                    <p:animEffect filter="dissolve" transition="in">
                                      <p:cBhvr>
                                        <p:cTn id="47" dur="5000"/>
                                        <p:tgtEl>
                                          <p:spTgt spid="732"/>
                                        </p:tgtEl>
                                      </p:cBhvr>
                                    </p:animEffect>
                                  </p:childTnLst>
                                </p:cTn>
                              </p:par>
                            </p:childTnLst>
                          </p:cTn>
                        </p:par>
                        <p:par>
                          <p:cTn id="48" fill="hold">
                            <p:stCondLst>
                              <p:cond delay="55000"/>
                            </p:stCondLst>
                            <p:childTnLst>
                              <p:par>
                                <p:cTn id="49" presetClass="entr" nodeType="afterEffect" presetID="9" grpId="12" fill="hold">
                                  <p:stCondLst>
                                    <p:cond delay="0"/>
                                  </p:stCondLst>
                                  <p:iterate type="el" backwards="0">
                                    <p:tmAbs val="0"/>
                                  </p:iterate>
                                  <p:childTnLst>
                                    <p:set>
                                      <p:cBhvr>
                                        <p:cTn id="50" fill="hold"/>
                                        <p:tgtEl>
                                          <p:spTgt spid="720"/>
                                        </p:tgtEl>
                                        <p:attrNameLst>
                                          <p:attrName>style.visibility</p:attrName>
                                        </p:attrNameLst>
                                      </p:cBhvr>
                                      <p:to>
                                        <p:strVal val="visible"/>
                                      </p:to>
                                    </p:set>
                                    <p:animEffect filter="dissolve" transition="in">
                                      <p:cBhvr>
                                        <p:cTn id="51" dur="5000"/>
                                        <p:tgtEl>
                                          <p:spTgt spid="720"/>
                                        </p:tgtEl>
                                      </p:cBhvr>
                                    </p:animEffect>
                                  </p:childTnLst>
                                </p:cTn>
                              </p:par>
                            </p:childTnLst>
                          </p:cTn>
                        </p:par>
                        <p:par>
                          <p:cTn id="52" fill="hold">
                            <p:stCondLst>
                              <p:cond delay="60000"/>
                            </p:stCondLst>
                            <p:childTnLst>
                              <p:par>
                                <p:cTn id="53" presetClass="entr" nodeType="afterEffect" presetID="9" grpId="13" fill="hold">
                                  <p:stCondLst>
                                    <p:cond delay="0"/>
                                  </p:stCondLst>
                                  <p:iterate type="el" backwards="0">
                                    <p:tmAbs val="0"/>
                                  </p:iterate>
                                  <p:childTnLst>
                                    <p:set>
                                      <p:cBhvr>
                                        <p:cTn id="54" fill="hold"/>
                                        <p:tgtEl>
                                          <p:spTgt spid="726"/>
                                        </p:tgtEl>
                                        <p:attrNameLst>
                                          <p:attrName>style.visibility</p:attrName>
                                        </p:attrNameLst>
                                      </p:cBhvr>
                                      <p:to>
                                        <p:strVal val="visible"/>
                                      </p:to>
                                    </p:set>
                                    <p:animEffect filter="dissolve" transition="in">
                                      <p:cBhvr>
                                        <p:cTn id="55" dur="5000"/>
                                        <p:tgtEl>
                                          <p:spTgt spid="726"/>
                                        </p:tgtEl>
                                      </p:cBhvr>
                                    </p:animEffect>
                                  </p:childTnLst>
                                </p:cTn>
                              </p:par>
                            </p:childTnLst>
                          </p:cTn>
                        </p:par>
                        <p:par>
                          <p:cTn id="56" fill="hold">
                            <p:stCondLst>
                              <p:cond delay="65000"/>
                            </p:stCondLst>
                            <p:childTnLst>
                              <p:par>
                                <p:cTn id="57" presetClass="entr" nodeType="afterEffect" presetID="9" grpId="14" fill="hold">
                                  <p:stCondLst>
                                    <p:cond delay="0"/>
                                  </p:stCondLst>
                                  <p:iterate type="el" backwards="0">
                                    <p:tmAbs val="0"/>
                                  </p:iterate>
                                  <p:childTnLst>
                                    <p:set>
                                      <p:cBhvr>
                                        <p:cTn id="58" fill="hold"/>
                                        <p:tgtEl>
                                          <p:spTgt spid="729"/>
                                        </p:tgtEl>
                                        <p:attrNameLst>
                                          <p:attrName>style.visibility</p:attrName>
                                        </p:attrNameLst>
                                      </p:cBhvr>
                                      <p:to>
                                        <p:strVal val="visible"/>
                                      </p:to>
                                    </p:set>
                                    <p:animEffect filter="dissolve" transition="in">
                                      <p:cBhvr>
                                        <p:cTn id="59" dur="5000"/>
                                        <p:tgtEl>
                                          <p:spTgt spid="729"/>
                                        </p:tgtEl>
                                      </p:cBhvr>
                                    </p:animEffect>
                                  </p:childTnLst>
                                </p:cTn>
                              </p:par>
                            </p:childTnLst>
                          </p:cTn>
                        </p:par>
                        <p:par>
                          <p:cTn id="60" fill="hold">
                            <p:stCondLst>
                              <p:cond delay="70000"/>
                            </p:stCondLst>
                            <p:childTnLst>
                              <p:par>
                                <p:cTn id="61" presetClass="entr" nodeType="afterEffect" presetID="9" grpId="15" fill="hold">
                                  <p:stCondLst>
                                    <p:cond delay="0"/>
                                  </p:stCondLst>
                                  <p:iterate type="el" backwards="0">
                                    <p:tmAbs val="0"/>
                                  </p:iterate>
                                  <p:childTnLst>
                                    <p:set>
                                      <p:cBhvr>
                                        <p:cTn id="62" fill="hold"/>
                                        <p:tgtEl>
                                          <p:spTgt spid="723"/>
                                        </p:tgtEl>
                                        <p:attrNameLst>
                                          <p:attrName>style.visibility</p:attrName>
                                        </p:attrNameLst>
                                      </p:cBhvr>
                                      <p:to>
                                        <p:strVal val="visible"/>
                                      </p:to>
                                    </p:set>
                                    <p:animEffect filter="dissolve" transition="in">
                                      <p:cBhvr>
                                        <p:cTn id="63" dur="5000"/>
                                        <p:tgtEl>
                                          <p:spTgt spid="723"/>
                                        </p:tgtEl>
                                      </p:cBhvr>
                                    </p:animEffect>
                                  </p:childTnLst>
                                </p:cTn>
                              </p:par>
                            </p:childTnLst>
                          </p:cTn>
                        </p:par>
                        <p:par>
                          <p:cTn id="64" fill="hold">
                            <p:stCondLst>
                              <p:cond delay="75000"/>
                            </p:stCondLst>
                            <p:childTnLst>
                              <p:par>
                                <p:cTn id="65" presetClass="entr" nodeType="afterEffect" presetID="9" grpId="16" fill="hold">
                                  <p:stCondLst>
                                    <p:cond delay="0"/>
                                  </p:stCondLst>
                                  <p:iterate type="el" backwards="0">
                                    <p:tmAbs val="0"/>
                                  </p:iterate>
                                  <p:childTnLst>
                                    <p:set>
                                      <p:cBhvr>
                                        <p:cTn id="66" fill="hold"/>
                                        <p:tgtEl>
                                          <p:spTgt spid="736"/>
                                        </p:tgtEl>
                                        <p:attrNameLst>
                                          <p:attrName>style.visibility</p:attrName>
                                        </p:attrNameLst>
                                      </p:cBhvr>
                                      <p:to>
                                        <p:strVal val="visible"/>
                                      </p:to>
                                    </p:set>
                                    <p:animEffect filter="dissolve" transition="in">
                                      <p:cBhvr>
                                        <p:cTn id="67" dur="1000"/>
                                        <p:tgtEl>
                                          <p:spTgt spid="736"/>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0" presetID="1" grpId="17" fill="hold">
                                  <p:stCondLst>
                                    <p:cond delay="0"/>
                                  </p:stCondLst>
                                  <p:iterate type="el" backwards="0">
                                    <p:tmAbs val="0"/>
                                  </p:iterate>
                                  <p:childTnLst>
                                    <p:set>
                                      <p:cBhvr>
                                        <p:cTn id="71" fill="hold"/>
                                        <p:tgtEl>
                                          <p:spTgt spid="749"/>
                                        </p:tgtEl>
                                        <p:attrNameLst>
                                          <p:attrName>style.visibility</p:attrName>
                                        </p:attrNameLst>
                                      </p:cBhvr>
                                      <p:to>
                                        <p:strVal val="visible"/>
                                      </p:to>
                                    </p:set>
                                  </p:childTnLst>
                                </p:cTn>
                              </p:par>
                            </p:childTnLst>
                          </p:cTn>
                        </p:par>
                        <p:par>
                          <p:cTn id="72" fill="hold">
                            <p:stCondLst>
                              <p:cond delay="0"/>
                            </p:stCondLst>
                            <p:childTnLst>
                              <p:par>
                                <p:cTn id="73" presetClass="entr" nodeType="afterEffect" presetSubtype="0" presetID="1" grpId="18" fill="hold">
                                  <p:stCondLst>
                                    <p:cond delay="0"/>
                                  </p:stCondLst>
                                  <p:iterate type="el" backwards="0">
                                    <p:tmAbs val="0"/>
                                  </p:iterate>
                                  <p:childTnLst>
                                    <p:set>
                                      <p:cBhvr>
                                        <p:cTn id="74" fill="hold"/>
                                        <p:tgtEl>
                                          <p:spTgt spid="7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16" presetID="23" grpId="19" fill="hold">
                                  <p:stCondLst>
                                    <p:cond delay="0"/>
                                  </p:stCondLst>
                                  <p:iterate type="el" backwards="0">
                                    <p:tmAbs val="0"/>
                                  </p:iterate>
                                  <p:childTnLst>
                                    <p:set>
                                      <p:cBhvr>
                                        <p:cTn id="78" fill="hold"/>
                                        <p:tgtEl>
                                          <p:spTgt spid="754"/>
                                        </p:tgtEl>
                                        <p:attrNameLst>
                                          <p:attrName>style.visibility</p:attrName>
                                        </p:attrNameLst>
                                      </p:cBhvr>
                                      <p:to>
                                        <p:strVal val="visible"/>
                                      </p:to>
                                    </p:set>
                                    <p:anim calcmode="lin" valueType="num">
                                      <p:cBhvr>
                                        <p:cTn id="79" dur="1000" fill="hold"/>
                                        <p:tgtEl>
                                          <p:spTgt spid="754"/>
                                        </p:tgtEl>
                                        <p:attrNameLst>
                                          <p:attrName>ppt_w</p:attrName>
                                        </p:attrNameLst>
                                      </p:cBhvr>
                                      <p:tavLst>
                                        <p:tav tm="0">
                                          <p:val>
                                            <p:fltVal val="0"/>
                                          </p:val>
                                        </p:tav>
                                        <p:tav tm="100000">
                                          <p:val>
                                            <p:strVal val="#ppt_w"/>
                                          </p:val>
                                        </p:tav>
                                      </p:tavLst>
                                    </p:anim>
                                    <p:anim calcmode="lin" valueType="num">
                                      <p:cBhvr>
                                        <p:cTn id="80" dur="1000" fill="hold"/>
                                        <p:tgtEl>
                                          <p:spTgt spid="754"/>
                                        </p:tgtEl>
                                        <p:attrNameLst>
                                          <p:attrName>ppt_h</p:attrName>
                                        </p:attrNameLst>
                                      </p:cBhvr>
                                      <p:tavLst>
                                        <p:tav tm="0">
                                          <p:val>
                                            <p:fltVal val="0"/>
                                          </p:val>
                                        </p:tav>
                                        <p:tav tm="100000">
                                          <p:val>
                                            <p:strVal val="#ppt_h"/>
                                          </p:val>
                                        </p:tav>
                                      </p:tavLst>
                                    </p:anim>
                                  </p:childTnLst>
                                </p:cTn>
                              </p:par>
                            </p:childTnLst>
                          </p:cTn>
                        </p:par>
                        <p:par>
                          <p:cTn id="81" fill="hold">
                            <p:stCondLst>
                              <p:cond delay="1000"/>
                            </p:stCondLst>
                            <p:childTnLst>
                              <p:par>
                                <p:cTn id="82" presetClass="entr" nodeType="afterEffect" presetSubtype="16" presetID="23" grpId="20" fill="hold">
                                  <p:stCondLst>
                                    <p:cond delay="0"/>
                                  </p:stCondLst>
                                  <p:iterate type="el" backwards="0">
                                    <p:tmAbs val="0"/>
                                  </p:iterate>
                                  <p:childTnLst>
                                    <p:set>
                                      <p:cBhvr>
                                        <p:cTn id="83" fill="hold"/>
                                        <p:tgtEl>
                                          <p:spTgt spid="755"/>
                                        </p:tgtEl>
                                        <p:attrNameLst>
                                          <p:attrName>style.visibility</p:attrName>
                                        </p:attrNameLst>
                                      </p:cBhvr>
                                      <p:to>
                                        <p:strVal val="visible"/>
                                      </p:to>
                                    </p:set>
                                    <p:anim calcmode="lin" valueType="num">
                                      <p:cBhvr>
                                        <p:cTn id="84" dur="1000" fill="hold"/>
                                        <p:tgtEl>
                                          <p:spTgt spid="755"/>
                                        </p:tgtEl>
                                        <p:attrNameLst>
                                          <p:attrName>ppt_w</p:attrName>
                                        </p:attrNameLst>
                                      </p:cBhvr>
                                      <p:tavLst>
                                        <p:tav tm="0">
                                          <p:val>
                                            <p:fltVal val="0"/>
                                          </p:val>
                                        </p:tav>
                                        <p:tav tm="100000">
                                          <p:val>
                                            <p:strVal val="#ppt_w"/>
                                          </p:val>
                                        </p:tav>
                                      </p:tavLst>
                                    </p:anim>
                                    <p:anim calcmode="lin" valueType="num">
                                      <p:cBhvr>
                                        <p:cTn id="85" dur="1000" fill="hold"/>
                                        <p:tgtEl>
                                          <p:spTgt spid="755"/>
                                        </p:tgtEl>
                                        <p:attrNameLst>
                                          <p:attrName>ppt_h</p:attrName>
                                        </p:attrNameLst>
                                      </p:cBhvr>
                                      <p:tavLst>
                                        <p:tav tm="0">
                                          <p:val>
                                            <p:fltVal val="0"/>
                                          </p:val>
                                        </p:tav>
                                        <p:tav tm="100000">
                                          <p:val>
                                            <p:strVal val="#ppt_h"/>
                                          </p:val>
                                        </p:tav>
                                      </p:tavLst>
                                    </p:anim>
                                  </p:childTnLst>
                                </p:cTn>
                              </p:par>
                            </p:childTnLst>
                          </p:cTn>
                        </p:par>
                        <p:par>
                          <p:cTn id="86" fill="hold">
                            <p:stCondLst>
                              <p:cond delay="2000"/>
                            </p:stCondLst>
                            <p:childTnLst>
                              <p:par>
                                <p:cTn id="87" presetClass="entr" nodeType="afterEffect" presetSubtype="0" presetID="1" grpId="21" fill="hold">
                                  <p:stCondLst>
                                    <p:cond delay="0"/>
                                  </p:stCondLst>
                                  <p:iterate type="el" backwards="0">
                                    <p:tmAbs val="0"/>
                                  </p:iterate>
                                  <p:childTnLst>
                                    <p:set>
                                      <p:cBhvr>
                                        <p:cTn id="88" fill="hold"/>
                                        <p:tgtEl>
                                          <p:spTgt spid="756"/>
                                        </p:tgtEl>
                                        <p:attrNameLst>
                                          <p:attrName>style.visibility</p:attrName>
                                        </p:attrNameLst>
                                      </p:cBhvr>
                                      <p:to>
                                        <p:strVal val="visible"/>
                                      </p:to>
                                    </p:set>
                                  </p:childTnLst>
                                </p:cTn>
                              </p:par>
                            </p:childTnLst>
                          </p:cTn>
                        </p:par>
                        <p:par>
                          <p:cTn id="89" fill="hold">
                            <p:stCondLst>
                              <p:cond delay="2000"/>
                            </p:stCondLst>
                            <p:childTnLst>
                              <p:par>
                                <p:cTn id="90" presetClass="entr" nodeType="afterEffect" presetSubtype="0" presetID="1" grpId="22" fill="hold">
                                  <p:stCondLst>
                                    <p:cond delay="0"/>
                                  </p:stCondLst>
                                  <p:iterate type="el" backwards="0">
                                    <p:tmAbs val="0"/>
                                  </p:iterate>
                                  <p:childTnLst>
                                    <p:set>
                                      <p:cBhvr>
                                        <p:cTn id="91" fill="hold"/>
                                        <p:tgtEl>
                                          <p:spTgt spid="757"/>
                                        </p:tgtEl>
                                        <p:attrNameLst>
                                          <p:attrName>style.visibility</p:attrName>
                                        </p:attrNameLst>
                                      </p:cBhvr>
                                      <p:to>
                                        <p:strVal val="visible"/>
                                      </p:to>
                                    </p:set>
                                  </p:childTnLst>
                                </p:cTn>
                              </p:par>
                            </p:childTnLst>
                          </p:cTn>
                        </p:par>
                        <p:par>
                          <p:cTn id="92" fill="hold">
                            <p:stCondLst>
                              <p:cond delay="2000"/>
                            </p:stCondLst>
                            <p:childTnLst>
                              <p:par>
                                <p:cTn id="93" presetClass="entr" nodeType="afterEffect" presetSubtype="0" presetID="1" grpId="23" fill="hold">
                                  <p:stCondLst>
                                    <p:cond delay="0"/>
                                  </p:stCondLst>
                                  <p:iterate type="el" backwards="0">
                                    <p:tmAbs val="0"/>
                                  </p:iterate>
                                  <p:childTnLst>
                                    <p:set>
                                      <p:cBhvr>
                                        <p:cTn id="94" fill="hold"/>
                                        <p:tgtEl>
                                          <p:spTgt spid="758"/>
                                        </p:tgtEl>
                                        <p:attrNameLst>
                                          <p:attrName>style.visibility</p:attrName>
                                        </p:attrNameLst>
                                      </p:cBhvr>
                                      <p:to>
                                        <p:strVal val="visible"/>
                                      </p:to>
                                    </p:set>
                                  </p:childTnLst>
                                </p:cTn>
                              </p:par>
                            </p:childTnLst>
                          </p:cTn>
                        </p:par>
                        <p:par>
                          <p:cTn id="95" fill="hold">
                            <p:stCondLst>
                              <p:cond delay="2000"/>
                            </p:stCondLst>
                            <p:childTnLst>
                              <p:par>
                                <p:cTn id="96" presetClass="entr" nodeType="afterEffect" presetSubtype="0" presetID="1" grpId="24" fill="hold">
                                  <p:stCondLst>
                                    <p:cond delay="0"/>
                                  </p:stCondLst>
                                  <p:iterate type="el" backwards="0">
                                    <p:tmAbs val="0"/>
                                  </p:iterate>
                                  <p:childTnLst>
                                    <p:set>
                                      <p:cBhvr>
                                        <p:cTn id="97" fill="hold"/>
                                        <p:tgtEl>
                                          <p:spTgt spid="759"/>
                                        </p:tgtEl>
                                        <p:attrNameLst>
                                          <p:attrName>style.visibility</p:attrName>
                                        </p:attrNameLst>
                                      </p:cBhvr>
                                      <p:to>
                                        <p:strVal val="visible"/>
                                      </p:to>
                                    </p:set>
                                  </p:childTnLst>
                                </p:cTn>
                              </p:par>
                            </p:childTnLst>
                          </p:cTn>
                        </p:par>
                        <p:par>
                          <p:cTn id="98" fill="hold">
                            <p:stCondLst>
                              <p:cond delay="2000"/>
                            </p:stCondLst>
                            <p:childTnLst>
                              <p:par>
                                <p:cTn id="99" presetClass="entr" nodeType="afterEffect" presetSubtype="0" presetID="1" grpId="25" fill="hold">
                                  <p:stCondLst>
                                    <p:cond delay="0"/>
                                  </p:stCondLst>
                                  <p:iterate type="el" backwards="0">
                                    <p:tmAbs val="0"/>
                                  </p:iterate>
                                  <p:childTnLst>
                                    <p:set>
                                      <p:cBhvr>
                                        <p:cTn id="100" fill="hold"/>
                                        <p:tgtEl>
                                          <p:spTgt spid="760"/>
                                        </p:tgtEl>
                                        <p:attrNameLst>
                                          <p:attrName>style.visibility</p:attrName>
                                        </p:attrNameLst>
                                      </p:cBhvr>
                                      <p:to>
                                        <p:strVal val="visible"/>
                                      </p:to>
                                    </p:set>
                                  </p:childTnLst>
                                </p:cTn>
                              </p:par>
                            </p:childTnLst>
                          </p:cTn>
                        </p:par>
                        <p:par>
                          <p:cTn id="101" fill="hold">
                            <p:stCondLst>
                              <p:cond delay="2000"/>
                            </p:stCondLst>
                            <p:childTnLst>
                              <p:par>
                                <p:cTn id="102" presetClass="exit" nodeType="afterEffect" presetSubtype="0" presetID="1" grpId="26" fill="hold">
                                  <p:stCondLst>
                                    <p:cond delay="0"/>
                                  </p:stCondLst>
                                  <p:iterate type="el" backwards="0">
                                    <p:tmAbs val="0"/>
                                  </p:iterate>
                                  <p:childTnLst>
                                    <p:set>
                                      <p:cBhvr>
                                        <p:cTn id="103" fill="hold">
                                          <p:stCondLst>
                                            <p:cond delay="0"/>
                                          </p:stCondLst>
                                        </p:cTn>
                                        <p:tgtEl>
                                          <p:spTgt spid="754"/>
                                        </p:tgtEl>
                                        <p:attrNameLst>
                                          <p:attrName>style.visibility</p:attrName>
                                        </p:attrNameLst>
                                      </p:cBhvr>
                                      <p:to>
                                        <p:strVal val="hidden"/>
                                      </p:to>
                                    </p:set>
                                  </p:childTnLst>
                                </p:cTn>
                              </p:par>
                            </p:childTnLst>
                          </p:cTn>
                        </p:par>
                        <p:par>
                          <p:cTn id="104" fill="hold">
                            <p:stCondLst>
                              <p:cond delay="2000"/>
                            </p:stCondLst>
                            <p:childTnLst>
                              <p:par>
                                <p:cTn id="105" presetClass="exit" nodeType="afterEffect" presetSubtype="0" presetID="1" grpId="27" fill="hold">
                                  <p:stCondLst>
                                    <p:cond delay="0"/>
                                  </p:stCondLst>
                                  <p:iterate type="el" backwards="0">
                                    <p:tmAbs val="0"/>
                                  </p:iterate>
                                  <p:childTnLst>
                                    <p:set>
                                      <p:cBhvr>
                                        <p:cTn id="106" fill="hold">
                                          <p:stCondLst>
                                            <p:cond delay="0"/>
                                          </p:stCondLst>
                                        </p:cTn>
                                        <p:tgtEl>
                                          <p:spTgt spid="755"/>
                                        </p:tgtEl>
                                        <p:attrNameLst>
                                          <p:attrName>style.visibility</p:attrName>
                                        </p:attrNameLst>
                                      </p:cBhvr>
                                      <p:to>
                                        <p:strVal val="hidden"/>
                                      </p:to>
                                    </p:set>
                                  </p:childTnLst>
                                </p:cTn>
                              </p:par>
                            </p:childTnLst>
                          </p:cTn>
                        </p:par>
                        <p:par>
                          <p:cTn id="107" fill="hold">
                            <p:stCondLst>
                              <p:cond delay="2000"/>
                            </p:stCondLst>
                            <p:childTnLst>
                              <p:par>
                                <p:cTn id="108" presetClass="entr" nodeType="afterEffect" presetID="9" grpId="28" fill="hold">
                                  <p:stCondLst>
                                    <p:cond delay="0"/>
                                  </p:stCondLst>
                                  <p:iterate type="el" backwards="0">
                                    <p:tmAbs val="0"/>
                                  </p:iterate>
                                  <p:childTnLst>
                                    <p:set>
                                      <p:cBhvr>
                                        <p:cTn id="109" fill="hold"/>
                                        <p:tgtEl>
                                          <p:spTgt spid="735"/>
                                        </p:tgtEl>
                                        <p:attrNameLst>
                                          <p:attrName>style.visibility</p:attrName>
                                        </p:attrNameLst>
                                      </p:cBhvr>
                                      <p:to>
                                        <p:strVal val="visible"/>
                                      </p:to>
                                    </p:set>
                                    <p:animEffect filter="dissolve" transition="in">
                                      <p:cBhvr>
                                        <p:cTn id="110" dur="500"/>
                                        <p:tgtEl>
                                          <p:spTgt spid="735"/>
                                        </p:tgtEl>
                                      </p:cBhvr>
                                    </p:animEffect>
                                  </p:childTnLst>
                                </p:cTn>
                              </p:par>
                            </p:childTnLst>
                          </p:cTn>
                        </p:par>
                        <p:par>
                          <p:cTn id="111" fill="hold">
                            <p:stCondLst>
                              <p:cond delay="2500"/>
                            </p:stCondLst>
                            <p:childTnLst>
                              <p:par>
                                <p:cTn id="112" presetClass="entr" nodeType="afterEffect" presetSubtype="0" presetID="1" grpId="29" fill="hold">
                                  <p:stCondLst>
                                    <p:cond delay="0"/>
                                  </p:stCondLst>
                                  <p:iterate type="el" backwards="0">
                                    <p:tmAbs val="0"/>
                                  </p:iterate>
                                  <p:childTnLst>
                                    <p:set>
                                      <p:cBhvr>
                                        <p:cTn id="113" fill="hold"/>
                                        <p:tgtEl>
                                          <p:spTgt spid="7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5" grpId="28"/>
      <p:bldP build="whole" bldLvl="1" animBg="1" rev="0" advAuto="0" spid="731" grpId="1"/>
      <p:bldP build="whole" bldLvl="1" animBg="1" rev="0" advAuto="0" spid="754" grpId="19"/>
      <p:bldP build="whole" bldLvl="1" animBg="1" rev="0" advAuto="0" spid="737" grpId="29"/>
      <p:bldP build="whole" bldLvl="1" animBg="1" rev="0" advAuto="0" spid="736" grpId="16"/>
      <p:bldP build="whole" bldLvl="1" animBg="1" rev="0" advAuto="0" spid="754" grpId="26"/>
      <p:bldP build="whole" bldLvl="1" animBg="1" rev="0" advAuto="0" spid="727" grpId="8"/>
      <p:bldP build="whole" bldLvl="1" animBg="1" rev="0" advAuto="0" spid="724" grpId="10"/>
      <p:bldP build="whole" bldLvl="1" animBg="1" rev="0" advAuto="0" spid="732" grpId="11"/>
      <p:bldP build="whole" bldLvl="1" animBg="1" rev="0" advAuto="0" spid="720" grpId="12"/>
      <p:bldP build="whole" bldLvl="1" animBg="1" rev="0" advAuto="0" spid="757" grpId="22"/>
      <p:bldP build="whole" bldLvl="1" animBg="1" rev="0" advAuto="0" spid="733" grpId="6"/>
      <p:bldP build="whole" bldLvl="1" animBg="1" rev="0" advAuto="0" spid="725" grpId="3"/>
      <p:bldP build="whole" bldLvl="1" animBg="1" rev="0" advAuto="0" spid="758" grpId="23"/>
      <p:bldP build="whole" bldLvl="1" animBg="1" rev="0" advAuto="0" spid="749" grpId="17"/>
      <p:bldP build="whole" bldLvl="1" animBg="1" rev="0" advAuto="0" spid="726" grpId="13"/>
      <p:bldP build="whole" bldLvl="1" animBg="1" rev="0" advAuto="0" spid="719" grpId="2"/>
      <p:bldP build="whole" bldLvl="1" animBg="1" rev="0" advAuto="0" spid="721" grpId="7"/>
      <p:bldP build="whole" bldLvl="1" animBg="1" rev="0" advAuto="0" spid="723" grpId="15"/>
      <p:bldP build="whole" bldLvl="1" animBg="1" rev="0" advAuto="0" spid="729" grpId="14"/>
      <p:bldP build="whole" bldLvl="1" animBg="1" rev="0" advAuto="0" spid="755" grpId="20"/>
      <p:bldP build="whole" bldLvl="1" animBg="1" rev="0" advAuto="0" spid="756" grpId="21"/>
      <p:bldP build="whole" bldLvl="1" animBg="1" rev="0" advAuto="0" spid="730" grpId="9"/>
      <p:bldP build="whole" bldLvl="1" animBg="1" rev="0" advAuto="0" spid="759" grpId="24"/>
      <p:bldP build="whole" bldLvl="1" animBg="1" rev="0" advAuto="0" spid="728" grpId="4"/>
      <p:bldP build="whole" bldLvl="1" animBg="1" rev="0" advAuto="0" spid="722" grpId="5"/>
      <p:bldP build="whole" bldLvl="1" animBg="1" rev="0" advAuto="0" spid="755" grpId="27"/>
      <p:bldP build="whole" bldLvl="1" animBg="1" rev="0" advAuto="0" spid="760" grpId="25"/>
      <p:bldP build="whole" bldLvl="1" animBg="1" rev="0" advAuto="0" spid="753" grpId="18"/>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2" name="Shape 762"/>
          <p:cNvSpPr/>
          <p:nvPr/>
        </p:nvSpPr>
        <p:spPr>
          <a:xfrm>
            <a:off x="782367" y="838200"/>
            <a:ext cx="3978148" cy="1811544"/>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763" name="Shape 763"/>
          <p:cNvSpPr/>
          <p:nvPr/>
        </p:nvSpPr>
        <p:spPr>
          <a:xfrm>
            <a:off x="922067" y="1400288"/>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764" name="Shape 764"/>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765" name="Shape 765"/>
          <p:cNvSpPr/>
          <p:nvPr/>
        </p:nvSpPr>
        <p:spPr>
          <a:xfrm>
            <a:off x="4862017" y="838200"/>
            <a:ext cx="2094251" cy="1811544"/>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766" name="Shape 766"/>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767" name="Shape 767"/>
          <p:cNvSpPr/>
          <p:nvPr/>
        </p:nvSpPr>
        <p:spPr>
          <a:xfrm>
            <a:off x="19960473" y="599731"/>
            <a:ext cx="36144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Build Packs</a:t>
            </a:r>
          </a:p>
        </p:txBody>
      </p:sp>
      <p:pic>
        <p:nvPicPr>
          <p:cNvPr id="768" name="pasted-image.pdf"/>
          <p:cNvPicPr>
            <a:picLocks noChangeAspect="1"/>
          </p:cNvPicPr>
          <p:nvPr/>
        </p:nvPicPr>
        <p:blipFill>
          <a:blip r:embed="rId2">
            <a:extLst/>
          </a:blip>
          <a:stretch>
            <a:fillRect/>
          </a:stretch>
        </p:blipFill>
        <p:spPr>
          <a:xfrm>
            <a:off x="8969003" y="3854865"/>
            <a:ext cx="1447801" cy="1559170"/>
          </a:xfrm>
          <a:prstGeom prst="rect">
            <a:avLst/>
          </a:prstGeom>
          <a:ln w="12700">
            <a:miter lim="400000"/>
          </a:ln>
        </p:spPr>
      </p:pic>
      <p:pic>
        <p:nvPicPr>
          <p:cNvPr id="769" name="pasted-image.pdf"/>
          <p:cNvPicPr>
            <a:picLocks noChangeAspect="1"/>
          </p:cNvPicPr>
          <p:nvPr/>
        </p:nvPicPr>
        <p:blipFill>
          <a:blip r:embed="rId3">
            <a:extLst/>
          </a:blip>
          <a:stretch>
            <a:fillRect/>
          </a:stretch>
        </p:blipFill>
        <p:spPr>
          <a:xfrm>
            <a:off x="7686378" y="8472254"/>
            <a:ext cx="1593504" cy="548874"/>
          </a:xfrm>
          <a:prstGeom prst="rect">
            <a:avLst/>
          </a:prstGeom>
          <a:ln w="12700">
            <a:miter lim="400000"/>
          </a:ln>
        </p:spPr>
      </p:pic>
      <p:pic>
        <p:nvPicPr>
          <p:cNvPr id="770" name="pasted-image.pdf"/>
          <p:cNvPicPr>
            <a:picLocks noChangeAspect="1"/>
          </p:cNvPicPr>
          <p:nvPr/>
        </p:nvPicPr>
        <p:blipFill>
          <a:blip r:embed="rId4">
            <a:extLst/>
          </a:blip>
          <a:stretch>
            <a:fillRect/>
          </a:stretch>
        </p:blipFill>
        <p:spPr>
          <a:xfrm>
            <a:off x="11306270" y="10553816"/>
            <a:ext cx="1822260" cy="548874"/>
          </a:xfrm>
          <a:prstGeom prst="rect">
            <a:avLst/>
          </a:prstGeom>
          <a:ln w="12700">
            <a:miter lim="400000"/>
          </a:ln>
        </p:spPr>
      </p:pic>
      <p:pic>
        <p:nvPicPr>
          <p:cNvPr id="771" name="pasted-image.pdf"/>
          <p:cNvPicPr>
            <a:picLocks noChangeAspect="1"/>
          </p:cNvPicPr>
          <p:nvPr/>
        </p:nvPicPr>
        <p:blipFill>
          <a:blip r:embed="rId5">
            <a:extLst/>
          </a:blip>
          <a:stretch>
            <a:fillRect/>
          </a:stretch>
        </p:blipFill>
        <p:spPr>
          <a:xfrm>
            <a:off x="15129518" y="7326793"/>
            <a:ext cx="2170452" cy="755783"/>
          </a:xfrm>
          <a:prstGeom prst="rect">
            <a:avLst/>
          </a:prstGeom>
          <a:ln w="12700">
            <a:miter lim="400000"/>
          </a:ln>
        </p:spPr>
      </p:pic>
      <p:pic>
        <p:nvPicPr>
          <p:cNvPr id="772" name="pasted-image.pdf"/>
          <p:cNvPicPr>
            <a:picLocks noChangeAspect="1"/>
          </p:cNvPicPr>
          <p:nvPr/>
        </p:nvPicPr>
        <p:blipFill>
          <a:blip r:embed="rId6">
            <a:extLst/>
          </a:blip>
          <a:stretch>
            <a:fillRect/>
          </a:stretch>
        </p:blipFill>
        <p:spPr>
          <a:xfrm>
            <a:off x="15129518" y="5481882"/>
            <a:ext cx="1348471" cy="1559170"/>
          </a:xfrm>
          <a:prstGeom prst="rect">
            <a:avLst/>
          </a:prstGeom>
          <a:ln w="12700">
            <a:miter lim="400000"/>
          </a:ln>
        </p:spPr>
      </p:pic>
      <p:pic>
        <p:nvPicPr>
          <p:cNvPr id="773" name="pasted-image.pdf"/>
          <p:cNvPicPr>
            <a:picLocks noChangeAspect="1"/>
          </p:cNvPicPr>
          <p:nvPr/>
        </p:nvPicPr>
        <p:blipFill>
          <a:blip r:embed="rId7">
            <a:extLst/>
          </a:blip>
          <a:stretch>
            <a:fillRect/>
          </a:stretch>
        </p:blipFill>
        <p:spPr>
          <a:xfrm>
            <a:off x="8448444" y="9532656"/>
            <a:ext cx="1735307" cy="1735307"/>
          </a:xfrm>
          <a:prstGeom prst="rect">
            <a:avLst/>
          </a:prstGeom>
          <a:ln w="12700">
            <a:miter lim="400000"/>
          </a:ln>
        </p:spPr>
      </p:pic>
      <p:pic>
        <p:nvPicPr>
          <p:cNvPr id="774" name="pasted-image.pdf"/>
          <p:cNvPicPr>
            <a:picLocks noChangeAspect="1"/>
          </p:cNvPicPr>
          <p:nvPr/>
        </p:nvPicPr>
        <p:blipFill>
          <a:blip r:embed="rId8">
            <a:extLst/>
          </a:blip>
          <a:stretch>
            <a:fillRect/>
          </a:stretch>
        </p:blipFill>
        <p:spPr>
          <a:xfrm>
            <a:off x="7707757" y="6004711"/>
            <a:ext cx="1735307" cy="932404"/>
          </a:xfrm>
          <a:prstGeom prst="rect">
            <a:avLst/>
          </a:prstGeom>
          <a:ln w="12700">
            <a:miter lim="400000"/>
          </a:ln>
        </p:spPr>
      </p:pic>
      <p:pic>
        <p:nvPicPr>
          <p:cNvPr id="775" name="pasted-image.pdf"/>
          <p:cNvPicPr>
            <a:picLocks noChangeAspect="1"/>
          </p:cNvPicPr>
          <p:nvPr/>
        </p:nvPicPr>
        <p:blipFill>
          <a:blip r:embed="rId9">
            <a:extLst/>
          </a:blip>
          <a:stretch>
            <a:fillRect/>
          </a:stretch>
        </p:blipFill>
        <p:spPr>
          <a:xfrm>
            <a:off x="6900164" y="7171284"/>
            <a:ext cx="2354319" cy="1066801"/>
          </a:xfrm>
          <a:prstGeom prst="rect">
            <a:avLst/>
          </a:prstGeom>
          <a:ln w="12700">
            <a:miter lim="400000"/>
          </a:ln>
        </p:spPr>
      </p:pic>
      <p:pic>
        <p:nvPicPr>
          <p:cNvPr id="776" name="pasted-image.pdf"/>
          <p:cNvPicPr>
            <a:picLocks noChangeAspect="1"/>
          </p:cNvPicPr>
          <p:nvPr/>
        </p:nvPicPr>
        <p:blipFill>
          <a:blip r:embed="rId10">
            <a:extLst/>
          </a:blip>
          <a:stretch>
            <a:fillRect/>
          </a:stretch>
        </p:blipFill>
        <p:spPr>
          <a:xfrm>
            <a:off x="11379396" y="3637054"/>
            <a:ext cx="2170452" cy="1218499"/>
          </a:xfrm>
          <a:prstGeom prst="rect">
            <a:avLst/>
          </a:prstGeom>
          <a:ln w="12700">
            <a:miter lim="400000"/>
          </a:ln>
        </p:spPr>
      </p:pic>
      <p:pic>
        <p:nvPicPr>
          <p:cNvPr id="777" name="Logo_GrailsByPivotal_Stacked_Small.png"/>
          <p:cNvPicPr>
            <a:picLocks noChangeAspect="1"/>
          </p:cNvPicPr>
          <p:nvPr/>
        </p:nvPicPr>
        <p:blipFill>
          <a:blip r:embed="rId11">
            <a:extLst/>
          </a:blip>
          <a:stretch>
            <a:fillRect/>
          </a:stretch>
        </p:blipFill>
        <p:spPr>
          <a:xfrm>
            <a:off x="13833220" y="9974859"/>
            <a:ext cx="2540001" cy="850901"/>
          </a:xfrm>
          <a:prstGeom prst="rect">
            <a:avLst/>
          </a:prstGeom>
          <a:ln w="12700">
            <a:miter lim="400000"/>
          </a:ln>
        </p:spPr>
      </p:pic>
      <p:pic>
        <p:nvPicPr>
          <p:cNvPr id="778" name="Spring_Medium.png"/>
          <p:cNvPicPr>
            <a:picLocks noChangeAspect="1"/>
          </p:cNvPicPr>
          <p:nvPr/>
        </p:nvPicPr>
        <p:blipFill>
          <a:blip r:embed="rId12">
            <a:extLst/>
          </a:blip>
          <a:stretch>
            <a:fillRect/>
          </a:stretch>
        </p:blipFill>
        <p:spPr>
          <a:xfrm>
            <a:off x="13560231" y="3875340"/>
            <a:ext cx="3085982" cy="1320801"/>
          </a:xfrm>
          <a:prstGeom prst="rect">
            <a:avLst/>
          </a:prstGeom>
          <a:ln w="12700">
            <a:miter lim="400000"/>
          </a:ln>
        </p:spPr>
      </p:pic>
      <p:pic>
        <p:nvPicPr>
          <p:cNvPr id="779" name="Logo_Groovy_Small.png"/>
          <p:cNvPicPr>
            <a:picLocks noChangeAspect="1"/>
          </p:cNvPicPr>
          <p:nvPr/>
        </p:nvPicPr>
        <p:blipFill>
          <a:blip r:embed="rId13">
            <a:extLst/>
          </a:blip>
          <a:stretch>
            <a:fillRect/>
          </a:stretch>
        </p:blipFill>
        <p:spPr>
          <a:xfrm>
            <a:off x="14609953" y="8368317"/>
            <a:ext cx="2540001" cy="1320801"/>
          </a:xfrm>
          <a:prstGeom prst="rect">
            <a:avLst/>
          </a:prstGeom>
          <a:ln w="12700">
            <a:miter lim="400000"/>
          </a:ln>
        </p:spPr>
      </p:pic>
      <p:grpSp>
        <p:nvGrpSpPr>
          <p:cNvPr id="783" name="Group 783"/>
          <p:cNvGrpSpPr/>
          <p:nvPr/>
        </p:nvGrpSpPr>
        <p:grpSpPr>
          <a:xfrm>
            <a:off x="9810750" y="5323434"/>
            <a:ext cx="4762500" cy="4762501"/>
            <a:chOff x="0" y="0"/>
            <a:chExt cx="4762500" cy="4762500"/>
          </a:xfrm>
        </p:grpSpPr>
        <p:sp>
          <p:nvSpPr>
            <p:cNvPr id="780" name="Shape 780"/>
            <p:cNvSpPr/>
            <p:nvPr/>
          </p:nvSpPr>
          <p:spPr>
            <a:xfrm>
              <a:off x="0" y="0"/>
              <a:ext cx="4762500" cy="4762500"/>
            </a:xfrm>
            <a:prstGeom prst="ellipse">
              <a:avLst/>
            </a:prstGeom>
            <a:noFill/>
            <a:ln w="12700" cap="flat">
              <a:solidFill>
                <a:srgbClr val="A6AAA9"/>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781" name="icon_cf_green@2x.png"/>
            <p:cNvPicPr>
              <a:picLocks noChangeAspect="1"/>
            </p:cNvPicPr>
            <p:nvPr/>
          </p:nvPicPr>
          <p:blipFill>
            <a:blip r:embed="rId14">
              <a:extLst/>
            </a:blip>
            <a:stretch>
              <a:fillRect/>
            </a:stretch>
          </p:blipFill>
          <p:spPr>
            <a:xfrm>
              <a:off x="1022892" y="724062"/>
              <a:ext cx="2716716" cy="2716715"/>
            </a:xfrm>
            <a:prstGeom prst="rect">
              <a:avLst/>
            </a:prstGeom>
            <a:ln w="12700" cap="flat">
              <a:noFill/>
              <a:miter lim="400000"/>
            </a:ln>
            <a:effectLst/>
          </p:spPr>
        </p:pic>
        <p:pic>
          <p:nvPicPr>
            <p:cNvPr id="782" name="Pivotal_Black.png"/>
            <p:cNvPicPr>
              <a:picLocks noChangeAspect="1"/>
            </p:cNvPicPr>
            <p:nvPr/>
          </p:nvPicPr>
          <p:blipFill>
            <a:blip r:embed="rId15">
              <a:extLst/>
            </a:blip>
            <a:stretch>
              <a:fillRect/>
            </a:stretch>
          </p:blipFill>
          <p:spPr>
            <a:xfrm>
              <a:off x="1294751" y="2964666"/>
              <a:ext cx="2172998" cy="850901"/>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768"/>
                                        </p:tgtEl>
                                        <p:attrNameLst>
                                          <p:attrName>style.visibility</p:attrName>
                                        </p:attrNameLst>
                                      </p:cBhvr>
                                      <p:to>
                                        <p:strVal val="visible"/>
                                      </p:to>
                                    </p:set>
                                    <p:anim calcmode="lin" valueType="num">
                                      <p:cBhvr>
                                        <p:cTn id="7" dur="1000" fill="hold"/>
                                        <p:tgtEl>
                                          <p:spTgt spid="768"/>
                                        </p:tgtEl>
                                        <p:attrNameLst>
                                          <p:attrName>ppt_w</p:attrName>
                                        </p:attrNameLst>
                                      </p:cBhvr>
                                      <p:tavLst>
                                        <p:tav tm="0">
                                          <p:val>
                                            <p:fltVal val="0"/>
                                          </p:val>
                                        </p:tav>
                                        <p:tav tm="100000">
                                          <p:val>
                                            <p:strVal val="#ppt_w"/>
                                          </p:val>
                                        </p:tav>
                                      </p:tavLst>
                                    </p:anim>
                                    <p:anim calcmode="lin" valueType="num">
                                      <p:cBhvr>
                                        <p:cTn id="8" dur="1000" fill="hold"/>
                                        <p:tgtEl>
                                          <p:spTgt spid="768"/>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778"/>
                                        </p:tgtEl>
                                        <p:attrNameLst>
                                          <p:attrName>style.visibility</p:attrName>
                                        </p:attrNameLst>
                                      </p:cBhvr>
                                      <p:to>
                                        <p:strVal val="visible"/>
                                      </p:to>
                                    </p:set>
                                    <p:anim calcmode="lin" valueType="num">
                                      <p:cBhvr>
                                        <p:cTn id="12" dur="1000" fill="hold"/>
                                        <p:tgtEl>
                                          <p:spTgt spid="778"/>
                                        </p:tgtEl>
                                        <p:attrNameLst>
                                          <p:attrName>ppt_w</p:attrName>
                                        </p:attrNameLst>
                                      </p:cBhvr>
                                      <p:tavLst>
                                        <p:tav tm="0">
                                          <p:val>
                                            <p:fltVal val="0"/>
                                          </p:val>
                                        </p:tav>
                                        <p:tav tm="100000">
                                          <p:val>
                                            <p:strVal val="#ppt_w"/>
                                          </p:val>
                                        </p:tav>
                                      </p:tavLst>
                                    </p:anim>
                                    <p:anim calcmode="lin" valueType="num">
                                      <p:cBhvr>
                                        <p:cTn id="13" dur="1000" fill="hold"/>
                                        <p:tgtEl>
                                          <p:spTgt spid="778"/>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Class="entr" nodeType="afterEffect" presetSubtype="16" presetID="23" grpId="3" fill="hold">
                                  <p:stCondLst>
                                    <p:cond delay="0"/>
                                  </p:stCondLst>
                                  <p:iterate type="el" backwards="0">
                                    <p:tmAbs val="0"/>
                                  </p:iterate>
                                  <p:childTnLst>
                                    <p:set>
                                      <p:cBhvr>
                                        <p:cTn id="16" fill="hold"/>
                                        <p:tgtEl>
                                          <p:spTgt spid="779"/>
                                        </p:tgtEl>
                                        <p:attrNameLst>
                                          <p:attrName>style.visibility</p:attrName>
                                        </p:attrNameLst>
                                      </p:cBhvr>
                                      <p:to>
                                        <p:strVal val="visible"/>
                                      </p:to>
                                    </p:set>
                                    <p:anim calcmode="lin" valueType="num">
                                      <p:cBhvr>
                                        <p:cTn id="17" dur="1000" fill="hold"/>
                                        <p:tgtEl>
                                          <p:spTgt spid="779"/>
                                        </p:tgtEl>
                                        <p:attrNameLst>
                                          <p:attrName>ppt_w</p:attrName>
                                        </p:attrNameLst>
                                      </p:cBhvr>
                                      <p:tavLst>
                                        <p:tav tm="0">
                                          <p:val>
                                            <p:fltVal val="0"/>
                                          </p:val>
                                        </p:tav>
                                        <p:tav tm="100000">
                                          <p:val>
                                            <p:strVal val="#ppt_w"/>
                                          </p:val>
                                        </p:tav>
                                      </p:tavLst>
                                    </p:anim>
                                    <p:anim calcmode="lin" valueType="num">
                                      <p:cBhvr>
                                        <p:cTn id="18" dur="1000" fill="hold"/>
                                        <p:tgtEl>
                                          <p:spTgt spid="779"/>
                                        </p:tgtEl>
                                        <p:attrNameLst>
                                          <p:attrName>ppt_h</p:attrName>
                                        </p:attrNameLst>
                                      </p:cBhvr>
                                      <p:tavLst>
                                        <p:tav tm="0">
                                          <p:val>
                                            <p:fltVal val="0"/>
                                          </p:val>
                                        </p:tav>
                                        <p:tav tm="100000">
                                          <p:val>
                                            <p:strVal val="#ppt_h"/>
                                          </p:val>
                                        </p:tav>
                                      </p:tavLst>
                                    </p:anim>
                                  </p:childTnLst>
                                </p:cTn>
                              </p:par>
                            </p:childTnLst>
                          </p:cTn>
                        </p:par>
                        <p:par>
                          <p:cTn id="19" fill="hold">
                            <p:stCondLst>
                              <p:cond delay="3000"/>
                            </p:stCondLst>
                            <p:childTnLst>
                              <p:par>
                                <p:cTn id="20" presetClass="entr" nodeType="afterEffect" presetSubtype="16" presetID="23" grpId="4" fill="hold">
                                  <p:stCondLst>
                                    <p:cond delay="0"/>
                                  </p:stCondLst>
                                  <p:iterate type="el" backwards="0">
                                    <p:tmAbs val="0"/>
                                  </p:iterate>
                                  <p:childTnLst>
                                    <p:set>
                                      <p:cBhvr>
                                        <p:cTn id="21" fill="hold"/>
                                        <p:tgtEl>
                                          <p:spTgt spid="769"/>
                                        </p:tgtEl>
                                        <p:attrNameLst>
                                          <p:attrName>style.visibility</p:attrName>
                                        </p:attrNameLst>
                                      </p:cBhvr>
                                      <p:to>
                                        <p:strVal val="visible"/>
                                      </p:to>
                                    </p:set>
                                    <p:anim calcmode="lin" valueType="num">
                                      <p:cBhvr>
                                        <p:cTn id="22" dur="1000" fill="hold"/>
                                        <p:tgtEl>
                                          <p:spTgt spid="769"/>
                                        </p:tgtEl>
                                        <p:attrNameLst>
                                          <p:attrName>ppt_w</p:attrName>
                                        </p:attrNameLst>
                                      </p:cBhvr>
                                      <p:tavLst>
                                        <p:tav tm="0">
                                          <p:val>
                                            <p:fltVal val="0"/>
                                          </p:val>
                                        </p:tav>
                                        <p:tav tm="100000">
                                          <p:val>
                                            <p:strVal val="#ppt_w"/>
                                          </p:val>
                                        </p:tav>
                                      </p:tavLst>
                                    </p:anim>
                                    <p:anim calcmode="lin" valueType="num">
                                      <p:cBhvr>
                                        <p:cTn id="23" dur="1000" fill="hold"/>
                                        <p:tgtEl>
                                          <p:spTgt spid="769"/>
                                        </p:tgtEl>
                                        <p:attrNameLst>
                                          <p:attrName>ppt_h</p:attrName>
                                        </p:attrNameLst>
                                      </p:cBhvr>
                                      <p:tavLst>
                                        <p:tav tm="0">
                                          <p:val>
                                            <p:fltVal val="0"/>
                                          </p:val>
                                        </p:tav>
                                        <p:tav tm="100000">
                                          <p:val>
                                            <p:strVal val="#ppt_h"/>
                                          </p:val>
                                        </p:tav>
                                      </p:tavLst>
                                    </p:anim>
                                  </p:childTnLst>
                                </p:cTn>
                              </p:par>
                            </p:childTnLst>
                          </p:cTn>
                        </p:par>
                        <p:par>
                          <p:cTn id="24" fill="hold">
                            <p:stCondLst>
                              <p:cond delay="4000"/>
                            </p:stCondLst>
                            <p:childTnLst>
                              <p:par>
                                <p:cTn id="25" presetClass="entr" nodeType="afterEffect" presetSubtype="16" presetID="23" grpId="5" fill="hold">
                                  <p:stCondLst>
                                    <p:cond delay="0"/>
                                  </p:stCondLst>
                                  <p:iterate type="el" backwards="0">
                                    <p:tmAbs val="0"/>
                                  </p:iterate>
                                  <p:childTnLst>
                                    <p:set>
                                      <p:cBhvr>
                                        <p:cTn id="26" fill="hold"/>
                                        <p:tgtEl>
                                          <p:spTgt spid="777"/>
                                        </p:tgtEl>
                                        <p:attrNameLst>
                                          <p:attrName>style.visibility</p:attrName>
                                        </p:attrNameLst>
                                      </p:cBhvr>
                                      <p:to>
                                        <p:strVal val="visible"/>
                                      </p:to>
                                    </p:set>
                                    <p:anim calcmode="lin" valueType="num">
                                      <p:cBhvr>
                                        <p:cTn id="27" dur="1000" fill="hold"/>
                                        <p:tgtEl>
                                          <p:spTgt spid="777"/>
                                        </p:tgtEl>
                                        <p:attrNameLst>
                                          <p:attrName>ppt_w</p:attrName>
                                        </p:attrNameLst>
                                      </p:cBhvr>
                                      <p:tavLst>
                                        <p:tav tm="0">
                                          <p:val>
                                            <p:fltVal val="0"/>
                                          </p:val>
                                        </p:tav>
                                        <p:tav tm="100000">
                                          <p:val>
                                            <p:strVal val="#ppt_w"/>
                                          </p:val>
                                        </p:tav>
                                      </p:tavLst>
                                    </p:anim>
                                    <p:anim calcmode="lin" valueType="num">
                                      <p:cBhvr>
                                        <p:cTn id="28" dur="1000" fill="hold"/>
                                        <p:tgtEl>
                                          <p:spTgt spid="777"/>
                                        </p:tgtEl>
                                        <p:attrNameLst>
                                          <p:attrName>ppt_h</p:attrName>
                                        </p:attrNameLst>
                                      </p:cBhvr>
                                      <p:tavLst>
                                        <p:tav tm="0">
                                          <p:val>
                                            <p:fltVal val="0"/>
                                          </p:val>
                                        </p:tav>
                                        <p:tav tm="100000">
                                          <p:val>
                                            <p:strVal val="#ppt_h"/>
                                          </p:val>
                                        </p:tav>
                                      </p:tavLst>
                                    </p:anim>
                                  </p:childTnLst>
                                </p:cTn>
                              </p:par>
                            </p:childTnLst>
                          </p:cTn>
                        </p:par>
                        <p:par>
                          <p:cTn id="29" fill="hold">
                            <p:stCondLst>
                              <p:cond delay="5000"/>
                            </p:stCondLst>
                            <p:childTnLst>
                              <p:par>
                                <p:cTn id="30" presetClass="entr" nodeType="afterEffect" presetSubtype="16" presetID="23" grpId="6" fill="hold">
                                  <p:stCondLst>
                                    <p:cond delay="0"/>
                                  </p:stCondLst>
                                  <p:iterate type="el" backwards="0">
                                    <p:tmAbs val="0"/>
                                  </p:iterate>
                                  <p:childTnLst>
                                    <p:set>
                                      <p:cBhvr>
                                        <p:cTn id="31" fill="hold"/>
                                        <p:tgtEl>
                                          <p:spTgt spid="770"/>
                                        </p:tgtEl>
                                        <p:attrNameLst>
                                          <p:attrName>style.visibility</p:attrName>
                                        </p:attrNameLst>
                                      </p:cBhvr>
                                      <p:to>
                                        <p:strVal val="visible"/>
                                      </p:to>
                                    </p:set>
                                    <p:anim calcmode="lin" valueType="num">
                                      <p:cBhvr>
                                        <p:cTn id="32" dur="1000" fill="hold"/>
                                        <p:tgtEl>
                                          <p:spTgt spid="770"/>
                                        </p:tgtEl>
                                        <p:attrNameLst>
                                          <p:attrName>ppt_w</p:attrName>
                                        </p:attrNameLst>
                                      </p:cBhvr>
                                      <p:tavLst>
                                        <p:tav tm="0">
                                          <p:val>
                                            <p:fltVal val="0"/>
                                          </p:val>
                                        </p:tav>
                                        <p:tav tm="100000">
                                          <p:val>
                                            <p:strVal val="#ppt_w"/>
                                          </p:val>
                                        </p:tav>
                                      </p:tavLst>
                                    </p:anim>
                                    <p:anim calcmode="lin" valueType="num">
                                      <p:cBhvr>
                                        <p:cTn id="33" dur="1000" fill="hold"/>
                                        <p:tgtEl>
                                          <p:spTgt spid="770"/>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16" presetID="23" grpId="7" fill="hold">
                                  <p:stCondLst>
                                    <p:cond delay="0"/>
                                  </p:stCondLst>
                                  <p:iterate type="el" backwards="0">
                                    <p:tmAbs val="0"/>
                                  </p:iterate>
                                  <p:childTnLst>
                                    <p:set>
                                      <p:cBhvr>
                                        <p:cTn id="37" fill="hold"/>
                                        <p:tgtEl>
                                          <p:spTgt spid="772"/>
                                        </p:tgtEl>
                                        <p:attrNameLst>
                                          <p:attrName>style.visibility</p:attrName>
                                        </p:attrNameLst>
                                      </p:cBhvr>
                                      <p:to>
                                        <p:strVal val="visible"/>
                                      </p:to>
                                    </p:set>
                                    <p:anim calcmode="lin" valueType="num">
                                      <p:cBhvr>
                                        <p:cTn id="38" dur="1000" fill="hold"/>
                                        <p:tgtEl>
                                          <p:spTgt spid="772"/>
                                        </p:tgtEl>
                                        <p:attrNameLst>
                                          <p:attrName>ppt_w</p:attrName>
                                        </p:attrNameLst>
                                      </p:cBhvr>
                                      <p:tavLst>
                                        <p:tav tm="0">
                                          <p:val>
                                            <p:fltVal val="0"/>
                                          </p:val>
                                        </p:tav>
                                        <p:tav tm="100000">
                                          <p:val>
                                            <p:strVal val="#ppt_w"/>
                                          </p:val>
                                        </p:tav>
                                      </p:tavLst>
                                    </p:anim>
                                    <p:anim calcmode="lin" valueType="num">
                                      <p:cBhvr>
                                        <p:cTn id="39" dur="1000" fill="hold"/>
                                        <p:tgtEl>
                                          <p:spTgt spid="772"/>
                                        </p:tgtEl>
                                        <p:attrNameLst>
                                          <p:attrName>ppt_h</p:attrName>
                                        </p:attrNameLst>
                                      </p:cBhvr>
                                      <p:tavLst>
                                        <p:tav tm="0">
                                          <p:val>
                                            <p:fltVal val="0"/>
                                          </p:val>
                                        </p:tav>
                                        <p:tav tm="100000">
                                          <p:val>
                                            <p:strVal val="#ppt_h"/>
                                          </p:val>
                                        </p:tav>
                                      </p:tavLst>
                                    </p:anim>
                                  </p:childTnLst>
                                </p:cTn>
                              </p:par>
                            </p:childTnLst>
                          </p:cTn>
                        </p:par>
                        <p:par>
                          <p:cTn id="40" fill="hold">
                            <p:stCondLst>
                              <p:cond delay="1000"/>
                            </p:stCondLst>
                            <p:childTnLst>
                              <p:par>
                                <p:cTn id="41" presetClass="entr" nodeType="afterEffect" presetSubtype="16" presetID="23" grpId="8" fill="hold">
                                  <p:stCondLst>
                                    <p:cond delay="0"/>
                                  </p:stCondLst>
                                  <p:iterate type="el" backwards="0">
                                    <p:tmAbs val="0"/>
                                  </p:iterate>
                                  <p:childTnLst>
                                    <p:set>
                                      <p:cBhvr>
                                        <p:cTn id="42" fill="hold"/>
                                        <p:tgtEl>
                                          <p:spTgt spid="773"/>
                                        </p:tgtEl>
                                        <p:attrNameLst>
                                          <p:attrName>style.visibility</p:attrName>
                                        </p:attrNameLst>
                                      </p:cBhvr>
                                      <p:to>
                                        <p:strVal val="visible"/>
                                      </p:to>
                                    </p:set>
                                    <p:anim calcmode="lin" valueType="num">
                                      <p:cBhvr>
                                        <p:cTn id="43" dur="1000" fill="hold"/>
                                        <p:tgtEl>
                                          <p:spTgt spid="773"/>
                                        </p:tgtEl>
                                        <p:attrNameLst>
                                          <p:attrName>ppt_w</p:attrName>
                                        </p:attrNameLst>
                                      </p:cBhvr>
                                      <p:tavLst>
                                        <p:tav tm="0">
                                          <p:val>
                                            <p:fltVal val="0"/>
                                          </p:val>
                                        </p:tav>
                                        <p:tav tm="100000">
                                          <p:val>
                                            <p:strVal val="#ppt_w"/>
                                          </p:val>
                                        </p:tav>
                                      </p:tavLst>
                                    </p:anim>
                                    <p:anim calcmode="lin" valueType="num">
                                      <p:cBhvr>
                                        <p:cTn id="44" dur="1000" fill="hold"/>
                                        <p:tgtEl>
                                          <p:spTgt spid="773"/>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6" presetID="23" grpId="9" fill="hold">
                                  <p:stCondLst>
                                    <p:cond delay="0"/>
                                  </p:stCondLst>
                                  <p:iterate type="el" backwards="0">
                                    <p:tmAbs val="0"/>
                                  </p:iterate>
                                  <p:childTnLst>
                                    <p:set>
                                      <p:cBhvr>
                                        <p:cTn id="48" fill="hold"/>
                                        <p:tgtEl>
                                          <p:spTgt spid="775"/>
                                        </p:tgtEl>
                                        <p:attrNameLst>
                                          <p:attrName>style.visibility</p:attrName>
                                        </p:attrNameLst>
                                      </p:cBhvr>
                                      <p:to>
                                        <p:strVal val="visible"/>
                                      </p:to>
                                    </p:set>
                                    <p:anim calcmode="lin" valueType="num">
                                      <p:cBhvr>
                                        <p:cTn id="49" dur="1000" fill="hold"/>
                                        <p:tgtEl>
                                          <p:spTgt spid="775"/>
                                        </p:tgtEl>
                                        <p:attrNameLst>
                                          <p:attrName>ppt_w</p:attrName>
                                        </p:attrNameLst>
                                      </p:cBhvr>
                                      <p:tavLst>
                                        <p:tav tm="0">
                                          <p:val>
                                            <p:fltVal val="0"/>
                                          </p:val>
                                        </p:tav>
                                        <p:tav tm="100000">
                                          <p:val>
                                            <p:strVal val="#ppt_w"/>
                                          </p:val>
                                        </p:tav>
                                      </p:tavLst>
                                    </p:anim>
                                    <p:anim calcmode="lin" valueType="num">
                                      <p:cBhvr>
                                        <p:cTn id="50" dur="1000" fill="hold"/>
                                        <p:tgtEl>
                                          <p:spTgt spid="775"/>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6" presetID="23" grpId="10" fill="hold">
                                  <p:stCondLst>
                                    <p:cond delay="0"/>
                                  </p:stCondLst>
                                  <p:iterate type="el" backwards="0">
                                    <p:tmAbs val="0"/>
                                  </p:iterate>
                                  <p:childTnLst>
                                    <p:set>
                                      <p:cBhvr>
                                        <p:cTn id="54" fill="hold"/>
                                        <p:tgtEl>
                                          <p:spTgt spid="771"/>
                                        </p:tgtEl>
                                        <p:attrNameLst>
                                          <p:attrName>style.visibility</p:attrName>
                                        </p:attrNameLst>
                                      </p:cBhvr>
                                      <p:to>
                                        <p:strVal val="visible"/>
                                      </p:to>
                                    </p:set>
                                    <p:anim calcmode="lin" valueType="num">
                                      <p:cBhvr>
                                        <p:cTn id="55" dur="1000" fill="hold"/>
                                        <p:tgtEl>
                                          <p:spTgt spid="771"/>
                                        </p:tgtEl>
                                        <p:attrNameLst>
                                          <p:attrName>ppt_w</p:attrName>
                                        </p:attrNameLst>
                                      </p:cBhvr>
                                      <p:tavLst>
                                        <p:tav tm="0">
                                          <p:val>
                                            <p:fltVal val="0"/>
                                          </p:val>
                                        </p:tav>
                                        <p:tav tm="100000">
                                          <p:val>
                                            <p:strVal val="#ppt_w"/>
                                          </p:val>
                                        </p:tav>
                                      </p:tavLst>
                                    </p:anim>
                                    <p:anim calcmode="lin" valueType="num">
                                      <p:cBhvr>
                                        <p:cTn id="56" dur="1000" fill="hold"/>
                                        <p:tgtEl>
                                          <p:spTgt spid="771"/>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16" presetID="23" grpId="11" fill="hold">
                                  <p:stCondLst>
                                    <p:cond delay="0"/>
                                  </p:stCondLst>
                                  <p:iterate type="el" backwards="0">
                                    <p:tmAbs val="0"/>
                                  </p:iterate>
                                  <p:childTnLst>
                                    <p:set>
                                      <p:cBhvr>
                                        <p:cTn id="60" fill="hold"/>
                                        <p:tgtEl>
                                          <p:spTgt spid="774"/>
                                        </p:tgtEl>
                                        <p:attrNameLst>
                                          <p:attrName>style.visibility</p:attrName>
                                        </p:attrNameLst>
                                      </p:cBhvr>
                                      <p:to>
                                        <p:strVal val="visible"/>
                                      </p:to>
                                    </p:set>
                                    <p:anim calcmode="lin" valueType="num">
                                      <p:cBhvr>
                                        <p:cTn id="61" dur="1000" fill="hold"/>
                                        <p:tgtEl>
                                          <p:spTgt spid="774"/>
                                        </p:tgtEl>
                                        <p:attrNameLst>
                                          <p:attrName>ppt_w</p:attrName>
                                        </p:attrNameLst>
                                      </p:cBhvr>
                                      <p:tavLst>
                                        <p:tav tm="0">
                                          <p:val>
                                            <p:fltVal val="0"/>
                                          </p:val>
                                        </p:tav>
                                        <p:tav tm="100000">
                                          <p:val>
                                            <p:strVal val="#ppt_w"/>
                                          </p:val>
                                        </p:tav>
                                      </p:tavLst>
                                    </p:anim>
                                    <p:anim calcmode="lin" valueType="num">
                                      <p:cBhvr>
                                        <p:cTn id="62" dur="1000" fill="hold"/>
                                        <p:tgtEl>
                                          <p:spTgt spid="77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6" presetID="23" grpId="12" fill="hold">
                                  <p:stCondLst>
                                    <p:cond delay="0"/>
                                  </p:stCondLst>
                                  <p:iterate type="el" backwards="0">
                                    <p:tmAbs val="0"/>
                                  </p:iterate>
                                  <p:childTnLst>
                                    <p:set>
                                      <p:cBhvr>
                                        <p:cTn id="66" fill="hold"/>
                                        <p:tgtEl>
                                          <p:spTgt spid="776"/>
                                        </p:tgtEl>
                                        <p:attrNameLst>
                                          <p:attrName>style.visibility</p:attrName>
                                        </p:attrNameLst>
                                      </p:cBhvr>
                                      <p:to>
                                        <p:strVal val="visible"/>
                                      </p:to>
                                    </p:set>
                                    <p:anim calcmode="lin" valueType="num">
                                      <p:cBhvr>
                                        <p:cTn id="67" dur="1000" fill="hold"/>
                                        <p:tgtEl>
                                          <p:spTgt spid="776"/>
                                        </p:tgtEl>
                                        <p:attrNameLst>
                                          <p:attrName>ppt_w</p:attrName>
                                        </p:attrNameLst>
                                      </p:cBhvr>
                                      <p:tavLst>
                                        <p:tav tm="0">
                                          <p:val>
                                            <p:fltVal val="0"/>
                                          </p:val>
                                        </p:tav>
                                        <p:tav tm="100000">
                                          <p:val>
                                            <p:strVal val="#ppt_w"/>
                                          </p:val>
                                        </p:tav>
                                      </p:tavLst>
                                    </p:anim>
                                    <p:anim calcmode="lin" valueType="num">
                                      <p:cBhvr>
                                        <p:cTn id="68" dur="1000" fill="hold"/>
                                        <p:tgtEl>
                                          <p:spTgt spid="77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2" grpId="7"/>
      <p:bldP build="whole" bldLvl="1" animBg="1" rev="0" advAuto="0" spid="776" grpId="12"/>
      <p:bldP build="whole" bldLvl="1" animBg="1" rev="0" advAuto="0" spid="768" grpId="1"/>
      <p:bldP build="whole" bldLvl="1" animBg="1" rev="0" advAuto="0" spid="777" grpId="5"/>
      <p:bldP build="whole" bldLvl="1" animBg="1" rev="0" advAuto="0" spid="779" grpId="3"/>
      <p:bldP build="whole" bldLvl="1" animBg="1" rev="0" advAuto="0" spid="770" grpId="6"/>
      <p:bldP build="whole" bldLvl="1" animBg="1" rev="0" advAuto="0" spid="773" grpId="8"/>
      <p:bldP build="whole" bldLvl="1" animBg="1" rev="0" advAuto="0" spid="778" grpId="2"/>
      <p:bldP build="whole" bldLvl="1" animBg="1" rev="0" advAuto="0" spid="774" grpId="11"/>
      <p:bldP build="whole" bldLvl="1" animBg="1" rev="0" advAuto="0" spid="769" grpId="4"/>
      <p:bldP build="whole" bldLvl="1" animBg="1" rev="0" advAuto="0" spid="771" grpId="10"/>
      <p:bldP build="whole" bldLvl="1" animBg="1" rev="0" advAuto="0" spid="775" grpId="9"/>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5" name="Shape 785"/>
          <p:cNvSpPr/>
          <p:nvPr/>
        </p:nvSpPr>
        <p:spPr>
          <a:xfrm>
            <a:off x="782367" y="838200"/>
            <a:ext cx="3978148" cy="1811544"/>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786" name="Shape 786"/>
          <p:cNvSpPr/>
          <p:nvPr/>
        </p:nvSpPr>
        <p:spPr>
          <a:xfrm>
            <a:off x="922067" y="1400288"/>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787" name="Shape 787"/>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788" name="Shape 788"/>
          <p:cNvSpPr/>
          <p:nvPr/>
        </p:nvSpPr>
        <p:spPr>
          <a:xfrm>
            <a:off x="4862017" y="838200"/>
            <a:ext cx="2094251" cy="1811544"/>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789" name="Shape 789"/>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grpSp>
        <p:nvGrpSpPr>
          <p:cNvPr id="806" name="Group 806"/>
          <p:cNvGrpSpPr/>
          <p:nvPr/>
        </p:nvGrpSpPr>
        <p:grpSpPr>
          <a:xfrm>
            <a:off x="6900164" y="3637054"/>
            <a:ext cx="10399806" cy="7630909"/>
            <a:chOff x="0" y="0"/>
            <a:chExt cx="10399804" cy="7630908"/>
          </a:xfrm>
        </p:grpSpPr>
        <p:pic>
          <p:nvPicPr>
            <p:cNvPr id="790" name="pasted-image.pdf"/>
            <p:cNvPicPr>
              <a:picLocks noChangeAspect="1"/>
            </p:cNvPicPr>
            <p:nvPr/>
          </p:nvPicPr>
          <p:blipFill>
            <a:blip r:embed="rId2">
              <a:extLst/>
            </a:blip>
            <a:stretch>
              <a:fillRect/>
            </a:stretch>
          </p:blipFill>
          <p:spPr>
            <a:xfrm>
              <a:off x="2068838" y="217810"/>
              <a:ext cx="1447801" cy="1559170"/>
            </a:xfrm>
            <a:prstGeom prst="rect">
              <a:avLst/>
            </a:prstGeom>
            <a:ln w="12700" cap="flat">
              <a:noFill/>
              <a:miter lim="400000"/>
            </a:ln>
            <a:effectLst/>
          </p:spPr>
        </p:pic>
        <p:pic>
          <p:nvPicPr>
            <p:cNvPr id="791" name="pasted-image.pdf"/>
            <p:cNvPicPr>
              <a:picLocks noChangeAspect="1"/>
            </p:cNvPicPr>
            <p:nvPr/>
          </p:nvPicPr>
          <p:blipFill>
            <a:blip r:embed="rId3">
              <a:extLst/>
            </a:blip>
            <a:stretch>
              <a:fillRect/>
            </a:stretch>
          </p:blipFill>
          <p:spPr>
            <a:xfrm>
              <a:off x="786214" y="4835199"/>
              <a:ext cx="1593503" cy="548874"/>
            </a:xfrm>
            <a:prstGeom prst="rect">
              <a:avLst/>
            </a:prstGeom>
            <a:ln w="12700" cap="flat">
              <a:noFill/>
              <a:miter lim="400000"/>
            </a:ln>
            <a:effectLst/>
          </p:spPr>
        </p:pic>
        <p:pic>
          <p:nvPicPr>
            <p:cNvPr id="792" name="pasted-image.pdf"/>
            <p:cNvPicPr>
              <a:picLocks noChangeAspect="1"/>
            </p:cNvPicPr>
            <p:nvPr/>
          </p:nvPicPr>
          <p:blipFill>
            <a:blip r:embed="rId4">
              <a:extLst/>
            </a:blip>
            <a:stretch>
              <a:fillRect/>
            </a:stretch>
          </p:blipFill>
          <p:spPr>
            <a:xfrm>
              <a:off x="4406105" y="6916762"/>
              <a:ext cx="1822260" cy="548874"/>
            </a:xfrm>
            <a:prstGeom prst="rect">
              <a:avLst/>
            </a:prstGeom>
            <a:ln w="12700" cap="flat">
              <a:noFill/>
              <a:miter lim="400000"/>
            </a:ln>
            <a:effectLst/>
          </p:spPr>
        </p:pic>
        <p:pic>
          <p:nvPicPr>
            <p:cNvPr id="793" name="pasted-image.pdf"/>
            <p:cNvPicPr>
              <a:picLocks noChangeAspect="1"/>
            </p:cNvPicPr>
            <p:nvPr/>
          </p:nvPicPr>
          <p:blipFill>
            <a:blip r:embed="rId5">
              <a:extLst/>
            </a:blip>
            <a:stretch>
              <a:fillRect/>
            </a:stretch>
          </p:blipFill>
          <p:spPr>
            <a:xfrm>
              <a:off x="8229353" y="3689738"/>
              <a:ext cx="2170452" cy="755783"/>
            </a:xfrm>
            <a:prstGeom prst="rect">
              <a:avLst/>
            </a:prstGeom>
            <a:ln w="12700" cap="flat">
              <a:noFill/>
              <a:miter lim="400000"/>
            </a:ln>
            <a:effectLst/>
          </p:spPr>
        </p:pic>
        <p:pic>
          <p:nvPicPr>
            <p:cNvPr id="794" name="pasted-image.pdf"/>
            <p:cNvPicPr>
              <a:picLocks noChangeAspect="1"/>
            </p:cNvPicPr>
            <p:nvPr/>
          </p:nvPicPr>
          <p:blipFill>
            <a:blip r:embed="rId6">
              <a:extLst/>
            </a:blip>
            <a:stretch>
              <a:fillRect/>
            </a:stretch>
          </p:blipFill>
          <p:spPr>
            <a:xfrm>
              <a:off x="8229353" y="1844827"/>
              <a:ext cx="1348472" cy="1559170"/>
            </a:xfrm>
            <a:prstGeom prst="rect">
              <a:avLst/>
            </a:prstGeom>
            <a:ln w="12700" cap="flat">
              <a:noFill/>
              <a:miter lim="400000"/>
            </a:ln>
            <a:effectLst/>
          </p:spPr>
        </p:pic>
        <p:pic>
          <p:nvPicPr>
            <p:cNvPr id="795" name="pasted-image.pdf"/>
            <p:cNvPicPr>
              <a:picLocks noChangeAspect="1"/>
            </p:cNvPicPr>
            <p:nvPr/>
          </p:nvPicPr>
          <p:blipFill>
            <a:blip r:embed="rId7">
              <a:extLst/>
            </a:blip>
            <a:stretch>
              <a:fillRect/>
            </a:stretch>
          </p:blipFill>
          <p:spPr>
            <a:xfrm>
              <a:off x="1548279" y="5895602"/>
              <a:ext cx="1735307" cy="1735307"/>
            </a:xfrm>
            <a:prstGeom prst="rect">
              <a:avLst/>
            </a:prstGeom>
            <a:ln w="12700" cap="flat">
              <a:noFill/>
              <a:miter lim="400000"/>
            </a:ln>
            <a:effectLst/>
          </p:spPr>
        </p:pic>
        <p:pic>
          <p:nvPicPr>
            <p:cNvPr id="796" name="pasted-image.pdf"/>
            <p:cNvPicPr>
              <a:picLocks noChangeAspect="1"/>
            </p:cNvPicPr>
            <p:nvPr/>
          </p:nvPicPr>
          <p:blipFill>
            <a:blip r:embed="rId8">
              <a:extLst/>
            </a:blip>
            <a:stretch>
              <a:fillRect/>
            </a:stretch>
          </p:blipFill>
          <p:spPr>
            <a:xfrm>
              <a:off x="807592" y="2367657"/>
              <a:ext cx="1735307" cy="932404"/>
            </a:xfrm>
            <a:prstGeom prst="rect">
              <a:avLst/>
            </a:prstGeom>
            <a:ln w="12700" cap="flat">
              <a:noFill/>
              <a:miter lim="400000"/>
            </a:ln>
            <a:effectLst/>
          </p:spPr>
        </p:pic>
        <p:pic>
          <p:nvPicPr>
            <p:cNvPr id="797" name="pasted-image.pdf"/>
            <p:cNvPicPr>
              <a:picLocks noChangeAspect="1"/>
            </p:cNvPicPr>
            <p:nvPr/>
          </p:nvPicPr>
          <p:blipFill>
            <a:blip r:embed="rId9">
              <a:extLst/>
            </a:blip>
            <a:stretch>
              <a:fillRect/>
            </a:stretch>
          </p:blipFill>
          <p:spPr>
            <a:xfrm>
              <a:off x="0" y="3534230"/>
              <a:ext cx="2354318" cy="1066801"/>
            </a:xfrm>
            <a:prstGeom prst="rect">
              <a:avLst/>
            </a:prstGeom>
            <a:ln w="12700" cap="flat">
              <a:noFill/>
              <a:miter lim="400000"/>
            </a:ln>
            <a:effectLst/>
          </p:spPr>
        </p:pic>
        <p:pic>
          <p:nvPicPr>
            <p:cNvPr id="798" name="pasted-image.pdf"/>
            <p:cNvPicPr>
              <a:picLocks noChangeAspect="1"/>
            </p:cNvPicPr>
            <p:nvPr/>
          </p:nvPicPr>
          <p:blipFill>
            <a:blip r:embed="rId10">
              <a:extLst/>
            </a:blip>
            <a:stretch>
              <a:fillRect/>
            </a:stretch>
          </p:blipFill>
          <p:spPr>
            <a:xfrm>
              <a:off x="4479232" y="0"/>
              <a:ext cx="2170451" cy="1218499"/>
            </a:xfrm>
            <a:prstGeom prst="rect">
              <a:avLst/>
            </a:prstGeom>
            <a:ln w="12700" cap="flat">
              <a:noFill/>
              <a:miter lim="400000"/>
            </a:ln>
            <a:effectLst/>
          </p:spPr>
        </p:pic>
        <p:pic>
          <p:nvPicPr>
            <p:cNvPr id="799" name="Logo_GrailsByPivotal_Stacked_Small.png"/>
            <p:cNvPicPr>
              <a:picLocks noChangeAspect="1"/>
            </p:cNvPicPr>
            <p:nvPr/>
          </p:nvPicPr>
          <p:blipFill>
            <a:blip r:embed="rId11">
              <a:extLst/>
            </a:blip>
            <a:srcRect l="0" t="0" r="0" b="0"/>
            <a:stretch>
              <a:fillRect/>
            </a:stretch>
          </p:blipFill>
          <p:spPr>
            <a:xfrm>
              <a:off x="6933055" y="6337805"/>
              <a:ext cx="2540001" cy="850901"/>
            </a:xfrm>
            <a:prstGeom prst="rect">
              <a:avLst/>
            </a:prstGeom>
            <a:ln w="12700" cap="flat">
              <a:noFill/>
              <a:miter lim="400000"/>
            </a:ln>
            <a:effectLst/>
          </p:spPr>
        </p:pic>
        <p:pic>
          <p:nvPicPr>
            <p:cNvPr id="800" name="Spring_Medium.png"/>
            <p:cNvPicPr>
              <a:picLocks noChangeAspect="1"/>
            </p:cNvPicPr>
            <p:nvPr/>
          </p:nvPicPr>
          <p:blipFill>
            <a:blip r:embed="rId12">
              <a:extLst/>
            </a:blip>
            <a:stretch>
              <a:fillRect/>
            </a:stretch>
          </p:blipFill>
          <p:spPr>
            <a:xfrm>
              <a:off x="6660066" y="238285"/>
              <a:ext cx="3085982" cy="1320801"/>
            </a:xfrm>
            <a:prstGeom prst="rect">
              <a:avLst/>
            </a:prstGeom>
            <a:ln w="12700" cap="flat">
              <a:noFill/>
              <a:miter lim="400000"/>
            </a:ln>
            <a:effectLst/>
          </p:spPr>
        </p:pic>
        <p:pic>
          <p:nvPicPr>
            <p:cNvPr id="801" name="Logo_Groovy_Small.png"/>
            <p:cNvPicPr>
              <a:picLocks noChangeAspect="1"/>
            </p:cNvPicPr>
            <p:nvPr/>
          </p:nvPicPr>
          <p:blipFill>
            <a:blip r:embed="rId13">
              <a:extLst/>
            </a:blip>
            <a:stretch>
              <a:fillRect/>
            </a:stretch>
          </p:blipFill>
          <p:spPr>
            <a:xfrm>
              <a:off x="7709788" y="4731262"/>
              <a:ext cx="2540001" cy="1320801"/>
            </a:xfrm>
            <a:prstGeom prst="rect">
              <a:avLst/>
            </a:prstGeom>
            <a:ln w="12700" cap="flat">
              <a:noFill/>
              <a:miter lim="400000"/>
            </a:ln>
            <a:effectLst/>
          </p:spPr>
        </p:pic>
        <p:grpSp>
          <p:nvGrpSpPr>
            <p:cNvPr id="805" name="Group 805"/>
            <p:cNvGrpSpPr/>
            <p:nvPr/>
          </p:nvGrpSpPr>
          <p:grpSpPr>
            <a:xfrm>
              <a:off x="2910585" y="1686380"/>
              <a:ext cx="4762501" cy="4762501"/>
              <a:chOff x="0" y="0"/>
              <a:chExt cx="4762500" cy="4762500"/>
            </a:xfrm>
          </p:grpSpPr>
          <p:sp>
            <p:nvSpPr>
              <p:cNvPr id="802" name="Shape 802"/>
              <p:cNvSpPr/>
              <p:nvPr/>
            </p:nvSpPr>
            <p:spPr>
              <a:xfrm>
                <a:off x="0" y="0"/>
                <a:ext cx="4762500" cy="4762500"/>
              </a:xfrm>
              <a:prstGeom prst="ellipse">
                <a:avLst/>
              </a:prstGeom>
              <a:noFill/>
              <a:ln w="12700" cap="flat">
                <a:solidFill>
                  <a:srgbClr val="A6AAA9"/>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803" name="icon_cf_green@2x.png"/>
              <p:cNvPicPr>
                <a:picLocks noChangeAspect="1"/>
              </p:cNvPicPr>
              <p:nvPr/>
            </p:nvPicPr>
            <p:blipFill>
              <a:blip r:embed="rId14">
                <a:extLst/>
              </a:blip>
              <a:stretch>
                <a:fillRect/>
              </a:stretch>
            </p:blipFill>
            <p:spPr>
              <a:xfrm>
                <a:off x="1022892" y="724062"/>
                <a:ext cx="2716716" cy="2716715"/>
              </a:xfrm>
              <a:prstGeom prst="rect">
                <a:avLst/>
              </a:prstGeom>
              <a:ln w="12700" cap="flat">
                <a:noFill/>
                <a:miter lim="400000"/>
              </a:ln>
              <a:effectLst/>
            </p:spPr>
          </p:pic>
          <p:pic>
            <p:nvPicPr>
              <p:cNvPr id="804" name="Pivotal_Black.png"/>
              <p:cNvPicPr>
                <a:picLocks noChangeAspect="1"/>
              </p:cNvPicPr>
              <p:nvPr/>
            </p:nvPicPr>
            <p:blipFill>
              <a:blip r:embed="rId15">
                <a:extLst/>
              </a:blip>
              <a:stretch>
                <a:fillRect/>
              </a:stretch>
            </p:blipFill>
            <p:spPr>
              <a:xfrm>
                <a:off x="1294751" y="2964666"/>
                <a:ext cx="2172998" cy="850901"/>
              </a:xfrm>
              <a:prstGeom prst="rect">
                <a:avLst/>
              </a:prstGeom>
              <a:ln w="12700" cap="flat">
                <a:noFill/>
                <a:miter lim="400000"/>
              </a:ln>
              <a:effectLst/>
            </p:spPr>
          </p:pic>
        </p:grpSp>
      </p:grpSp>
      <p:grpSp>
        <p:nvGrpSpPr>
          <p:cNvPr id="821" name="Group 821"/>
          <p:cNvGrpSpPr/>
          <p:nvPr/>
        </p:nvGrpSpPr>
        <p:grpSpPr>
          <a:xfrm>
            <a:off x="12192000" y="2808310"/>
            <a:ext cx="11235153" cy="9883706"/>
            <a:chOff x="0" y="0"/>
            <a:chExt cx="11235152" cy="9883705"/>
          </a:xfrm>
        </p:grpSpPr>
        <p:pic>
          <p:nvPicPr>
            <p:cNvPr id="807" name="pasted-image.pdf"/>
            <p:cNvPicPr>
              <a:picLocks noChangeAspect="1"/>
            </p:cNvPicPr>
            <p:nvPr/>
          </p:nvPicPr>
          <p:blipFill>
            <a:blip r:embed="rId16">
              <a:extLst/>
            </a:blip>
            <a:stretch>
              <a:fillRect/>
            </a:stretch>
          </p:blipFill>
          <p:spPr>
            <a:xfrm>
              <a:off x="5218252" y="1941428"/>
              <a:ext cx="1431189" cy="844035"/>
            </a:xfrm>
            <a:prstGeom prst="rect">
              <a:avLst/>
            </a:prstGeom>
            <a:ln w="12700" cap="flat">
              <a:noFill/>
              <a:miter lim="400000"/>
            </a:ln>
            <a:effectLst/>
          </p:spPr>
        </p:pic>
        <p:pic>
          <p:nvPicPr>
            <p:cNvPr id="808" name="pasted-image.pdf"/>
            <p:cNvPicPr>
              <a:picLocks noChangeAspect="1"/>
            </p:cNvPicPr>
            <p:nvPr/>
          </p:nvPicPr>
          <p:blipFill>
            <a:blip r:embed="rId17">
              <a:extLst/>
            </a:blip>
            <a:stretch>
              <a:fillRect/>
            </a:stretch>
          </p:blipFill>
          <p:spPr>
            <a:xfrm>
              <a:off x="3744199" y="433856"/>
              <a:ext cx="1699051" cy="500774"/>
            </a:xfrm>
            <a:prstGeom prst="rect">
              <a:avLst/>
            </a:prstGeom>
            <a:ln w="12700" cap="flat">
              <a:noFill/>
              <a:miter lim="400000"/>
            </a:ln>
            <a:effectLst/>
          </p:spPr>
        </p:pic>
        <p:pic>
          <p:nvPicPr>
            <p:cNvPr id="809" name="pasted-image.pdf"/>
            <p:cNvPicPr>
              <a:picLocks noChangeAspect="1"/>
            </p:cNvPicPr>
            <p:nvPr/>
          </p:nvPicPr>
          <p:blipFill>
            <a:blip r:embed="rId18">
              <a:extLst/>
            </a:blip>
            <a:stretch>
              <a:fillRect/>
            </a:stretch>
          </p:blipFill>
          <p:spPr>
            <a:xfrm>
              <a:off x="6545940" y="397443"/>
              <a:ext cx="1595161" cy="576974"/>
            </a:xfrm>
            <a:prstGeom prst="rect">
              <a:avLst/>
            </a:prstGeom>
            <a:ln w="12700" cap="flat">
              <a:noFill/>
              <a:miter lim="400000"/>
            </a:ln>
            <a:effectLst/>
          </p:spPr>
        </p:pic>
        <p:pic>
          <p:nvPicPr>
            <p:cNvPr id="810" name="pasted-image.pdf"/>
            <p:cNvPicPr>
              <a:picLocks noChangeAspect="1"/>
            </p:cNvPicPr>
            <p:nvPr/>
          </p:nvPicPr>
          <p:blipFill>
            <a:blip r:embed="rId19">
              <a:extLst/>
            </a:blip>
            <a:stretch>
              <a:fillRect/>
            </a:stretch>
          </p:blipFill>
          <p:spPr>
            <a:xfrm>
              <a:off x="3835816" y="3627673"/>
              <a:ext cx="1515817" cy="844034"/>
            </a:xfrm>
            <a:prstGeom prst="rect">
              <a:avLst/>
            </a:prstGeom>
            <a:ln w="12700" cap="flat">
              <a:noFill/>
              <a:miter lim="400000"/>
            </a:ln>
            <a:effectLst/>
          </p:spPr>
        </p:pic>
        <p:pic>
          <p:nvPicPr>
            <p:cNvPr id="811" name="pasted-image.pdf"/>
            <p:cNvPicPr>
              <a:picLocks noChangeAspect="1"/>
            </p:cNvPicPr>
            <p:nvPr/>
          </p:nvPicPr>
          <p:blipFill>
            <a:blip r:embed="rId20">
              <a:extLst/>
            </a:blip>
            <a:stretch>
              <a:fillRect/>
            </a:stretch>
          </p:blipFill>
          <p:spPr>
            <a:xfrm>
              <a:off x="3279866" y="5507078"/>
              <a:ext cx="2087718" cy="622301"/>
            </a:xfrm>
            <a:prstGeom prst="rect">
              <a:avLst/>
            </a:prstGeom>
            <a:ln w="12700" cap="flat">
              <a:noFill/>
              <a:miter lim="400000"/>
            </a:ln>
            <a:effectLst/>
          </p:spPr>
        </p:pic>
        <p:pic>
          <p:nvPicPr>
            <p:cNvPr id="812" name="pasted-image.pdf"/>
            <p:cNvPicPr>
              <a:picLocks noChangeAspect="1"/>
            </p:cNvPicPr>
            <p:nvPr/>
          </p:nvPicPr>
          <p:blipFill>
            <a:blip r:embed="rId21">
              <a:extLst/>
            </a:blip>
            <a:stretch>
              <a:fillRect/>
            </a:stretch>
          </p:blipFill>
          <p:spPr>
            <a:xfrm>
              <a:off x="6910946" y="3769859"/>
              <a:ext cx="865150" cy="622301"/>
            </a:xfrm>
            <a:prstGeom prst="rect">
              <a:avLst/>
            </a:prstGeom>
            <a:ln w="12700" cap="flat">
              <a:noFill/>
              <a:miter lim="400000"/>
            </a:ln>
            <a:effectLst/>
          </p:spPr>
        </p:pic>
        <p:pic>
          <p:nvPicPr>
            <p:cNvPr id="813" name="pasted-image.pdf"/>
            <p:cNvPicPr>
              <a:picLocks noChangeAspect="1"/>
            </p:cNvPicPr>
            <p:nvPr/>
          </p:nvPicPr>
          <p:blipFill>
            <a:blip r:embed="rId22">
              <a:extLst/>
            </a:blip>
            <a:stretch>
              <a:fillRect/>
            </a:stretch>
          </p:blipFill>
          <p:spPr>
            <a:xfrm>
              <a:off x="7211951" y="5170528"/>
              <a:ext cx="1273066" cy="1295401"/>
            </a:xfrm>
            <a:prstGeom prst="rect">
              <a:avLst/>
            </a:prstGeom>
            <a:ln w="12700" cap="flat">
              <a:noFill/>
              <a:miter lim="400000"/>
            </a:ln>
            <a:effectLst/>
          </p:spPr>
        </p:pic>
        <p:pic>
          <p:nvPicPr>
            <p:cNvPr id="814" name="pasted-image.pdf"/>
            <p:cNvPicPr>
              <a:picLocks noChangeAspect="1"/>
            </p:cNvPicPr>
            <p:nvPr/>
          </p:nvPicPr>
          <p:blipFill>
            <a:blip r:embed="rId23">
              <a:extLst/>
            </a:blip>
            <a:stretch>
              <a:fillRect/>
            </a:stretch>
          </p:blipFill>
          <p:spPr>
            <a:xfrm>
              <a:off x="9243792" y="367068"/>
              <a:ext cx="1991361" cy="622301"/>
            </a:xfrm>
            <a:prstGeom prst="rect">
              <a:avLst/>
            </a:prstGeom>
            <a:ln w="12700" cap="flat">
              <a:noFill/>
              <a:miter lim="400000"/>
            </a:ln>
            <a:effectLst/>
          </p:spPr>
        </p:pic>
        <p:pic>
          <p:nvPicPr>
            <p:cNvPr id="815" name="pasted-image.png"/>
            <p:cNvPicPr>
              <a:picLocks noChangeAspect="1"/>
            </p:cNvPicPr>
            <p:nvPr/>
          </p:nvPicPr>
          <p:blipFill>
            <a:blip r:embed="rId24">
              <a:extLst/>
            </a:blip>
            <a:stretch>
              <a:fillRect/>
            </a:stretch>
          </p:blipFill>
          <p:spPr>
            <a:xfrm>
              <a:off x="8217998" y="2221959"/>
              <a:ext cx="1431189" cy="294318"/>
            </a:xfrm>
            <a:prstGeom prst="rect">
              <a:avLst/>
            </a:prstGeom>
            <a:ln w="12700" cap="flat">
              <a:noFill/>
              <a:miter lim="400000"/>
            </a:ln>
            <a:effectLst/>
          </p:spPr>
        </p:pic>
        <p:pic>
          <p:nvPicPr>
            <p:cNvPr id="816" name="pasted-image.png"/>
            <p:cNvPicPr>
              <a:picLocks noChangeAspect="1"/>
            </p:cNvPicPr>
            <p:nvPr/>
          </p:nvPicPr>
          <p:blipFill>
            <a:blip r:embed="rId25">
              <a:extLst/>
            </a:blip>
            <a:stretch>
              <a:fillRect/>
            </a:stretch>
          </p:blipFill>
          <p:spPr>
            <a:xfrm>
              <a:off x="7813162" y="7463849"/>
              <a:ext cx="2240861" cy="925802"/>
            </a:xfrm>
            <a:prstGeom prst="rect">
              <a:avLst/>
            </a:prstGeom>
            <a:ln w="12700" cap="flat">
              <a:noFill/>
              <a:miter lim="400000"/>
            </a:ln>
            <a:effectLst/>
          </p:spPr>
        </p:pic>
        <p:pic>
          <p:nvPicPr>
            <p:cNvPr id="817" name="pasted-image.png"/>
            <p:cNvPicPr>
              <a:picLocks noChangeAspect="1"/>
            </p:cNvPicPr>
            <p:nvPr/>
          </p:nvPicPr>
          <p:blipFill>
            <a:blip r:embed="rId26">
              <a:extLst/>
            </a:blip>
            <a:stretch>
              <a:fillRect/>
            </a:stretch>
          </p:blipFill>
          <p:spPr>
            <a:xfrm>
              <a:off x="4355939" y="7164751"/>
              <a:ext cx="1270001" cy="1524001"/>
            </a:xfrm>
            <a:prstGeom prst="rect">
              <a:avLst/>
            </a:prstGeom>
            <a:ln w="12700" cap="flat">
              <a:noFill/>
              <a:miter lim="400000"/>
            </a:ln>
            <a:effectLst/>
          </p:spPr>
        </p:pic>
        <p:pic>
          <p:nvPicPr>
            <p:cNvPr id="818" name="pasted-image.png"/>
            <p:cNvPicPr>
              <a:picLocks noChangeAspect="1"/>
            </p:cNvPicPr>
            <p:nvPr/>
          </p:nvPicPr>
          <p:blipFill>
            <a:blip r:embed="rId27">
              <a:extLst/>
            </a:blip>
            <a:stretch>
              <a:fillRect/>
            </a:stretch>
          </p:blipFill>
          <p:spPr>
            <a:xfrm>
              <a:off x="9579071" y="3481328"/>
              <a:ext cx="1320801" cy="1176512"/>
            </a:xfrm>
            <a:prstGeom prst="rect">
              <a:avLst/>
            </a:prstGeom>
            <a:ln w="12700" cap="flat">
              <a:noFill/>
              <a:miter lim="400000"/>
            </a:ln>
            <a:effectLst/>
          </p:spPr>
        </p:pic>
        <p:pic>
          <p:nvPicPr>
            <p:cNvPr id="819" name="Logo_CloudFoundry_Square_HighRes.png"/>
            <p:cNvPicPr>
              <a:picLocks noChangeAspect="1"/>
            </p:cNvPicPr>
            <p:nvPr/>
          </p:nvPicPr>
          <p:blipFill>
            <a:blip r:embed="rId28">
              <a:extLst/>
            </a:blip>
            <a:stretch>
              <a:fillRect/>
            </a:stretch>
          </p:blipFill>
          <p:spPr>
            <a:xfrm>
              <a:off x="742367" y="7900299"/>
              <a:ext cx="1991361" cy="1983407"/>
            </a:xfrm>
            <a:prstGeom prst="rect">
              <a:avLst/>
            </a:prstGeom>
            <a:ln w="12700" cap="flat">
              <a:noFill/>
              <a:miter lim="400000"/>
            </a:ln>
            <a:effectLst/>
          </p:spPr>
        </p:pic>
        <p:sp>
          <p:nvSpPr>
            <p:cNvPr id="820" name="Shape 820"/>
            <p:cNvSpPr/>
            <p:nvPr/>
          </p:nvSpPr>
          <p:spPr>
            <a:xfrm flipV="1">
              <a:off x="-1" y="-1"/>
              <a:ext cx="2" cy="9691339"/>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grpSp>
      <p:sp>
        <p:nvSpPr>
          <p:cNvPr id="822" name="Shape 822"/>
          <p:cNvSpPr/>
          <p:nvPr/>
        </p:nvSpPr>
        <p:spPr>
          <a:xfrm>
            <a:off x="778842" y="11763647"/>
            <a:ext cx="10260601" cy="12954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900"/>
            </a:pPr>
            <a:r>
              <a:t>Only </a:t>
            </a:r>
            <a:r>
              <a:rPr>
                <a:solidFill>
                  <a:srgbClr val="10786D"/>
                </a:solidFill>
                <a:latin typeface="Helvetica"/>
                <a:ea typeface="Helvetica"/>
                <a:cs typeface="Helvetica"/>
                <a:sym typeface="Helvetica"/>
              </a:rPr>
              <a:t>Pivotal </a:t>
            </a:r>
            <a:r>
              <a:rPr b="1">
                <a:solidFill>
                  <a:srgbClr val="10786D"/>
                </a:solidFill>
                <a:latin typeface="Helvetica"/>
                <a:ea typeface="Helvetica"/>
                <a:cs typeface="Helvetica"/>
                <a:sym typeface="Helvetica"/>
              </a:rPr>
              <a:t>Cloud Foundry</a:t>
            </a:r>
            <a:r>
              <a:t> build packs are </a:t>
            </a:r>
          </a:p>
          <a:p>
            <a:pPr>
              <a:defRPr sz="3900"/>
            </a:pPr>
            <a:r>
              <a:rPr b="1">
                <a:latin typeface="Helvetica"/>
                <a:ea typeface="Helvetica"/>
                <a:cs typeface="Helvetica"/>
                <a:sym typeface="Helvetica"/>
              </a:rPr>
              <a:t>certified to operate offline</a:t>
            </a:r>
          </a:p>
        </p:txBody>
      </p:sp>
      <p:sp>
        <p:nvSpPr>
          <p:cNvPr id="823" name="Shape 823"/>
          <p:cNvSpPr/>
          <p:nvPr/>
        </p:nvSpPr>
        <p:spPr>
          <a:xfrm>
            <a:off x="19960473" y="599731"/>
            <a:ext cx="36144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Build Packs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path" nodeType="afterEffect" presetSubtype="0" presetID="-1" grpId="1" accel="50000" decel="50000" fill="hold">
                                  <p:stCondLst>
                                    <p:cond delay="0"/>
                                  </p:stCondLst>
                                  <p:childTnLst>
                                    <p:animMotion path="M 0.000000 0.000000 L -0.243416 0.000084" origin="layout" pathEditMode="relative">
                                      <p:cBhvr>
                                        <p:cTn id="6" dur="500" fill="hold"/>
                                        <p:tgtEl>
                                          <p:spTgt spid="806"/>
                                        </p:tgtEl>
                                        <p:attrNameLst>
                                          <p:attrName>ppt_x</p:attrName>
                                          <p:attrName>ppt_y</p:attrName>
                                        </p:attrNameLst>
                                      </p:cBhvr>
                                    </p:animMotion>
                                  </p:childTnLst>
                                </p:cTn>
                              </p:par>
                            </p:childTnLst>
                          </p:cTn>
                        </p:par>
                        <p:par>
                          <p:cTn id="7" fill="hold">
                            <p:stCondLst>
                              <p:cond delay="500"/>
                            </p:stCondLst>
                            <p:childTnLst>
                              <p:par>
                                <p:cTn id="8" presetClass="entr" nodeType="afterEffect" presetSubtype="0" presetID="1" grpId="2" fill="hold">
                                  <p:stCondLst>
                                    <p:cond delay="0"/>
                                  </p:stCondLst>
                                  <p:iterate type="el" backwards="0">
                                    <p:tmAbs val="0"/>
                                  </p:iterate>
                                  <p:childTnLst>
                                    <p:set>
                                      <p:cBhvr>
                                        <p:cTn id="9" fill="hold"/>
                                        <p:tgtEl>
                                          <p:spTgt spid="821"/>
                                        </p:tgtEl>
                                        <p:attrNameLst>
                                          <p:attrName>style.visibility</p:attrName>
                                        </p:attrNameLst>
                                      </p:cBhvr>
                                      <p:to>
                                        <p:strVal val="visible"/>
                                      </p:to>
                                    </p:set>
                                  </p:childTnLst>
                                </p:cTn>
                              </p:par>
                            </p:childTnLst>
                          </p:cTn>
                        </p:par>
                        <p:par>
                          <p:cTn id="10" fill="hold">
                            <p:stCondLst>
                              <p:cond delay="500"/>
                            </p:stCondLst>
                            <p:childTnLst>
                              <p:par>
                                <p:cTn id="11" presetClass="entr" nodeType="afterEffect" presetSubtype="0" presetID="1" grpId="3" fill="hold">
                                  <p:stCondLst>
                                    <p:cond delay="0"/>
                                  </p:stCondLst>
                                  <p:iterate type="el" backwards="0">
                                    <p:tmAbs val="0"/>
                                  </p:iterate>
                                  <p:childTnLst>
                                    <p:set>
                                      <p:cBhvr>
                                        <p:cTn id="12" fill="hold"/>
                                        <p:tgtEl>
                                          <p:spTgt spid="8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21" grpId="2"/>
      <p:bldP build="whole" bldLvl="1" animBg="1" rev="0" advAuto="0" spid="822" grpId="3"/>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5" name="Shape 825"/>
          <p:cNvSpPr/>
          <p:nvPr/>
        </p:nvSpPr>
        <p:spPr>
          <a:xfrm>
            <a:off x="19312359" y="1307562"/>
            <a:ext cx="4557502"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 4 Levels of High Availability</a:t>
            </a:r>
          </a:p>
        </p:txBody>
      </p:sp>
      <p:sp>
        <p:nvSpPr>
          <p:cNvPr id="826" name="Shape 826"/>
          <p:cNvSpPr/>
          <p:nvPr/>
        </p:nvSpPr>
        <p:spPr>
          <a:xfrm>
            <a:off x="6846312" y="586588"/>
            <a:ext cx="1701190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Application Instances Balanced across Availability Zones</a:t>
            </a:r>
          </a:p>
        </p:txBody>
      </p:sp>
      <p:sp>
        <p:nvSpPr>
          <p:cNvPr id="827" name="Shape 827"/>
          <p:cNvSpPr/>
          <p:nvPr/>
        </p:nvSpPr>
        <p:spPr>
          <a:xfrm>
            <a:off x="2941367" y="7136819"/>
            <a:ext cx="3978148" cy="1811544"/>
          </a:xfrm>
          <a:prstGeom prst="roundRect">
            <a:avLst>
              <a:gd name="adj" fmla="val 5608"/>
            </a:avLst>
          </a:prstGeom>
          <a:solidFill>
            <a:srgbClr val="FFFFFF"/>
          </a:solidFill>
          <a:ln w="762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828" name="Shape 828"/>
          <p:cNvSpPr/>
          <p:nvPr/>
        </p:nvSpPr>
        <p:spPr>
          <a:xfrm>
            <a:off x="2585767" y="7416219"/>
            <a:ext cx="3978148" cy="1811544"/>
          </a:xfrm>
          <a:prstGeom prst="roundRect">
            <a:avLst>
              <a:gd name="adj" fmla="val 5608"/>
            </a:avLst>
          </a:prstGeom>
          <a:solidFill>
            <a:srgbClr val="FFFFFF"/>
          </a:solidFill>
          <a:ln w="762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829" name="Shape 829"/>
          <p:cNvSpPr/>
          <p:nvPr/>
        </p:nvSpPr>
        <p:spPr>
          <a:xfrm>
            <a:off x="8148367" y="7136819"/>
            <a:ext cx="3978149" cy="1811544"/>
          </a:xfrm>
          <a:prstGeom prst="roundRect">
            <a:avLst>
              <a:gd name="adj" fmla="val 5608"/>
            </a:avLst>
          </a:prstGeom>
          <a:solidFill>
            <a:srgbClr val="FFFFFF"/>
          </a:solidFill>
          <a:ln w="762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830" name="Shape 830"/>
          <p:cNvSpPr/>
          <p:nvPr/>
        </p:nvSpPr>
        <p:spPr>
          <a:xfrm>
            <a:off x="7818167" y="7416219"/>
            <a:ext cx="3978149" cy="1811544"/>
          </a:xfrm>
          <a:prstGeom prst="roundRect">
            <a:avLst>
              <a:gd name="adj" fmla="val 5608"/>
            </a:avLst>
          </a:prstGeom>
          <a:solidFill>
            <a:srgbClr val="FFFFFF"/>
          </a:solidFill>
          <a:ln w="762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831" name="Shape 831"/>
          <p:cNvSpPr/>
          <p:nvPr/>
        </p:nvSpPr>
        <p:spPr>
          <a:xfrm>
            <a:off x="2037402" y="5656043"/>
            <a:ext cx="10401199" cy="5331896"/>
          </a:xfrm>
          <a:prstGeom prst="roundRect">
            <a:avLst>
              <a:gd name="adj" fmla="val 833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832" name="Shape 832"/>
          <p:cNvSpPr/>
          <p:nvPr/>
        </p:nvSpPr>
        <p:spPr>
          <a:xfrm>
            <a:off x="7538767" y="7696200"/>
            <a:ext cx="3978149" cy="2365700"/>
          </a:xfrm>
          <a:prstGeom prst="roundRect">
            <a:avLst>
              <a:gd name="adj" fmla="val 4295"/>
            </a:avLst>
          </a:prstGeom>
          <a:solidFill>
            <a:srgbClr val="FFFFFF"/>
          </a:solidFill>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833" name="Shape 833"/>
          <p:cNvSpPr/>
          <p:nvPr/>
        </p:nvSpPr>
        <p:spPr>
          <a:xfrm>
            <a:off x="2306367" y="7696200"/>
            <a:ext cx="3978148" cy="2365700"/>
          </a:xfrm>
          <a:prstGeom prst="roundRect">
            <a:avLst>
              <a:gd name="adj" fmla="val 4295"/>
            </a:avLst>
          </a:prstGeom>
          <a:solidFill>
            <a:srgbClr val="FFFFFF"/>
          </a:solidFill>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834" name="Shape 834"/>
          <p:cNvSpPr/>
          <p:nvPr/>
        </p:nvSpPr>
        <p:spPr>
          <a:xfrm>
            <a:off x="4410981" y="2701407"/>
            <a:ext cx="56540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53585F"/>
                </a:solidFill>
              </a:defRPr>
            </a:lvl1pPr>
          </a:lstStyle>
          <a:p>
            <a:pPr/>
            <a:r>
              <a:t>cf push my-app -i 6</a:t>
            </a:r>
          </a:p>
        </p:txBody>
      </p:sp>
      <p:sp>
        <p:nvSpPr>
          <p:cNvPr id="835" name="Shape 835"/>
          <p:cNvSpPr/>
          <p:nvPr/>
        </p:nvSpPr>
        <p:spPr>
          <a:xfrm flipH="1" rot="16200000">
            <a:off x="6899554" y="4010048"/>
            <a:ext cx="676895"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836" name="Shape 836"/>
          <p:cNvSpPr/>
          <p:nvPr/>
        </p:nvSpPr>
        <p:spPr>
          <a:xfrm flipV="1">
            <a:off x="7238001" y="5024736"/>
            <a:ext cx="1" cy="6594511"/>
          </a:xfrm>
          <a:prstGeom prst="line">
            <a:avLst/>
          </a:prstGeom>
          <a:ln w="38100">
            <a:solidFill>
              <a:srgbClr val="A6AAA9"/>
            </a:solidFill>
            <a:custDash>
              <a:ds d="200000" sp="200000"/>
            </a:custDash>
            <a:miter lim="400000"/>
          </a:ln>
        </p:spPr>
        <p:txBody>
          <a:bodyPr lIns="50800" tIns="50800" rIns="50800" bIns="50800" anchor="ctr"/>
          <a:lstStyle/>
          <a:p>
            <a:pPr>
              <a:defRPr sz="3200"/>
            </a:pPr>
          </a:p>
        </p:txBody>
      </p:sp>
      <p:sp>
        <p:nvSpPr>
          <p:cNvPr id="837" name="Shape 837"/>
          <p:cNvSpPr/>
          <p:nvPr/>
        </p:nvSpPr>
        <p:spPr>
          <a:xfrm>
            <a:off x="6092480" y="11036300"/>
            <a:ext cx="81984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AZ-1</a:t>
            </a:r>
          </a:p>
        </p:txBody>
      </p:sp>
      <p:sp>
        <p:nvSpPr>
          <p:cNvPr id="838" name="Shape 838"/>
          <p:cNvSpPr/>
          <p:nvPr/>
        </p:nvSpPr>
        <p:spPr>
          <a:xfrm>
            <a:off x="7563684" y="11036300"/>
            <a:ext cx="81983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AZ-2</a:t>
            </a:r>
          </a:p>
        </p:txBody>
      </p:sp>
      <p:sp>
        <p:nvSpPr>
          <p:cNvPr id="839" name="Shape 839"/>
          <p:cNvSpPr/>
          <p:nvPr/>
        </p:nvSpPr>
        <p:spPr>
          <a:xfrm flipH="1" rot="18000000">
            <a:off x="5248554" y="6090576"/>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840" name="Shape 840"/>
          <p:cNvSpPr/>
          <p:nvPr/>
        </p:nvSpPr>
        <p:spPr>
          <a:xfrm flipH="1" rot="14400000">
            <a:off x="8550554" y="6090576"/>
            <a:ext cx="676895"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grpSp>
        <p:nvGrpSpPr>
          <p:cNvPr id="843" name="Group 843"/>
          <p:cNvGrpSpPr/>
          <p:nvPr/>
        </p:nvGrpSpPr>
        <p:grpSpPr>
          <a:xfrm>
            <a:off x="2446067" y="8293322"/>
            <a:ext cx="8931149" cy="541099"/>
            <a:chOff x="0" y="0"/>
            <a:chExt cx="8931147" cy="541097"/>
          </a:xfrm>
        </p:grpSpPr>
        <p:sp>
          <p:nvSpPr>
            <p:cNvPr id="841" name="Shape 841"/>
            <p:cNvSpPr/>
            <p:nvPr/>
          </p:nvSpPr>
          <p:spPr>
            <a:xfrm>
              <a:off x="0" y="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my-app</a:t>
              </a:r>
            </a:p>
          </p:txBody>
        </p:sp>
        <p:sp>
          <p:nvSpPr>
            <p:cNvPr id="842" name="Shape 842"/>
            <p:cNvSpPr/>
            <p:nvPr/>
          </p:nvSpPr>
          <p:spPr>
            <a:xfrm>
              <a:off x="5232400" y="25399"/>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my-app</a:t>
              </a:r>
            </a:p>
          </p:txBody>
        </p:sp>
      </p:grpSp>
      <p:grpSp>
        <p:nvGrpSpPr>
          <p:cNvPr id="846" name="Group 846"/>
          <p:cNvGrpSpPr/>
          <p:nvPr/>
        </p:nvGrpSpPr>
        <p:grpSpPr>
          <a:xfrm>
            <a:off x="2446067" y="8852122"/>
            <a:ext cx="8931149" cy="541099"/>
            <a:chOff x="0" y="0"/>
            <a:chExt cx="8931147" cy="541098"/>
          </a:xfrm>
        </p:grpSpPr>
        <p:sp>
          <p:nvSpPr>
            <p:cNvPr id="844" name="Shape 844"/>
            <p:cNvSpPr/>
            <p:nvPr/>
          </p:nvSpPr>
          <p:spPr>
            <a:xfrm>
              <a:off x="0" y="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my-app</a:t>
              </a:r>
            </a:p>
          </p:txBody>
        </p:sp>
        <p:sp>
          <p:nvSpPr>
            <p:cNvPr id="845" name="Shape 845"/>
            <p:cNvSpPr/>
            <p:nvPr/>
          </p:nvSpPr>
          <p:spPr>
            <a:xfrm>
              <a:off x="5232400" y="2540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my-app</a:t>
              </a:r>
            </a:p>
          </p:txBody>
        </p:sp>
      </p:grpSp>
      <p:grpSp>
        <p:nvGrpSpPr>
          <p:cNvPr id="849" name="Group 849"/>
          <p:cNvGrpSpPr/>
          <p:nvPr/>
        </p:nvGrpSpPr>
        <p:grpSpPr>
          <a:xfrm>
            <a:off x="2444909" y="9400792"/>
            <a:ext cx="8931149" cy="541099"/>
            <a:chOff x="0" y="0"/>
            <a:chExt cx="8931147" cy="541098"/>
          </a:xfrm>
        </p:grpSpPr>
        <p:sp>
          <p:nvSpPr>
            <p:cNvPr id="847" name="Shape 847"/>
            <p:cNvSpPr/>
            <p:nvPr/>
          </p:nvSpPr>
          <p:spPr>
            <a:xfrm>
              <a:off x="0" y="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my-app</a:t>
              </a:r>
            </a:p>
          </p:txBody>
        </p:sp>
        <p:sp>
          <p:nvSpPr>
            <p:cNvPr id="848" name="Shape 848"/>
            <p:cNvSpPr/>
            <p:nvPr/>
          </p:nvSpPr>
          <p:spPr>
            <a:xfrm>
              <a:off x="5232400" y="2540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my-app</a:t>
              </a:r>
            </a:p>
          </p:txBody>
        </p:sp>
      </p:gr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834"/>
                                        </p:tgtEl>
                                        <p:attrNameLst>
                                          <p:attrName>style.visibility</p:attrName>
                                        </p:attrNameLst>
                                      </p:cBhvr>
                                      <p:to>
                                        <p:strVal val="visible"/>
                                      </p:to>
                                    </p:set>
                                    <p:animEffect filter="wipe(left)" transition="in">
                                      <p:cBhvr>
                                        <p:cTn id="7" dur="2000"/>
                                        <p:tgtEl>
                                          <p:spTgt spid="834"/>
                                        </p:tgtEl>
                                      </p:cBhvr>
                                    </p:animEffect>
                                  </p:childTnLst>
                                </p:cTn>
                              </p:par>
                            </p:childTnLst>
                          </p:cTn>
                        </p:par>
                        <p:par>
                          <p:cTn id="8" fill="hold">
                            <p:stCondLst>
                              <p:cond delay="2000"/>
                            </p:stCondLst>
                            <p:childTnLst>
                              <p:par>
                                <p:cTn id="9" presetClass="entr" nodeType="afterEffect" presetSubtype="1" presetID="22" grpId="2" fill="hold">
                                  <p:stCondLst>
                                    <p:cond delay="0"/>
                                  </p:stCondLst>
                                  <p:iterate type="el" backwards="0">
                                    <p:tmAbs val="0"/>
                                  </p:iterate>
                                  <p:childTnLst>
                                    <p:set>
                                      <p:cBhvr>
                                        <p:cTn id="10" fill="hold"/>
                                        <p:tgtEl>
                                          <p:spTgt spid="835"/>
                                        </p:tgtEl>
                                        <p:attrNameLst>
                                          <p:attrName>style.visibility</p:attrName>
                                        </p:attrNameLst>
                                      </p:cBhvr>
                                      <p:to>
                                        <p:strVal val="visible"/>
                                      </p:to>
                                    </p:set>
                                    <p:animEffect filter="wipe(up)" transition="in">
                                      <p:cBhvr>
                                        <p:cTn id="11" dur="500"/>
                                        <p:tgtEl>
                                          <p:spTgt spid="835"/>
                                        </p:tgtEl>
                                      </p:cBhvr>
                                    </p:animEffect>
                                  </p:childTnLst>
                                </p:cTn>
                              </p:par>
                            </p:childTnLst>
                          </p:cTn>
                        </p:par>
                        <p:par>
                          <p:cTn id="12" fill="hold">
                            <p:stCondLst>
                              <p:cond delay="2500"/>
                            </p:stCondLst>
                            <p:childTnLst>
                              <p:par>
                                <p:cTn id="13" presetClass="entr" nodeType="afterEffect" presetSubtype="1" presetID="22" grpId="3" fill="hold">
                                  <p:stCondLst>
                                    <p:cond delay="500"/>
                                  </p:stCondLst>
                                  <p:iterate type="el" backwards="0">
                                    <p:tmAbs val="0"/>
                                  </p:iterate>
                                  <p:childTnLst>
                                    <p:set>
                                      <p:cBhvr>
                                        <p:cTn id="14" fill="hold"/>
                                        <p:tgtEl>
                                          <p:spTgt spid="839"/>
                                        </p:tgtEl>
                                        <p:attrNameLst>
                                          <p:attrName>style.visibility</p:attrName>
                                        </p:attrNameLst>
                                      </p:cBhvr>
                                      <p:to>
                                        <p:strVal val="visible"/>
                                      </p:to>
                                    </p:set>
                                    <p:animEffect filter="wipe(up)" transition="in">
                                      <p:cBhvr>
                                        <p:cTn id="15" dur="500"/>
                                        <p:tgtEl>
                                          <p:spTgt spid="839"/>
                                        </p:tgtEl>
                                      </p:cBhvr>
                                    </p:animEffect>
                                  </p:childTnLst>
                                </p:cTn>
                              </p:par>
                            </p:childTnLst>
                          </p:cTn>
                        </p:par>
                        <p:par>
                          <p:cTn id="16" fill="hold">
                            <p:stCondLst>
                              <p:cond delay="3500"/>
                            </p:stCondLst>
                            <p:childTnLst>
                              <p:par>
                                <p:cTn id="17" presetClass="entr" nodeType="afterEffect" presetSubtype="1" presetID="22" grpId="4" fill="hold">
                                  <p:stCondLst>
                                    <p:cond delay="0"/>
                                  </p:stCondLst>
                                  <p:iterate type="el" backwards="0">
                                    <p:tmAbs val="0"/>
                                  </p:iterate>
                                  <p:childTnLst>
                                    <p:set>
                                      <p:cBhvr>
                                        <p:cTn id="18" fill="hold"/>
                                        <p:tgtEl>
                                          <p:spTgt spid="840"/>
                                        </p:tgtEl>
                                        <p:attrNameLst>
                                          <p:attrName>style.visibility</p:attrName>
                                        </p:attrNameLst>
                                      </p:cBhvr>
                                      <p:to>
                                        <p:strVal val="visible"/>
                                      </p:to>
                                    </p:set>
                                    <p:animEffect filter="wipe(up)" transition="in">
                                      <p:cBhvr>
                                        <p:cTn id="19" dur="500"/>
                                        <p:tgtEl>
                                          <p:spTgt spid="840"/>
                                        </p:tgtEl>
                                      </p:cBhvr>
                                    </p:animEffect>
                                  </p:childTnLst>
                                </p:cTn>
                              </p:par>
                            </p:childTnLst>
                          </p:cTn>
                        </p:par>
                        <p:par>
                          <p:cTn id="20" fill="hold">
                            <p:stCondLst>
                              <p:cond delay="4000"/>
                            </p:stCondLst>
                            <p:childTnLst>
                              <p:par>
                                <p:cTn id="21" presetClass="entr" nodeType="afterEffect" presetID="9" grpId="5" fill="hold">
                                  <p:stCondLst>
                                    <p:cond delay="1000"/>
                                  </p:stCondLst>
                                  <p:iterate type="el" backwards="0">
                                    <p:tmAbs val="0"/>
                                  </p:iterate>
                                  <p:childTnLst>
                                    <p:set>
                                      <p:cBhvr>
                                        <p:cTn id="22" fill="hold"/>
                                        <p:tgtEl>
                                          <p:spTgt spid="843"/>
                                        </p:tgtEl>
                                        <p:attrNameLst>
                                          <p:attrName>style.visibility</p:attrName>
                                        </p:attrNameLst>
                                      </p:cBhvr>
                                      <p:to>
                                        <p:strVal val="visible"/>
                                      </p:to>
                                    </p:set>
                                    <p:animEffect filter="dissolve" transition="in">
                                      <p:cBhvr>
                                        <p:cTn id="23" dur="1000"/>
                                        <p:tgtEl>
                                          <p:spTgt spid="843"/>
                                        </p:tgtEl>
                                      </p:cBhvr>
                                    </p:animEffect>
                                  </p:childTnLst>
                                </p:cTn>
                              </p:par>
                            </p:childTnLst>
                          </p:cTn>
                        </p:par>
                        <p:par>
                          <p:cTn id="24" fill="hold">
                            <p:stCondLst>
                              <p:cond delay="6000"/>
                            </p:stCondLst>
                            <p:childTnLst>
                              <p:par>
                                <p:cTn id="25" presetClass="entr" nodeType="afterEffect" presetID="9" grpId="6" fill="hold">
                                  <p:stCondLst>
                                    <p:cond delay="0"/>
                                  </p:stCondLst>
                                  <p:iterate type="el" backwards="0">
                                    <p:tmAbs val="0"/>
                                  </p:iterate>
                                  <p:childTnLst>
                                    <p:set>
                                      <p:cBhvr>
                                        <p:cTn id="26" fill="hold"/>
                                        <p:tgtEl>
                                          <p:spTgt spid="846"/>
                                        </p:tgtEl>
                                        <p:attrNameLst>
                                          <p:attrName>style.visibility</p:attrName>
                                        </p:attrNameLst>
                                      </p:cBhvr>
                                      <p:to>
                                        <p:strVal val="visible"/>
                                      </p:to>
                                    </p:set>
                                    <p:animEffect filter="dissolve" transition="in">
                                      <p:cBhvr>
                                        <p:cTn id="27" dur="1000"/>
                                        <p:tgtEl>
                                          <p:spTgt spid="846"/>
                                        </p:tgtEl>
                                      </p:cBhvr>
                                    </p:animEffect>
                                  </p:childTnLst>
                                </p:cTn>
                              </p:par>
                            </p:childTnLst>
                          </p:cTn>
                        </p:par>
                        <p:par>
                          <p:cTn id="28" fill="hold">
                            <p:stCondLst>
                              <p:cond delay="7000"/>
                            </p:stCondLst>
                            <p:childTnLst>
                              <p:par>
                                <p:cTn id="29" presetClass="entr" nodeType="afterEffect" presetID="9" grpId="7" fill="hold">
                                  <p:stCondLst>
                                    <p:cond delay="0"/>
                                  </p:stCondLst>
                                  <p:iterate type="el" backwards="0">
                                    <p:tmAbs val="0"/>
                                  </p:iterate>
                                  <p:childTnLst>
                                    <p:set>
                                      <p:cBhvr>
                                        <p:cTn id="30" fill="hold"/>
                                        <p:tgtEl>
                                          <p:spTgt spid="849"/>
                                        </p:tgtEl>
                                        <p:attrNameLst>
                                          <p:attrName>style.visibility</p:attrName>
                                        </p:attrNameLst>
                                      </p:cBhvr>
                                      <p:to>
                                        <p:strVal val="visible"/>
                                      </p:to>
                                    </p:set>
                                    <p:animEffect filter="dissolve" transition="in">
                                      <p:cBhvr>
                                        <p:cTn id="31" dur="1000"/>
                                        <p:tgtEl>
                                          <p:spTgt spid="8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46" grpId="6"/>
      <p:bldP build="whole" bldLvl="1" animBg="1" rev="0" advAuto="0" spid="840" grpId="4"/>
      <p:bldP build="whole" bldLvl="1" animBg="1" rev="0" advAuto="0" spid="834" grpId="1"/>
      <p:bldP build="whole" bldLvl="1" animBg="1" rev="0" advAuto="0" spid="839" grpId="3"/>
      <p:bldP build="whole" bldLvl="1" animBg="1" rev="0" advAuto="0" spid="835" grpId="2"/>
      <p:bldP build="whole" bldLvl="1" animBg="1" rev="0" advAuto="0" spid="849" grpId="7"/>
      <p:bldP build="whole" bldLvl="1" animBg="1" rev="0" advAuto="0" spid="843" grpId="5"/>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1" name="Shape 851"/>
          <p:cNvSpPr/>
          <p:nvPr/>
        </p:nvSpPr>
        <p:spPr>
          <a:xfrm flipV="1">
            <a:off x="12191999" y="84274"/>
            <a:ext cx="1" cy="13547452"/>
          </a:xfrm>
          <a:prstGeom prst="line">
            <a:avLst/>
          </a:prstGeom>
          <a:ln w="25400">
            <a:solidFill>
              <a:srgbClr val="F8F8F8"/>
            </a:solidFill>
            <a:miter lim="400000"/>
          </a:ln>
        </p:spPr>
        <p:txBody>
          <a:bodyPr lIns="50800" tIns="50800" rIns="50800" bIns="50800" anchor="ctr"/>
          <a:lstStyle/>
          <a:p>
            <a:pPr>
              <a:defRPr sz="3200"/>
            </a:pPr>
          </a:p>
        </p:txBody>
      </p:sp>
      <p:sp>
        <p:nvSpPr>
          <p:cNvPr id="852" name="Shape 852"/>
          <p:cNvSpPr/>
          <p:nvPr/>
        </p:nvSpPr>
        <p:spPr>
          <a:xfrm>
            <a:off x="89716" y="6858000"/>
            <a:ext cx="24204569" cy="0"/>
          </a:xfrm>
          <a:prstGeom prst="line">
            <a:avLst/>
          </a:prstGeom>
          <a:ln w="25400">
            <a:solidFill>
              <a:srgbClr val="F8F8F8"/>
            </a:solidFill>
            <a:miter lim="400000"/>
          </a:ln>
        </p:spPr>
        <p:txBody>
          <a:bodyPr lIns="50800" tIns="50800" rIns="50800" bIns="50800" anchor="ctr"/>
          <a:lstStyle/>
          <a:p>
            <a:pPr>
              <a:defRPr sz="3200"/>
            </a:pPr>
          </a:p>
        </p:txBody>
      </p:sp>
      <p:sp>
        <p:nvSpPr>
          <p:cNvPr id="853" name="Shape 853"/>
          <p:cNvSpPr/>
          <p:nvPr/>
        </p:nvSpPr>
        <p:spPr>
          <a:xfrm>
            <a:off x="1395327" y="6893803"/>
            <a:ext cx="90073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Application Instances Balanced across Availability Zones</a:t>
            </a:r>
          </a:p>
        </p:txBody>
      </p:sp>
      <p:pic>
        <p:nvPicPr>
          <p:cNvPr id="854" name="pasted-image.pdf"/>
          <p:cNvPicPr>
            <a:picLocks noChangeAspect="1"/>
          </p:cNvPicPr>
          <p:nvPr/>
        </p:nvPicPr>
        <p:blipFill>
          <a:blip r:embed="rId2">
            <a:extLst/>
          </a:blip>
          <a:stretch>
            <a:fillRect/>
          </a:stretch>
        </p:blipFill>
        <p:spPr>
          <a:xfrm>
            <a:off x="2127849" y="1498600"/>
            <a:ext cx="5042714" cy="4770521"/>
          </a:xfrm>
          <a:prstGeom prst="rect">
            <a:avLst/>
          </a:prstGeom>
          <a:ln w="12700">
            <a:miter lim="400000"/>
          </a:ln>
        </p:spPr>
      </p:pic>
      <p:grpSp>
        <p:nvGrpSpPr>
          <p:cNvPr id="860" name="Group 860"/>
          <p:cNvGrpSpPr/>
          <p:nvPr/>
        </p:nvGrpSpPr>
        <p:grpSpPr>
          <a:xfrm>
            <a:off x="6607888" y="2878942"/>
            <a:ext cx="3585325" cy="2665017"/>
            <a:chOff x="-1449178" y="0"/>
            <a:chExt cx="3585324" cy="2665015"/>
          </a:xfrm>
        </p:grpSpPr>
        <p:sp>
          <p:nvSpPr>
            <p:cNvPr id="855" name="Shape 855"/>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856" name="pasted-image.pdf"/>
            <p:cNvPicPr>
              <a:picLocks noChangeAspect="1"/>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857" name="Shape 857"/>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a:r>
                <a:t>desired state</a:t>
              </a:r>
            </a:p>
          </p:txBody>
        </p:sp>
        <p:sp>
          <p:nvSpPr>
            <p:cNvPr id="858" name="Shape 858"/>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a:r>
                <a:t>actual state</a:t>
              </a:r>
            </a:p>
          </p:txBody>
        </p:sp>
        <p:pic>
          <p:nvPicPr>
            <p:cNvPr id="859" name="pasted-image.pdf"/>
            <p:cNvPicPr>
              <a:picLocks noChangeAspect="1"/>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861" name="pasted-image.pdf"/>
          <p:cNvPicPr>
            <a:picLocks noChangeAspect="1"/>
          </p:cNvPicPr>
          <p:nvPr/>
        </p:nvPicPr>
        <p:blipFill>
          <a:blip r:embed="rId4">
            <a:extLst/>
          </a:blip>
          <a:stretch>
            <a:fillRect/>
          </a:stretch>
        </p:blipFill>
        <p:spPr>
          <a:xfrm>
            <a:off x="14190786" y="1498600"/>
            <a:ext cx="5041901" cy="4769752"/>
          </a:xfrm>
          <a:prstGeom prst="rect">
            <a:avLst/>
          </a:prstGeom>
          <a:ln w="12700">
            <a:miter lim="400000"/>
          </a:ln>
        </p:spPr>
      </p:pic>
      <p:grpSp>
        <p:nvGrpSpPr>
          <p:cNvPr id="865" name="Group 865"/>
          <p:cNvGrpSpPr/>
          <p:nvPr/>
        </p:nvGrpSpPr>
        <p:grpSpPr>
          <a:xfrm>
            <a:off x="18596545" y="3726034"/>
            <a:ext cx="2936858" cy="2264350"/>
            <a:chOff x="0" y="0"/>
            <a:chExt cx="2936856" cy="2264348"/>
          </a:xfrm>
        </p:grpSpPr>
        <p:sp>
          <p:nvSpPr>
            <p:cNvPr id="862" name="Shape 862"/>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solidFill>
                    <a:srgbClr val="FFFFFF"/>
                  </a:solidFill>
                </a:defRPr>
              </a:pPr>
            </a:p>
          </p:txBody>
        </p:sp>
        <p:pic>
          <p:nvPicPr>
            <p:cNvPr id="863" name="pasted-image.pdf"/>
            <p:cNvPicPr>
              <a:picLocks noChangeAspect="1"/>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864" name="pasted-image.pdf"/>
            <p:cNvPicPr>
              <a:picLocks noChangeAspect="1"/>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866" name="Shape 866"/>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a:r>
              <a:t>4 Levels of High Availability</a:t>
            </a:r>
          </a:p>
        </p:txBody>
      </p:sp>
      <p:grpSp>
        <p:nvGrpSpPr>
          <p:cNvPr id="889" name="Group 889"/>
          <p:cNvGrpSpPr/>
          <p:nvPr/>
        </p:nvGrpSpPr>
        <p:grpSpPr>
          <a:xfrm>
            <a:off x="14439791" y="7700985"/>
            <a:ext cx="8478822" cy="5478296"/>
            <a:chOff x="0" y="0"/>
            <a:chExt cx="8478821" cy="5478294"/>
          </a:xfrm>
        </p:grpSpPr>
        <p:sp>
          <p:nvSpPr>
            <p:cNvPr id="867" name="Shape 867"/>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868" name="Shape 868"/>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869" name="Shape 869"/>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870" name="Shape 870"/>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871" name="Shape 871"/>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872" name="Shape 872"/>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873" name="Shape 873"/>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874" name="Shape 874"/>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875" name="Shape 875"/>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876" name="Shape 876"/>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877" name="Shape 877"/>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878" name="Shape 878"/>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Blob Store</a:t>
              </a:r>
            </a:p>
          </p:txBody>
        </p:sp>
        <p:sp>
          <p:nvSpPr>
            <p:cNvPr id="879" name="Shape 879"/>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Message Bus (NATS)</a:t>
              </a:r>
            </a:p>
          </p:txBody>
        </p:sp>
        <p:sp>
          <p:nvSpPr>
            <p:cNvPr id="880" name="Shape 880"/>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881" name="Shape 881"/>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882" name="Shape 882"/>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Cloud Controller</a:t>
              </a:r>
            </a:p>
          </p:txBody>
        </p:sp>
        <p:sp>
          <p:nvSpPr>
            <p:cNvPr id="883" name="Shape 883"/>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500">
                  <a:solidFill>
                    <a:srgbClr val="FFFFFF"/>
                  </a:solidFill>
                  <a:latin typeface="Helvetica"/>
                  <a:ea typeface="Helvetica"/>
                  <a:cs typeface="Helvetica"/>
                  <a:sym typeface="Helvetica"/>
                </a:defRPr>
              </a:lvl1pPr>
            </a:lstStyle>
            <a:p>
              <a:pPr/>
              <a:r>
                <a:t>Health Manager</a:t>
              </a:r>
            </a:p>
          </p:txBody>
        </p:sp>
        <p:sp>
          <p:nvSpPr>
            <p:cNvPr id="884" name="Shape 884"/>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885" name="pasted-image.pdf"/>
            <p:cNvPicPr>
              <a:picLocks noChangeAspect="1"/>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886" name="Shape 886"/>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a:r>
                <a:t>desired state</a:t>
              </a:r>
            </a:p>
          </p:txBody>
        </p:sp>
        <p:sp>
          <p:nvSpPr>
            <p:cNvPr id="887" name="Shape 887"/>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a:r>
                <a:t>actual state</a:t>
              </a:r>
            </a:p>
          </p:txBody>
        </p:sp>
        <p:pic>
          <p:nvPicPr>
            <p:cNvPr id="888" name="pasted-image.pdf"/>
            <p:cNvPicPr>
              <a:picLocks noChangeAspect="1"/>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890" name="Shape 890"/>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1200">
                <a:solidFill>
                  <a:srgbClr val="53585F"/>
                </a:solidFill>
                <a:latin typeface="Helvetica"/>
                <a:ea typeface="Helvetica"/>
                <a:cs typeface="Helvetica"/>
                <a:sym typeface="Helvetica"/>
              </a:defRPr>
            </a:lvl1pPr>
          </a:lstStyle>
          <a:p>
            <a:pPr/>
            <a:r>
              <a:t>ELASTIC RUNTIME</a:t>
            </a:r>
          </a:p>
        </p:txBody>
      </p:sp>
      <p:sp>
        <p:nvSpPr>
          <p:cNvPr id="891" name="Shape 891"/>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Failed Processes are Recovered</a:t>
            </a:r>
          </a:p>
        </p:txBody>
      </p:sp>
      <p:sp>
        <p:nvSpPr>
          <p:cNvPr id="892" name="Shape 892"/>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Failed VMs are Recovered</a:t>
            </a:r>
          </a:p>
        </p:txBody>
      </p:sp>
      <p:sp>
        <p:nvSpPr>
          <p:cNvPr id="893" name="Shape 893"/>
          <p:cNvSpPr/>
          <p:nvPr/>
        </p:nvSpPr>
        <p:spPr>
          <a:xfrm>
            <a:off x="2101763" y="9003030"/>
            <a:ext cx="7594498" cy="3888342"/>
          </a:xfrm>
          <a:prstGeom prst="roundRect">
            <a:avLst>
              <a:gd name="adj" fmla="val 8348"/>
            </a:avLst>
          </a:prstGeom>
          <a:ln w="381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1200">
                <a:solidFill>
                  <a:srgbClr val="53585F"/>
                </a:solidFill>
                <a:latin typeface="Helvetica"/>
                <a:ea typeface="Helvetica"/>
                <a:cs typeface="Helvetica"/>
                <a:sym typeface="Helvetica"/>
              </a:defRPr>
            </a:lvl1pPr>
          </a:lstStyle>
          <a:p>
            <a:pPr/>
            <a:r>
              <a:t>ELASTIC RUNTIME</a:t>
            </a:r>
          </a:p>
        </p:txBody>
      </p:sp>
      <p:sp>
        <p:nvSpPr>
          <p:cNvPr id="894" name="Shape 894"/>
          <p:cNvSpPr/>
          <p:nvPr/>
        </p:nvSpPr>
        <p:spPr>
          <a:xfrm>
            <a:off x="2761798" y="10084227"/>
            <a:ext cx="2904670" cy="1322710"/>
          </a:xfrm>
          <a:prstGeom prst="roundRect">
            <a:avLst>
              <a:gd name="adj" fmla="val 5608"/>
            </a:avLst>
          </a:prstGeom>
          <a:solidFill>
            <a:srgbClr val="FFFFFF"/>
          </a:solidFill>
          <a:ln w="254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895" name="Shape 895"/>
          <p:cNvSpPr/>
          <p:nvPr/>
        </p:nvSpPr>
        <p:spPr>
          <a:xfrm>
            <a:off x="2502154" y="10288233"/>
            <a:ext cx="2904670" cy="1322710"/>
          </a:xfrm>
          <a:prstGeom prst="roundRect">
            <a:avLst>
              <a:gd name="adj" fmla="val 5608"/>
            </a:avLst>
          </a:prstGeom>
          <a:solidFill>
            <a:srgbClr val="FFFFFF"/>
          </a:solidFill>
          <a:ln w="254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896" name="Shape 896"/>
          <p:cNvSpPr/>
          <p:nvPr/>
        </p:nvSpPr>
        <p:spPr>
          <a:xfrm>
            <a:off x="6563721" y="10084227"/>
            <a:ext cx="2904669" cy="1322710"/>
          </a:xfrm>
          <a:prstGeom prst="roundRect">
            <a:avLst>
              <a:gd name="adj" fmla="val 5608"/>
            </a:avLst>
          </a:prstGeom>
          <a:solidFill>
            <a:srgbClr val="FFFFFF"/>
          </a:solidFill>
          <a:ln w="254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897" name="Shape 897"/>
          <p:cNvSpPr/>
          <p:nvPr/>
        </p:nvSpPr>
        <p:spPr>
          <a:xfrm>
            <a:off x="6322623" y="10288233"/>
            <a:ext cx="2904670" cy="1322710"/>
          </a:xfrm>
          <a:prstGeom prst="roundRect">
            <a:avLst>
              <a:gd name="adj" fmla="val 5608"/>
            </a:avLst>
          </a:prstGeom>
          <a:solidFill>
            <a:srgbClr val="FFFFFF"/>
          </a:solidFill>
          <a:ln w="254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898" name="Shape 898"/>
          <p:cNvSpPr/>
          <p:nvPr/>
        </p:nvSpPr>
        <p:spPr>
          <a:xfrm>
            <a:off x="6118618" y="10492662"/>
            <a:ext cx="2904670" cy="1751660"/>
          </a:xfrm>
          <a:prstGeom prst="roundRect">
            <a:avLst>
              <a:gd name="adj" fmla="val 4235"/>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1200">
                <a:solidFill>
                  <a:srgbClr val="53585F"/>
                </a:solidFill>
                <a:latin typeface="Helvetica"/>
                <a:ea typeface="Helvetica"/>
                <a:cs typeface="Helvetica"/>
                <a:sym typeface="Helvetica"/>
              </a:defRPr>
            </a:lvl1pPr>
          </a:lstStyle>
          <a:p>
            <a:pPr/>
            <a:r>
              <a:t>App Execution (DEA)</a:t>
            </a:r>
          </a:p>
        </p:txBody>
      </p:sp>
      <p:sp>
        <p:nvSpPr>
          <p:cNvPr id="899" name="Shape 899"/>
          <p:cNvSpPr/>
          <p:nvPr/>
        </p:nvSpPr>
        <p:spPr>
          <a:xfrm>
            <a:off x="2298149" y="10492662"/>
            <a:ext cx="2904669" cy="1751660"/>
          </a:xfrm>
          <a:prstGeom prst="roundRect">
            <a:avLst>
              <a:gd name="adj" fmla="val 4235"/>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1200">
                <a:solidFill>
                  <a:srgbClr val="53585F"/>
                </a:solidFill>
                <a:latin typeface="Helvetica"/>
                <a:ea typeface="Helvetica"/>
                <a:cs typeface="Helvetica"/>
                <a:sym typeface="Helvetica"/>
              </a:defRPr>
            </a:lvl1pPr>
          </a:lstStyle>
          <a:p>
            <a:pPr/>
            <a:r>
              <a:t>App Execution (DEA)</a:t>
            </a:r>
          </a:p>
        </p:txBody>
      </p:sp>
      <p:sp>
        <p:nvSpPr>
          <p:cNvPr id="900" name="Shape 900"/>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a:r>
              <a:t>cf push my-app -i 6</a:t>
            </a:r>
          </a:p>
        </p:txBody>
      </p:sp>
      <p:sp>
        <p:nvSpPr>
          <p:cNvPr id="901" name="Shape 901"/>
          <p:cNvSpPr/>
          <p:nvPr/>
        </p:nvSpPr>
        <p:spPr>
          <a:xfrm flipH="1" rot="16200000">
            <a:off x="5670823" y="8126674"/>
            <a:ext cx="443439" cy="406183"/>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902" name="Shape 902"/>
          <p:cNvSpPr/>
          <p:nvPr/>
        </p:nvSpPr>
        <p:spPr>
          <a:xfrm flipV="1">
            <a:off x="5899011" y="8703164"/>
            <a:ext cx="1" cy="4488073"/>
          </a:xfrm>
          <a:prstGeom prst="line">
            <a:avLst/>
          </a:prstGeom>
          <a:ln w="12700">
            <a:solidFill>
              <a:srgbClr val="A6AAA9"/>
            </a:solidFill>
            <a:custDash>
              <a:ds d="200000" sp="200000"/>
            </a:custDash>
            <a:miter lim="400000"/>
          </a:ln>
        </p:spPr>
        <p:txBody>
          <a:bodyPr lIns="50800" tIns="50800" rIns="50800" bIns="50800" anchor="ctr"/>
          <a:lstStyle/>
          <a:p>
            <a:pPr>
              <a:defRPr sz="3200"/>
            </a:pPr>
          </a:p>
        </p:txBody>
      </p:sp>
      <p:sp>
        <p:nvSpPr>
          <p:cNvPr id="903" name="Shape 903"/>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a:r>
              <a:t>AZ-1</a:t>
            </a:r>
          </a:p>
        </p:txBody>
      </p:sp>
      <p:sp>
        <p:nvSpPr>
          <p:cNvPr id="904" name="Shape 904"/>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a:r>
              <a:t>AZ-2</a:t>
            </a:r>
          </a:p>
        </p:txBody>
      </p:sp>
      <p:sp>
        <p:nvSpPr>
          <p:cNvPr id="905" name="Shape 905"/>
          <p:cNvSpPr/>
          <p:nvPr/>
        </p:nvSpPr>
        <p:spPr>
          <a:xfrm flipH="1" rot="18000000">
            <a:off x="4484504"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906" name="Shape 906"/>
          <p:cNvSpPr/>
          <p:nvPr/>
        </p:nvSpPr>
        <p:spPr>
          <a:xfrm flipH="1" rot="14400000">
            <a:off x="6870079"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907" name="Shape 907"/>
          <p:cNvSpPr/>
          <p:nvPr/>
        </p:nvSpPr>
        <p:spPr>
          <a:xfrm>
            <a:off x="2400151" y="10928655"/>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908" name="Shape 908"/>
          <p:cNvSpPr/>
          <p:nvPr/>
        </p:nvSpPr>
        <p:spPr>
          <a:xfrm>
            <a:off x="6220620" y="10947200"/>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909" name="Shape 909"/>
          <p:cNvSpPr/>
          <p:nvPr/>
        </p:nvSpPr>
        <p:spPr>
          <a:xfrm>
            <a:off x="2400151" y="11336666"/>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910" name="Shape 910"/>
          <p:cNvSpPr/>
          <p:nvPr/>
        </p:nvSpPr>
        <p:spPr>
          <a:xfrm>
            <a:off x="6220620" y="1135521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911" name="Shape 911"/>
          <p:cNvSpPr/>
          <p:nvPr/>
        </p:nvSpPr>
        <p:spPr>
          <a:xfrm>
            <a:off x="2405279" y="11749786"/>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912" name="Shape 912"/>
          <p:cNvSpPr/>
          <p:nvPr/>
        </p:nvSpPr>
        <p:spPr>
          <a:xfrm>
            <a:off x="6225748" y="1176833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4" name="Shape 914"/>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915" name="Shape 915"/>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916" name="Shape 916"/>
          <p:cNvSpPr/>
          <p:nvPr/>
        </p:nvSpPr>
        <p:spPr>
          <a:xfrm>
            <a:off x="11813513" y="5587996"/>
            <a:ext cx="10839058" cy="2540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The </a:t>
            </a:r>
            <a:r>
              <a:rPr b="1">
                <a:latin typeface="Helvetica"/>
                <a:ea typeface="Helvetica"/>
                <a:cs typeface="Helvetica"/>
                <a:sym typeface="Helvetica"/>
              </a:rPr>
              <a:t>Cloud Controller </a:t>
            </a:r>
            <a:r>
              <a:t>handles all client requests including pushing applications.  It is responsible for expected app state, state transitions, and desired convergence.</a:t>
            </a:r>
          </a:p>
        </p:txBody>
      </p:sp>
      <p:sp>
        <p:nvSpPr>
          <p:cNvPr id="917" name="Shape 917"/>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918" name="Shape 918"/>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919" name="Shape 919"/>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920" name="Shape 920"/>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921" name="Shape 921"/>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922" name="Shape 922"/>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923" name="Shape 923"/>
          <p:cNvSpPr/>
          <p:nvPr/>
        </p:nvSpPr>
        <p:spPr>
          <a:xfrm>
            <a:off x="794025" y="5494990"/>
            <a:ext cx="3011767"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924" name="Shape 924"/>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925" name="Shape 925"/>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926" name="Shape 926"/>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grpSp>
        <p:nvGrpSpPr>
          <p:cNvPr id="932" name="Group 932"/>
          <p:cNvGrpSpPr/>
          <p:nvPr/>
        </p:nvGrpSpPr>
        <p:grpSpPr>
          <a:xfrm>
            <a:off x="1543934" y="10812506"/>
            <a:ext cx="7353316" cy="2320572"/>
            <a:chOff x="0" y="0"/>
            <a:chExt cx="7353315" cy="2320570"/>
          </a:xfrm>
        </p:grpSpPr>
        <p:pic>
          <p:nvPicPr>
            <p:cNvPr id="927"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928"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929"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930"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931"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933"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916"/>
                                        </p:tgtEl>
                                        <p:attrNameLst>
                                          <p:attrName>style.visibility</p:attrName>
                                        </p:attrNameLst>
                                      </p:cBhvr>
                                      <p:to>
                                        <p:strVal val="visible"/>
                                      </p:to>
                                    </p:set>
                                    <p:animEffect filter="dissolve" transition="in">
                                      <p:cBhvr>
                                        <p:cTn id="7" dur="1000"/>
                                        <p:tgtEl>
                                          <p:spTgt spid="9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6"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5" name="Shape 935"/>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936" name="Shape 936"/>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937" name="Shape 937"/>
          <p:cNvSpPr/>
          <p:nvPr/>
        </p:nvSpPr>
        <p:spPr>
          <a:xfrm>
            <a:off x="11813513" y="4673596"/>
            <a:ext cx="10839058" cy="4368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The </a:t>
            </a:r>
            <a:r>
              <a:rPr b="1">
                <a:latin typeface="Helvetica"/>
                <a:ea typeface="Helvetica"/>
                <a:cs typeface="Helvetica"/>
                <a:sym typeface="Helvetica"/>
              </a:rPr>
              <a:t>Health Manager</a:t>
            </a:r>
            <a:r>
              <a:t> monitors application uptime by listening to the NATS message bus for mismatched application states (expected vs. actual). The Cloud Controller publishes expected state and the DEAs publish actual state. State mismatches are reported to the Cloud Controller.</a:t>
            </a:r>
          </a:p>
        </p:txBody>
      </p:sp>
      <p:sp>
        <p:nvSpPr>
          <p:cNvPr id="938" name="Shape 938"/>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939" name="Shape 939"/>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940" name="Shape 940"/>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941" name="Shape 941"/>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942" name="Shape 942"/>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943" name="Shape 943"/>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944" name="Shape 944"/>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945" name="Shape 945"/>
          <p:cNvSpPr/>
          <p:nvPr/>
        </p:nvSpPr>
        <p:spPr>
          <a:xfrm>
            <a:off x="3978095" y="5494990"/>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946" name="Shape 946"/>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947" name="Shape 947"/>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948" name="Shape 948"/>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grpSp>
        <p:nvGrpSpPr>
          <p:cNvPr id="954" name="Group 954"/>
          <p:cNvGrpSpPr/>
          <p:nvPr/>
        </p:nvGrpSpPr>
        <p:grpSpPr>
          <a:xfrm>
            <a:off x="1543934" y="10812506"/>
            <a:ext cx="7353316" cy="2320572"/>
            <a:chOff x="0" y="0"/>
            <a:chExt cx="7353315" cy="2320570"/>
          </a:xfrm>
        </p:grpSpPr>
        <p:pic>
          <p:nvPicPr>
            <p:cNvPr id="949"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950"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951"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952"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953"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955"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937"/>
                                        </p:tgtEl>
                                        <p:attrNameLst>
                                          <p:attrName>style.visibility</p:attrName>
                                        </p:attrNameLst>
                                      </p:cBhvr>
                                      <p:to>
                                        <p:strVal val="visible"/>
                                      </p:to>
                                    </p:set>
                                    <p:animEffect filter="dissolve" transition="in">
                                      <p:cBhvr>
                                        <p:cTn id="7" dur="1000"/>
                                        <p:tgtEl>
                                          <p:spTgt spid="9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37"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7" name="Shape 957"/>
          <p:cNvSpPr/>
          <p:nvPr/>
        </p:nvSpPr>
        <p:spPr>
          <a:xfrm>
            <a:off x="1300802" y="2152693"/>
            <a:ext cx="10049468" cy="10632927"/>
          </a:xfrm>
          <a:prstGeom prst="roundRect">
            <a:avLst>
              <a:gd name="adj" fmla="val 4424"/>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grpSp>
        <p:nvGrpSpPr>
          <p:cNvPr id="968" name="Group 968"/>
          <p:cNvGrpSpPr/>
          <p:nvPr/>
        </p:nvGrpSpPr>
        <p:grpSpPr>
          <a:xfrm>
            <a:off x="3790521" y="3461426"/>
            <a:ext cx="5070031" cy="6891715"/>
            <a:chOff x="0" y="0"/>
            <a:chExt cx="5070030" cy="6891714"/>
          </a:xfrm>
        </p:grpSpPr>
        <p:sp>
          <p:nvSpPr>
            <p:cNvPr id="958" name="Shape 958"/>
            <p:cNvSpPr/>
            <p:nvPr/>
          </p:nvSpPr>
          <p:spPr>
            <a:xfrm flipV="1">
              <a:off x="4964697" y="389143"/>
              <a:ext cx="1" cy="142240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59" name="Shape 959"/>
            <p:cNvSpPr/>
            <p:nvPr/>
          </p:nvSpPr>
          <p:spPr>
            <a:xfrm flipV="1">
              <a:off x="222467" y="0"/>
              <a:ext cx="1" cy="1811544"/>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60" name="Shape 960"/>
            <p:cNvSpPr/>
            <p:nvPr/>
          </p:nvSpPr>
          <p:spPr>
            <a:xfrm flipV="1">
              <a:off x="2535014" y="5724034"/>
              <a:ext cx="1" cy="116768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61" name="Shape 961"/>
            <p:cNvSpPr/>
            <p:nvPr/>
          </p:nvSpPr>
          <p:spPr>
            <a:xfrm flipV="1">
              <a:off x="-1" y="3388113"/>
              <a:ext cx="2" cy="324392"/>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62" name="Shape 962"/>
            <p:cNvSpPr/>
            <p:nvPr/>
          </p:nvSpPr>
          <p:spPr>
            <a:xfrm flipV="1">
              <a:off x="2535014" y="2315504"/>
              <a:ext cx="1" cy="1352549"/>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63" name="Shape 963"/>
            <p:cNvSpPr/>
            <p:nvPr/>
          </p:nvSpPr>
          <p:spPr>
            <a:xfrm flipV="1">
              <a:off x="5070029" y="3388765"/>
              <a:ext cx="1" cy="31104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64" name="Shape 964"/>
            <p:cNvSpPr/>
            <p:nvPr/>
          </p:nvSpPr>
          <p:spPr>
            <a:xfrm>
              <a:off x="13191" y="3399204"/>
              <a:ext cx="5043648" cy="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65" name="Shape 965"/>
            <p:cNvSpPr/>
            <p:nvPr/>
          </p:nvSpPr>
          <p:spPr>
            <a:xfrm flipV="1">
              <a:off x="0" y="5668502"/>
              <a:ext cx="1" cy="31104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66" name="Shape 966"/>
            <p:cNvSpPr/>
            <p:nvPr/>
          </p:nvSpPr>
          <p:spPr>
            <a:xfrm>
              <a:off x="13191" y="5964301"/>
              <a:ext cx="5043648" cy="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67" name="Shape 967"/>
            <p:cNvSpPr/>
            <p:nvPr/>
          </p:nvSpPr>
          <p:spPr>
            <a:xfrm flipV="1">
              <a:off x="5070030" y="5655803"/>
              <a:ext cx="1" cy="324392"/>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grpSp>
      <p:sp>
        <p:nvSpPr>
          <p:cNvPr id="969" name="Shape 969"/>
          <p:cNvSpPr/>
          <p:nvPr/>
        </p:nvSpPr>
        <p:spPr>
          <a:xfrm>
            <a:off x="11061970" y="569278"/>
            <a:ext cx="1282903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Failed Application Instances are Recovered</a:t>
            </a:r>
          </a:p>
        </p:txBody>
      </p:sp>
      <p:sp>
        <p:nvSpPr>
          <p:cNvPr id="970" name="Shape 970"/>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4 Levels of High Availability</a:t>
            </a:r>
          </a:p>
        </p:txBody>
      </p:sp>
      <p:sp>
        <p:nvSpPr>
          <p:cNvPr id="971" name="Shape 971"/>
          <p:cNvSpPr/>
          <p:nvPr/>
        </p:nvSpPr>
        <p:spPr>
          <a:xfrm>
            <a:off x="5278411" y="10361552"/>
            <a:ext cx="2094251" cy="1811544"/>
          </a:xfrm>
          <a:prstGeom prst="roundRect">
            <a:avLst>
              <a:gd name="adj" fmla="val 5608"/>
            </a:avLst>
          </a:prstGeom>
          <a:solidFill>
            <a:srgbClr val="0F7A70">
              <a:alpha val="49931"/>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972" name="Shape 972"/>
          <p:cNvSpPr/>
          <p:nvPr/>
        </p:nvSpPr>
        <p:spPr>
          <a:xfrm>
            <a:off x="2507105" y="3134086"/>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973" name="Shape 973"/>
          <p:cNvSpPr/>
          <p:nvPr/>
        </p:nvSpPr>
        <p:spPr>
          <a:xfrm>
            <a:off x="7089821" y="2820795"/>
            <a:ext cx="3232867" cy="1167680"/>
          </a:xfrm>
          <a:prstGeom prst="roundRect">
            <a:avLst>
              <a:gd name="adj" fmla="val 942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974" name="Shape 974"/>
          <p:cNvSpPr/>
          <p:nvPr/>
        </p:nvSpPr>
        <p:spPr>
          <a:xfrm>
            <a:off x="3214747" y="5254401"/>
            <a:ext cx="6221579" cy="541099"/>
          </a:xfrm>
          <a:prstGeom prst="roundRect">
            <a:avLst>
              <a:gd name="adj" fmla="val 18777"/>
            </a:avLst>
          </a:prstGeom>
          <a:solidFill>
            <a:srgbClr val="0F7A70">
              <a:alpha val="49991"/>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975" name="Shape 975"/>
          <p:cNvSpPr/>
          <p:nvPr/>
        </p:nvSpPr>
        <p:spPr>
          <a:xfrm>
            <a:off x="10360931" y="3794802"/>
            <a:ext cx="4241007" cy="3459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79" y="5152"/>
                </a:lnTo>
                <a:lnTo>
                  <a:pt x="8079" y="20807"/>
                </a:lnTo>
                <a:cubicBezTo>
                  <a:pt x="8079" y="21244"/>
                  <a:pt x="8368" y="21600"/>
                  <a:pt x="8724" y="21600"/>
                </a:cubicBezTo>
                <a:lnTo>
                  <a:pt x="20955" y="21600"/>
                </a:lnTo>
                <a:cubicBezTo>
                  <a:pt x="21311" y="21600"/>
                  <a:pt x="21600" y="21244"/>
                  <a:pt x="21600" y="20807"/>
                </a:cubicBezTo>
                <a:lnTo>
                  <a:pt x="21600" y="4661"/>
                </a:lnTo>
                <a:cubicBezTo>
                  <a:pt x="21600" y="4224"/>
                  <a:pt x="21311" y="3871"/>
                  <a:pt x="20955" y="3871"/>
                </a:cubicBezTo>
                <a:lnTo>
                  <a:pt x="8860" y="3871"/>
                </a:lnTo>
                <a:lnTo>
                  <a:pt x="0" y="0"/>
                </a:lnTo>
                <a:close/>
              </a:path>
            </a:pathLst>
          </a:custGeom>
          <a:solidFill>
            <a:srgbClr val="FFFFFF"/>
          </a:solidFill>
          <a:ln w="25400">
            <a:solidFill>
              <a:srgbClr val="85888D"/>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pPr>
          </a:p>
        </p:txBody>
      </p:sp>
      <p:grpSp>
        <p:nvGrpSpPr>
          <p:cNvPr id="978" name="Group 978"/>
          <p:cNvGrpSpPr/>
          <p:nvPr/>
        </p:nvGrpSpPr>
        <p:grpSpPr>
          <a:xfrm>
            <a:off x="12212187" y="4744710"/>
            <a:ext cx="2136146" cy="1048343"/>
            <a:chOff x="0" y="0"/>
            <a:chExt cx="2136145" cy="1048342"/>
          </a:xfrm>
        </p:grpSpPr>
        <p:pic>
          <p:nvPicPr>
            <p:cNvPr id="976" name="pasted-image.pdf"/>
            <p:cNvPicPr>
              <a:picLocks noChangeAspect="1"/>
            </p:cNvPicPr>
            <p:nvPr/>
          </p:nvPicPr>
          <p:blipFill>
            <a:blip r:embed="rId2">
              <a:extLst/>
            </a:blip>
            <a:stretch>
              <a:fillRect/>
            </a:stretch>
          </p:blipFill>
          <p:spPr>
            <a:xfrm>
              <a:off x="570581" y="0"/>
              <a:ext cx="1020496" cy="556634"/>
            </a:xfrm>
            <a:prstGeom prst="rect">
              <a:avLst/>
            </a:prstGeom>
            <a:ln w="12700" cap="flat">
              <a:noFill/>
              <a:miter lim="400000"/>
            </a:ln>
            <a:effectLst/>
          </p:spPr>
        </p:pic>
        <p:sp>
          <p:nvSpPr>
            <p:cNvPr id="977" name="Shape 977"/>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a:r>
                <a:t>desired state</a:t>
              </a:r>
            </a:p>
          </p:txBody>
        </p:sp>
      </p:grpSp>
      <p:sp>
        <p:nvSpPr>
          <p:cNvPr id="979" name="Shape 979"/>
          <p:cNvSpPr/>
          <p:nvPr/>
        </p:nvSpPr>
        <p:spPr>
          <a:xfrm>
            <a:off x="2146191" y="7180763"/>
            <a:ext cx="2524206" cy="1946034"/>
          </a:xfrm>
          <a:prstGeom prst="roundRect">
            <a:avLst>
              <a:gd name="adj" fmla="val 5934"/>
            </a:avLst>
          </a:prstGeom>
          <a:solidFill>
            <a:srgbClr val="FFFFFF"/>
          </a:solidFill>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DEA</a:t>
            </a:r>
          </a:p>
        </p:txBody>
      </p:sp>
      <p:graphicFrame>
        <p:nvGraphicFramePr>
          <p:cNvPr id="980" name="Table 980"/>
          <p:cNvGraphicFramePr/>
          <p:nvPr/>
        </p:nvGraphicFramePr>
        <p:xfrm>
          <a:off x="2309159" y="7750257"/>
          <a:ext cx="2230020" cy="10610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68494"/>
                <a:gridCol w="368494"/>
                <a:gridCol w="368494"/>
                <a:gridCol w="368494"/>
                <a:gridCol w="368494"/>
                <a:gridCol w="368494"/>
              </a:tblGrid>
              <a:tr h="1048343">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sp>
        <p:nvSpPr>
          <p:cNvPr id="981" name="Shape 981"/>
          <p:cNvSpPr/>
          <p:nvPr/>
        </p:nvSpPr>
        <p:spPr>
          <a:xfrm>
            <a:off x="5063433" y="71807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DEA</a:t>
            </a:r>
          </a:p>
        </p:txBody>
      </p:sp>
      <p:graphicFrame>
        <p:nvGraphicFramePr>
          <p:cNvPr id="982" name="Table 982"/>
          <p:cNvGraphicFramePr/>
          <p:nvPr/>
        </p:nvGraphicFramePr>
        <p:xfrm>
          <a:off x="5305026" y="7743907"/>
          <a:ext cx="2060071" cy="10737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40170"/>
                <a:gridCol w="340170"/>
                <a:gridCol w="340170"/>
                <a:gridCol w="340170"/>
                <a:gridCol w="340170"/>
                <a:gridCol w="340170"/>
              </a:tblGrid>
              <a:tr h="1061043">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sp>
        <p:nvSpPr>
          <p:cNvPr id="983" name="Shape 983"/>
          <p:cNvSpPr/>
          <p:nvPr/>
        </p:nvSpPr>
        <p:spPr>
          <a:xfrm>
            <a:off x="7980676" y="71807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DEA</a:t>
            </a:r>
          </a:p>
        </p:txBody>
      </p:sp>
      <p:graphicFrame>
        <p:nvGraphicFramePr>
          <p:cNvPr id="984" name="Table 984"/>
          <p:cNvGraphicFramePr/>
          <p:nvPr/>
        </p:nvGraphicFramePr>
        <p:xfrm>
          <a:off x="8174706" y="7737557"/>
          <a:ext cx="2155197" cy="10864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56024"/>
                <a:gridCol w="356024"/>
                <a:gridCol w="356024"/>
                <a:gridCol w="356024"/>
                <a:gridCol w="356024"/>
                <a:gridCol w="356024"/>
              </a:tblGrid>
              <a:tr h="1073743">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pSp>
        <p:nvGrpSpPr>
          <p:cNvPr id="987" name="Group 987"/>
          <p:cNvGrpSpPr/>
          <p:nvPr/>
        </p:nvGrpSpPr>
        <p:grpSpPr>
          <a:xfrm>
            <a:off x="12259432" y="6041883"/>
            <a:ext cx="2041656" cy="1004202"/>
            <a:chOff x="0" y="0"/>
            <a:chExt cx="2041655" cy="1004200"/>
          </a:xfrm>
        </p:grpSpPr>
        <p:sp>
          <p:nvSpPr>
            <p:cNvPr id="985" name="Shape 985"/>
            <p:cNvSpPr/>
            <p:nvPr/>
          </p:nvSpPr>
          <p:spPr>
            <a:xfrm>
              <a:off x="0" y="521600"/>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latin typeface="Helvetica"/>
                  <a:ea typeface="Helvetica"/>
                  <a:cs typeface="Helvetica"/>
                  <a:sym typeface="Helvetica"/>
                </a:defRPr>
              </a:lvl1pPr>
            </a:lstStyle>
            <a:p>
              <a:pPr/>
              <a:r>
                <a:t>actual state</a:t>
              </a:r>
            </a:p>
          </p:txBody>
        </p:sp>
        <p:pic>
          <p:nvPicPr>
            <p:cNvPr id="986" name="pasted-image.pdf"/>
            <p:cNvPicPr>
              <a:picLocks noChangeAspect="1"/>
            </p:cNvPicPr>
            <p:nvPr/>
          </p:nvPicPr>
          <p:blipFill>
            <a:blip r:embed="rId2">
              <a:extLst/>
            </a:blip>
            <a:stretch>
              <a:fillRect/>
            </a:stretch>
          </p:blipFill>
          <p:spPr>
            <a:xfrm>
              <a:off x="510579" y="0"/>
              <a:ext cx="1020497" cy="556634"/>
            </a:xfrm>
            <a:prstGeom prst="rect">
              <a:avLst/>
            </a:prstGeom>
            <a:ln w="12700" cap="flat">
              <a:noFill/>
              <a:miter lim="400000"/>
            </a:ln>
            <a:effectLst/>
          </p:spPr>
        </p:pic>
      </p:grpSp>
      <p:sp>
        <p:nvSpPr>
          <p:cNvPr id="988" name="Shape 988"/>
          <p:cNvSpPr/>
          <p:nvPr/>
        </p:nvSpPr>
        <p:spPr>
          <a:xfrm flipH="1" rot="10800000">
            <a:off x="5980413" y="3136366"/>
            <a:ext cx="676895" cy="556297"/>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989" name="Shape 989"/>
          <p:cNvSpPr/>
          <p:nvPr/>
        </p:nvSpPr>
        <p:spPr>
          <a:xfrm flipH="1" rot="5400000">
            <a:off x="4431179" y="6051047"/>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990" name="Shape 990"/>
          <p:cNvSpPr/>
          <p:nvPr/>
        </p:nvSpPr>
        <p:spPr>
          <a:xfrm flipH="1" rot="5400000">
            <a:off x="5987089" y="6051047"/>
            <a:ext cx="676895"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991" name="Shape 991"/>
          <p:cNvSpPr/>
          <p:nvPr/>
        </p:nvSpPr>
        <p:spPr>
          <a:xfrm flipH="1" rot="5400000">
            <a:off x="7548974" y="6051047"/>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992" name="Shape 992"/>
          <p:cNvSpPr/>
          <p:nvPr/>
        </p:nvSpPr>
        <p:spPr>
          <a:xfrm flipH="1" rot="5400000">
            <a:off x="8416771" y="4264246"/>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988"/>
                                        </p:tgtEl>
                                        <p:attrNameLst>
                                          <p:attrName>style.visibility</p:attrName>
                                        </p:attrNameLst>
                                      </p:cBhvr>
                                      <p:to>
                                        <p:strVal val="visible"/>
                                      </p:to>
                                    </p:set>
                                    <p:animEffect filter="wipe(left)" transition="in">
                                      <p:cBhvr>
                                        <p:cTn id="7" dur="500"/>
                                        <p:tgtEl>
                                          <p:spTgt spid="988"/>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978"/>
                                        </p:tgtEl>
                                        <p:attrNameLst>
                                          <p:attrName>style.visibility</p:attrName>
                                        </p:attrNameLst>
                                      </p:cBhvr>
                                      <p:to>
                                        <p:strVal val="visible"/>
                                      </p:to>
                                    </p:set>
                                    <p:animEffect filter="dissolve" transition="in">
                                      <p:cBhvr>
                                        <p:cTn id="11" dur="500"/>
                                        <p:tgtEl>
                                          <p:spTgt spid="978"/>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975"/>
                                        </p:tgtEl>
                                        <p:attrNameLst>
                                          <p:attrName>style.visibility</p:attrName>
                                        </p:attrNameLst>
                                      </p:cBhvr>
                                      <p:to>
                                        <p:strVal val="visible"/>
                                      </p:to>
                                    </p:set>
                                    <p:animEffect filter="dissolve" transition="in">
                                      <p:cBhvr>
                                        <p:cTn id="15" dur="1000"/>
                                        <p:tgtEl>
                                          <p:spTgt spid="975"/>
                                        </p:tgtEl>
                                      </p:cBhvr>
                                    </p:animEffect>
                                  </p:childTnLst>
                                </p:cTn>
                              </p:par>
                            </p:childTnLst>
                          </p:cTn>
                        </p:par>
                        <p:par>
                          <p:cTn id="16" fill="hold">
                            <p:stCondLst>
                              <p:cond delay="2000"/>
                            </p:stCondLst>
                            <p:childTnLst>
                              <p:par>
                                <p:cTn id="17" presetClass="exit" nodeType="afterEffect" presetSubtype="0" presetID="1" grpId="4" fill="hold">
                                  <p:stCondLst>
                                    <p:cond delay="0"/>
                                  </p:stCondLst>
                                  <p:iterate type="el" backwards="0">
                                    <p:tmAbs val="0"/>
                                  </p:iterate>
                                  <p:childTnLst>
                                    <p:set>
                                      <p:cBhvr>
                                        <p:cTn id="18" fill="hold">
                                          <p:stCondLst>
                                            <p:cond delay="0"/>
                                          </p:stCondLst>
                                        </p:cTn>
                                        <p:tgtEl>
                                          <p:spTgt spid="98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2" grpId="5" fill="hold">
                                  <p:stCondLst>
                                    <p:cond delay="0"/>
                                  </p:stCondLst>
                                  <p:iterate type="el" backwards="0">
                                    <p:tmAbs val="0"/>
                                  </p:iterate>
                                  <p:childTnLst>
                                    <p:set>
                                      <p:cBhvr>
                                        <p:cTn id="22" fill="hold"/>
                                        <p:tgtEl>
                                          <p:spTgt spid="989"/>
                                        </p:tgtEl>
                                        <p:attrNameLst>
                                          <p:attrName>style.visibility</p:attrName>
                                        </p:attrNameLst>
                                      </p:cBhvr>
                                      <p:to>
                                        <p:strVal val="visible"/>
                                      </p:to>
                                    </p:set>
                                    <p:animEffect filter="wipe(down)" transition="in">
                                      <p:cBhvr>
                                        <p:cTn id="23" dur="500"/>
                                        <p:tgtEl>
                                          <p:spTgt spid="989"/>
                                        </p:tgtEl>
                                      </p:cBhvr>
                                    </p:animEffect>
                                  </p:childTnLst>
                                </p:cTn>
                              </p:par>
                            </p:childTnLst>
                          </p:cTn>
                        </p:par>
                        <p:par>
                          <p:cTn id="24" fill="hold">
                            <p:stCondLst>
                              <p:cond delay="500"/>
                            </p:stCondLst>
                            <p:childTnLst>
                              <p:par>
                                <p:cTn id="25" presetClass="entr" nodeType="afterEffect" presetSubtype="4" presetID="22" grpId="6" fill="hold">
                                  <p:stCondLst>
                                    <p:cond delay="0"/>
                                  </p:stCondLst>
                                  <p:iterate type="el" backwards="0">
                                    <p:tmAbs val="0"/>
                                  </p:iterate>
                                  <p:childTnLst>
                                    <p:set>
                                      <p:cBhvr>
                                        <p:cTn id="26" fill="hold"/>
                                        <p:tgtEl>
                                          <p:spTgt spid="990"/>
                                        </p:tgtEl>
                                        <p:attrNameLst>
                                          <p:attrName>style.visibility</p:attrName>
                                        </p:attrNameLst>
                                      </p:cBhvr>
                                      <p:to>
                                        <p:strVal val="visible"/>
                                      </p:to>
                                    </p:set>
                                    <p:animEffect filter="wipe(down)" transition="in">
                                      <p:cBhvr>
                                        <p:cTn id="27" dur="500"/>
                                        <p:tgtEl>
                                          <p:spTgt spid="990"/>
                                        </p:tgtEl>
                                      </p:cBhvr>
                                    </p:animEffect>
                                  </p:childTnLst>
                                </p:cTn>
                              </p:par>
                            </p:childTnLst>
                          </p:cTn>
                        </p:par>
                        <p:par>
                          <p:cTn id="28" fill="hold">
                            <p:stCondLst>
                              <p:cond delay="1000"/>
                            </p:stCondLst>
                            <p:childTnLst>
                              <p:par>
                                <p:cTn id="29" presetClass="entr" nodeType="afterEffect" presetSubtype="4" presetID="22" grpId="7" fill="hold">
                                  <p:stCondLst>
                                    <p:cond delay="0"/>
                                  </p:stCondLst>
                                  <p:iterate type="el" backwards="0">
                                    <p:tmAbs val="0"/>
                                  </p:iterate>
                                  <p:childTnLst>
                                    <p:set>
                                      <p:cBhvr>
                                        <p:cTn id="30" fill="hold"/>
                                        <p:tgtEl>
                                          <p:spTgt spid="991"/>
                                        </p:tgtEl>
                                        <p:attrNameLst>
                                          <p:attrName>style.visibility</p:attrName>
                                        </p:attrNameLst>
                                      </p:cBhvr>
                                      <p:to>
                                        <p:strVal val="visible"/>
                                      </p:to>
                                    </p:set>
                                    <p:animEffect filter="wipe(down)" transition="in">
                                      <p:cBhvr>
                                        <p:cTn id="31" dur="500"/>
                                        <p:tgtEl>
                                          <p:spTgt spid="991"/>
                                        </p:tgtEl>
                                      </p:cBhvr>
                                    </p:animEffect>
                                  </p:childTnLst>
                                </p:cTn>
                              </p:par>
                            </p:childTnLst>
                          </p:cTn>
                        </p:par>
                        <p:par>
                          <p:cTn id="32" fill="hold">
                            <p:stCondLst>
                              <p:cond delay="1500"/>
                            </p:stCondLst>
                            <p:childTnLst>
                              <p:par>
                                <p:cTn id="33" presetClass="entr" nodeType="afterEffect" presetSubtype="4" presetID="22" grpId="8" fill="hold">
                                  <p:stCondLst>
                                    <p:cond delay="0"/>
                                  </p:stCondLst>
                                  <p:iterate type="el" backwards="0">
                                    <p:tmAbs val="0"/>
                                  </p:iterate>
                                  <p:childTnLst>
                                    <p:set>
                                      <p:cBhvr>
                                        <p:cTn id="34" fill="hold"/>
                                        <p:tgtEl>
                                          <p:spTgt spid="992"/>
                                        </p:tgtEl>
                                        <p:attrNameLst>
                                          <p:attrName>style.visibility</p:attrName>
                                        </p:attrNameLst>
                                      </p:cBhvr>
                                      <p:to>
                                        <p:strVal val="visible"/>
                                      </p:to>
                                    </p:set>
                                    <p:animEffect filter="wipe(down)" transition="in">
                                      <p:cBhvr>
                                        <p:cTn id="35" dur="500"/>
                                        <p:tgtEl>
                                          <p:spTgt spid="992"/>
                                        </p:tgtEl>
                                      </p:cBhvr>
                                    </p:animEffect>
                                  </p:childTnLst>
                                </p:cTn>
                              </p:par>
                            </p:childTnLst>
                          </p:cTn>
                        </p:par>
                        <p:par>
                          <p:cTn id="36" fill="hold">
                            <p:stCondLst>
                              <p:cond delay="2000"/>
                            </p:stCondLst>
                            <p:childTnLst>
                              <p:par>
                                <p:cTn id="37" presetClass="entr" nodeType="afterEffect" presetID="9" grpId="9" fill="hold">
                                  <p:stCondLst>
                                    <p:cond delay="0"/>
                                  </p:stCondLst>
                                  <p:iterate type="el" backwards="0">
                                    <p:tmAbs val="0"/>
                                  </p:iterate>
                                  <p:childTnLst>
                                    <p:set>
                                      <p:cBhvr>
                                        <p:cTn id="38" fill="hold"/>
                                        <p:tgtEl>
                                          <p:spTgt spid="987"/>
                                        </p:tgtEl>
                                        <p:attrNameLst>
                                          <p:attrName>style.visibility</p:attrName>
                                        </p:attrNameLst>
                                      </p:cBhvr>
                                      <p:to>
                                        <p:strVal val="visible"/>
                                      </p:to>
                                    </p:set>
                                    <p:animEffect filter="dissolve" transition="in">
                                      <p:cBhvr>
                                        <p:cTn id="39" dur="1000"/>
                                        <p:tgtEl>
                                          <p:spTgt spid="987"/>
                                        </p:tgtEl>
                                      </p:cBhvr>
                                    </p:animEffect>
                                  </p:childTnLst>
                                </p:cTn>
                              </p:par>
                            </p:childTnLst>
                          </p:cTn>
                        </p:par>
                        <p:par>
                          <p:cTn id="40" fill="hold">
                            <p:stCondLst>
                              <p:cond delay="3000"/>
                            </p:stCondLst>
                            <p:childTnLst>
                              <p:par>
                                <p:cTn id="41" presetClass="exit" nodeType="afterEffect" presetSubtype="0" presetID="1" grpId="10" fill="hold">
                                  <p:stCondLst>
                                    <p:cond delay="1000"/>
                                  </p:stCondLst>
                                  <p:iterate type="el" backwards="0">
                                    <p:tmAbs val="0"/>
                                  </p:iterate>
                                  <p:childTnLst>
                                    <p:set>
                                      <p:cBhvr>
                                        <p:cTn id="42" fill="hold">
                                          <p:stCondLst>
                                            <p:cond delay="0"/>
                                          </p:stCondLst>
                                        </p:cTn>
                                        <p:tgtEl>
                                          <p:spTgt spid="989"/>
                                        </p:tgtEl>
                                        <p:attrNameLst>
                                          <p:attrName>style.visibility</p:attrName>
                                        </p:attrNameLst>
                                      </p:cBhvr>
                                      <p:to>
                                        <p:strVal val="hidden"/>
                                      </p:to>
                                    </p:set>
                                  </p:childTnLst>
                                </p:cTn>
                              </p:par>
                            </p:childTnLst>
                          </p:cTn>
                        </p:par>
                        <p:par>
                          <p:cTn id="43" fill="hold">
                            <p:stCondLst>
                              <p:cond delay="4000"/>
                            </p:stCondLst>
                            <p:childTnLst>
                              <p:par>
                                <p:cTn id="44" presetClass="exit" nodeType="afterEffect" presetSubtype="0" presetID="1" grpId="11" fill="hold">
                                  <p:stCondLst>
                                    <p:cond delay="0"/>
                                  </p:stCondLst>
                                  <p:iterate type="el" backwards="0">
                                    <p:tmAbs val="0"/>
                                  </p:iterate>
                                  <p:childTnLst>
                                    <p:set>
                                      <p:cBhvr>
                                        <p:cTn id="45" fill="hold">
                                          <p:stCondLst>
                                            <p:cond delay="0"/>
                                          </p:stCondLst>
                                        </p:cTn>
                                        <p:tgtEl>
                                          <p:spTgt spid="990"/>
                                        </p:tgtEl>
                                        <p:attrNameLst>
                                          <p:attrName>style.visibility</p:attrName>
                                        </p:attrNameLst>
                                      </p:cBhvr>
                                      <p:to>
                                        <p:strVal val="hidden"/>
                                      </p:to>
                                    </p:set>
                                  </p:childTnLst>
                                </p:cTn>
                              </p:par>
                            </p:childTnLst>
                          </p:cTn>
                        </p:par>
                        <p:par>
                          <p:cTn id="46" fill="hold">
                            <p:stCondLst>
                              <p:cond delay="4000"/>
                            </p:stCondLst>
                            <p:childTnLst>
                              <p:par>
                                <p:cTn id="47" presetClass="exit" nodeType="afterEffect" presetSubtype="0" presetID="1" grpId="12" fill="hold">
                                  <p:stCondLst>
                                    <p:cond delay="0"/>
                                  </p:stCondLst>
                                  <p:iterate type="el" backwards="0">
                                    <p:tmAbs val="0"/>
                                  </p:iterate>
                                  <p:childTnLst>
                                    <p:set>
                                      <p:cBhvr>
                                        <p:cTn id="48" fill="hold">
                                          <p:stCondLst>
                                            <p:cond delay="0"/>
                                          </p:stCondLst>
                                        </p:cTn>
                                        <p:tgtEl>
                                          <p:spTgt spid="991"/>
                                        </p:tgtEl>
                                        <p:attrNameLst>
                                          <p:attrName>style.visibility</p:attrName>
                                        </p:attrNameLst>
                                      </p:cBhvr>
                                      <p:to>
                                        <p:strVal val="hidden"/>
                                      </p:to>
                                    </p:set>
                                  </p:childTnLst>
                                </p:cTn>
                              </p:par>
                            </p:childTnLst>
                          </p:cTn>
                        </p:par>
                        <p:par>
                          <p:cTn id="49" fill="hold">
                            <p:stCondLst>
                              <p:cond delay="4000"/>
                            </p:stCondLst>
                            <p:childTnLst>
                              <p:par>
                                <p:cTn id="50" presetClass="exit" nodeType="afterEffect" presetSubtype="0" presetID="1" grpId="13" fill="hold">
                                  <p:stCondLst>
                                    <p:cond delay="0"/>
                                  </p:stCondLst>
                                  <p:iterate type="el" backwards="0">
                                    <p:tmAbs val="0"/>
                                  </p:iterate>
                                  <p:childTnLst>
                                    <p:set>
                                      <p:cBhvr>
                                        <p:cTn id="51" fill="hold">
                                          <p:stCondLst>
                                            <p:cond delay="0"/>
                                          </p:stCondLst>
                                        </p:cTn>
                                        <p:tgtEl>
                                          <p:spTgt spid="9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5" grpId="3"/>
      <p:bldP build="whole" bldLvl="1" animBg="1" rev="0" advAuto="0" spid="991" grpId="7"/>
      <p:bldP build="whole" bldLvl="1" animBg="1" rev="0" advAuto="0" spid="978" grpId="2"/>
      <p:bldP build="whole" bldLvl="1" animBg="1" rev="0" advAuto="0" spid="991" grpId="12"/>
      <p:bldP build="whole" bldLvl="1" animBg="1" rev="0" advAuto="0" spid="989" grpId="5"/>
      <p:bldP build="whole" bldLvl="1" animBg="1" rev="0" advAuto="0" spid="990" grpId="6"/>
      <p:bldP build="whole" bldLvl="1" animBg="1" rev="0" advAuto="0" spid="992" grpId="8"/>
      <p:bldP build="whole" bldLvl="1" animBg="1" rev="0" advAuto="0" spid="988" grpId="1"/>
      <p:bldP build="whole" bldLvl="1" animBg="1" rev="0" advAuto="0" spid="988" grpId="4"/>
      <p:bldP build="whole" bldLvl="1" animBg="1" rev="0" advAuto="0" spid="987" grpId="9"/>
      <p:bldP build="whole" bldLvl="1" animBg="1" rev="0" advAuto="0" spid="989" grpId="10"/>
      <p:bldP build="whole" bldLvl="1" animBg="1" rev="0" advAuto="0" spid="990" grpId="11"/>
      <p:bldP build="whole" bldLvl="1" animBg="1" rev="0" advAuto="0" spid="992" grpId="13"/>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nvSpPr>
        <p:spPr>
          <a:xfrm>
            <a:off x="12287405" y="1044837"/>
            <a:ext cx="189199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a:solidFill>
                  <a:srgbClr val="53585F"/>
                </a:solidFill>
                <a:latin typeface="Helvetica"/>
                <a:ea typeface="Helvetica"/>
                <a:cs typeface="Helvetica"/>
                <a:sym typeface="Helvetica"/>
              </a:defRPr>
            </a:lvl1pPr>
          </a:lstStyle>
          <a:p>
            <a:pPr/>
            <a:r>
              <a:t>Goal:</a:t>
            </a:r>
          </a:p>
        </p:txBody>
      </p:sp>
      <p:sp>
        <p:nvSpPr>
          <p:cNvPr id="184" name="Shape 184"/>
          <p:cNvSpPr/>
          <p:nvPr/>
        </p:nvSpPr>
        <p:spPr>
          <a:xfrm>
            <a:off x="12345987" y="2285999"/>
            <a:ext cx="861297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small">
                <a:solidFill>
                  <a:srgbClr val="53585F"/>
                </a:solidFill>
              </a:defRPr>
            </a:lvl1pPr>
          </a:lstStyle>
          <a:p>
            <a:pPr/>
            <a:r>
              <a:t>To understand the major components of Cloud Foundry and how they contribute to:</a:t>
            </a:r>
          </a:p>
        </p:txBody>
      </p:sp>
      <p:sp>
        <p:nvSpPr>
          <p:cNvPr id="185" name="Shape 185"/>
          <p:cNvSpPr/>
          <p:nvPr/>
        </p:nvSpPr>
        <p:spPr>
          <a:xfrm>
            <a:off x="12371387" y="6894381"/>
            <a:ext cx="9731965"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610576" indent="-610576" algn="l">
              <a:buSzPct val="75000"/>
              <a:buChar char="-"/>
              <a:defRPr b="1" cap="small">
                <a:solidFill>
                  <a:srgbClr val="53585F"/>
                </a:solidFill>
                <a:latin typeface="Helvetica"/>
                <a:ea typeface="Helvetica"/>
                <a:cs typeface="Helvetica"/>
                <a:sym typeface="Helvetica"/>
              </a:defRPr>
            </a:lvl1pPr>
          </a:lstStyle>
          <a:p>
            <a:pPr/>
            <a:r>
              <a:t>The Core Tenets of Pivotal Cloud Foundry:</a:t>
            </a:r>
          </a:p>
        </p:txBody>
      </p:sp>
      <p:sp>
        <p:nvSpPr>
          <p:cNvPr id="186" name="Shape 186"/>
          <p:cNvSpPr/>
          <p:nvPr/>
        </p:nvSpPr>
        <p:spPr>
          <a:xfrm>
            <a:off x="12366416" y="9073784"/>
            <a:ext cx="10923880"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610576" indent="-610576" algn="l">
              <a:buSzPct val="75000"/>
              <a:buChar char="-"/>
              <a:defRPr b="1" cap="small">
                <a:solidFill>
                  <a:srgbClr val="53585F"/>
                </a:solidFill>
                <a:latin typeface="Helvetica"/>
                <a:ea typeface="Helvetica"/>
                <a:cs typeface="Helvetica"/>
                <a:sym typeface="Helvetica"/>
              </a:defRPr>
            </a:lvl1pPr>
          </a:lstStyle>
          <a:p>
            <a:pPr/>
            <a:r>
              <a:t>The 4 levels of High Availability</a:t>
            </a:r>
          </a:p>
        </p:txBody>
      </p:sp>
      <p:grpSp>
        <p:nvGrpSpPr>
          <p:cNvPr id="210" name="Group 210"/>
          <p:cNvGrpSpPr/>
          <p:nvPr/>
        </p:nvGrpSpPr>
        <p:grpSpPr>
          <a:xfrm>
            <a:off x="879031" y="3559145"/>
            <a:ext cx="9214738" cy="7520382"/>
            <a:chOff x="0" y="0"/>
            <a:chExt cx="9214736" cy="7520380"/>
          </a:xfrm>
        </p:grpSpPr>
        <p:sp>
          <p:nvSpPr>
            <p:cNvPr id="187" name="Shape 187"/>
            <p:cNvSpPr/>
            <p:nvPr/>
          </p:nvSpPr>
          <p:spPr>
            <a:xfrm>
              <a:off x="0" y="674188"/>
              <a:ext cx="8554539" cy="6181577"/>
            </a:xfrm>
            <a:prstGeom prst="roundRect">
              <a:avLst>
                <a:gd name="adj" fmla="val 6122"/>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b">
              <a:noAutofit/>
            </a:bodyPr>
            <a:lstStyle>
              <a:lvl1pPr>
                <a:defRPr b="1" sz="2100">
                  <a:solidFill>
                    <a:srgbClr val="53585F"/>
                  </a:solidFill>
                  <a:latin typeface="Helvetica"/>
                  <a:ea typeface="Helvetica"/>
                  <a:cs typeface="Helvetica"/>
                  <a:sym typeface="Helvetica"/>
                </a:defRPr>
              </a:lvl1pPr>
            </a:lstStyle>
            <a:p>
              <a:pPr/>
              <a:r>
                <a:t>ELASTIC RUNTIME</a:t>
              </a:r>
            </a:p>
          </p:txBody>
        </p:sp>
        <p:sp>
          <p:nvSpPr>
            <p:cNvPr id="188" name="Shape 188"/>
            <p:cNvSpPr/>
            <p:nvPr/>
          </p:nvSpPr>
          <p:spPr>
            <a:xfrm>
              <a:off x="158224" y="1010703"/>
              <a:ext cx="622754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Dynamic Router</a:t>
              </a:r>
            </a:p>
          </p:txBody>
        </p:sp>
        <p:sp>
          <p:nvSpPr>
            <p:cNvPr id="189" name="Shape 189"/>
            <p:cNvSpPr/>
            <p:nvPr/>
          </p:nvSpPr>
          <p:spPr>
            <a:xfrm>
              <a:off x="185225" y="1710291"/>
              <a:ext cx="3066835"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OAuth 2.0 (UAA)</a:t>
              </a:r>
            </a:p>
          </p:txBody>
        </p:sp>
        <p:sp>
          <p:nvSpPr>
            <p:cNvPr id="190" name="Shape 190"/>
            <p:cNvSpPr/>
            <p:nvPr/>
          </p:nvSpPr>
          <p:spPr>
            <a:xfrm>
              <a:off x="3368495" y="1710291"/>
              <a:ext cx="3011768"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Login Server</a:t>
              </a:r>
            </a:p>
          </p:txBody>
        </p:sp>
        <p:sp>
          <p:nvSpPr>
            <p:cNvPr id="191" name="Shape 191"/>
            <p:cNvSpPr/>
            <p:nvPr/>
          </p:nvSpPr>
          <p:spPr>
            <a:xfrm>
              <a:off x="184425" y="2397180"/>
              <a:ext cx="3011767"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Cloud Controller</a:t>
              </a:r>
            </a:p>
          </p:txBody>
        </p:sp>
        <p:sp>
          <p:nvSpPr>
            <p:cNvPr id="192" name="Shape 192"/>
            <p:cNvSpPr/>
            <p:nvPr/>
          </p:nvSpPr>
          <p:spPr>
            <a:xfrm>
              <a:off x="3368495" y="2397180"/>
              <a:ext cx="3011768"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Health Manager</a:t>
              </a:r>
            </a:p>
          </p:txBody>
        </p:sp>
        <p:sp>
          <p:nvSpPr>
            <p:cNvPr id="193" name="Shape 193"/>
            <p:cNvSpPr/>
            <p:nvPr/>
          </p:nvSpPr>
          <p:spPr>
            <a:xfrm>
              <a:off x="161207" y="3096768"/>
              <a:ext cx="6221579"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Message Bus (NATS)</a:t>
              </a:r>
            </a:p>
          </p:txBody>
        </p:sp>
        <p:sp>
          <p:nvSpPr>
            <p:cNvPr id="194" name="Shape 194"/>
            <p:cNvSpPr/>
            <p:nvPr/>
          </p:nvSpPr>
          <p:spPr>
            <a:xfrm>
              <a:off x="172767" y="3795397"/>
              <a:ext cx="3978148" cy="1811544"/>
            </a:xfrm>
            <a:prstGeom prst="roundRect">
              <a:avLst>
                <a:gd name="adj" fmla="val 5608"/>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latin typeface="Helvetica"/>
                  <a:ea typeface="Helvetica"/>
                  <a:cs typeface="Helvetica"/>
                  <a:sym typeface="Helvetica"/>
                </a:defRPr>
              </a:lvl1pPr>
            </a:lstStyle>
            <a:p>
              <a:pPr/>
              <a:r>
                <a:t>App Execution (DEA)</a:t>
              </a:r>
            </a:p>
          </p:txBody>
        </p:sp>
        <p:sp>
          <p:nvSpPr>
            <p:cNvPr id="195" name="Shape 195"/>
            <p:cNvSpPr/>
            <p:nvPr/>
          </p:nvSpPr>
          <p:spPr>
            <a:xfrm>
              <a:off x="312467" y="4357487"/>
              <a:ext cx="3698749" cy="515699"/>
            </a:xfrm>
            <a:prstGeom prst="roundRect">
              <a:avLst>
                <a:gd name="adj" fmla="val 1970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Warden</a:t>
              </a:r>
            </a:p>
          </p:txBody>
        </p:sp>
        <p:sp>
          <p:nvSpPr>
            <p:cNvPr id="196" name="Shape 196"/>
            <p:cNvSpPr/>
            <p:nvPr/>
          </p:nvSpPr>
          <p:spPr>
            <a:xfrm>
              <a:off x="312467" y="4970524"/>
              <a:ext cx="3698748" cy="500773"/>
            </a:xfrm>
            <a:prstGeom prst="roundRect">
              <a:avLst>
                <a:gd name="adj" fmla="val 2028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Build packs</a:t>
              </a:r>
            </a:p>
          </p:txBody>
        </p:sp>
        <p:sp>
          <p:nvSpPr>
            <p:cNvPr id="197" name="Shape 197"/>
            <p:cNvSpPr/>
            <p:nvPr/>
          </p:nvSpPr>
          <p:spPr>
            <a:xfrm>
              <a:off x="4252417" y="3795397"/>
              <a:ext cx="2094251" cy="1811544"/>
            </a:xfrm>
            <a:prstGeom prst="roundRect">
              <a:avLst>
                <a:gd name="adj" fmla="val 5608"/>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Blob Store</a:t>
              </a:r>
            </a:p>
          </p:txBody>
        </p:sp>
        <p:sp>
          <p:nvSpPr>
            <p:cNvPr id="198" name="Shape 198"/>
            <p:cNvSpPr/>
            <p:nvPr/>
          </p:nvSpPr>
          <p:spPr>
            <a:xfrm>
              <a:off x="190041"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Syslog</a:t>
              </a:r>
            </a:p>
          </p:txBody>
        </p:sp>
        <p:sp>
          <p:nvSpPr>
            <p:cNvPr id="199" name="Shape 199"/>
            <p:cNvSpPr/>
            <p:nvPr/>
          </p:nvSpPr>
          <p:spPr>
            <a:xfrm>
              <a:off x="2264037"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Collector</a:t>
              </a:r>
            </a:p>
          </p:txBody>
        </p:sp>
        <p:sp>
          <p:nvSpPr>
            <p:cNvPr id="200" name="Shape 200"/>
            <p:cNvSpPr/>
            <p:nvPr/>
          </p:nvSpPr>
          <p:spPr>
            <a:xfrm>
              <a:off x="4362591" y="5767477"/>
              <a:ext cx="1991361"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App Log</a:t>
              </a:r>
            </a:p>
          </p:txBody>
        </p:sp>
        <p:sp>
          <p:nvSpPr>
            <p:cNvPr id="201" name="Shape 201"/>
            <p:cNvSpPr/>
            <p:nvPr/>
          </p:nvSpPr>
          <p:spPr>
            <a:xfrm>
              <a:off x="7411097" y="1141552"/>
              <a:ext cx="81699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a:r>
                <a:t>ROUTING</a:t>
              </a:r>
            </a:p>
          </p:txBody>
        </p:sp>
        <p:sp>
          <p:nvSpPr>
            <p:cNvPr id="202" name="Shape 202"/>
            <p:cNvSpPr/>
            <p:nvPr/>
          </p:nvSpPr>
          <p:spPr>
            <a:xfrm>
              <a:off x="6528563" y="1754707"/>
              <a:ext cx="169470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203" name="Shape 203"/>
            <p:cNvSpPr/>
            <p:nvPr/>
          </p:nvSpPr>
          <p:spPr>
            <a:xfrm>
              <a:off x="6909265" y="2533899"/>
              <a:ext cx="1314005"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204" name="Shape 204"/>
            <p:cNvSpPr/>
            <p:nvPr/>
          </p:nvSpPr>
          <p:spPr>
            <a:xfrm>
              <a:off x="7164936" y="3227137"/>
              <a:ext cx="1045742"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205" name="Shape 205"/>
            <p:cNvSpPr/>
            <p:nvPr/>
          </p:nvSpPr>
          <p:spPr>
            <a:xfrm>
              <a:off x="6634586" y="4477803"/>
              <a:ext cx="159350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206" name="Shape 206"/>
            <p:cNvSpPr/>
            <p:nvPr/>
          </p:nvSpPr>
          <p:spPr>
            <a:xfrm>
              <a:off x="7169215" y="5809426"/>
              <a:ext cx="103718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r">
                <a:defRPr b="1" sz="1200">
                  <a:solidFill>
                    <a:srgbClr val="53585F"/>
                  </a:solidFill>
                  <a:latin typeface="Helvetica"/>
                  <a:ea typeface="Helvetica"/>
                  <a:cs typeface="Helvetica"/>
                  <a:sym typeface="Helvetica"/>
                </a:defRPr>
              </a:pPr>
              <a:r>
                <a:t>METRICS &amp; </a:t>
              </a:r>
            </a:p>
            <a:p>
              <a:pPr algn="r">
                <a:defRPr b="1" sz="1200">
                  <a:solidFill>
                    <a:srgbClr val="53585F"/>
                  </a:solidFill>
                  <a:latin typeface="Helvetica"/>
                  <a:ea typeface="Helvetica"/>
                  <a:cs typeface="Helvetica"/>
                  <a:sym typeface="Helvetica"/>
                </a:defRPr>
              </a:pPr>
              <a:r>
                <a:t>LOGGING</a:t>
              </a:r>
            </a:p>
          </p:txBody>
        </p:sp>
        <p:sp>
          <p:nvSpPr>
            <p:cNvPr id="207" name="Shape 207"/>
            <p:cNvSpPr/>
            <p:nvPr/>
          </p:nvSpPr>
          <p:spPr>
            <a:xfrm>
              <a:off x="22394" y="6979282"/>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Ops Manager &amp; BOSH</a:t>
              </a:r>
            </a:p>
          </p:txBody>
        </p:sp>
        <p:sp>
          <p:nvSpPr>
            <p:cNvPr id="208" name="Shape 208"/>
            <p:cNvSpPr/>
            <p:nvPr/>
          </p:nvSpPr>
          <p:spPr>
            <a:xfrm rot="16200000">
              <a:off x="5851863" y="3494513"/>
              <a:ext cx="6181577" cy="544172"/>
            </a:xfrm>
            <a:prstGeom prst="roundRect">
              <a:avLst>
                <a:gd name="adj" fmla="val 1867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Service Brokers</a:t>
              </a:r>
            </a:p>
          </p:txBody>
        </p:sp>
        <p:sp>
          <p:nvSpPr>
            <p:cNvPr id="209" name="Shape 209"/>
            <p:cNvSpPr/>
            <p:nvPr/>
          </p:nvSpPr>
          <p:spPr>
            <a:xfrm>
              <a:off x="22394" y="0"/>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HA Proxy</a:t>
              </a:r>
            </a:p>
          </p:txBody>
        </p:sp>
      </p:grpSp>
      <p:sp>
        <p:nvSpPr>
          <p:cNvPr id="211" name="Shape 211"/>
          <p:cNvSpPr/>
          <p:nvPr/>
        </p:nvSpPr>
        <p:spPr>
          <a:xfrm>
            <a:off x="860133" y="1747473"/>
            <a:ext cx="8490534"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badi MT Condensed Extra Bold"/>
                <a:ea typeface="Abadi MT Condensed Extra Bold"/>
                <a:cs typeface="Abadi MT Condensed Extra Bold"/>
                <a:sym typeface="Abadi MT Condensed Extra Bold"/>
              </a:defRPr>
            </a:lvl1pPr>
          </a:lstStyle>
          <a:p>
            <a:pPr/>
            <a:r>
              <a:t>Cloud Foundry Technical Overview</a:t>
            </a:r>
          </a:p>
        </p:txBody>
      </p:sp>
      <p:sp>
        <p:nvSpPr>
          <p:cNvPr id="212" name="Shape 212"/>
          <p:cNvSpPr/>
          <p:nvPr/>
        </p:nvSpPr>
        <p:spPr>
          <a:xfrm>
            <a:off x="12366416" y="10740762"/>
            <a:ext cx="10923880"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610576" indent="-610576" algn="l">
              <a:buSzPct val="75000"/>
              <a:buChar char="-"/>
              <a:defRPr b="1" cap="small">
                <a:solidFill>
                  <a:srgbClr val="53585F"/>
                </a:solidFill>
                <a:latin typeface="Helvetica"/>
                <a:ea typeface="Helvetica"/>
                <a:cs typeface="Helvetica"/>
                <a:sym typeface="Helvetica"/>
              </a:defRPr>
            </a:lvl1pPr>
          </a:lstStyle>
          <a:p>
            <a:pPr/>
            <a:r>
              <a:t>What about Diego, Lattice &amp; CF?</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83"/>
                                        </p:tgtEl>
                                        <p:attrNameLst>
                                          <p:attrName>style.visibility</p:attrName>
                                        </p:attrNameLst>
                                      </p:cBhvr>
                                      <p:to>
                                        <p:strVal val="visible"/>
                                      </p:to>
                                    </p:set>
                                  </p:childTnLst>
                                </p:cTn>
                              </p:par>
                            </p:childTnLst>
                          </p:cTn>
                        </p:par>
                        <p:par>
                          <p:cTn id="7" fill="hold">
                            <p:stCondLst>
                              <p:cond delay="0"/>
                            </p:stCondLst>
                            <p:childTnLst>
                              <p:par>
                                <p:cTn id="8" presetClass="entr" nodeType="afterEffect" presetID="9" grpId="2" fill="hold">
                                  <p:stCondLst>
                                    <p:cond delay="0"/>
                                  </p:stCondLst>
                                  <p:iterate type="el" backwards="0">
                                    <p:tmAbs val="0"/>
                                  </p:iterate>
                                  <p:childTnLst>
                                    <p:set>
                                      <p:cBhvr>
                                        <p:cTn id="9" fill="hold"/>
                                        <p:tgtEl>
                                          <p:spTgt spid="184"/>
                                        </p:tgtEl>
                                        <p:attrNameLst>
                                          <p:attrName>style.visibility</p:attrName>
                                        </p:attrNameLst>
                                      </p:cBhvr>
                                      <p:to>
                                        <p:strVal val="visible"/>
                                      </p:to>
                                    </p:set>
                                    <p:animEffect filter="dissolve" transition="in">
                                      <p:cBhvr>
                                        <p:cTn id="10" dur="1000"/>
                                        <p:tgtEl>
                                          <p:spTgt spid="184"/>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3" fill="hold">
                                  <p:stCondLst>
                                    <p:cond delay="0"/>
                                  </p:stCondLst>
                                  <p:iterate type="el" backwards="0">
                                    <p:tmAbs val="0"/>
                                  </p:iterate>
                                  <p:childTnLst>
                                    <p:set>
                                      <p:cBhvr>
                                        <p:cTn id="14" fill="hold"/>
                                        <p:tgtEl>
                                          <p:spTgt spid="185"/>
                                        </p:tgtEl>
                                        <p:attrNameLst>
                                          <p:attrName>style.visibility</p:attrName>
                                        </p:attrNameLst>
                                      </p:cBhvr>
                                      <p:to>
                                        <p:strVal val="visible"/>
                                      </p:to>
                                    </p:set>
                                    <p:animEffect filter="dissolve" transition="in">
                                      <p:cBhvr>
                                        <p:cTn id="15" dur="1000"/>
                                        <p:tgtEl>
                                          <p:spTgt spid="185"/>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186"/>
                                        </p:tgtEl>
                                        <p:attrNameLst>
                                          <p:attrName>style.visibility</p:attrName>
                                        </p:attrNameLst>
                                      </p:cBhvr>
                                      <p:to>
                                        <p:strVal val="visible"/>
                                      </p:to>
                                    </p:set>
                                    <p:animEffect filter="dissolve" transition="in">
                                      <p:cBhvr>
                                        <p:cTn id="20" dur="1000"/>
                                        <p:tgtEl>
                                          <p:spTgt spid="186"/>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212"/>
                                        </p:tgtEl>
                                        <p:attrNameLst>
                                          <p:attrName>style.visibility</p:attrName>
                                        </p:attrNameLst>
                                      </p:cBhvr>
                                      <p:to>
                                        <p:strVal val="visible"/>
                                      </p:to>
                                    </p:set>
                                    <p:animEffect filter="dissolve" transition="in">
                                      <p:cBhvr>
                                        <p:cTn id="25"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4"/>
      <p:bldP build="whole" bldLvl="1" animBg="1" rev="0" advAuto="0" spid="212" grpId="5"/>
      <p:bldP build="whole" bldLvl="1" animBg="1" rev="0" advAuto="0" spid="183" grpId="1"/>
      <p:bldP build="whole" bldLvl="1" animBg="1" rev="0" advAuto="0" spid="184" grpId="2"/>
      <p:bldP build="whole" bldLvl="1" animBg="1" rev="0" advAuto="0" spid="185" grpId="3"/>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04" name="Group 1004"/>
          <p:cNvGrpSpPr/>
          <p:nvPr/>
        </p:nvGrpSpPr>
        <p:grpSpPr>
          <a:xfrm>
            <a:off x="3790521" y="3448726"/>
            <a:ext cx="5070031" cy="6891715"/>
            <a:chOff x="0" y="0"/>
            <a:chExt cx="5070030" cy="6891714"/>
          </a:xfrm>
        </p:grpSpPr>
        <p:sp>
          <p:nvSpPr>
            <p:cNvPr id="994" name="Shape 994"/>
            <p:cNvSpPr/>
            <p:nvPr/>
          </p:nvSpPr>
          <p:spPr>
            <a:xfrm flipV="1">
              <a:off x="4964697" y="389143"/>
              <a:ext cx="1" cy="142240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95" name="Shape 995"/>
            <p:cNvSpPr/>
            <p:nvPr/>
          </p:nvSpPr>
          <p:spPr>
            <a:xfrm flipV="1">
              <a:off x="222467" y="0"/>
              <a:ext cx="1" cy="1811544"/>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96" name="Shape 996"/>
            <p:cNvSpPr/>
            <p:nvPr/>
          </p:nvSpPr>
          <p:spPr>
            <a:xfrm flipV="1">
              <a:off x="2535014" y="5724034"/>
              <a:ext cx="1" cy="116768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97" name="Shape 997"/>
            <p:cNvSpPr/>
            <p:nvPr/>
          </p:nvSpPr>
          <p:spPr>
            <a:xfrm flipV="1">
              <a:off x="-1" y="3388113"/>
              <a:ext cx="2" cy="324392"/>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98" name="Shape 998"/>
            <p:cNvSpPr/>
            <p:nvPr/>
          </p:nvSpPr>
          <p:spPr>
            <a:xfrm flipV="1">
              <a:off x="2535014" y="2315504"/>
              <a:ext cx="1" cy="1352549"/>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99" name="Shape 999"/>
            <p:cNvSpPr/>
            <p:nvPr/>
          </p:nvSpPr>
          <p:spPr>
            <a:xfrm flipV="1">
              <a:off x="5070029" y="3388765"/>
              <a:ext cx="1" cy="31104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00" name="Shape 1000"/>
            <p:cNvSpPr/>
            <p:nvPr/>
          </p:nvSpPr>
          <p:spPr>
            <a:xfrm>
              <a:off x="13191" y="3399204"/>
              <a:ext cx="5043648" cy="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01" name="Shape 1001"/>
            <p:cNvSpPr/>
            <p:nvPr/>
          </p:nvSpPr>
          <p:spPr>
            <a:xfrm flipV="1">
              <a:off x="0" y="5668502"/>
              <a:ext cx="1" cy="31104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02" name="Shape 1002"/>
            <p:cNvSpPr/>
            <p:nvPr/>
          </p:nvSpPr>
          <p:spPr>
            <a:xfrm>
              <a:off x="13191" y="5964301"/>
              <a:ext cx="5043648" cy="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03" name="Shape 1003"/>
            <p:cNvSpPr/>
            <p:nvPr/>
          </p:nvSpPr>
          <p:spPr>
            <a:xfrm flipV="1">
              <a:off x="5070030" y="5655803"/>
              <a:ext cx="1" cy="324392"/>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grpSp>
      <p:sp>
        <p:nvSpPr>
          <p:cNvPr id="1005" name="Shape 1005"/>
          <p:cNvSpPr/>
          <p:nvPr/>
        </p:nvSpPr>
        <p:spPr>
          <a:xfrm>
            <a:off x="5063433" y="71680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DEA</a:t>
            </a:r>
          </a:p>
        </p:txBody>
      </p:sp>
      <p:graphicFrame>
        <p:nvGraphicFramePr>
          <p:cNvPr id="1006" name="Table 1006"/>
          <p:cNvGraphicFramePr/>
          <p:nvPr/>
        </p:nvGraphicFramePr>
        <p:xfrm>
          <a:off x="5305026" y="7731207"/>
          <a:ext cx="2060071" cy="10737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40170"/>
                <a:gridCol w="340170"/>
                <a:gridCol w="340170"/>
                <a:gridCol w="340170"/>
                <a:gridCol w="340170"/>
                <a:gridCol w="340170"/>
              </a:tblGrid>
              <a:tr h="1061043">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chemeClr val="accent3">
                        <a:satOff val="18648"/>
                        <a:lumOff val="5971"/>
                      </a:schemeClr>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sp>
        <p:nvSpPr>
          <p:cNvPr id="1007" name="Shape 1007"/>
          <p:cNvSpPr/>
          <p:nvPr/>
        </p:nvSpPr>
        <p:spPr>
          <a:xfrm>
            <a:off x="5278411" y="10348852"/>
            <a:ext cx="2094251" cy="1811544"/>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008" name="Shape 1008"/>
          <p:cNvSpPr/>
          <p:nvPr/>
        </p:nvSpPr>
        <p:spPr>
          <a:xfrm>
            <a:off x="3214747" y="5241701"/>
            <a:ext cx="6221579" cy="541099"/>
          </a:xfrm>
          <a:prstGeom prst="roundRect">
            <a:avLst>
              <a:gd name="adj" fmla="val 18777"/>
            </a:avLst>
          </a:prstGeom>
          <a:solidFill>
            <a:srgbClr val="0F7A70">
              <a:alpha val="49587"/>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009" name="Shape 1009"/>
          <p:cNvSpPr/>
          <p:nvPr/>
        </p:nvSpPr>
        <p:spPr>
          <a:xfrm>
            <a:off x="10360931" y="3782102"/>
            <a:ext cx="4241007" cy="3459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79" y="5152"/>
                </a:lnTo>
                <a:lnTo>
                  <a:pt x="8079" y="20807"/>
                </a:lnTo>
                <a:cubicBezTo>
                  <a:pt x="8079" y="21244"/>
                  <a:pt x="8368" y="21600"/>
                  <a:pt x="8724" y="21600"/>
                </a:cubicBezTo>
                <a:lnTo>
                  <a:pt x="20955" y="21600"/>
                </a:lnTo>
                <a:cubicBezTo>
                  <a:pt x="21311" y="21600"/>
                  <a:pt x="21600" y="21244"/>
                  <a:pt x="21600" y="20807"/>
                </a:cubicBezTo>
                <a:lnTo>
                  <a:pt x="21600" y="4661"/>
                </a:lnTo>
                <a:cubicBezTo>
                  <a:pt x="21600" y="4224"/>
                  <a:pt x="21311" y="3871"/>
                  <a:pt x="20955" y="3871"/>
                </a:cubicBezTo>
                <a:lnTo>
                  <a:pt x="8860" y="3871"/>
                </a:lnTo>
                <a:lnTo>
                  <a:pt x="0" y="0"/>
                </a:lnTo>
                <a:close/>
              </a:path>
            </a:pathLst>
          </a:custGeom>
          <a:solidFill>
            <a:srgbClr val="FFFFFF"/>
          </a:solidFill>
          <a:ln w="25400">
            <a:solidFill>
              <a:srgbClr val="85888D"/>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pPr>
          </a:p>
        </p:txBody>
      </p:sp>
      <p:grpSp>
        <p:nvGrpSpPr>
          <p:cNvPr id="1012" name="Group 1012"/>
          <p:cNvGrpSpPr/>
          <p:nvPr/>
        </p:nvGrpSpPr>
        <p:grpSpPr>
          <a:xfrm>
            <a:off x="12199487" y="4758950"/>
            <a:ext cx="2136146" cy="1048344"/>
            <a:chOff x="0" y="0"/>
            <a:chExt cx="2136145" cy="1048342"/>
          </a:xfrm>
        </p:grpSpPr>
        <p:pic>
          <p:nvPicPr>
            <p:cNvPr id="1010" name="pasted-image.pdf"/>
            <p:cNvPicPr>
              <a:picLocks noChangeAspect="1"/>
            </p:cNvPicPr>
            <p:nvPr/>
          </p:nvPicPr>
          <p:blipFill>
            <a:blip r:embed="rId2">
              <a:extLst/>
            </a:blip>
            <a:stretch>
              <a:fillRect/>
            </a:stretch>
          </p:blipFill>
          <p:spPr>
            <a:xfrm>
              <a:off x="570581" y="0"/>
              <a:ext cx="1020496" cy="556634"/>
            </a:xfrm>
            <a:prstGeom prst="rect">
              <a:avLst/>
            </a:prstGeom>
            <a:ln w="12700" cap="flat">
              <a:noFill/>
              <a:miter lim="400000"/>
            </a:ln>
            <a:effectLst/>
          </p:spPr>
        </p:pic>
        <p:sp>
          <p:nvSpPr>
            <p:cNvPr id="1011" name="Shape 1011"/>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a:r>
                <a:t>desired state</a:t>
              </a:r>
            </a:p>
          </p:txBody>
        </p:sp>
      </p:grpSp>
      <p:sp>
        <p:nvSpPr>
          <p:cNvPr id="1013" name="Shape 1013"/>
          <p:cNvSpPr/>
          <p:nvPr/>
        </p:nvSpPr>
        <p:spPr>
          <a:xfrm>
            <a:off x="12246732" y="6593283"/>
            <a:ext cx="204165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actual state</a:t>
            </a:r>
          </a:p>
        </p:txBody>
      </p:sp>
      <p:sp>
        <p:nvSpPr>
          <p:cNvPr id="1014" name="Shape 1014"/>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4 Levels of High Availability</a:t>
            </a:r>
          </a:p>
        </p:txBody>
      </p:sp>
      <p:pic>
        <p:nvPicPr>
          <p:cNvPr id="1015" name="pasted-image.pdf"/>
          <p:cNvPicPr>
            <a:picLocks noChangeAspect="1"/>
          </p:cNvPicPr>
          <p:nvPr/>
        </p:nvPicPr>
        <p:blipFill>
          <a:blip r:embed="rId3">
            <a:extLst/>
          </a:blip>
          <a:stretch>
            <a:fillRect/>
          </a:stretch>
        </p:blipFill>
        <p:spPr>
          <a:xfrm>
            <a:off x="13032565" y="6067442"/>
            <a:ext cx="838201" cy="558801"/>
          </a:xfrm>
          <a:prstGeom prst="rect">
            <a:avLst/>
          </a:prstGeom>
          <a:ln w="12700">
            <a:miter lim="400000"/>
          </a:ln>
        </p:spPr>
      </p:pic>
      <p:sp>
        <p:nvSpPr>
          <p:cNvPr id="1016" name="Shape 1016"/>
          <p:cNvSpPr/>
          <p:nvPr/>
        </p:nvSpPr>
        <p:spPr>
          <a:xfrm>
            <a:off x="2146191" y="71680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DEA</a:t>
            </a:r>
          </a:p>
        </p:txBody>
      </p:sp>
      <p:sp>
        <p:nvSpPr>
          <p:cNvPr id="1017" name="Shape 1017"/>
          <p:cNvSpPr/>
          <p:nvPr/>
        </p:nvSpPr>
        <p:spPr>
          <a:xfrm>
            <a:off x="7980676" y="71680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DEA</a:t>
            </a:r>
          </a:p>
        </p:txBody>
      </p:sp>
      <p:sp>
        <p:nvSpPr>
          <p:cNvPr id="1018" name="Shape 1018"/>
          <p:cNvSpPr/>
          <p:nvPr/>
        </p:nvSpPr>
        <p:spPr>
          <a:xfrm>
            <a:off x="6604334" y="7913062"/>
            <a:ext cx="4531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chemeClr val="accent5"/>
                </a:solidFill>
                <a:latin typeface="Helvetica"/>
                <a:ea typeface="Helvetica"/>
                <a:cs typeface="Helvetica"/>
                <a:sym typeface="Helvetica"/>
              </a:defRPr>
            </a:lvl1pPr>
          </a:lstStyle>
          <a:p>
            <a:pPr/>
            <a:r>
              <a:t>X</a:t>
            </a:r>
          </a:p>
        </p:txBody>
      </p:sp>
      <p:sp>
        <p:nvSpPr>
          <p:cNvPr id="1019" name="Shape 1019"/>
          <p:cNvSpPr/>
          <p:nvPr/>
        </p:nvSpPr>
        <p:spPr>
          <a:xfrm rot="10800000">
            <a:off x="5993764" y="3113787"/>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1020" name="Shape 1020"/>
          <p:cNvSpPr/>
          <p:nvPr/>
        </p:nvSpPr>
        <p:spPr>
          <a:xfrm rot="3300000">
            <a:off x="6936028" y="6055372"/>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1021" name="Shape 1021"/>
          <p:cNvSpPr/>
          <p:nvPr/>
        </p:nvSpPr>
        <p:spPr>
          <a:xfrm rot="3300000">
            <a:off x="4940730" y="4294622"/>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1022" name="Shape 1022"/>
          <p:cNvSpPr/>
          <p:nvPr/>
        </p:nvSpPr>
        <p:spPr>
          <a:xfrm flipH="1" rot="7500000">
            <a:off x="7579197" y="9732391"/>
            <a:ext cx="676895" cy="556297"/>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1023" name="Shape 1023"/>
          <p:cNvSpPr/>
          <p:nvPr/>
        </p:nvSpPr>
        <p:spPr>
          <a:xfrm>
            <a:off x="2507105" y="3121386"/>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024" name="Shape 1024"/>
          <p:cNvSpPr/>
          <p:nvPr/>
        </p:nvSpPr>
        <p:spPr>
          <a:xfrm>
            <a:off x="7089821" y="2808095"/>
            <a:ext cx="3232867" cy="1167680"/>
          </a:xfrm>
          <a:prstGeom prst="roundRect">
            <a:avLst>
              <a:gd name="adj" fmla="val 942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graphicFrame>
        <p:nvGraphicFramePr>
          <p:cNvPr id="1025" name="Table 1025"/>
          <p:cNvGraphicFramePr/>
          <p:nvPr/>
        </p:nvGraphicFramePr>
        <p:xfrm>
          <a:off x="2309159" y="7737557"/>
          <a:ext cx="2230020" cy="10610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68494"/>
                <a:gridCol w="368494"/>
                <a:gridCol w="368494"/>
                <a:gridCol w="368494"/>
                <a:gridCol w="368494"/>
                <a:gridCol w="368494"/>
              </a:tblGrid>
              <a:tr h="1048343">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1026" name="Table 1026"/>
          <p:cNvGraphicFramePr/>
          <p:nvPr/>
        </p:nvGraphicFramePr>
        <p:xfrm>
          <a:off x="8174706" y="7724857"/>
          <a:ext cx="2155197" cy="10864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56024"/>
                <a:gridCol w="356024"/>
                <a:gridCol w="356024"/>
                <a:gridCol w="356024"/>
                <a:gridCol w="356024"/>
                <a:gridCol w="356024"/>
              </a:tblGrid>
              <a:tr h="1073743">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sp>
        <p:nvSpPr>
          <p:cNvPr id="1027" name="Shape 1027"/>
          <p:cNvSpPr/>
          <p:nvPr/>
        </p:nvSpPr>
        <p:spPr>
          <a:xfrm>
            <a:off x="1300802" y="2152693"/>
            <a:ext cx="10049468" cy="10632927"/>
          </a:xfrm>
          <a:prstGeom prst="roundRect">
            <a:avLst>
              <a:gd name="adj" fmla="val 4424"/>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028" name="Shape 1028"/>
          <p:cNvSpPr/>
          <p:nvPr/>
        </p:nvSpPr>
        <p:spPr>
          <a:xfrm>
            <a:off x="11061970" y="569278"/>
            <a:ext cx="1282903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Failed Application Instances are Recovered</a:t>
            </a:r>
          </a:p>
        </p:txBody>
      </p:sp>
    </p:spTree>
  </p:cSld>
  <p:clrMapOvr>
    <a:masterClrMapping/>
  </p:clrMapOvr>
  <mc:AlternateContent xmlns:mc="http://schemas.openxmlformats.org/markup-compatibility/2006">
    <mc:Choice xmlns:p14="http://schemas.microsoft.com/office/powerpoint/2010/main" Requires="p14">
      <p:transition spd="slow" advClick="0" advTm="0"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1018"/>
                                        </p:tgtEl>
                                        <p:attrNameLst>
                                          <p:attrName>style.visibility</p:attrName>
                                        </p:attrNameLst>
                                      </p:cBhvr>
                                      <p:to>
                                        <p:strVal val="visible"/>
                                      </p:to>
                                    </p:set>
                                    <p:animEffect filter="wipe(left)" transition="in">
                                      <p:cBhvr>
                                        <p:cTn id="7" dur="1000"/>
                                        <p:tgtEl>
                                          <p:spTgt spid="1018"/>
                                        </p:tgtEl>
                                      </p:cBhvr>
                                    </p:animEffect>
                                  </p:childTnLst>
                                </p:cTn>
                              </p:par>
                            </p:childTnLst>
                          </p:cTn>
                        </p:par>
                        <p:par>
                          <p:cTn id="8" fill="hold">
                            <p:stCondLst>
                              <p:cond delay="1000"/>
                            </p:stCondLst>
                            <p:childTnLst>
                              <p:par>
                                <p:cTn id="9" presetClass="entr" nodeType="afterEffect" presetSubtype="2" presetID="22" grpId="2" fill="hold">
                                  <p:stCondLst>
                                    <p:cond delay="1000"/>
                                  </p:stCondLst>
                                  <p:iterate type="el" backwards="0">
                                    <p:tmAbs val="0"/>
                                  </p:iterate>
                                  <p:childTnLst>
                                    <p:set>
                                      <p:cBhvr>
                                        <p:cTn id="10" fill="hold"/>
                                        <p:tgtEl>
                                          <p:spTgt spid="1019"/>
                                        </p:tgtEl>
                                        <p:attrNameLst>
                                          <p:attrName>style.visibility</p:attrName>
                                        </p:attrNameLst>
                                      </p:cBhvr>
                                      <p:to>
                                        <p:strVal val="visible"/>
                                      </p:to>
                                    </p:set>
                                    <p:animEffect filter="wipe(right)" transition="in">
                                      <p:cBhvr>
                                        <p:cTn id="11" dur="500"/>
                                        <p:tgtEl>
                                          <p:spTgt spid="1019"/>
                                        </p:tgtEl>
                                      </p:cBhvr>
                                    </p:animEffect>
                                  </p:childTnLst>
                                </p:cTn>
                              </p:par>
                            </p:childTnLst>
                          </p:cTn>
                        </p:par>
                        <p:par>
                          <p:cTn id="12" fill="hold">
                            <p:stCondLst>
                              <p:cond delay="2500"/>
                            </p:stCondLst>
                            <p:childTnLst>
                              <p:par>
                                <p:cTn id="13" presetClass="entr" nodeType="afterEffect" presetSubtype="2" presetID="22" grpId="3" fill="hold">
                                  <p:stCondLst>
                                    <p:cond delay="1000"/>
                                  </p:stCondLst>
                                  <p:iterate type="el" backwards="0">
                                    <p:tmAbs val="0"/>
                                  </p:iterate>
                                  <p:childTnLst>
                                    <p:set>
                                      <p:cBhvr>
                                        <p:cTn id="14" fill="hold"/>
                                        <p:tgtEl>
                                          <p:spTgt spid="1021"/>
                                        </p:tgtEl>
                                        <p:attrNameLst>
                                          <p:attrName>style.visibility</p:attrName>
                                        </p:attrNameLst>
                                      </p:cBhvr>
                                      <p:to>
                                        <p:strVal val="visible"/>
                                      </p:to>
                                    </p:set>
                                    <p:animEffect filter="wipe(right)" transition="in">
                                      <p:cBhvr>
                                        <p:cTn id="15" dur="500"/>
                                        <p:tgtEl>
                                          <p:spTgt spid="1021"/>
                                        </p:tgtEl>
                                      </p:cBhvr>
                                    </p:animEffect>
                                  </p:childTnLst>
                                </p:cTn>
                              </p:par>
                            </p:childTnLst>
                          </p:cTn>
                        </p:par>
                        <p:par>
                          <p:cTn id="16" fill="hold">
                            <p:stCondLst>
                              <p:cond delay="4000"/>
                            </p:stCondLst>
                            <p:childTnLst>
                              <p:par>
                                <p:cTn id="17" presetClass="entr" nodeType="afterEffect" presetSubtype="2" presetID="22" grpId="4" fill="hold">
                                  <p:stCondLst>
                                    <p:cond delay="1000"/>
                                  </p:stCondLst>
                                  <p:iterate type="el" backwards="0">
                                    <p:tmAbs val="0"/>
                                  </p:iterate>
                                  <p:childTnLst>
                                    <p:set>
                                      <p:cBhvr>
                                        <p:cTn id="18" fill="hold"/>
                                        <p:tgtEl>
                                          <p:spTgt spid="1020"/>
                                        </p:tgtEl>
                                        <p:attrNameLst>
                                          <p:attrName>style.visibility</p:attrName>
                                        </p:attrNameLst>
                                      </p:cBhvr>
                                      <p:to>
                                        <p:strVal val="visible"/>
                                      </p:to>
                                    </p:set>
                                    <p:animEffect filter="wipe(right)" transition="in">
                                      <p:cBhvr>
                                        <p:cTn id="19" dur="500"/>
                                        <p:tgtEl>
                                          <p:spTgt spid="1020"/>
                                        </p:tgtEl>
                                      </p:cBhvr>
                                    </p:animEffect>
                                  </p:childTnLst>
                                </p:cTn>
                              </p:par>
                            </p:childTnLst>
                          </p:cTn>
                        </p:par>
                        <p:par>
                          <p:cTn id="20" fill="hold">
                            <p:stCondLst>
                              <p:cond delay="5500"/>
                            </p:stCondLst>
                            <p:childTnLst>
                              <p:par>
                                <p:cTn id="21" presetClass="entr" nodeType="afterEffect" presetSubtype="2" presetID="22" grpId="5" fill="hold">
                                  <p:stCondLst>
                                    <p:cond delay="1000"/>
                                  </p:stCondLst>
                                  <p:iterate type="el" backwards="0">
                                    <p:tmAbs val="0"/>
                                  </p:iterate>
                                  <p:childTnLst>
                                    <p:set>
                                      <p:cBhvr>
                                        <p:cTn id="22" fill="hold"/>
                                        <p:tgtEl>
                                          <p:spTgt spid="1022"/>
                                        </p:tgtEl>
                                        <p:attrNameLst>
                                          <p:attrName>style.visibility</p:attrName>
                                        </p:attrNameLst>
                                      </p:cBhvr>
                                      <p:to>
                                        <p:strVal val="visible"/>
                                      </p:to>
                                    </p:set>
                                    <p:animEffect filter="wipe(right)" transition="in">
                                      <p:cBhvr>
                                        <p:cTn id="23" dur="500"/>
                                        <p:tgtEl>
                                          <p:spTgt spid="1022"/>
                                        </p:tgtEl>
                                      </p:cBhvr>
                                    </p:animEffect>
                                  </p:childTnLst>
                                </p:cTn>
                              </p:par>
                            </p:childTnLst>
                          </p:cTn>
                        </p:par>
                        <p:par>
                          <p:cTn id="24" fill="hold">
                            <p:stCondLst>
                              <p:cond delay="7000"/>
                            </p:stCondLst>
                            <p:childTnLst>
                              <p:par>
                                <p:cTn id="25" presetClass="exit" nodeType="afterEffect" presetSubtype="0" presetID="1" grpId="6" fill="hold">
                                  <p:stCondLst>
                                    <p:cond delay="500"/>
                                  </p:stCondLst>
                                  <p:iterate type="el" backwards="0">
                                    <p:tmAbs val="0"/>
                                  </p:iterate>
                                  <p:childTnLst>
                                    <p:set>
                                      <p:cBhvr>
                                        <p:cTn id="26" fill="hold">
                                          <p:stCondLst>
                                            <p:cond delay="0"/>
                                          </p:stCondLst>
                                        </p:cTn>
                                        <p:tgtEl>
                                          <p:spTgt spid="1020"/>
                                        </p:tgtEl>
                                        <p:attrNameLst>
                                          <p:attrName>style.visibility</p:attrName>
                                        </p:attrNameLst>
                                      </p:cBhvr>
                                      <p:to>
                                        <p:strVal val="hidden"/>
                                      </p:to>
                                    </p:set>
                                  </p:childTnLst>
                                </p:cTn>
                              </p:par>
                            </p:childTnLst>
                          </p:cTn>
                        </p:par>
                        <p:par>
                          <p:cTn id="27" fill="hold">
                            <p:stCondLst>
                              <p:cond delay="7500"/>
                            </p:stCondLst>
                            <p:childTnLst>
                              <p:par>
                                <p:cTn id="28" presetClass="exit" nodeType="afterEffect" presetSubtype="0" presetID="1" grpId="7" fill="hold">
                                  <p:stCondLst>
                                    <p:cond delay="0"/>
                                  </p:stCondLst>
                                  <p:iterate type="el" backwards="0">
                                    <p:tmAbs val="0"/>
                                  </p:iterate>
                                  <p:childTnLst>
                                    <p:set>
                                      <p:cBhvr>
                                        <p:cTn id="29" fill="hold">
                                          <p:stCondLst>
                                            <p:cond delay="0"/>
                                          </p:stCondLst>
                                        </p:cTn>
                                        <p:tgtEl>
                                          <p:spTgt spid="1019"/>
                                        </p:tgtEl>
                                        <p:attrNameLst>
                                          <p:attrName>style.visibility</p:attrName>
                                        </p:attrNameLst>
                                      </p:cBhvr>
                                      <p:to>
                                        <p:strVal val="hidden"/>
                                      </p:to>
                                    </p:set>
                                  </p:childTnLst>
                                </p:cTn>
                              </p:par>
                            </p:childTnLst>
                          </p:cTn>
                        </p:par>
                        <p:par>
                          <p:cTn id="30" fill="hold">
                            <p:stCondLst>
                              <p:cond delay="7500"/>
                            </p:stCondLst>
                            <p:childTnLst>
                              <p:par>
                                <p:cTn id="31" presetClass="exit" nodeType="afterEffect" presetSubtype="0" presetID="1" grpId="8" fill="hold">
                                  <p:stCondLst>
                                    <p:cond delay="0"/>
                                  </p:stCondLst>
                                  <p:iterate type="el" backwards="0">
                                    <p:tmAbs val="0"/>
                                  </p:iterate>
                                  <p:childTnLst>
                                    <p:set>
                                      <p:cBhvr>
                                        <p:cTn id="32" fill="hold">
                                          <p:stCondLst>
                                            <p:cond delay="0"/>
                                          </p:stCondLst>
                                        </p:cTn>
                                        <p:tgtEl>
                                          <p:spTgt spid="1021"/>
                                        </p:tgtEl>
                                        <p:attrNameLst>
                                          <p:attrName>style.visibility</p:attrName>
                                        </p:attrNameLst>
                                      </p:cBhvr>
                                      <p:to>
                                        <p:strVal val="hidden"/>
                                      </p:to>
                                    </p:set>
                                  </p:childTnLst>
                                </p:cTn>
                              </p:par>
                            </p:childTnLst>
                          </p:cTn>
                        </p:par>
                        <p:par>
                          <p:cTn id="33" fill="hold">
                            <p:stCondLst>
                              <p:cond delay="7500"/>
                            </p:stCondLst>
                            <p:childTnLst>
                              <p:par>
                                <p:cTn id="34" presetClass="exit" nodeType="afterEffect" presetSubtype="0" presetID="1" grpId="9" fill="hold">
                                  <p:stCondLst>
                                    <p:cond delay="0"/>
                                  </p:stCondLst>
                                  <p:iterate type="el" backwards="0">
                                    <p:tmAbs val="0"/>
                                  </p:iterate>
                                  <p:childTnLst>
                                    <p:set>
                                      <p:cBhvr>
                                        <p:cTn id="35" fill="hold">
                                          <p:stCondLst>
                                            <p:cond delay="0"/>
                                          </p:stCondLst>
                                        </p:cTn>
                                        <p:tgtEl>
                                          <p:spTgt spid="10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21" grpId="8"/>
      <p:bldP build="whole" bldLvl="1" animBg="1" rev="0" advAuto="0" spid="1022" grpId="5"/>
      <p:bldP build="whole" bldLvl="1" animBg="1" rev="0" advAuto="0" spid="1019" grpId="2"/>
      <p:bldP build="whole" bldLvl="1" animBg="1" rev="0" advAuto="0" spid="1020" grpId="4"/>
      <p:bldP build="whole" bldLvl="1" animBg="1" rev="0" advAuto="0" spid="1022" grpId="9"/>
      <p:bldP build="whole" bldLvl="1" animBg="1" rev="0" advAuto="0" spid="1020" grpId="6"/>
      <p:bldP build="whole" bldLvl="1" animBg="1" rev="0" advAuto="0" spid="1018" grpId="1"/>
      <p:bldP build="whole" bldLvl="1" animBg="1" rev="0" advAuto="0" spid="1021" grpId="3"/>
      <p:bldP build="whole" bldLvl="1" animBg="1" rev="0" advAuto="0" spid="1019" grpId="7"/>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0" name="Shape 1030"/>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4 Levels of High Availability</a:t>
            </a:r>
          </a:p>
        </p:txBody>
      </p:sp>
      <p:sp>
        <p:nvSpPr>
          <p:cNvPr id="1031" name="Shape 1031"/>
          <p:cNvSpPr/>
          <p:nvPr/>
        </p:nvSpPr>
        <p:spPr>
          <a:xfrm>
            <a:off x="10360931" y="3794802"/>
            <a:ext cx="4241007" cy="3459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79" y="5152"/>
                </a:lnTo>
                <a:lnTo>
                  <a:pt x="8079" y="20807"/>
                </a:lnTo>
                <a:cubicBezTo>
                  <a:pt x="8079" y="21244"/>
                  <a:pt x="8368" y="21600"/>
                  <a:pt x="8724" y="21600"/>
                </a:cubicBezTo>
                <a:lnTo>
                  <a:pt x="20955" y="21600"/>
                </a:lnTo>
                <a:cubicBezTo>
                  <a:pt x="21311" y="21600"/>
                  <a:pt x="21600" y="21244"/>
                  <a:pt x="21600" y="20807"/>
                </a:cubicBezTo>
                <a:lnTo>
                  <a:pt x="21600" y="4661"/>
                </a:lnTo>
                <a:cubicBezTo>
                  <a:pt x="21600" y="4224"/>
                  <a:pt x="21311" y="3871"/>
                  <a:pt x="20955" y="3871"/>
                </a:cubicBezTo>
                <a:lnTo>
                  <a:pt x="8860" y="3871"/>
                </a:lnTo>
                <a:lnTo>
                  <a:pt x="0" y="0"/>
                </a:lnTo>
                <a:close/>
              </a:path>
            </a:pathLst>
          </a:custGeom>
          <a:solidFill>
            <a:srgbClr val="FFFFFF"/>
          </a:solidFill>
          <a:ln w="25400">
            <a:solidFill>
              <a:srgbClr val="85888D"/>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pPr>
          </a:p>
        </p:txBody>
      </p:sp>
      <p:grpSp>
        <p:nvGrpSpPr>
          <p:cNvPr id="1034" name="Group 1034"/>
          <p:cNvGrpSpPr/>
          <p:nvPr/>
        </p:nvGrpSpPr>
        <p:grpSpPr>
          <a:xfrm>
            <a:off x="12212187" y="4744710"/>
            <a:ext cx="2136146" cy="1048343"/>
            <a:chOff x="0" y="0"/>
            <a:chExt cx="2136145" cy="1048342"/>
          </a:xfrm>
        </p:grpSpPr>
        <p:pic>
          <p:nvPicPr>
            <p:cNvPr id="1032" name="pasted-image.pdf"/>
            <p:cNvPicPr>
              <a:picLocks noChangeAspect="1"/>
            </p:cNvPicPr>
            <p:nvPr/>
          </p:nvPicPr>
          <p:blipFill>
            <a:blip r:embed="rId2">
              <a:extLst/>
            </a:blip>
            <a:stretch>
              <a:fillRect/>
            </a:stretch>
          </p:blipFill>
          <p:spPr>
            <a:xfrm>
              <a:off x="570581" y="0"/>
              <a:ext cx="1020496" cy="556634"/>
            </a:xfrm>
            <a:prstGeom prst="rect">
              <a:avLst/>
            </a:prstGeom>
            <a:ln w="12700" cap="flat">
              <a:noFill/>
              <a:miter lim="400000"/>
            </a:ln>
            <a:effectLst/>
          </p:spPr>
        </p:pic>
        <p:sp>
          <p:nvSpPr>
            <p:cNvPr id="1033" name="Shape 1033"/>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latin typeface="Helvetica"/>
                  <a:ea typeface="Helvetica"/>
                  <a:cs typeface="Helvetica"/>
                  <a:sym typeface="Helvetica"/>
                </a:defRPr>
              </a:lvl1pPr>
            </a:lstStyle>
            <a:p>
              <a:pPr/>
              <a:r>
                <a:t>desired state</a:t>
              </a:r>
            </a:p>
          </p:txBody>
        </p:sp>
      </p:grpSp>
      <p:grpSp>
        <p:nvGrpSpPr>
          <p:cNvPr id="1037" name="Group 1037"/>
          <p:cNvGrpSpPr/>
          <p:nvPr/>
        </p:nvGrpSpPr>
        <p:grpSpPr>
          <a:xfrm>
            <a:off x="12259432" y="6041883"/>
            <a:ext cx="2041656" cy="1004202"/>
            <a:chOff x="0" y="0"/>
            <a:chExt cx="2041655" cy="1004200"/>
          </a:xfrm>
        </p:grpSpPr>
        <p:sp>
          <p:nvSpPr>
            <p:cNvPr id="1035" name="Shape 1035"/>
            <p:cNvSpPr/>
            <p:nvPr/>
          </p:nvSpPr>
          <p:spPr>
            <a:xfrm>
              <a:off x="0" y="521600"/>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latin typeface="Helvetica"/>
                  <a:ea typeface="Helvetica"/>
                  <a:cs typeface="Helvetica"/>
                  <a:sym typeface="Helvetica"/>
                </a:defRPr>
              </a:lvl1pPr>
            </a:lstStyle>
            <a:p>
              <a:pPr/>
              <a:r>
                <a:t>actual state</a:t>
              </a:r>
            </a:p>
          </p:txBody>
        </p:sp>
        <p:pic>
          <p:nvPicPr>
            <p:cNvPr id="1036" name="pasted-image.pdf"/>
            <p:cNvPicPr>
              <a:picLocks noChangeAspect="1"/>
            </p:cNvPicPr>
            <p:nvPr/>
          </p:nvPicPr>
          <p:blipFill>
            <a:blip r:embed="rId2">
              <a:extLst/>
            </a:blip>
            <a:stretch>
              <a:fillRect/>
            </a:stretch>
          </p:blipFill>
          <p:spPr>
            <a:xfrm>
              <a:off x="510579" y="0"/>
              <a:ext cx="1020497" cy="556634"/>
            </a:xfrm>
            <a:prstGeom prst="rect">
              <a:avLst/>
            </a:prstGeom>
            <a:ln w="12700" cap="flat">
              <a:noFill/>
              <a:miter lim="400000"/>
            </a:ln>
            <a:effectLst/>
          </p:spPr>
        </p:pic>
      </p:grpSp>
      <p:grpSp>
        <p:nvGrpSpPr>
          <p:cNvPr id="1059" name="Group 1059"/>
          <p:cNvGrpSpPr/>
          <p:nvPr/>
        </p:nvGrpSpPr>
        <p:grpSpPr>
          <a:xfrm>
            <a:off x="2146191" y="2820795"/>
            <a:ext cx="8358691" cy="9352301"/>
            <a:chOff x="0" y="0"/>
            <a:chExt cx="8358689" cy="9352300"/>
          </a:xfrm>
        </p:grpSpPr>
        <p:grpSp>
          <p:nvGrpSpPr>
            <p:cNvPr id="1048" name="Group 1048"/>
            <p:cNvGrpSpPr/>
            <p:nvPr/>
          </p:nvGrpSpPr>
          <p:grpSpPr>
            <a:xfrm>
              <a:off x="1644330" y="640631"/>
              <a:ext cx="5070031" cy="6891715"/>
              <a:chOff x="0" y="0"/>
              <a:chExt cx="5070030" cy="6891714"/>
            </a:xfrm>
          </p:grpSpPr>
          <p:sp>
            <p:nvSpPr>
              <p:cNvPr id="1038" name="Shape 1038"/>
              <p:cNvSpPr/>
              <p:nvPr/>
            </p:nvSpPr>
            <p:spPr>
              <a:xfrm flipV="1">
                <a:off x="4964697" y="389143"/>
                <a:ext cx="1" cy="142240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39" name="Shape 1039"/>
              <p:cNvSpPr/>
              <p:nvPr/>
            </p:nvSpPr>
            <p:spPr>
              <a:xfrm flipV="1">
                <a:off x="222467" y="0"/>
                <a:ext cx="1" cy="1811544"/>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40" name="Shape 1040"/>
              <p:cNvSpPr/>
              <p:nvPr/>
            </p:nvSpPr>
            <p:spPr>
              <a:xfrm flipV="1">
                <a:off x="2535014" y="5724034"/>
                <a:ext cx="1" cy="116768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41" name="Shape 1041"/>
              <p:cNvSpPr/>
              <p:nvPr/>
            </p:nvSpPr>
            <p:spPr>
              <a:xfrm flipV="1">
                <a:off x="-1" y="3388113"/>
                <a:ext cx="2" cy="324392"/>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42" name="Shape 1042"/>
              <p:cNvSpPr/>
              <p:nvPr/>
            </p:nvSpPr>
            <p:spPr>
              <a:xfrm flipV="1">
                <a:off x="2535014" y="2315504"/>
                <a:ext cx="1" cy="1352549"/>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43" name="Shape 1043"/>
              <p:cNvSpPr/>
              <p:nvPr/>
            </p:nvSpPr>
            <p:spPr>
              <a:xfrm flipV="1">
                <a:off x="5070029" y="3388765"/>
                <a:ext cx="1" cy="31104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44" name="Shape 1044"/>
              <p:cNvSpPr/>
              <p:nvPr/>
            </p:nvSpPr>
            <p:spPr>
              <a:xfrm>
                <a:off x="13191" y="3399204"/>
                <a:ext cx="5043648" cy="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45" name="Shape 1045"/>
              <p:cNvSpPr/>
              <p:nvPr/>
            </p:nvSpPr>
            <p:spPr>
              <a:xfrm flipV="1">
                <a:off x="0" y="5668502"/>
                <a:ext cx="1" cy="31104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46" name="Shape 1046"/>
              <p:cNvSpPr/>
              <p:nvPr/>
            </p:nvSpPr>
            <p:spPr>
              <a:xfrm>
                <a:off x="13191" y="5964301"/>
                <a:ext cx="5043648" cy="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47" name="Shape 1047"/>
              <p:cNvSpPr/>
              <p:nvPr/>
            </p:nvSpPr>
            <p:spPr>
              <a:xfrm flipV="1">
                <a:off x="5070030" y="5655803"/>
                <a:ext cx="1" cy="324392"/>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grpSp>
        <p:sp>
          <p:nvSpPr>
            <p:cNvPr id="1049" name="Shape 1049"/>
            <p:cNvSpPr/>
            <p:nvPr/>
          </p:nvSpPr>
          <p:spPr>
            <a:xfrm>
              <a:off x="3132219" y="7540757"/>
              <a:ext cx="2094252" cy="1811544"/>
            </a:xfrm>
            <a:prstGeom prst="roundRect">
              <a:avLst>
                <a:gd name="adj" fmla="val 5608"/>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Blob Store</a:t>
              </a:r>
            </a:p>
          </p:txBody>
        </p:sp>
        <p:sp>
          <p:nvSpPr>
            <p:cNvPr id="1050" name="Shape 1050"/>
            <p:cNvSpPr/>
            <p:nvPr/>
          </p:nvSpPr>
          <p:spPr>
            <a:xfrm>
              <a:off x="1068556" y="2433606"/>
              <a:ext cx="6221578" cy="541099"/>
            </a:xfrm>
            <a:prstGeom prst="roundRect">
              <a:avLst>
                <a:gd name="adj" fmla="val 18777"/>
              </a:avLst>
            </a:prstGeom>
            <a:solidFill>
              <a:srgbClr val="0F7A70">
                <a:alpha val="50068"/>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Message Bus (NATS)</a:t>
              </a:r>
            </a:p>
          </p:txBody>
        </p:sp>
        <p:sp>
          <p:nvSpPr>
            <p:cNvPr id="1051" name="Shape 1051"/>
            <p:cNvSpPr/>
            <p:nvPr/>
          </p:nvSpPr>
          <p:spPr>
            <a:xfrm>
              <a:off x="0" y="4359967"/>
              <a:ext cx="2524206" cy="1946035"/>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latin typeface="Helvetica"/>
                  <a:ea typeface="Helvetica"/>
                  <a:cs typeface="Helvetica"/>
                  <a:sym typeface="Helvetica"/>
                </a:defRPr>
              </a:lvl1pPr>
            </a:lstStyle>
            <a:p>
              <a:pPr/>
              <a:r>
                <a:t>DEA</a:t>
              </a:r>
            </a:p>
          </p:txBody>
        </p:sp>
        <p:sp>
          <p:nvSpPr>
            <p:cNvPr id="1052" name="Shape 1052"/>
            <p:cNvSpPr/>
            <p:nvPr/>
          </p:nvSpPr>
          <p:spPr>
            <a:xfrm>
              <a:off x="2917242" y="4359967"/>
              <a:ext cx="2524206" cy="1946035"/>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latin typeface="Helvetica"/>
                  <a:ea typeface="Helvetica"/>
                  <a:cs typeface="Helvetica"/>
                  <a:sym typeface="Helvetica"/>
                </a:defRPr>
              </a:lvl1pPr>
            </a:lstStyle>
            <a:p>
              <a:pPr/>
              <a:r>
                <a:t>DEA</a:t>
              </a:r>
            </a:p>
          </p:txBody>
        </p:sp>
        <p:sp>
          <p:nvSpPr>
            <p:cNvPr id="1053" name="Shape 1053"/>
            <p:cNvSpPr/>
            <p:nvPr/>
          </p:nvSpPr>
          <p:spPr>
            <a:xfrm>
              <a:off x="5834484" y="4359967"/>
              <a:ext cx="2524206" cy="1946035"/>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latin typeface="Helvetica"/>
                  <a:ea typeface="Helvetica"/>
                  <a:cs typeface="Helvetica"/>
                  <a:sym typeface="Helvetica"/>
                </a:defRPr>
              </a:lvl1pPr>
            </a:lstStyle>
            <a:p>
              <a:pPr/>
              <a:r>
                <a:t>DEA</a:t>
              </a:r>
            </a:p>
          </p:txBody>
        </p:sp>
        <p:sp>
          <p:nvSpPr>
            <p:cNvPr id="1054" name="Shape 1054"/>
            <p:cNvSpPr/>
            <p:nvPr/>
          </p:nvSpPr>
          <p:spPr>
            <a:xfrm>
              <a:off x="360914" y="313290"/>
              <a:ext cx="3011767" cy="541099"/>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Cloud Controller</a:t>
              </a:r>
            </a:p>
          </p:txBody>
        </p:sp>
        <p:sp>
          <p:nvSpPr>
            <p:cNvPr id="1055" name="Shape 1055"/>
            <p:cNvSpPr/>
            <p:nvPr/>
          </p:nvSpPr>
          <p:spPr>
            <a:xfrm>
              <a:off x="4943630" y="0"/>
              <a:ext cx="3232866" cy="1167680"/>
            </a:xfrm>
            <a:prstGeom prst="roundRect">
              <a:avLst>
                <a:gd name="adj" fmla="val 942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latin typeface="Helvetica"/>
                  <a:ea typeface="Helvetica"/>
                  <a:cs typeface="Helvetica"/>
                  <a:sym typeface="Helvetica"/>
                </a:defRPr>
              </a:lvl1pPr>
            </a:lstStyle>
            <a:p>
              <a:pPr/>
              <a:r>
                <a:t>Health Manager</a:t>
              </a:r>
            </a:p>
          </p:txBody>
        </p:sp>
        <p:graphicFrame>
          <p:nvGraphicFramePr>
            <p:cNvPr id="1056" name="Table 1056"/>
            <p:cNvGraphicFramePr/>
            <p:nvPr/>
          </p:nvGraphicFramePr>
          <p:xfrm>
            <a:off x="162968" y="4929462"/>
            <a:ext cx="2230020" cy="10610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68494"/>
                  <a:gridCol w="368494"/>
                  <a:gridCol w="368494"/>
                  <a:gridCol w="368494"/>
                  <a:gridCol w="368494"/>
                  <a:gridCol w="368494"/>
                </a:tblGrid>
                <a:tr h="1048343">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1057" name="Table 1057"/>
            <p:cNvGraphicFramePr/>
            <p:nvPr/>
          </p:nvGraphicFramePr>
          <p:xfrm>
            <a:off x="3158834" y="4923112"/>
            <a:ext cx="2060072" cy="10737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40170"/>
                  <a:gridCol w="340170"/>
                  <a:gridCol w="340170"/>
                  <a:gridCol w="340170"/>
                  <a:gridCol w="340170"/>
                  <a:gridCol w="340170"/>
                </a:tblGrid>
                <a:tr h="1061043">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graphicFrame>
          <p:nvGraphicFramePr>
            <p:cNvPr id="1058" name="Table 1058"/>
            <p:cNvGraphicFramePr/>
            <p:nvPr/>
          </p:nvGraphicFramePr>
          <p:xfrm>
            <a:off x="6028514" y="4916762"/>
            <a:ext cx="2155197" cy="10864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56024"/>
                  <a:gridCol w="356024"/>
                  <a:gridCol w="356024"/>
                  <a:gridCol w="356024"/>
                  <a:gridCol w="356024"/>
                  <a:gridCol w="356024"/>
                </a:tblGrid>
                <a:tr h="1073743">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pSp>
      <p:sp>
        <p:nvSpPr>
          <p:cNvPr id="1060" name="Shape 1060"/>
          <p:cNvSpPr/>
          <p:nvPr/>
        </p:nvSpPr>
        <p:spPr>
          <a:xfrm>
            <a:off x="1300802" y="2152693"/>
            <a:ext cx="10049468" cy="10632927"/>
          </a:xfrm>
          <a:prstGeom prst="roundRect">
            <a:avLst>
              <a:gd name="adj" fmla="val 4424"/>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061" name="Shape 1061"/>
          <p:cNvSpPr/>
          <p:nvPr/>
        </p:nvSpPr>
        <p:spPr>
          <a:xfrm>
            <a:off x="11061970" y="569278"/>
            <a:ext cx="1282903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Failed Application Instances are Recovered</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3" name="Shape 1063"/>
          <p:cNvSpPr/>
          <p:nvPr/>
        </p:nvSpPr>
        <p:spPr>
          <a:xfrm flipV="1">
            <a:off x="12191999" y="84274"/>
            <a:ext cx="1" cy="13547452"/>
          </a:xfrm>
          <a:prstGeom prst="line">
            <a:avLst/>
          </a:prstGeom>
          <a:ln w="25400">
            <a:solidFill>
              <a:srgbClr val="F8F8F8"/>
            </a:solidFill>
            <a:miter lim="400000"/>
          </a:ln>
        </p:spPr>
        <p:txBody>
          <a:bodyPr lIns="50800" tIns="50800" rIns="50800" bIns="50800" anchor="ctr"/>
          <a:lstStyle/>
          <a:p>
            <a:pPr>
              <a:defRPr sz="3200"/>
            </a:pPr>
          </a:p>
        </p:txBody>
      </p:sp>
      <p:sp>
        <p:nvSpPr>
          <p:cNvPr id="1064" name="Shape 1064"/>
          <p:cNvSpPr/>
          <p:nvPr/>
        </p:nvSpPr>
        <p:spPr>
          <a:xfrm>
            <a:off x="89716" y="6858000"/>
            <a:ext cx="24204569" cy="0"/>
          </a:xfrm>
          <a:prstGeom prst="line">
            <a:avLst/>
          </a:prstGeom>
          <a:ln w="25400">
            <a:solidFill>
              <a:srgbClr val="F8F8F8"/>
            </a:solidFill>
            <a:miter lim="400000"/>
          </a:ln>
        </p:spPr>
        <p:txBody>
          <a:bodyPr lIns="50800" tIns="50800" rIns="50800" bIns="50800" anchor="ctr"/>
          <a:lstStyle/>
          <a:p>
            <a:pPr>
              <a:defRPr sz="3200"/>
            </a:pPr>
          </a:p>
        </p:txBody>
      </p:sp>
      <p:sp>
        <p:nvSpPr>
          <p:cNvPr id="1065" name="Shape 1065"/>
          <p:cNvSpPr/>
          <p:nvPr/>
        </p:nvSpPr>
        <p:spPr>
          <a:xfrm>
            <a:off x="14748392" y="6930189"/>
            <a:ext cx="68178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Failed Application Instances are Recovered</a:t>
            </a:r>
          </a:p>
        </p:txBody>
      </p:sp>
      <p:pic>
        <p:nvPicPr>
          <p:cNvPr id="1066" name="pasted-image.pdf"/>
          <p:cNvPicPr>
            <a:picLocks noChangeAspect="1"/>
          </p:cNvPicPr>
          <p:nvPr/>
        </p:nvPicPr>
        <p:blipFill>
          <a:blip r:embed="rId2">
            <a:extLst/>
          </a:blip>
          <a:stretch>
            <a:fillRect/>
          </a:stretch>
        </p:blipFill>
        <p:spPr>
          <a:xfrm>
            <a:off x="2127849" y="1498600"/>
            <a:ext cx="5042714" cy="4770521"/>
          </a:xfrm>
          <a:prstGeom prst="rect">
            <a:avLst/>
          </a:prstGeom>
          <a:ln w="12700">
            <a:miter lim="400000"/>
          </a:ln>
        </p:spPr>
      </p:pic>
      <p:grpSp>
        <p:nvGrpSpPr>
          <p:cNvPr id="1072" name="Group 1072"/>
          <p:cNvGrpSpPr/>
          <p:nvPr/>
        </p:nvGrpSpPr>
        <p:grpSpPr>
          <a:xfrm>
            <a:off x="6607888" y="2878942"/>
            <a:ext cx="3585325" cy="2665017"/>
            <a:chOff x="-1449178" y="0"/>
            <a:chExt cx="3585324" cy="2665015"/>
          </a:xfrm>
        </p:grpSpPr>
        <p:sp>
          <p:nvSpPr>
            <p:cNvPr id="1067" name="Shape 1067"/>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1068" name="pasted-image.pdf"/>
            <p:cNvPicPr>
              <a:picLocks noChangeAspect="1"/>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1069" name="Shape 1069"/>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a:r>
                <a:t>desired state</a:t>
              </a:r>
            </a:p>
          </p:txBody>
        </p:sp>
        <p:sp>
          <p:nvSpPr>
            <p:cNvPr id="1070" name="Shape 1070"/>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a:r>
                <a:t>actual state</a:t>
              </a:r>
            </a:p>
          </p:txBody>
        </p:sp>
        <p:pic>
          <p:nvPicPr>
            <p:cNvPr id="1071" name="pasted-image.pdf"/>
            <p:cNvPicPr>
              <a:picLocks noChangeAspect="1"/>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1073" name="pasted-image.pdf"/>
          <p:cNvPicPr>
            <a:picLocks noChangeAspect="1"/>
          </p:cNvPicPr>
          <p:nvPr/>
        </p:nvPicPr>
        <p:blipFill>
          <a:blip r:embed="rId4">
            <a:extLst/>
          </a:blip>
          <a:stretch>
            <a:fillRect/>
          </a:stretch>
        </p:blipFill>
        <p:spPr>
          <a:xfrm>
            <a:off x="14190786" y="1498600"/>
            <a:ext cx="5041901" cy="4769752"/>
          </a:xfrm>
          <a:prstGeom prst="rect">
            <a:avLst/>
          </a:prstGeom>
          <a:ln w="12700">
            <a:miter lim="400000"/>
          </a:ln>
        </p:spPr>
      </p:pic>
      <p:grpSp>
        <p:nvGrpSpPr>
          <p:cNvPr id="1077" name="Group 1077"/>
          <p:cNvGrpSpPr/>
          <p:nvPr/>
        </p:nvGrpSpPr>
        <p:grpSpPr>
          <a:xfrm>
            <a:off x="18596545" y="3726034"/>
            <a:ext cx="2936858" cy="2264350"/>
            <a:chOff x="0" y="0"/>
            <a:chExt cx="2936856" cy="2264348"/>
          </a:xfrm>
        </p:grpSpPr>
        <p:sp>
          <p:nvSpPr>
            <p:cNvPr id="1074" name="Shape 1074"/>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solidFill>
                    <a:srgbClr val="FFFFFF"/>
                  </a:solidFill>
                </a:defRPr>
              </a:pPr>
            </a:p>
          </p:txBody>
        </p:sp>
        <p:pic>
          <p:nvPicPr>
            <p:cNvPr id="1075" name="pasted-image.pdf"/>
            <p:cNvPicPr>
              <a:picLocks noChangeAspect="1"/>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1076" name="pasted-image.pdf"/>
            <p:cNvPicPr>
              <a:picLocks noChangeAspect="1"/>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1078" name="Shape 1078"/>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a:r>
              <a:t>4 Levels of High Availability</a:t>
            </a:r>
          </a:p>
        </p:txBody>
      </p:sp>
      <p:grpSp>
        <p:nvGrpSpPr>
          <p:cNvPr id="1100" name="Group 1100"/>
          <p:cNvGrpSpPr/>
          <p:nvPr/>
        </p:nvGrpSpPr>
        <p:grpSpPr>
          <a:xfrm>
            <a:off x="14439791" y="7725616"/>
            <a:ext cx="4896268" cy="5478296"/>
            <a:chOff x="0" y="0"/>
            <a:chExt cx="4896267" cy="5478294"/>
          </a:xfrm>
        </p:grpSpPr>
        <p:grpSp>
          <p:nvGrpSpPr>
            <p:cNvPr id="1089" name="Group 1089"/>
            <p:cNvGrpSpPr/>
            <p:nvPr/>
          </p:nvGrpSpPr>
          <p:grpSpPr>
            <a:xfrm>
              <a:off x="963198" y="375262"/>
              <a:ext cx="2969871" cy="4036958"/>
              <a:chOff x="0" y="0"/>
              <a:chExt cx="2969870" cy="4036957"/>
            </a:xfrm>
          </p:grpSpPr>
          <p:sp>
            <p:nvSpPr>
              <p:cNvPr id="1079" name="Shape 1079"/>
              <p:cNvSpPr/>
              <p:nvPr/>
            </p:nvSpPr>
            <p:spPr>
              <a:xfrm flipV="1">
                <a:off x="2908169" y="227948"/>
                <a:ext cx="1" cy="833200"/>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80" name="Shape 1080"/>
              <p:cNvSpPr/>
              <p:nvPr/>
            </p:nvSpPr>
            <p:spPr>
              <a:xfrm flipV="1">
                <a:off x="130314" y="0"/>
                <a:ext cx="1" cy="1061148"/>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81" name="Shape 1081"/>
              <p:cNvSpPr/>
              <p:nvPr/>
            </p:nvSpPr>
            <p:spPr>
              <a:xfrm flipV="1">
                <a:off x="1484934" y="3352965"/>
                <a:ext cx="1" cy="683993"/>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82" name="Shape 1082"/>
              <p:cNvSpPr/>
              <p:nvPr/>
            </p:nvSpPr>
            <p:spPr>
              <a:xfrm flipV="1">
                <a:off x="-1" y="1984654"/>
                <a:ext cx="2" cy="190019"/>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83" name="Shape 1083"/>
              <p:cNvSpPr/>
              <p:nvPr/>
            </p:nvSpPr>
            <p:spPr>
              <a:xfrm flipV="1">
                <a:off x="1484934" y="1356352"/>
                <a:ext cx="1" cy="792283"/>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84" name="Shape 1084"/>
              <p:cNvSpPr/>
              <p:nvPr/>
            </p:nvSpPr>
            <p:spPr>
              <a:xfrm flipV="1">
                <a:off x="2969869" y="1985036"/>
                <a:ext cx="1" cy="182198"/>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85" name="Shape 1085"/>
              <p:cNvSpPr/>
              <p:nvPr/>
            </p:nvSpPr>
            <p:spPr>
              <a:xfrm>
                <a:off x="7727" y="1991150"/>
                <a:ext cx="2954416" cy="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86" name="Shape 1086"/>
              <p:cNvSpPr/>
              <p:nvPr/>
            </p:nvSpPr>
            <p:spPr>
              <a:xfrm flipV="1">
                <a:off x="0" y="3320437"/>
                <a:ext cx="1" cy="182199"/>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87" name="Shape 1087"/>
              <p:cNvSpPr/>
              <p:nvPr/>
            </p:nvSpPr>
            <p:spPr>
              <a:xfrm>
                <a:off x="7727" y="3493707"/>
                <a:ext cx="2954416" cy="1"/>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088" name="Shape 1088"/>
              <p:cNvSpPr/>
              <p:nvPr/>
            </p:nvSpPr>
            <p:spPr>
              <a:xfrm flipV="1">
                <a:off x="2969870" y="3312998"/>
                <a:ext cx="1" cy="190020"/>
              </a:xfrm>
              <a:prstGeom prst="lin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grpSp>
        <p:sp>
          <p:nvSpPr>
            <p:cNvPr id="1090" name="Shape 1090"/>
            <p:cNvSpPr/>
            <p:nvPr/>
          </p:nvSpPr>
          <p:spPr>
            <a:xfrm>
              <a:off x="1834759" y="4417147"/>
              <a:ext cx="1226750" cy="1061148"/>
            </a:xfrm>
            <a:prstGeom prst="roundRect">
              <a:avLst>
                <a:gd name="adj" fmla="val 5608"/>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Blob Store</a:t>
              </a:r>
            </a:p>
          </p:txBody>
        </p:sp>
        <p:sp>
          <p:nvSpPr>
            <p:cNvPr id="1091" name="Shape 1091"/>
            <p:cNvSpPr/>
            <p:nvPr/>
          </p:nvSpPr>
          <p:spPr>
            <a:xfrm>
              <a:off x="625927" y="1425532"/>
              <a:ext cx="3644413" cy="316960"/>
            </a:xfrm>
            <a:prstGeom prst="roundRect">
              <a:avLst>
                <a:gd name="adj" fmla="val 18777"/>
              </a:avLst>
            </a:prstGeom>
            <a:solidFill>
              <a:srgbClr val="0F7A70">
                <a:alpha val="50068"/>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Message Bus (NATS)</a:t>
              </a:r>
            </a:p>
          </p:txBody>
        </p:sp>
        <p:sp>
          <p:nvSpPr>
            <p:cNvPr id="1092" name="Shape 1092"/>
            <p:cNvSpPr/>
            <p:nvPr/>
          </p:nvSpPr>
          <p:spPr>
            <a:xfrm>
              <a:off x="0" y="2553937"/>
              <a:ext cx="1478603"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1093" name="Shape 1093"/>
            <p:cNvSpPr/>
            <p:nvPr/>
          </p:nvSpPr>
          <p:spPr>
            <a:xfrm>
              <a:off x="1708832" y="2553937"/>
              <a:ext cx="1478604"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1094" name="Shape 1094"/>
            <p:cNvSpPr/>
            <p:nvPr/>
          </p:nvSpPr>
          <p:spPr>
            <a:xfrm>
              <a:off x="3417664" y="2553937"/>
              <a:ext cx="1478604"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1095" name="Shape 1095"/>
            <p:cNvSpPr/>
            <p:nvPr/>
          </p:nvSpPr>
          <p:spPr>
            <a:xfrm>
              <a:off x="211412" y="183516"/>
              <a:ext cx="1764203" cy="316960"/>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Cloud Controller</a:t>
              </a:r>
            </a:p>
          </p:txBody>
        </p:sp>
        <p:sp>
          <p:nvSpPr>
            <p:cNvPr id="1096" name="Shape 1096"/>
            <p:cNvSpPr/>
            <p:nvPr/>
          </p:nvSpPr>
          <p:spPr>
            <a:xfrm>
              <a:off x="2895828" y="0"/>
              <a:ext cx="1893716" cy="683992"/>
            </a:xfrm>
            <a:prstGeom prst="roundRect">
              <a:avLst>
                <a:gd name="adj" fmla="val 942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500">
                  <a:solidFill>
                    <a:srgbClr val="FFFFFF"/>
                  </a:solidFill>
                  <a:latin typeface="Helvetica"/>
                  <a:ea typeface="Helvetica"/>
                  <a:cs typeface="Helvetica"/>
                  <a:sym typeface="Helvetica"/>
                </a:defRPr>
              </a:lvl1pPr>
            </a:lstStyle>
            <a:p>
              <a:pPr/>
              <a:r>
                <a:t>Health Manager</a:t>
              </a:r>
            </a:p>
          </p:txBody>
        </p:sp>
        <p:graphicFrame>
          <p:nvGraphicFramePr>
            <p:cNvPr id="1097" name="Table 1097"/>
            <p:cNvGraphicFramePr/>
            <p:nvPr/>
          </p:nvGraphicFramePr>
          <p:xfrm>
            <a:off x="95462" y="2887529"/>
            <a:ext cx="1297996" cy="627123"/>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14215"/>
                  <a:gridCol w="214215"/>
                  <a:gridCol w="214215"/>
                  <a:gridCol w="214215"/>
                  <a:gridCol w="214215"/>
                  <a:gridCol w="214215"/>
                </a:tblGrid>
                <a:tr h="614421">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1098" name="Table 1098"/>
            <p:cNvGraphicFramePr/>
            <p:nvPr/>
          </p:nvGraphicFramePr>
          <p:xfrm>
            <a:off x="1850349" y="2883810"/>
            <a:ext cx="1195908" cy="627123"/>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197201"/>
                  <a:gridCol w="197201"/>
                  <a:gridCol w="197201"/>
                  <a:gridCol w="197201"/>
                  <a:gridCol w="197201"/>
                  <a:gridCol w="197201"/>
                </a:tblGrid>
                <a:tr h="614421">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graphicFrame>
          <p:nvGraphicFramePr>
            <p:cNvPr id="1099" name="Table 1099"/>
            <p:cNvGraphicFramePr/>
            <p:nvPr/>
          </p:nvGraphicFramePr>
          <p:xfrm>
            <a:off x="3531321" y="2880090"/>
            <a:ext cx="1254244" cy="641707"/>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06923"/>
                  <a:gridCol w="206923"/>
                  <a:gridCol w="206923"/>
                  <a:gridCol w="206923"/>
                  <a:gridCol w="206923"/>
                  <a:gridCol w="206923"/>
                </a:tblGrid>
                <a:tr h="629005">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pSp>
      <p:grpSp>
        <p:nvGrpSpPr>
          <p:cNvPr id="1106" name="Group 1106"/>
          <p:cNvGrpSpPr/>
          <p:nvPr/>
        </p:nvGrpSpPr>
        <p:grpSpPr>
          <a:xfrm>
            <a:off x="19262645" y="8344765"/>
            <a:ext cx="3655969" cy="3046413"/>
            <a:chOff x="-1519822" y="-381396"/>
            <a:chExt cx="3655968" cy="3046412"/>
          </a:xfrm>
        </p:grpSpPr>
        <p:sp>
          <p:nvSpPr>
            <p:cNvPr id="1101" name="Shape 1101"/>
            <p:cNvSpPr/>
            <p:nvPr/>
          </p:nvSpPr>
          <p:spPr>
            <a:xfrm>
              <a:off x="-1519823" y="-381397"/>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1102" name="pasted-image.pdf"/>
            <p:cNvPicPr>
              <a:picLocks noChangeAspect="1"/>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1103" name="Shape 1103"/>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a:r>
                <a:t>desired state</a:t>
              </a:r>
            </a:p>
          </p:txBody>
        </p:sp>
        <p:sp>
          <p:nvSpPr>
            <p:cNvPr id="1104" name="Shape 1104"/>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a:r>
                <a:t>actual state</a:t>
              </a:r>
            </a:p>
          </p:txBody>
        </p:sp>
        <p:pic>
          <p:nvPicPr>
            <p:cNvPr id="1105" name="pasted-image.pdf"/>
            <p:cNvPicPr>
              <a:picLocks noChangeAspect="1"/>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sp>
        <p:nvSpPr>
          <p:cNvPr id="1107" name="Shape 1107"/>
          <p:cNvSpPr/>
          <p:nvPr/>
        </p:nvSpPr>
        <p:spPr>
          <a:xfrm>
            <a:off x="14176916" y="7484978"/>
            <a:ext cx="5422018" cy="6067238"/>
          </a:xfrm>
          <a:prstGeom prst="roundRect">
            <a:avLst>
              <a:gd name="adj" fmla="val 7029"/>
            </a:avLst>
          </a:prstGeom>
          <a:ln w="254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1200">
                <a:solidFill>
                  <a:srgbClr val="53585F"/>
                </a:solidFill>
                <a:latin typeface="Helvetica"/>
                <a:ea typeface="Helvetica"/>
                <a:cs typeface="Helvetica"/>
                <a:sym typeface="Helvetica"/>
              </a:defRPr>
            </a:lvl1pPr>
          </a:lstStyle>
          <a:p>
            <a:pPr/>
            <a:r>
              <a:t>ELASTIC RUNTIME</a:t>
            </a:r>
          </a:p>
        </p:txBody>
      </p:sp>
      <p:sp>
        <p:nvSpPr>
          <p:cNvPr id="1108" name="Shape 1108"/>
          <p:cNvSpPr/>
          <p:nvPr/>
        </p:nvSpPr>
        <p:spPr>
          <a:xfrm>
            <a:off x="1395327" y="6893803"/>
            <a:ext cx="90073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Application Instances Balanced across Availability Zones</a:t>
            </a:r>
          </a:p>
        </p:txBody>
      </p:sp>
      <p:sp>
        <p:nvSpPr>
          <p:cNvPr id="1109" name="Shape 1109"/>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Failed Processes are Recovered</a:t>
            </a:r>
          </a:p>
        </p:txBody>
      </p:sp>
      <p:sp>
        <p:nvSpPr>
          <p:cNvPr id="1110" name="Shape 1110"/>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Failed VMs are Recovered</a:t>
            </a:r>
          </a:p>
        </p:txBody>
      </p:sp>
      <p:sp>
        <p:nvSpPr>
          <p:cNvPr id="1111" name="Shape 1111"/>
          <p:cNvSpPr/>
          <p:nvPr/>
        </p:nvSpPr>
        <p:spPr>
          <a:xfrm>
            <a:off x="2101763" y="9003030"/>
            <a:ext cx="7594498" cy="3888342"/>
          </a:xfrm>
          <a:prstGeom prst="roundRect">
            <a:avLst>
              <a:gd name="adj" fmla="val 8348"/>
            </a:avLst>
          </a:prstGeom>
          <a:ln w="381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1200">
                <a:solidFill>
                  <a:srgbClr val="53585F"/>
                </a:solidFill>
                <a:latin typeface="Helvetica"/>
                <a:ea typeface="Helvetica"/>
                <a:cs typeface="Helvetica"/>
                <a:sym typeface="Helvetica"/>
              </a:defRPr>
            </a:lvl1pPr>
          </a:lstStyle>
          <a:p>
            <a:pPr/>
            <a:r>
              <a:t>ELASTIC RUNTIME</a:t>
            </a:r>
          </a:p>
        </p:txBody>
      </p:sp>
      <p:sp>
        <p:nvSpPr>
          <p:cNvPr id="1112" name="Shape 1112"/>
          <p:cNvSpPr/>
          <p:nvPr/>
        </p:nvSpPr>
        <p:spPr>
          <a:xfrm>
            <a:off x="2761798" y="10084227"/>
            <a:ext cx="2904670" cy="1322710"/>
          </a:xfrm>
          <a:prstGeom prst="roundRect">
            <a:avLst>
              <a:gd name="adj" fmla="val 5608"/>
            </a:avLst>
          </a:prstGeom>
          <a:solidFill>
            <a:srgbClr val="FFFFFF"/>
          </a:solidFill>
          <a:ln w="254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1113" name="Shape 1113"/>
          <p:cNvSpPr/>
          <p:nvPr/>
        </p:nvSpPr>
        <p:spPr>
          <a:xfrm>
            <a:off x="2502154" y="10288233"/>
            <a:ext cx="2904670" cy="1322710"/>
          </a:xfrm>
          <a:prstGeom prst="roundRect">
            <a:avLst>
              <a:gd name="adj" fmla="val 5608"/>
            </a:avLst>
          </a:prstGeom>
          <a:solidFill>
            <a:srgbClr val="FFFFFF"/>
          </a:solidFill>
          <a:ln w="254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1114" name="Shape 1114"/>
          <p:cNvSpPr/>
          <p:nvPr/>
        </p:nvSpPr>
        <p:spPr>
          <a:xfrm>
            <a:off x="6563721" y="10084227"/>
            <a:ext cx="2904669" cy="1322710"/>
          </a:xfrm>
          <a:prstGeom prst="roundRect">
            <a:avLst>
              <a:gd name="adj" fmla="val 5608"/>
            </a:avLst>
          </a:prstGeom>
          <a:solidFill>
            <a:srgbClr val="FFFFFF"/>
          </a:solidFill>
          <a:ln w="254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1115" name="Shape 1115"/>
          <p:cNvSpPr/>
          <p:nvPr/>
        </p:nvSpPr>
        <p:spPr>
          <a:xfrm>
            <a:off x="6322623" y="10288233"/>
            <a:ext cx="2904670" cy="1322710"/>
          </a:xfrm>
          <a:prstGeom prst="roundRect">
            <a:avLst>
              <a:gd name="adj" fmla="val 5608"/>
            </a:avLst>
          </a:prstGeom>
          <a:solidFill>
            <a:srgbClr val="FFFFFF"/>
          </a:solidFill>
          <a:ln w="25400">
            <a:solidFill>
              <a:srgbClr val="0F7A70"/>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1116" name="Shape 1116"/>
          <p:cNvSpPr/>
          <p:nvPr/>
        </p:nvSpPr>
        <p:spPr>
          <a:xfrm>
            <a:off x="6118618" y="10492662"/>
            <a:ext cx="2904670" cy="1751660"/>
          </a:xfrm>
          <a:prstGeom prst="roundRect">
            <a:avLst>
              <a:gd name="adj" fmla="val 4235"/>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1200">
                <a:solidFill>
                  <a:srgbClr val="53585F"/>
                </a:solidFill>
                <a:latin typeface="Helvetica"/>
                <a:ea typeface="Helvetica"/>
                <a:cs typeface="Helvetica"/>
                <a:sym typeface="Helvetica"/>
              </a:defRPr>
            </a:lvl1pPr>
          </a:lstStyle>
          <a:p>
            <a:pPr/>
            <a:r>
              <a:t>App Execution (DEA)</a:t>
            </a:r>
          </a:p>
        </p:txBody>
      </p:sp>
      <p:sp>
        <p:nvSpPr>
          <p:cNvPr id="1117" name="Shape 1117"/>
          <p:cNvSpPr/>
          <p:nvPr/>
        </p:nvSpPr>
        <p:spPr>
          <a:xfrm>
            <a:off x="2298149" y="10492662"/>
            <a:ext cx="2904669" cy="1751660"/>
          </a:xfrm>
          <a:prstGeom prst="roundRect">
            <a:avLst>
              <a:gd name="adj" fmla="val 4235"/>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1200">
                <a:solidFill>
                  <a:srgbClr val="53585F"/>
                </a:solidFill>
                <a:latin typeface="Helvetica"/>
                <a:ea typeface="Helvetica"/>
                <a:cs typeface="Helvetica"/>
                <a:sym typeface="Helvetica"/>
              </a:defRPr>
            </a:lvl1pPr>
          </a:lstStyle>
          <a:p>
            <a:pPr/>
            <a:r>
              <a:t>App Execution (DEA)</a:t>
            </a:r>
          </a:p>
        </p:txBody>
      </p:sp>
      <p:sp>
        <p:nvSpPr>
          <p:cNvPr id="1118" name="Shape 1118"/>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a:r>
              <a:t>cf push my-app -i 6</a:t>
            </a:r>
          </a:p>
        </p:txBody>
      </p:sp>
      <p:sp>
        <p:nvSpPr>
          <p:cNvPr id="1119" name="Shape 1119"/>
          <p:cNvSpPr/>
          <p:nvPr/>
        </p:nvSpPr>
        <p:spPr>
          <a:xfrm flipH="1" rot="16200000">
            <a:off x="5670823" y="8126674"/>
            <a:ext cx="443439" cy="406183"/>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1120" name="Shape 1120"/>
          <p:cNvSpPr/>
          <p:nvPr/>
        </p:nvSpPr>
        <p:spPr>
          <a:xfrm flipV="1">
            <a:off x="5899011" y="8703164"/>
            <a:ext cx="1" cy="4488073"/>
          </a:xfrm>
          <a:prstGeom prst="line">
            <a:avLst/>
          </a:prstGeom>
          <a:ln w="12700">
            <a:solidFill>
              <a:srgbClr val="A6AAA9"/>
            </a:solidFill>
            <a:custDash>
              <a:ds d="200000" sp="200000"/>
            </a:custDash>
            <a:miter lim="400000"/>
          </a:ln>
        </p:spPr>
        <p:txBody>
          <a:bodyPr lIns="50800" tIns="50800" rIns="50800" bIns="50800" anchor="ctr"/>
          <a:lstStyle/>
          <a:p>
            <a:pPr>
              <a:defRPr sz="3200"/>
            </a:pPr>
          </a:p>
        </p:txBody>
      </p:sp>
      <p:sp>
        <p:nvSpPr>
          <p:cNvPr id="1121" name="Shape 1121"/>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a:r>
              <a:t>AZ-1</a:t>
            </a:r>
          </a:p>
        </p:txBody>
      </p:sp>
      <p:sp>
        <p:nvSpPr>
          <p:cNvPr id="1122" name="Shape 1122"/>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a:r>
              <a:t>AZ-2</a:t>
            </a:r>
          </a:p>
        </p:txBody>
      </p:sp>
      <p:sp>
        <p:nvSpPr>
          <p:cNvPr id="1123" name="Shape 1123"/>
          <p:cNvSpPr/>
          <p:nvPr/>
        </p:nvSpPr>
        <p:spPr>
          <a:xfrm flipH="1" rot="18000000">
            <a:off x="4484504"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1124" name="Shape 1124"/>
          <p:cNvSpPr/>
          <p:nvPr/>
        </p:nvSpPr>
        <p:spPr>
          <a:xfrm flipH="1" rot="14400000">
            <a:off x="6870079"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a:defRPr sz="3200"/>
            </a:pPr>
          </a:p>
        </p:txBody>
      </p:sp>
      <p:sp>
        <p:nvSpPr>
          <p:cNvPr id="1125" name="Shape 1125"/>
          <p:cNvSpPr/>
          <p:nvPr/>
        </p:nvSpPr>
        <p:spPr>
          <a:xfrm>
            <a:off x="2400151" y="10928655"/>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1126" name="Shape 1126"/>
          <p:cNvSpPr/>
          <p:nvPr/>
        </p:nvSpPr>
        <p:spPr>
          <a:xfrm>
            <a:off x="6220620" y="10947200"/>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1127" name="Shape 1127"/>
          <p:cNvSpPr/>
          <p:nvPr/>
        </p:nvSpPr>
        <p:spPr>
          <a:xfrm>
            <a:off x="2400151" y="11336666"/>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1128" name="Shape 1128"/>
          <p:cNvSpPr/>
          <p:nvPr/>
        </p:nvSpPr>
        <p:spPr>
          <a:xfrm>
            <a:off x="6220620" y="1135521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1129" name="Shape 1129"/>
          <p:cNvSpPr/>
          <p:nvPr/>
        </p:nvSpPr>
        <p:spPr>
          <a:xfrm>
            <a:off x="2405279" y="11749786"/>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1130" name="Shape 1130"/>
          <p:cNvSpPr/>
          <p:nvPr/>
        </p:nvSpPr>
        <p:spPr>
          <a:xfrm>
            <a:off x="6225748" y="1176833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2" name="Shape 1132"/>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1133" name="Shape 1133"/>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1134" name="Shape 1134"/>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135" name="Shape 1135"/>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136" name="Shape 1136"/>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137" name="Shape 1137"/>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138" name="Shape 1138"/>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139" name="Shape 1139"/>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140" name="Shape 1140"/>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141" name="Shape 1141"/>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142" name="Shape 1142"/>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143" name="Shape 1143"/>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144" name="Shape 1144"/>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145" name="Shape 1145"/>
          <p:cNvSpPr/>
          <p:nvPr/>
        </p:nvSpPr>
        <p:spPr>
          <a:xfrm>
            <a:off x="794825" y="4808101"/>
            <a:ext cx="306683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146" name="Shape 1146"/>
          <p:cNvSpPr/>
          <p:nvPr/>
        </p:nvSpPr>
        <p:spPr>
          <a:xfrm>
            <a:off x="3978095" y="4808101"/>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147" name="Shape 1147"/>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grpSp>
        <p:nvGrpSpPr>
          <p:cNvPr id="1153" name="Group 1153"/>
          <p:cNvGrpSpPr/>
          <p:nvPr/>
        </p:nvGrpSpPr>
        <p:grpSpPr>
          <a:xfrm>
            <a:off x="1543934" y="10812506"/>
            <a:ext cx="7353316" cy="2320572"/>
            <a:chOff x="0" y="0"/>
            <a:chExt cx="7353315" cy="2320570"/>
          </a:xfrm>
        </p:grpSpPr>
        <p:pic>
          <p:nvPicPr>
            <p:cNvPr id="1148"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149"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150"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151"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152"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154"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155" name="Shape 1155"/>
          <p:cNvSpPr/>
          <p:nvPr/>
        </p:nvSpPr>
        <p:spPr>
          <a:xfrm>
            <a:off x="11283262" y="4063992"/>
            <a:ext cx="11528177" cy="5588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rPr b="1">
                <a:latin typeface="Helvetica"/>
                <a:ea typeface="Helvetica"/>
                <a:cs typeface="Helvetica"/>
                <a:sym typeface="Helvetica"/>
              </a:rPr>
              <a:t>User Authorization and Authentication</a:t>
            </a:r>
            <a:r>
              <a:t> provides identity, security and authorization services. It manages third party Oauth 2.0 access credentials and can provide application access and identity-as-a-service for apps running on Cloud Foundry. </a:t>
            </a:r>
          </a:p>
          <a:p>
            <a:pPr algn="l">
              <a:defRPr sz="4000"/>
            </a:pPr>
          </a:p>
          <a:p>
            <a:pPr algn="l">
              <a:defRPr sz="4000"/>
            </a:pPr>
            <a:r>
              <a:t>The </a:t>
            </a:r>
            <a:r>
              <a:rPr b="1">
                <a:latin typeface="Helvetica"/>
                <a:ea typeface="Helvetica"/>
                <a:cs typeface="Helvetica"/>
                <a:sym typeface="Helvetica"/>
              </a:rPr>
              <a:t>Login Server </a:t>
            </a:r>
            <a:r>
              <a:t>can leverage external LDAP sources, including Active Directory, for authentication.</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7" name="Shape 1157"/>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1158" name="Shape 1158"/>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1159" name="Shape 1159"/>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160" name="Shape 1160"/>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161" name="Shape 1161"/>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162" name="Shape 1162"/>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163" name="Shape 1163"/>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164" name="Shape 1164"/>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165" name="Shape 1165"/>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166" name="Shape 1166"/>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167" name="Shape 1167"/>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168" name="Shape 1168"/>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169" name="Shape 1169"/>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170" name="Shape 1170"/>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171" name="Shape 1171"/>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172" name="Shape 1172"/>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173" name="Shape 1173"/>
          <p:cNvSpPr/>
          <p:nvPr/>
        </p:nvSpPr>
        <p:spPr>
          <a:xfrm>
            <a:off x="767824" y="4108513"/>
            <a:ext cx="622754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Dynamic Router</a:t>
            </a:r>
          </a:p>
        </p:txBody>
      </p:sp>
      <p:sp>
        <p:nvSpPr>
          <p:cNvPr id="1174" name="Shape 1174"/>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grpSp>
        <p:nvGrpSpPr>
          <p:cNvPr id="1180" name="Group 1180"/>
          <p:cNvGrpSpPr/>
          <p:nvPr/>
        </p:nvGrpSpPr>
        <p:grpSpPr>
          <a:xfrm>
            <a:off x="1543934" y="10812506"/>
            <a:ext cx="7353316" cy="2320572"/>
            <a:chOff x="0" y="0"/>
            <a:chExt cx="7353315" cy="2320570"/>
          </a:xfrm>
        </p:grpSpPr>
        <p:pic>
          <p:nvPicPr>
            <p:cNvPr id="1175"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176"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177"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178"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179"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181"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182" name="Shape 1182"/>
          <p:cNvSpPr/>
          <p:nvPr/>
        </p:nvSpPr>
        <p:spPr>
          <a:xfrm>
            <a:off x="12109374" y="4978396"/>
            <a:ext cx="10508792" cy="3759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The </a:t>
            </a:r>
            <a:r>
              <a:rPr b="1">
                <a:latin typeface="Helvetica"/>
                <a:ea typeface="Helvetica"/>
                <a:cs typeface="Helvetica"/>
                <a:sym typeface="Helvetica"/>
              </a:rPr>
              <a:t>router</a:t>
            </a:r>
            <a:r>
              <a:t> shapes and routes all external system traffic (HTTP/API) and application traffic from the internet/intranet. It maintains a dynamic routing table for each load-balanced app instance with IP addresses and ports.</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4" name="Shape 1184"/>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Blue/Green deployments</a:t>
            </a:r>
          </a:p>
        </p:txBody>
      </p:sp>
      <p:sp>
        <p:nvSpPr>
          <p:cNvPr id="1185" name="Shape 1185"/>
          <p:cNvSpPr/>
          <p:nvPr/>
        </p:nvSpPr>
        <p:spPr>
          <a:xfrm>
            <a:off x="13092948" y="3582018"/>
            <a:ext cx="612749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a:r>
              <a:t>cf push Blue -n demo-time</a:t>
            </a:r>
          </a:p>
        </p:txBody>
      </p:sp>
      <p:sp>
        <p:nvSpPr>
          <p:cNvPr id="1186" name="Shape 1186"/>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1187" name="Shape 1187"/>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1188" name="Shape 1188"/>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189" name="Shape 1189"/>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190" name="Shape 1190"/>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191" name="Shape 1191"/>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192" name="Shape 1192"/>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193" name="Shape 1193"/>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194" name="Shape 1194"/>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195" name="Shape 1195"/>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196" name="Shape 1196"/>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197" name="Shape 1197"/>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198" name="Shape 1198"/>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199" name="Shape 1199"/>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200" name="Shape 1200"/>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201" name="Shape 1201"/>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202" name="Shape 1202"/>
          <p:cNvSpPr/>
          <p:nvPr/>
        </p:nvSpPr>
        <p:spPr>
          <a:xfrm>
            <a:off x="767824" y="4108513"/>
            <a:ext cx="622754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Dynamic Router</a:t>
            </a:r>
          </a:p>
        </p:txBody>
      </p:sp>
      <p:sp>
        <p:nvSpPr>
          <p:cNvPr id="1203" name="Shape 1203"/>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grpSp>
        <p:nvGrpSpPr>
          <p:cNvPr id="1209" name="Group 1209"/>
          <p:cNvGrpSpPr/>
          <p:nvPr/>
        </p:nvGrpSpPr>
        <p:grpSpPr>
          <a:xfrm>
            <a:off x="1543934" y="10812506"/>
            <a:ext cx="7353316" cy="2320572"/>
            <a:chOff x="0" y="0"/>
            <a:chExt cx="7353315" cy="2320570"/>
          </a:xfrm>
        </p:grpSpPr>
        <p:pic>
          <p:nvPicPr>
            <p:cNvPr id="1204"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205"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206"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207"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208"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210"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211" name="Shape 1211"/>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53585F"/>
                </a:solidFill>
                <a:latin typeface="Helvetica"/>
                <a:ea typeface="Helvetica"/>
                <a:cs typeface="Helvetica"/>
                <a:sym typeface="Helvetica"/>
              </a:defRPr>
            </a:lvl1pPr>
          </a:lstStyle>
          <a:p>
            <a:pPr/>
            <a:r>
              <a:t>Dynamic Router</a:t>
            </a:r>
          </a:p>
        </p:txBody>
      </p:sp>
      <p:sp>
        <p:nvSpPr>
          <p:cNvPr id="1212" name="Shape 1212"/>
          <p:cNvSpPr/>
          <p:nvPr/>
        </p:nvSpPr>
        <p:spPr>
          <a:xfrm>
            <a:off x="14129523" y="6029223"/>
            <a:ext cx="4054349" cy="1"/>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213" name="Shape 1213"/>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demo-time.example.com</a:t>
            </a:r>
          </a:p>
        </p:txBody>
      </p:sp>
      <p:sp>
        <p:nvSpPr>
          <p:cNvPr id="1214" name="Shape 1214"/>
          <p:cNvSpPr/>
          <p:nvPr/>
        </p:nvSpPr>
        <p:spPr>
          <a:xfrm>
            <a:off x="18265474" y="5130316"/>
            <a:ext cx="2540001" cy="1811544"/>
          </a:xfrm>
          <a:prstGeom prst="roundRect">
            <a:avLst>
              <a:gd name="adj" fmla="val 5608"/>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Blue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365163 0.120226" origin="layout" pathEditMode="relative">
                                      <p:cBhvr>
                                        <p:cTn id="6" dur="1000" fill="hold"/>
                                        <p:tgtEl>
                                          <p:spTgt spid="1202"/>
                                        </p:tgtEl>
                                        <p:attrNameLst>
                                          <p:attrName>ppt_x</p:attrName>
                                          <p:attrName>ppt_y</p:attrName>
                                        </p:attrNameLst>
                                      </p:cBhvr>
                                    </p:animMotion>
                                  </p:childTnLst>
                                </p:cTn>
                              </p:par>
                            </p:childTnLst>
                          </p:cTn>
                        </p:par>
                        <p:par>
                          <p:cTn id="7" fill="hold">
                            <p:stCondLst>
                              <p:cond delay="1000"/>
                            </p:stCondLst>
                            <p:childTnLst>
                              <p:par>
                                <p:cTn id="8" presetClass="entr" nodeType="afterEffect" presetID="9" grpId="2" fill="hold">
                                  <p:stCondLst>
                                    <p:cond delay="0"/>
                                  </p:stCondLst>
                                  <p:iterate type="el" backwards="0">
                                    <p:tmAbs val="0"/>
                                  </p:iterate>
                                  <p:childTnLst>
                                    <p:set>
                                      <p:cBhvr>
                                        <p:cTn id="9" fill="hold"/>
                                        <p:tgtEl>
                                          <p:spTgt spid="1211"/>
                                        </p:tgtEl>
                                        <p:attrNameLst>
                                          <p:attrName>style.visibility</p:attrName>
                                        </p:attrNameLst>
                                      </p:cBhvr>
                                      <p:to>
                                        <p:strVal val="visible"/>
                                      </p:to>
                                    </p:set>
                                    <p:animEffect filter="dissolve" transition="in">
                                      <p:cBhvr>
                                        <p:cTn id="10" dur="2000"/>
                                        <p:tgtEl>
                                          <p:spTgt spid="1211"/>
                                        </p:tgtEl>
                                      </p:cBhvr>
                                    </p:animEffect>
                                  </p:childTnLst>
                                </p:cTn>
                              </p:par>
                            </p:childTnLst>
                          </p:cTn>
                        </p:par>
                        <p:par>
                          <p:cTn id="11" fill="hold">
                            <p:stCondLst>
                              <p:cond delay="0"/>
                            </p:stCondLst>
                            <p:childTnLst>
                              <p:par>
                                <p:cTn id="12" presetClass="emph" nodeType="withEffect" presetSubtype="0" presetID="6" grpId="3" accel="50000" decel="50000" fill="hold">
                                  <p:stCondLst>
                                    <p:cond delay="0"/>
                                  </p:stCondLst>
                                  <p:childTnLst>
                                    <p:animScale>
                                      <p:cBhvr>
                                        <p:cTn id="13" dur="1000" fill="hold"/>
                                        <p:tgtEl>
                                          <p:spTgt spid="1202"/>
                                        </p:tgtEl>
                                      </p:cBhvr>
                                      <p:by x="0" y="0"/>
                                    </p:animScale>
                                  </p:childTnLst>
                                </p:cTn>
                              </p:par>
                            </p:childTnLst>
                          </p:cTn>
                        </p:par>
                        <p:par>
                          <p:cTn id="14" fill="hold">
                            <p:stCondLst>
                              <p:cond delay="1000"/>
                            </p:stCondLst>
                            <p:childTnLst>
                              <p:par>
                                <p:cTn id="15" presetClass="exit" nodeType="afterEffect" presetSubtype="0" presetID="1" grpId="4" fill="hold">
                                  <p:stCondLst>
                                    <p:cond delay="0"/>
                                  </p:stCondLst>
                                  <p:iterate type="el" backwards="0">
                                    <p:tmAbs val="0"/>
                                  </p:iterate>
                                  <p:childTnLst>
                                    <p:set>
                                      <p:cBhvr>
                                        <p:cTn id="16" fill="hold">
                                          <p:stCondLst>
                                            <p:cond delay="0"/>
                                          </p:stCondLst>
                                        </p:cTn>
                                        <p:tgtEl>
                                          <p:spTgt spid="120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5" fill="hold">
                                  <p:stCondLst>
                                    <p:cond delay="0"/>
                                  </p:stCondLst>
                                  <p:iterate type="el" backwards="0">
                                    <p:tmAbs val="0"/>
                                  </p:iterate>
                                  <p:childTnLst>
                                    <p:set>
                                      <p:cBhvr>
                                        <p:cTn id="20" fill="hold"/>
                                        <p:tgtEl>
                                          <p:spTgt spid="1185"/>
                                        </p:tgtEl>
                                        <p:attrNameLst>
                                          <p:attrName>style.visibility</p:attrName>
                                        </p:attrNameLst>
                                      </p:cBhvr>
                                      <p:to>
                                        <p:strVal val="visible"/>
                                      </p:to>
                                    </p:set>
                                    <p:animEffect filter="wipe(left)" transition="in">
                                      <p:cBhvr>
                                        <p:cTn id="21" dur="1000"/>
                                        <p:tgtEl>
                                          <p:spTgt spid="1185"/>
                                        </p:tgtEl>
                                      </p:cBhvr>
                                    </p:animEffect>
                                  </p:childTnLst>
                                </p:cTn>
                              </p:par>
                            </p:childTnLst>
                          </p:cTn>
                        </p:par>
                        <p:par>
                          <p:cTn id="22" fill="hold">
                            <p:stCondLst>
                              <p:cond delay="1000"/>
                            </p:stCondLst>
                            <p:childTnLst>
                              <p:par>
                                <p:cTn id="23" presetClass="entr" nodeType="afterEffect" presetID="9" grpId="6" fill="hold">
                                  <p:stCondLst>
                                    <p:cond delay="0"/>
                                  </p:stCondLst>
                                  <p:iterate type="el" backwards="0">
                                    <p:tmAbs val="0"/>
                                  </p:iterate>
                                  <p:childTnLst>
                                    <p:set>
                                      <p:cBhvr>
                                        <p:cTn id="24" fill="hold"/>
                                        <p:tgtEl>
                                          <p:spTgt spid="1214"/>
                                        </p:tgtEl>
                                        <p:attrNameLst>
                                          <p:attrName>style.visibility</p:attrName>
                                        </p:attrNameLst>
                                      </p:cBhvr>
                                      <p:to>
                                        <p:strVal val="visible"/>
                                      </p:to>
                                    </p:set>
                                    <p:animEffect filter="dissolve" transition="in">
                                      <p:cBhvr>
                                        <p:cTn id="25" dur="2000"/>
                                        <p:tgtEl>
                                          <p:spTgt spid="1214"/>
                                        </p:tgtEl>
                                      </p:cBhvr>
                                    </p:animEffect>
                                  </p:childTnLst>
                                </p:cTn>
                              </p:par>
                            </p:childTnLst>
                          </p:cTn>
                        </p:par>
                        <p:par>
                          <p:cTn id="26" fill="hold">
                            <p:stCondLst>
                              <p:cond delay="3000"/>
                            </p:stCondLst>
                            <p:childTnLst>
                              <p:par>
                                <p:cTn id="27" presetClass="entr" nodeType="afterEffect" presetID="9" grpId="7" fill="hold">
                                  <p:stCondLst>
                                    <p:cond delay="0"/>
                                  </p:stCondLst>
                                  <p:iterate type="el" backwards="0">
                                    <p:tmAbs val="0"/>
                                  </p:iterate>
                                  <p:childTnLst>
                                    <p:set>
                                      <p:cBhvr>
                                        <p:cTn id="28" fill="hold"/>
                                        <p:tgtEl>
                                          <p:spTgt spid="1213"/>
                                        </p:tgtEl>
                                        <p:attrNameLst>
                                          <p:attrName>style.visibility</p:attrName>
                                        </p:attrNameLst>
                                      </p:cBhvr>
                                      <p:to>
                                        <p:strVal val="visible"/>
                                      </p:to>
                                    </p:set>
                                    <p:animEffect filter="dissolve" transition="in">
                                      <p:cBhvr>
                                        <p:cTn id="29" dur="1000"/>
                                        <p:tgtEl>
                                          <p:spTgt spid="1213"/>
                                        </p:tgtEl>
                                      </p:cBhvr>
                                    </p:animEffect>
                                  </p:childTnLst>
                                </p:cTn>
                              </p:par>
                            </p:childTnLst>
                          </p:cTn>
                        </p:par>
                        <p:par>
                          <p:cTn id="30" fill="hold">
                            <p:stCondLst>
                              <p:cond delay="4000"/>
                            </p:stCondLst>
                            <p:childTnLst>
                              <p:par>
                                <p:cTn id="31" presetClass="entr" nodeType="afterEffect" presetID="9" grpId="8" fill="hold">
                                  <p:stCondLst>
                                    <p:cond delay="0"/>
                                  </p:stCondLst>
                                  <p:iterate type="el" backwards="0">
                                    <p:tmAbs val="0"/>
                                  </p:iterate>
                                  <p:childTnLst>
                                    <p:set>
                                      <p:cBhvr>
                                        <p:cTn id="32" fill="hold"/>
                                        <p:tgtEl>
                                          <p:spTgt spid="1212"/>
                                        </p:tgtEl>
                                        <p:attrNameLst>
                                          <p:attrName>style.visibility</p:attrName>
                                        </p:attrNameLst>
                                      </p:cBhvr>
                                      <p:to>
                                        <p:strVal val="visible"/>
                                      </p:to>
                                    </p:set>
                                    <p:animEffect filter="dissolve" transition="in">
                                      <p:cBhvr>
                                        <p:cTn id="33" dur="1000"/>
                                        <p:tgtEl>
                                          <p:spTgt spid="1212"/>
                                        </p:tgtEl>
                                      </p:cBhvr>
                                    </p:animEffect>
                                  </p:childTnLst>
                                </p:cTn>
                              </p:par>
                            </p:childTnLst>
                          </p:cTn>
                        </p:par>
                        <p:par>
                          <p:cTn id="34" fill="hold">
                            <p:stCondLst>
                              <p:cond delay="5000"/>
                            </p:stCondLst>
                            <p:childTnLst>
                              <p:par>
                                <p:cTn id="35" presetClass="exit" nodeType="afterEffect" presetID="9" grpId="9" fill="hold">
                                  <p:stCondLst>
                                    <p:cond delay="2000"/>
                                  </p:stCondLst>
                                  <p:iterate type="el" backwards="0">
                                    <p:tmAbs val="0"/>
                                  </p:iterate>
                                  <p:childTnLst>
                                    <p:animEffect filter="dissolve" transition="out">
                                      <p:cBhvr>
                                        <p:cTn id="36" dur="1000" fill="hold"/>
                                        <p:tgtEl>
                                          <p:spTgt spid="1185"/>
                                        </p:tgtEl>
                                      </p:cBhvr>
                                    </p:animEffect>
                                    <p:set>
                                      <p:cBhvr>
                                        <p:cTn id="37" fill="hold">
                                          <p:stCondLst>
                                            <p:cond delay="999"/>
                                          </p:stCondLst>
                                        </p:cTn>
                                        <p:tgtEl>
                                          <p:spTgt spid="11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2" grpId="4"/>
      <p:bldP build="whole" bldLvl="1" animBg="1" rev="0" advAuto="0" spid="1214" grpId="6"/>
      <p:bldP build="whole" bldLvl="1" animBg="1" rev="0" advAuto="0" spid="1211" grpId="2"/>
      <p:bldP build="whole" bldLvl="1" animBg="1" rev="0" advAuto="0" spid="1185" grpId="5"/>
      <p:bldP build="whole" bldLvl="1" animBg="1" rev="0" advAuto="0" spid="1212" grpId="8"/>
      <p:bldP build="whole" bldLvl="1" animBg="1" rev="0" advAuto="0" spid="1213" grpId="7"/>
      <p:bldP build="whole" bldLvl="1" animBg="1" rev="0" advAuto="0" spid="1185" grpId="9"/>
      <p:bldP build="whole" bldLvl="1" animBg="1" rev="0" advAuto="0" spid="1202" grpId="3"/>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6" name="Shape 1216"/>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Blue/Green deployments</a:t>
            </a:r>
          </a:p>
        </p:txBody>
      </p:sp>
      <p:sp>
        <p:nvSpPr>
          <p:cNvPr id="1217" name="Shape 1217"/>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1218" name="Shape 1218"/>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1219" name="Shape 1219"/>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220" name="Shape 1220"/>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221" name="Shape 1221"/>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222" name="Shape 1222"/>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223" name="Shape 1223"/>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224" name="Shape 1224"/>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225" name="Shape 1225"/>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226" name="Shape 1226"/>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227" name="Shape 1227"/>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228" name="Shape 1228"/>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229" name="Shape 1229"/>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230" name="Shape 1230"/>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231" name="Shape 1231"/>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232" name="Shape 1232"/>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233" name="Shape 1233"/>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grpSp>
        <p:nvGrpSpPr>
          <p:cNvPr id="1239" name="Group 1239"/>
          <p:cNvGrpSpPr/>
          <p:nvPr/>
        </p:nvGrpSpPr>
        <p:grpSpPr>
          <a:xfrm>
            <a:off x="1543934" y="10812506"/>
            <a:ext cx="7353316" cy="2320572"/>
            <a:chOff x="0" y="0"/>
            <a:chExt cx="7353315" cy="2320570"/>
          </a:xfrm>
        </p:grpSpPr>
        <p:pic>
          <p:nvPicPr>
            <p:cNvPr id="1234"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235"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236"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237"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238"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240"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241" name="Shape 1241"/>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53585F"/>
                </a:solidFill>
                <a:latin typeface="Helvetica"/>
                <a:ea typeface="Helvetica"/>
                <a:cs typeface="Helvetica"/>
                <a:sym typeface="Helvetica"/>
              </a:defRPr>
            </a:lvl1pPr>
          </a:lstStyle>
          <a:p>
            <a:pPr/>
            <a:r>
              <a:t>Dynamic Router</a:t>
            </a:r>
          </a:p>
        </p:txBody>
      </p:sp>
      <p:sp>
        <p:nvSpPr>
          <p:cNvPr id="1242" name="Shape 1242"/>
          <p:cNvSpPr/>
          <p:nvPr/>
        </p:nvSpPr>
        <p:spPr>
          <a:xfrm>
            <a:off x="14129523" y="6029223"/>
            <a:ext cx="4054349" cy="1"/>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243" name="Shape 1243"/>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demo-time.example.com</a:t>
            </a:r>
          </a:p>
        </p:txBody>
      </p:sp>
      <p:sp>
        <p:nvSpPr>
          <p:cNvPr id="1244" name="Shape 1244"/>
          <p:cNvSpPr/>
          <p:nvPr/>
        </p:nvSpPr>
        <p:spPr>
          <a:xfrm>
            <a:off x="18265474" y="5130316"/>
            <a:ext cx="2540001" cy="1811544"/>
          </a:xfrm>
          <a:prstGeom prst="roundRect">
            <a:avLst>
              <a:gd name="adj" fmla="val 5608"/>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Blue</a:t>
            </a:r>
          </a:p>
        </p:txBody>
      </p:sp>
      <p:sp>
        <p:nvSpPr>
          <p:cNvPr id="1245" name="Shape 1245"/>
          <p:cNvSpPr/>
          <p:nvPr/>
        </p:nvSpPr>
        <p:spPr>
          <a:xfrm>
            <a:off x="18265474" y="8296412"/>
            <a:ext cx="2540001" cy="1811545"/>
          </a:xfrm>
          <a:prstGeom prst="roundRect">
            <a:avLst>
              <a:gd name="adj" fmla="val 5608"/>
            </a:avLst>
          </a:prstGeom>
          <a:solidFill>
            <a:schemeClr val="accent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Green</a:t>
            </a:r>
          </a:p>
        </p:txBody>
      </p:sp>
      <p:sp>
        <p:nvSpPr>
          <p:cNvPr id="1246" name="Shape 1246"/>
          <p:cNvSpPr/>
          <p:nvPr/>
        </p:nvSpPr>
        <p:spPr>
          <a:xfrm>
            <a:off x="14181259" y="6854065"/>
            <a:ext cx="3957163" cy="2309535"/>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247" name="Shape 1247"/>
          <p:cNvSpPr/>
          <p:nvPr/>
        </p:nvSpPr>
        <p:spPr>
          <a:xfrm>
            <a:off x="15842384" y="7377836"/>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demo-time-temp.example.com</a:t>
            </a:r>
          </a:p>
        </p:txBody>
      </p:sp>
      <p:sp>
        <p:nvSpPr>
          <p:cNvPr id="1248" name="Shape 1248"/>
          <p:cNvSpPr/>
          <p:nvPr/>
        </p:nvSpPr>
        <p:spPr>
          <a:xfrm>
            <a:off x="12236715" y="3605761"/>
            <a:ext cx="783996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a:r>
              <a:t>cf push Green -n demo-time-temp</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1248"/>
                                        </p:tgtEl>
                                        <p:attrNameLst>
                                          <p:attrName>style.visibility</p:attrName>
                                        </p:attrNameLst>
                                      </p:cBhvr>
                                      <p:to>
                                        <p:strVal val="visible"/>
                                      </p:to>
                                    </p:set>
                                    <p:animEffect filter="wipe(left)" transition="in">
                                      <p:cBhvr>
                                        <p:cTn id="7" dur="1000"/>
                                        <p:tgtEl>
                                          <p:spTgt spid="1248"/>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1245"/>
                                        </p:tgtEl>
                                        <p:attrNameLst>
                                          <p:attrName>style.visibility</p:attrName>
                                        </p:attrNameLst>
                                      </p:cBhvr>
                                      <p:to>
                                        <p:strVal val="visible"/>
                                      </p:to>
                                    </p:set>
                                    <p:animEffect filter="dissolve" transition="in">
                                      <p:cBhvr>
                                        <p:cTn id="11" dur="2000"/>
                                        <p:tgtEl>
                                          <p:spTgt spid="1245"/>
                                        </p:tgtEl>
                                      </p:cBhvr>
                                    </p:animEffect>
                                  </p:childTnLst>
                                </p:cTn>
                              </p:par>
                            </p:childTnLst>
                          </p:cTn>
                        </p:par>
                        <p:par>
                          <p:cTn id="12" fill="hold">
                            <p:stCondLst>
                              <p:cond delay="3000"/>
                            </p:stCondLst>
                            <p:childTnLst>
                              <p:par>
                                <p:cTn id="13" presetClass="entr" nodeType="afterEffect" presetID="9" grpId="3" fill="hold">
                                  <p:stCondLst>
                                    <p:cond delay="0"/>
                                  </p:stCondLst>
                                  <p:iterate type="el" backwards="0">
                                    <p:tmAbs val="0"/>
                                  </p:iterate>
                                  <p:childTnLst>
                                    <p:set>
                                      <p:cBhvr>
                                        <p:cTn id="14" fill="hold"/>
                                        <p:tgtEl>
                                          <p:spTgt spid="1247"/>
                                        </p:tgtEl>
                                        <p:attrNameLst>
                                          <p:attrName>style.visibility</p:attrName>
                                        </p:attrNameLst>
                                      </p:cBhvr>
                                      <p:to>
                                        <p:strVal val="visible"/>
                                      </p:to>
                                    </p:set>
                                    <p:animEffect filter="dissolve" transition="in">
                                      <p:cBhvr>
                                        <p:cTn id="15" dur="1000"/>
                                        <p:tgtEl>
                                          <p:spTgt spid="1247"/>
                                        </p:tgtEl>
                                      </p:cBhvr>
                                    </p:animEffect>
                                  </p:childTnLst>
                                </p:cTn>
                              </p:par>
                            </p:childTnLst>
                          </p:cTn>
                        </p:par>
                        <p:par>
                          <p:cTn id="16" fill="hold">
                            <p:stCondLst>
                              <p:cond delay="4000"/>
                            </p:stCondLst>
                            <p:childTnLst>
                              <p:par>
                                <p:cTn id="17" presetClass="entr" nodeType="afterEffect" presetID="9" grpId="4" fill="hold">
                                  <p:stCondLst>
                                    <p:cond delay="0"/>
                                  </p:stCondLst>
                                  <p:iterate type="el" backwards="0">
                                    <p:tmAbs val="0"/>
                                  </p:iterate>
                                  <p:childTnLst>
                                    <p:set>
                                      <p:cBhvr>
                                        <p:cTn id="18" fill="hold"/>
                                        <p:tgtEl>
                                          <p:spTgt spid="1246"/>
                                        </p:tgtEl>
                                        <p:attrNameLst>
                                          <p:attrName>style.visibility</p:attrName>
                                        </p:attrNameLst>
                                      </p:cBhvr>
                                      <p:to>
                                        <p:strVal val="visible"/>
                                      </p:to>
                                    </p:set>
                                    <p:animEffect filter="dissolve" transition="in">
                                      <p:cBhvr>
                                        <p:cTn id="19" dur="1000"/>
                                        <p:tgtEl>
                                          <p:spTgt spid="1246"/>
                                        </p:tgtEl>
                                      </p:cBhvr>
                                    </p:animEffect>
                                  </p:childTnLst>
                                </p:cTn>
                              </p:par>
                            </p:childTnLst>
                          </p:cTn>
                        </p:par>
                        <p:par>
                          <p:cTn id="20" fill="hold">
                            <p:stCondLst>
                              <p:cond delay="5000"/>
                            </p:stCondLst>
                            <p:childTnLst>
                              <p:par>
                                <p:cTn id="21" presetClass="exit" nodeType="afterEffect" presetID="9" grpId="5" fill="hold">
                                  <p:stCondLst>
                                    <p:cond delay="2000"/>
                                  </p:stCondLst>
                                  <p:iterate type="el" backwards="0">
                                    <p:tmAbs val="0"/>
                                  </p:iterate>
                                  <p:childTnLst>
                                    <p:animEffect filter="dissolve" transition="out">
                                      <p:cBhvr>
                                        <p:cTn id="22" dur="1000" fill="hold"/>
                                        <p:tgtEl>
                                          <p:spTgt spid="1248"/>
                                        </p:tgtEl>
                                      </p:cBhvr>
                                    </p:animEffect>
                                    <p:set>
                                      <p:cBhvr>
                                        <p:cTn id="23" fill="hold">
                                          <p:stCondLst>
                                            <p:cond delay="999"/>
                                          </p:stCondLst>
                                        </p:cTn>
                                        <p:tgtEl>
                                          <p:spTgt spid="12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7" grpId="3"/>
      <p:bldP build="whole" bldLvl="1" animBg="1" rev="0" advAuto="0" spid="1246" grpId="4"/>
      <p:bldP build="whole" bldLvl="1" animBg="1" rev="0" advAuto="0" spid="1248" grpId="5"/>
      <p:bldP build="whole" bldLvl="1" animBg="1" rev="0" advAuto="0" spid="1248" grpId="1"/>
      <p:bldP build="whole" bldLvl="1" animBg="1" rev="0" advAuto="0" spid="1245" grpId="2"/>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0" name="Shape 1250"/>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Blue/Green deployments</a:t>
            </a:r>
          </a:p>
        </p:txBody>
      </p:sp>
      <p:sp>
        <p:nvSpPr>
          <p:cNvPr id="1251" name="Shape 1251"/>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1252" name="Shape 1252"/>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1253" name="Shape 1253"/>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254" name="Shape 1254"/>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255" name="Shape 1255"/>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256" name="Shape 1256"/>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257" name="Shape 1257"/>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258" name="Shape 1258"/>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259" name="Shape 1259"/>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260" name="Shape 1260"/>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261" name="Shape 1261"/>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262" name="Shape 1262"/>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263" name="Shape 1263"/>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264" name="Shape 1264"/>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265" name="Shape 1265"/>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266" name="Shape 1266"/>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267" name="Shape 1267"/>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grpSp>
        <p:nvGrpSpPr>
          <p:cNvPr id="1273" name="Group 1273"/>
          <p:cNvGrpSpPr/>
          <p:nvPr/>
        </p:nvGrpSpPr>
        <p:grpSpPr>
          <a:xfrm>
            <a:off x="1543934" y="10812506"/>
            <a:ext cx="7353316" cy="2320572"/>
            <a:chOff x="0" y="0"/>
            <a:chExt cx="7353315" cy="2320570"/>
          </a:xfrm>
        </p:grpSpPr>
        <p:pic>
          <p:nvPicPr>
            <p:cNvPr id="1268"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269"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270"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271"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272"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274"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275" name="Shape 1275"/>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53585F"/>
                </a:solidFill>
                <a:latin typeface="Helvetica"/>
                <a:ea typeface="Helvetica"/>
                <a:cs typeface="Helvetica"/>
                <a:sym typeface="Helvetica"/>
              </a:defRPr>
            </a:lvl1pPr>
          </a:lstStyle>
          <a:p>
            <a:pPr/>
            <a:r>
              <a:t>Dynamic Router</a:t>
            </a:r>
          </a:p>
        </p:txBody>
      </p:sp>
      <p:sp>
        <p:nvSpPr>
          <p:cNvPr id="1276" name="Shape 1276"/>
          <p:cNvSpPr/>
          <p:nvPr/>
        </p:nvSpPr>
        <p:spPr>
          <a:xfrm>
            <a:off x="14129523" y="6029223"/>
            <a:ext cx="4054349" cy="1"/>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277" name="Shape 1277"/>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demo-time.example.com</a:t>
            </a:r>
          </a:p>
        </p:txBody>
      </p:sp>
      <p:sp>
        <p:nvSpPr>
          <p:cNvPr id="1278" name="Shape 1278"/>
          <p:cNvSpPr/>
          <p:nvPr/>
        </p:nvSpPr>
        <p:spPr>
          <a:xfrm>
            <a:off x="18265474" y="5130316"/>
            <a:ext cx="2540001" cy="1811544"/>
          </a:xfrm>
          <a:prstGeom prst="roundRect">
            <a:avLst>
              <a:gd name="adj" fmla="val 5608"/>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Blue</a:t>
            </a:r>
          </a:p>
        </p:txBody>
      </p:sp>
      <p:sp>
        <p:nvSpPr>
          <p:cNvPr id="1279" name="Shape 1279"/>
          <p:cNvSpPr/>
          <p:nvPr/>
        </p:nvSpPr>
        <p:spPr>
          <a:xfrm>
            <a:off x="18265474" y="8296412"/>
            <a:ext cx="2540001" cy="1811545"/>
          </a:xfrm>
          <a:prstGeom prst="roundRect">
            <a:avLst>
              <a:gd name="adj" fmla="val 5608"/>
            </a:avLst>
          </a:prstGeom>
          <a:solidFill>
            <a:schemeClr val="accent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Green</a:t>
            </a:r>
          </a:p>
        </p:txBody>
      </p:sp>
      <p:sp>
        <p:nvSpPr>
          <p:cNvPr id="1280" name="Shape 1280"/>
          <p:cNvSpPr/>
          <p:nvPr/>
        </p:nvSpPr>
        <p:spPr>
          <a:xfrm>
            <a:off x="14181259" y="6854065"/>
            <a:ext cx="3957163" cy="2309535"/>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281" name="Shape 1281"/>
          <p:cNvSpPr/>
          <p:nvPr/>
        </p:nvSpPr>
        <p:spPr>
          <a:xfrm>
            <a:off x="15836900" y="7378700"/>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demo-time-temp.example.com</a:t>
            </a:r>
          </a:p>
        </p:txBody>
      </p:sp>
      <p:sp>
        <p:nvSpPr>
          <p:cNvPr id="1282" name="Shape 1282"/>
          <p:cNvSpPr/>
          <p:nvPr/>
        </p:nvSpPr>
        <p:spPr>
          <a:xfrm>
            <a:off x="10688584" y="3629504"/>
            <a:ext cx="109362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a:r>
              <a:t>cf map-route Green example.com -n demo-time</a:t>
            </a:r>
          </a:p>
        </p:txBody>
      </p:sp>
      <p:sp>
        <p:nvSpPr>
          <p:cNvPr id="1283" name="Shape 1283"/>
          <p:cNvSpPr/>
          <p:nvPr/>
        </p:nvSpPr>
        <p:spPr>
          <a:xfrm>
            <a:off x="13138269" y="8296412"/>
            <a:ext cx="364267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demo-time.example.com</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1282"/>
                                        </p:tgtEl>
                                        <p:attrNameLst>
                                          <p:attrName>style.visibility</p:attrName>
                                        </p:attrNameLst>
                                      </p:cBhvr>
                                      <p:to>
                                        <p:strVal val="visible"/>
                                      </p:to>
                                    </p:set>
                                    <p:animEffect filter="wipe(left)" transition="in">
                                      <p:cBhvr>
                                        <p:cTn id="7" dur="1000"/>
                                        <p:tgtEl>
                                          <p:spTgt spid="1282"/>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1283"/>
                                        </p:tgtEl>
                                        <p:attrNameLst>
                                          <p:attrName>style.visibility</p:attrName>
                                        </p:attrNameLst>
                                      </p:cBhvr>
                                      <p:to>
                                        <p:strVal val="visible"/>
                                      </p:to>
                                    </p:set>
                                    <p:animEffect filter="dissolve" transition="in">
                                      <p:cBhvr>
                                        <p:cTn id="11" dur="1000"/>
                                        <p:tgtEl>
                                          <p:spTgt spid="1283"/>
                                        </p:tgtEl>
                                      </p:cBhvr>
                                    </p:animEffect>
                                  </p:childTnLst>
                                </p:cTn>
                              </p:par>
                            </p:childTnLst>
                          </p:cTn>
                        </p:par>
                        <p:par>
                          <p:cTn id="12" fill="hold">
                            <p:stCondLst>
                              <p:cond delay="2000"/>
                            </p:stCondLst>
                            <p:childTnLst>
                              <p:par>
                                <p:cTn id="13" presetClass="exit" nodeType="afterEffect" presetID="9" grpId="3" fill="hold">
                                  <p:stCondLst>
                                    <p:cond delay="2000"/>
                                  </p:stCondLst>
                                  <p:iterate type="el" backwards="0">
                                    <p:tmAbs val="0"/>
                                  </p:iterate>
                                  <p:childTnLst>
                                    <p:animEffect filter="dissolve" transition="out">
                                      <p:cBhvr>
                                        <p:cTn id="14" dur="1000" fill="hold"/>
                                        <p:tgtEl>
                                          <p:spTgt spid="1282"/>
                                        </p:tgtEl>
                                      </p:cBhvr>
                                    </p:animEffect>
                                    <p:set>
                                      <p:cBhvr>
                                        <p:cTn id="15" fill="hold">
                                          <p:stCondLst>
                                            <p:cond delay="999"/>
                                          </p:stCondLst>
                                        </p:cTn>
                                        <p:tgtEl>
                                          <p:spTgt spid="12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3" grpId="2"/>
      <p:bldP build="whole" bldLvl="1" animBg="1" rev="0" advAuto="0" spid="1282" grpId="1"/>
      <p:bldP build="whole" bldLvl="1" animBg="1" rev="0" advAuto="0" spid="1282" grpId="3"/>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5" name="Shape 1285"/>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Blue/Green deployments</a:t>
            </a:r>
          </a:p>
        </p:txBody>
      </p:sp>
      <p:sp>
        <p:nvSpPr>
          <p:cNvPr id="1286" name="Shape 1286"/>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1287" name="Shape 1287"/>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1288" name="Shape 1288"/>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289" name="Shape 1289"/>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290" name="Shape 1290"/>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291" name="Shape 1291"/>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292" name="Shape 1292"/>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293" name="Shape 1293"/>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294" name="Shape 1294"/>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295" name="Shape 1295"/>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296" name="Shape 1296"/>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297" name="Shape 1297"/>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298" name="Shape 1298"/>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299" name="Shape 1299"/>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300" name="Shape 1300"/>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301" name="Shape 1301"/>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302" name="Shape 1302"/>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grpSp>
        <p:nvGrpSpPr>
          <p:cNvPr id="1308" name="Group 1308"/>
          <p:cNvGrpSpPr/>
          <p:nvPr/>
        </p:nvGrpSpPr>
        <p:grpSpPr>
          <a:xfrm>
            <a:off x="1543934" y="10812506"/>
            <a:ext cx="7353316" cy="2320572"/>
            <a:chOff x="0" y="0"/>
            <a:chExt cx="7353315" cy="2320570"/>
          </a:xfrm>
        </p:grpSpPr>
        <p:pic>
          <p:nvPicPr>
            <p:cNvPr id="1303"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304"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305"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306"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307"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309"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310" name="Shape 1310"/>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53585F"/>
                </a:solidFill>
                <a:latin typeface="Helvetica"/>
                <a:ea typeface="Helvetica"/>
                <a:cs typeface="Helvetica"/>
                <a:sym typeface="Helvetica"/>
              </a:defRPr>
            </a:lvl1pPr>
          </a:lstStyle>
          <a:p>
            <a:pPr/>
            <a:r>
              <a:t>Dynamic Router</a:t>
            </a:r>
          </a:p>
        </p:txBody>
      </p:sp>
      <p:sp>
        <p:nvSpPr>
          <p:cNvPr id="1311" name="Shape 1311"/>
          <p:cNvSpPr/>
          <p:nvPr/>
        </p:nvSpPr>
        <p:spPr>
          <a:xfrm>
            <a:off x="14129523" y="6029223"/>
            <a:ext cx="4054349" cy="1"/>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312" name="Shape 1312"/>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demo-time.example.com</a:t>
            </a:r>
          </a:p>
        </p:txBody>
      </p:sp>
      <p:sp>
        <p:nvSpPr>
          <p:cNvPr id="1313" name="Shape 1313"/>
          <p:cNvSpPr/>
          <p:nvPr/>
        </p:nvSpPr>
        <p:spPr>
          <a:xfrm>
            <a:off x="18265474" y="5130316"/>
            <a:ext cx="2540001" cy="1811544"/>
          </a:xfrm>
          <a:prstGeom prst="roundRect">
            <a:avLst>
              <a:gd name="adj" fmla="val 5608"/>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Blue</a:t>
            </a:r>
          </a:p>
        </p:txBody>
      </p:sp>
      <p:sp>
        <p:nvSpPr>
          <p:cNvPr id="1314" name="Shape 1314"/>
          <p:cNvSpPr/>
          <p:nvPr/>
        </p:nvSpPr>
        <p:spPr>
          <a:xfrm>
            <a:off x="18265474" y="8296412"/>
            <a:ext cx="2540001" cy="1811545"/>
          </a:xfrm>
          <a:prstGeom prst="roundRect">
            <a:avLst>
              <a:gd name="adj" fmla="val 5608"/>
            </a:avLst>
          </a:prstGeom>
          <a:solidFill>
            <a:schemeClr val="accent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Green</a:t>
            </a:r>
          </a:p>
        </p:txBody>
      </p:sp>
      <p:sp>
        <p:nvSpPr>
          <p:cNvPr id="1315" name="Shape 1315"/>
          <p:cNvSpPr/>
          <p:nvPr/>
        </p:nvSpPr>
        <p:spPr>
          <a:xfrm>
            <a:off x="14181259" y="6854065"/>
            <a:ext cx="3957163" cy="2309535"/>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316" name="Shape 1316"/>
          <p:cNvSpPr/>
          <p:nvPr/>
        </p:nvSpPr>
        <p:spPr>
          <a:xfrm>
            <a:off x="15836900" y="7378700"/>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demo-time-temp.example.com</a:t>
            </a:r>
          </a:p>
        </p:txBody>
      </p:sp>
      <p:sp>
        <p:nvSpPr>
          <p:cNvPr id="1317" name="Shape 1317"/>
          <p:cNvSpPr/>
          <p:nvPr/>
        </p:nvSpPr>
        <p:spPr>
          <a:xfrm>
            <a:off x="10688584" y="3629504"/>
            <a:ext cx="1111504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a:r>
              <a:t>cf unmap-route Blue example.com -n demo-time</a:t>
            </a:r>
          </a:p>
        </p:txBody>
      </p:sp>
      <p:sp>
        <p:nvSpPr>
          <p:cNvPr id="1318" name="Shape 1318"/>
          <p:cNvSpPr/>
          <p:nvPr/>
        </p:nvSpPr>
        <p:spPr>
          <a:xfrm>
            <a:off x="13138269" y="8296412"/>
            <a:ext cx="364267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demo-time.example.com</a:t>
            </a:r>
          </a:p>
        </p:txBody>
      </p:sp>
    </p:spTree>
  </p:cSld>
  <p:clrMapOvr>
    <a:masterClrMapping/>
  </p:clrMapOvr>
  <p:transition xmlns:p14="http://schemas.microsoft.com/office/powerpoint/2010/main" spd="slow" advClick="1" p14:dur="15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1317"/>
                                        </p:tgtEl>
                                        <p:attrNameLst>
                                          <p:attrName>style.visibility</p:attrName>
                                        </p:attrNameLst>
                                      </p:cBhvr>
                                      <p:to>
                                        <p:strVal val="visible"/>
                                      </p:to>
                                    </p:set>
                                    <p:animEffect filter="wipe(left)" transition="in">
                                      <p:cBhvr>
                                        <p:cTn id="7" dur="1000"/>
                                        <p:tgtEl>
                                          <p:spTgt spid="1317"/>
                                        </p:tgtEl>
                                      </p:cBhvr>
                                    </p:animEffect>
                                  </p:childTnLst>
                                </p:cTn>
                              </p:par>
                            </p:childTnLst>
                          </p:cTn>
                        </p:par>
                        <p:par>
                          <p:cTn id="8" fill="hold">
                            <p:stCondLst>
                              <p:cond delay="1000"/>
                            </p:stCondLst>
                            <p:childTnLst>
                              <p:par>
                                <p:cTn id="9" presetClass="exit" nodeType="afterEffect" presetSubtype="0" presetID="1" grpId="2" fill="hold">
                                  <p:stCondLst>
                                    <p:cond delay="0"/>
                                  </p:stCondLst>
                                  <p:iterate type="el" backwards="0">
                                    <p:tmAbs val="0"/>
                                  </p:iterate>
                                  <p:childTnLst>
                                    <p:set>
                                      <p:cBhvr>
                                        <p:cTn id="10" fill="hold">
                                          <p:stCondLst>
                                            <p:cond delay="0"/>
                                          </p:stCondLst>
                                        </p:cTn>
                                        <p:tgtEl>
                                          <p:spTgt spid="1312"/>
                                        </p:tgtEl>
                                        <p:attrNameLst>
                                          <p:attrName>style.visibility</p:attrName>
                                        </p:attrNameLst>
                                      </p:cBhvr>
                                      <p:to>
                                        <p:strVal val="hidden"/>
                                      </p:to>
                                    </p:set>
                                  </p:childTnLst>
                                </p:cTn>
                              </p:par>
                            </p:childTnLst>
                          </p:cTn>
                        </p:par>
                        <p:par>
                          <p:cTn id="11" fill="hold">
                            <p:stCondLst>
                              <p:cond delay="1000"/>
                            </p:stCondLst>
                            <p:childTnLst>
                              <p:par>
                                <p:cTn id="12" presetClass="exit" nodeType="afterEffect" presetSubtype="0" presetID="1" grpId="3" fill="hold">
                                  <p:stCondLst>
                                    <p:cond delay="0"/>
                                  </p:stCondLst>
                                  <p:iterate type="el" backwards="0">
                                    <p:tmAbs val="0"/>
                                  </p:iterate>
                                  <p:childTnLst>
                                    <p:set>
                                      <p:cBhvr>
                                        <p:cTn id="13" fill="hold">
                                          <p:stCondLst>
                                            <p:cond delay="0"/>
                                          </p:stCondLst>
                                        </p:cTn>
                                        <p:tgtEl>
                                          <p:spTgt spid="1311"/>
                                        </p:tgtEl>
                                        <p:attrNameLst>
                                          <p:attrName>style.visibility</p:attrName>
                                        </p:attrNameLst>
                                      </p:cBhvr>
                                      <p:to>
                                        <p:strVal val="hidden"/>
                                      </p:to>
                                    </p:set>
                                  </p:childTnLst>
                                </p:cTn>
                              </p:par>
                            </p:childTnLst>
                          </p:cTn>
                        </p:par>
                        <p:par>
                          <p:cTn id="14" fill="hold">
                            <p:stCondLst>
                              <p:cond delay="1000"/>
                            </p:stCondLst>
                            <p:childTnLst>
                              <p:par>
                                <p:cTn id="15" presetClass="exit" nodeType="afterEffect" presetID="9" grpId="4" fill="hold">
                                  <p:stCondLst>
                                    <p:cond delay="2000"/>
                                  </p:stCondLst>
                                  <p:iterate type="el" backwards="0">
                                    <p:tmAbs val="0"/>
                                  </p:iterate>
                                  <p:childTnLst>
                                    <p:animEffect filter="dissolve" transition="out">
                                      <p:cBhvr>
                                        <p:cTn id="16" dur="1000" fill="hold"/>
                                        <p:tgtEl>
                                          <p:spTgt spid="1317"/>
                                        </p:tgtEl>
                                      </p:cBhvr>
                                    </p:animEffect>
                                    <p:set>
                                      <p:cBhvr>
                                        <p:cTn id="17" fill="hold">
                                          <p:stCondLst>
                                            <p:cond delay="999"/>
                                          </p:stCondLst>
                                        </p:cTn>
                                        <p:tgtEl>
                                          <p:spTgt spid="13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12" grpId="2"/>
      <p:bldP build="whole" bldLvl="1" animBg="1" rev="0" advAuto="0" spid="1311" grpId="3"/>
      <p:bldP build="whole" bldLvl="1" animBg="1" rev="0" advAuto="0" spid="1317" grpId="4"/>
      <p:bldP build="whole" bldLvl="1" animBg="1" rev="0" advAuto="0" spid="1317"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0" name="Shape 1320"/>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Blue/Green deployments</a:t>
            </a:r>
          </a:p>
        </p:txBody>
      </p:sp>
      <p:sp>
        <p:nvSpPr>
          <p:cNvPr id="1321" name="Shape 1321"/>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1322" name="Shape 1322"/>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1323" name="Shape 1323"/>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324" name="Shape 1324"/>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325" name="Shape 1325"/>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326" name="Shape 1326"/>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327" name="Shape 1327"/>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328" name="Shape 1328"/>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329" name="Shape 1329"/>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330" name="Shape 1330"/>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331" name="Shape 1331"/>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332" name="Shape 1332"/>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333" name="Shape 1333"/>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334" name="Shape 1334"/>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335" name="Shape 1335"/>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336" name="Shape 1336"/>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337" name="Shape 1337"/>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grpSp>
        <p:nvGrpSpPr>
          <p:cNvPr id="1343" name="Group 1343"/>
          <p:cNvGrpSpPr/>
          <p:nvPr/>
        </p:nvGrpSpPr>
        <p:grpSpPr>
          <a:xfrm>
            <a:off x="1543934" y="10812506"/>
            <a:ext cx="7353316" cy="2320572"/>
            <a:chOff x="0" y="0"/>
            <a:chExt cx="7353315" cy="2320570"/>
          </a:xfrm>
        </p:grpSpPr>
        <p:pic>
          <p:nvPicPr>
            <p:cNvPr id="1338"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339"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340"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341"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342"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344"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345" name="Shape 1345"/>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53585F"/>
                </a:solidFill>
                <a:latin typeface="Helvetica"/>
                <a:ea typeface="Helvetica"/>
                <a:cs typeface="Helvetica"/>
                <a:sym typeface="Helvetica"/>
              </a:defRPr>
            </a:lvl1pPr>
          </a:lstStyle>
          <a:p>
            <a:pPr/>
            <a:r>
              <a:t>Dynamic Router</a:t>
            </a:r>
          </a:p>
        </p:txBody>
      </p:sp>
      <p:sp>
        <p:nvSpPr>
          <p:cNvPr id="1346" name="Shape 1346"/>
          <p:cNvSpPr/>
          <p:nvPr/>
        </p:nvSpPr>
        <p:spPr>
          <a:xfrm>
            <a:off x="18265474" y="5130316"/>
            <a:ext cx="2540001" cy="1811544"/>
          </a:xfrm>
          <a:prstGeom prst="roundRect">
            <a:avLst>
              <a:gd name="adj" fmla="val 5608"/>
            </a:avLst>
          </a:prstGeom>
          <a:solidFill>
            <a:schemeClr val="accent1">
              <a:alpha val="4970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Blue</a:t>
            </a:r>
          </a:p>
        </p:txBody>
      </p:sp>
      <p:sp>
        <p:nvSpPr>
          <p:cNvPr id="1347" name="Shape 1347"/>
          <p:cNvSpPr/>
          <p:nvPr/>
        </p:nvSpPr>
        <p:spPr>
          <a:xfrm>
            <a:off x="18265474" y="8296412"/>
            <a:ext cx="2540001" cy="1811545"/>
          </a:xfrm>
          <a:prstGeom prst="roundRect">
            <a:avLst>
              <a:gd name="adj" fmla="val 5608"/>
            </a:avLst>
          </a:prstGeom>
          <a:solidFill>
            <a:schemeClr val="accent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Green</a:t>
            </a:r>
          </a:p>
        </p:txBody>
      </p:sp>
      <p:sp>
        <p:nvSpPr>
          <p:cNvPr id="1348" name="Shape 1348"/>
          <p:cNvSpPr/>
          <p:nvPr/>
        </p:nvSpPr>
        <p:spPr>
          <a:xfrm>
            <a:off x="14181259" y="6854065"/>
            <a:ext cx="3957163" cy="2309535"/>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1349" name="Shape 1349"/>
          <p:cNvSpPr/>
          <p:nvPr/>
        </p:nvSpPr>
        <p:spPr>
          <a:xfrm>
            <a:off x="15836900" y="7378700"/>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demo-time-temp.example.com</a:t>
            </a:r>
          </a:p>
        </p:txBody>
      </p:sp>
      <p:sp>
        <p:nvSpPr>
          <p:cNvPr id="1350" name="Shape 1350"/>
          <p:cNvSpPr/>
          <p:nvPr/>
        </p:nvSpPr>
        <p:spPr>
          <a:xfrm>
            <a:off x="10284955" y="3629504"/>
            <a:ext cx="1282750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a:r>
              <a:t>cf unmap-route Green example.com -n demo-time-temp</a:t>
            </a:r>
          </a:p>
        </p:txBody>
      </p:sp>
      <p:sp>
        <p:nvSpPr>
          <p:cNvPr id="1351" name="Shape 1351"/>
          <p:cNvSpPr/>
          <p:nvPr/>
        </p:nvSpPr>
        <p:spPr>
          <a:xfrm>
            <a:off x="13138269" y="8296412"/>
            <a:ext cx="364267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demo-time.example.com</a:t>
            </a:r>
          </a:p>
        </p:txBody>
      </p:sp>
    </p:spTree>
  </p:cSld>
  <p:clrMapOvr>
    <a:masterClrMapping/>
  </p:clrMapOvr>
  <p:transition xmlns:p14="http://schemas.microsoft.com/office/powerpoint/2010/main" spd="slow" advClick="1" p14:dur="15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1350"/>
                                        </p:tgtEl>
                                        <p:attrNameLst>
                                          <p:attrName>style.visibility</p:attrName>
                                        </p:attrNameLst>
                                      </p:cBhvr>
                                      <p:to>
                                        <p:strVal val="visible"/>
                                      </p:to>
                                    </p:set>
                                    <p:animEffect filter="wipe(left)" transition="in">
                                      <p:cBhvr>
                                        <p:cTn id="7" dur="1000"/>
                                        <p:tgtEl>
                                          <p:spTgt spid="1350"/>
                                        </p:tgtEl>
                                      </p:cBhvr>
                                    </p:animEffect>
                                  </p:childTnLst>
                                </p:cTn>
                              </p:par>
                            </p:childTnLst>
                          </p:cTn>
                        </p:par>
                        <p:par>
                          <p:cTn id="8" fill="hold">
                            <p:stCondLst>
                              <p:cond delay="1000"/>
                            </p:stCondLst>
                            <p:childTnLst>
                              <p:par>
                                <p:cTn id="9" presetClass="exit" nodeType="afterEffect" presetSubtype="0" presetID="1" grpId="2" fill="hold">
                                  <p:stCondLst>
                                    <p:cond delay="0"/>
                                  </p:stCondLst>
                                  <p:iterate type="el" backwards="0">
                                    <p:tmAbs val="0"/>
                                  </p:iterate>
                                  <p:childTnLst>
                                    <p:set>
                                      <p:cBhvr>
                                        <p:cTn id="10" fill="hold">
                                          <p:stCondLst>
                                            <p:cond delay="0"/>
                                          </p:stCondLst>
                                        </p:cTn>
                                        <p:tgtEl>
                                          <p:spTgt spid="1349"/>
                                        </p:tgtEl>
                                        <p:attrNameLst>
                                          <p:attrName>style.visibility</p:attrName>
                                        </p:attrNameLst>
                                      </p:cBhvr>
                                      <p:to>
                                        <p:strVal val="hidden"/>
                                      </p:to>
                                    </p:set>
                                  </p:childTnLst>
                                </p:cTn>
                              </p:par>
                            </p:childTnLst>
                          </p:cTn>
                        </p:par>
                        <p:par>
                          <p:cTn id="11" fill="hold">
                            <p:stCondLst>
                              <p:cond delay="1000"/>
                            </p:stCondLst>
                            <p:childTnLst>
                              <p:par>
                                <p:cTn id="12" presetClass="exit" nodeType="afterEffect" presetID="9" grpId="3" fill="hold">
                                  <p:stCondLst>
                                    <p:cond delay="2000"/>
                                  </p:stCondLst>
                                  <p:iterate type="el" backwards="0">
                                    <p:tmAbs val="0"/>
                                  </p:iterate>
                                  <p:childTnLst>
                                    <p:animEffect filter="dissolve" transition="out">
                                      <p:cBhvr>
                                        <p:cTn id="13" dur="1000" fill="hold"/>
                                        <p:tgtEl>
                                          <p:spTgt spid="1350"/>
                                        </p:tgtEl>
                                      </p:cBhvr>
                                    </p:animEffect>
                                    <p:set>
                                      <p:cBhvr>
                                        <p:cTn id="14" fill="hold">
                                          <p:stCondLst>
                                            <p:cond delay="999"/>
                                          </p:stCondLst>
                                        </p:cTn>
                                        <p:tgtEl>
                                          <p:spTgt spid="13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9" grpId="2"/>
      <p:bldP build="whole" bldLvl="1" animBg="1" rev="0" advAuto="0" spid="1350" grpId="3"/>
      <p:bldP build="whole" bldLvl="1" animBg="1" rev="0" advAuto="0" spid="1350"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nvSpPr>
        <p:spPr>
          <a:xfrm>
            <a:off x="-1" y="2859383"/>
            <a:ext cx="24384001" cy="10799500"/>
          </a:xfrm>
          <a:prstGeom prst="rect">
            <a:avLst/>
          </a:prstGeom>
          <a:solidFill>
            <a:srgbClr val="FFFFFF"/>
          </a:solidFill>
          <a:ln w="12700">
            <a:miter lim="400000"/>
            <a:tailEnd type="triangle"/>
          </a:ln>
        </p:spPr>
        <p:txBody>
          <a:bodyPr lIns="121919" tIns="121919" rIns="121919" bIns="121919" anchor="ctr"/>
          <a:lstStyle/>
          <a:p>
            <a:pPr defTabSz="914400">
              <a:defRPr sz="4800">
                <a:solidFill>
                  <a:srgbClr val="FFFFFF"/>
                </a:solidFill>
                <a:latin typeface="Arial"/>
                <a:ea typeface="Arial"/>
                <a:cs typeface="Arial"/>
                <a:sym typeface="Arial"/>
              </a:defRPr>
            </a:pPr>
          </a:p>
        </p:txBody>
      </p:sp>
      <p:grpSp>
        <p:nvGrpSpPr>
          <p:cNvPr id="219" name="Group 219"/>
          <p:cNvGrpSpPr/>
          <p:nvPr/>
        </p:nvGrpSpPr>
        <p:grpSpPr>
          <a:xfrm>
            <a:off x="1547477" y="10764756"/>
            <a:ext cx="21619847" cy="1393745"/>
            <a:chOff x="0" y="0"/>
            <a:chExt cx="21619846" cy="1393743"/>
          </a:xfrm>
        </p:grpSpPr>
        <p:sp>
          <p:nvSpPr>
            <p:cNvPr id="215" name="Shape 215"/>
            <p:cNvSpPr/>
            <p:nvPr/>
          </p:nvSpPr>
          <p:spPr>
            <a:xfrm>
              <a:off x="0" y="0"/>
              <a:ext cx="21619847" cy="1393744"/>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defTabSz="914400">
                <a:defRPr sz="2800">
                  <a:solidFill>
                    <a:srgbClr val="FFFFFF"/>
                  </a:solidFill>
                  <a:latin typeface="Arial"/>
                  <a:ea typeface="Arial"/>
                  <a:cs typeface="Arial"/>
                  <a:sym typeface="Arial"/>
                </a:defRPr>
              </a:pPr>
            </a:p>
          </p:txBody>
        </p:sp>
        <p:grpSp>
          <p:nvGrpSpPr>
            <p:cNvPr id="218" name="Group 218"/>
            <p:cNvGrpSpPr/>
            <p:nvPr/>
          </p:nvGrpSpPr>
          <p:grpSpPr>
            <a:xfrm>
              <a:off x="2457583" y="226891"/>
              <a:ext cx="16904477" cy="910115"/>
              <a:chOff x="0" y="0"/>
              <a:chExt cx="16904475" cy="910114"/>
            </a:xfrm>
          </p:grpSpPr>
          <p:sp>
            <p:nvSpPr>
              <p:cNvPr id="216" name="Shape 216"/>
              <p:cNvSpPr/>
              <p:nvPr/>
            </p:nvSpPr>
            <p:spPr>
              <a:xfrm>
                <a:off x="0" y="0"/>
                <a:ext cx="16904476" cy="910115"/>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defTabSz="914400">
                  <a:defRPr sz="4800">
                    <a:solidFill>
                      <a:srgbClr val="FFFFFF"/>
                    </a:solidFill>
                    <a:latin typeface="Arial"/>
                    <a:ea typeface="Arial"/>
                    <a:cs typeface="Arial"/>
                    <a:sym typeface="Arial"/>
                  </a:defRPr>
                </a:pPr>
              </a:p>
            </p:txBody>
          </p:sp>
          <p:sp>
            <p:nvSpPr>
              <p:cNvPr id="217" name="Shape 217"/>
              <p:cNvSpPr/>
              <p:nvPr/>
            </p:nvSpPr>
            <p:spPr>
              <a:xfrm>
                <a:off x="22519" y="104833"/>
                <a:ext cx="16859437"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defTabSz="914400">
                  <a:defRPr b="1" sz="3200">
                    <a:solidFill>
                      <a:srgbClr val="FFFFFF"/>
                    </a:solidFill>
                    <a:latin typeface="Arial"/>
                    <a:ea typeface="Arial"/>
                    <a:cs typeface="Arial"/>
                    <a:sym typeface="Arial"/>
                  </a:defRPr>
                </a:lvl1pPr>
              </a:lstStyle>
              <a:p>
                <a:pPr>
                  <a:defRPr b="0"/>
                </a:pPr>
                <a:r>
                  <a:rPr b="1"/>
                  <a:t>Deploy, Operate, Update &amp; Scale with minimal downtime on Any IaaS</a:t>
                </a:r>
              </a:p>
            </p:txBody>
          </p:sp>
        </p:grpSp>
      </p:grpSp>
      <p:grpSp>
        <p:nvGrpSpPr>
          <p:cNvPr id="227" name="Group 227"/>
          <p:cNvGrpSpPr/>
          <p:nvPr/>
        </p:nvGrpSpPr>
        <p:grpSpPr>
          <a:xfrm>
            <a:off x="2735716" y="12167752"/>
            <a:ext cx="19895120" cy="1431556"/>
            <a:chOff x="0" y="0"/>
            <a:chExt cx="19895119" cy="1431554"/>
          </a:xfrm>
        </p:grpSpPr>
        <p:sp>
          <p:nvSpPr>
            <p:cNvPr id="220" name="Shape 220"/>
            <p:cNvSpPr/>
            <p:nvPr/>
          </p:nvSpPr>
          <p:spPr>
            <a:xfrm>
              <a:off x="17402387" y="78482"/>
              <a:ext cx="2492733"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1919" tIns="121919" rIns="121919" bIns="121919" numCol="1" anchor="t">
              <a:spAutoFit/>
            </a:bodyPr>
            <a:lstStyle>
              <a:lvl1pPr defTabSz="2370666">
                <a:lnSpc>
                  <a:spcPct val="90000"/>
                </a:lnSpc>
                <a:spcBef>
                  <a:spcPts val="500"/>
                </a:spcBef>
                <a:defRPr sz="3200">
                  <a:solidFill>
                    <a:srgbClr val="00685D"/>
                  </a:solidFill>
                  <a:latin typeface="Arial"/>
                  <a:ea typeface="Arial"/>
                  <a:cs typeface="Arial"/>
                  <a:sym typeface="Arial"/>
                </a:defRPr>
              </a:lvl1pPr>
            </a:lstStyle>
            <a:p>
              <a:pPr/>
              <a:r>
                <a:t>….and more</a:t>
              </a:r>
            </a:p>
          </p:txBody>
        </p:sp>
        <p:pic>
          <p:nvPicPr>
            <p:cNvPr id="221" name="image105.png"/>
            <p:cNvPicPr>
              <a:picLocks noChangeAspect="1"/>
            </p:cNvPicPr>
            <p:nvPr/>
          </p:nvPicPr>
          <p:blipFill>
            <a:blip r:embed="rId3">
              <a:extLst/>
            </a:blip>
            <a:stretch>
              <a:fillRect/>
            </a:stretch>
          </p:blipFill>
          <p:spPr>
            <a:xfrm>
              <a:off x="0" y="145469"/>
              <a:ext cx="2557110" cy="647956"/>
            </a:xfrm>
            <a:prstGeom prst="rect">
              <a:avLst/>
            </a:prstGeom>
            <a:ln w="12700" cap="flat">
              <a:noFill/>
              <a:miter lim="400000"/>
            </a:ln>
            <a:effectLst/>
          </p:spPr>
        </p:pic>
        <p:pic>
          <p:nvPicPr>
            <p:cNvPr id="222" name="image106.png"/>
            <p:cNvPicPr>
              <a:picLocks noChangeAspect="1"/>
            </p:cNvPicPr>
            <p:nvPr/>
          </p:nvPicPr>
          <p:blipFill>
            <a:blip r:embed="rId4">
              <a:extLst/>
            </a:blip>
            <a:stretch>
              <a:fillRect/>
            </a:stretch>
          </p:blipFill>
          <p:spPr>
            <a:xfrm>
              <a:off x="4575240" y="207432"/>
              <a:ext cx="2310339" cy="849206"/>
            </a:xfrm>
            <a:prstGeom prst="rect">
              <a:avLst/>
            </a:prstGeom>
            <a:ln w="12700" cap="flat">
              <a:noFill/>
              <a:miter lim="400000"/>
            </a:ln>
            <a:effectLst/>
          </p:spPr>
        </p:pic>
        <p:pic>
          <p:nvPicPr>
            <p:cNvPr id="223" name="image107.png"/>
            <p:cNvPicPr>
              <a:picLocks noChangeAspect="1"/>
            </p:cNvPicPr>
            <p:nvPr/>
          </p:nvPicPr>
          <p:blipFill>
            <a:blip r:embed="rId5">
              <a:extLst/>
            </a:blip>
            <a:stretch>
              <a:fillRect/>
            </a:stretch>
          </p:blipFill>
          <p:spPr>
            <a:xfrm>
              <a:off x="8976168" y="0"/>
              <a:ext cx="1179550" cy="1219200"/>
            </a:xfrm>
            <a:prstGeom prst="rect">
              <a:avLst/>
            </a:prstGeom>
            <a:ln w="12700" cap="flat">
              <a:noFill/>
              <a:miter lim="400000"/>
            </a:ln>
            <a:effectLst/>
          </p:spPr>
        </p:pic>
        <p:pic>
          <p:nvPicPr>
            <p:cNvPr id="224" name="image22.png"/>
            <p:cNvPicPr>
              <a:picLocks noChangeAspect="1"/>
            </p:cNvPicPr>
            <p:nvPr/>
          </p:nvPicPr>
          <p:blipFill>
            <a:blip r:embed="rId6">
              <a:extLst/>
            </a:blip>
            <a:stretch>
              <a:fillRect/>
            </a:stretch>
          </p:blipFill>
          <p:spPr>
            <a:xfrm>
              <a:off x="11622679" y="293890"/>
              <a:ext cx="4924636" cy="617188"/>
            </a:xfrm>
            <a:prstGeom prst="rect">
              <a:avLst/>
            </a:prstGeom>
            <a:ln w="12700" cap="flat">
              <a:noFill/>
              <a:miter lim="400000"/>
            </a:ln>
            <a:effectLst/>
          </p:spPr>
        </p:pic>
        <p:pic>
          <p:nvPicPr>
            <p:cNvPr id="225" name="image108.png"/>
            <p:cNvPicPr>
              <a:picLocks noChangeAspect="1"/>
            </p:cNvPicPr>
            <p:nvPr/>
          </p:nvPicPr>
          <p:blipFill>
            <a:blip r:embed="rId7">
              <a:extLst/>
            </a:blip>
            <a:srcRect l="0" t="0" r="75311" b="0"/>
            <a:stretch>
              <a:fillRect/>
            </a:stretch>
          </p:blipFill>
          <p:spPr>
            <a:xfrm>
              <a:off x="1581031" y="795720"/>
              <a:ext cx="651281" cy="597732"/>
            </a:xfrm>
            <a:prstGeom prst="rect">
              <a:avLst/>
            </a:prstGeom>
            <a:ln w="12700" cap="flat">
              <a:noFill/>
              <a:miter lim="400000"/>
            </a:ln>
            <a:effectLst/>
          </p:spPr>
        </p:pic>
        <p:pic>
          <p:nvPicPr>
            <p:cNvPr id="226" name="image109.png"/>
            <p:cNvPicPr>
              <a:picLocks noChangeAspect="1"/>
            </p:cNvPicPr>
            <p:nvPr/>
          </p:nvPicPr>
          <p:blipFill>
            <a:blip r:embed="rId8">
              <a:extLst/>
            </a:blip>
            <a:stretch>
              <a:fillRect/>
            </a:stretch>
          </p:blipFill>
          <p:spPr>
            <a:xfrm>
              <a:off x="477181" y="790696"/>
              <a:ext cx="640860" cy="640859"/>
            </a:xfrm>
            <a:prstGeom prst="rect">
              <a:avLst/>
            </a:prstGeom>
            <a:ln w="12700" cap="flat">
              <a:noFill/>
              <a:miter lim="400000"/>
            </a:ln>
            <a:effectLst/>
          </p:spPr>
        </p:pic>
      </p:grpSp>
      <p:grpSp>
        <p:nvGrpSpPr>
          <p:cNvPr id="234" name="Group 234"/>
          <p:cNvGrpSpPr/>
          <p:nvPr/>
        </p:nvGrpSpPr>
        <p:grpSpPr>
          <a:xfrm>
            <a:off x="1682045" y="2269266"/>
            <a:ext cx="6800753" cy="8250388"/>
            <a:chOff x="0" y="0"/>
            <a:chExt cx="6800752" cy="8250387"/>
          </a:xfrm>
        </p:grpSpPr>
        <p:sp>
          <p:nvSpPr>
            <p:cNvPr id="228" name="Shape 228"/>
            <p:cNvSpPr/>
            <p:nvPr/>
          </p:nvSpPr>
          <p:spPr>
            <a:xfrm>
              <a:off x="0" y="0"/>
              <a:ext cx="6800753" cy="8250388"/>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defTabSz="914400">
                <a:defRPr sz="2800">
                  <a:solidFill>
                    <a:srgbClr val="FFFFFF"/>
                  </a:solidFill>
                  <a:latin typeface="Arial"/>
                  <a:ea typeface="Arial"/>
                  <a:cs typeface="Arial"/>
                  <a:sym typeface="Arial"/>
                </a:defRPr>
              </a:pPr>
            </a:p>
          </p:txBody>
        </p:sp>
        <p:sp>
          <p:nvSpPr>
            <p:cNvPr id="229" name="Shape 229"/>
            <p:cNvSpPr/>
            <p:nvPr/>
          </p:nvSpPr>
          <p:spPr>
            <a:xfrm>
              <a:off x="268428" y="1513343"/>
              <a:ext cx="6015345" cy="4459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t">
              <a:spAutoFit/>
            </a:bodyPr>
            <a:lstStyle/>
            <a:p>
              <a:pPr marL="178815" indent="-178815" algn="l" defTabSz="914400">
                <a:buSzPct val="100000"/>
                <a:buFont typeface="Arial"/>
                <a:buChar char="•"/>
                <a:defRPr sz="3200">
                  <a:solidFill>
                    <a:srgbClr val="00685D"/>
                  </a:solidFill>
                  <a:latin typeface="Arial"/>
                  <a:ea typeface="Arial"/>
                  <a:cs typeface="Arial"/>
                  <a:sym typeface="Arial"/>
                </a:defRPr>
              </a:pPr>
              <a:r>
                <a:t>Push an app and “it just works”</a:t>
              </a:r>
            </a:p>
            <a:p>
              <a:pPr marL="178815" indent="-178815" algn="l" defTabSz="914400">
                <a:buSzPct val="100000"/>
                <a:buFont typeface="Arial"/>
                <a:buChar char="•"/>
                <a:defRPr sz="3200">
                  <a:solidFill>
                    <a:srgbClr val="00685D"/>
                  </a:solidFill>
                  <a:latin typeface="Arial"/>
                  <a:ea typeface="Arial"/>
                  <a:cs typeface="Arial"/>
                  <a:sym typeface="Arial"/>
                </a:defRPr>
              </a:pPr>
            </a:p>
            <a:p>
              <a:pPr marL="178815" indent="-178815" algn="l" defTabSz="914400">
                <a:buSzPct val="100000"/>
                <a:buFont typeface="Arial"/>
                <a:buChar char="•"/>
                <a:defRPr sz="3200">
                  <a:solidFill>
                    <a:srgbClr val="00685D"/>
                  </a:solidFill>
                  <a:latin typeface="Arial"/>
                  <a:ea typeface="Arial"/>
                  <a:cs typeface="Arial"/>
                  <a:sym typeface="Arial"/>
                </a:defRPr>
              </a:pPr>
              <a:r>
                <a:t>Build applications that consume increasing amounts of data, supporting wide ranging use cases</a:t>
              </a:r>
            </a:p>
            <a:p>
              <a:pPr marL="178815" indent="-178815" algn="l" defTabSz="914400">
                <a:buSzPct val="100000"/>
                <a:buFont typeface="Arial"/>
                <a:buChar char="•"/>
                <a:defRPr sz="3200">
                  <a:solidFill>
                    <a:srgbClr val="00685D"/>
                  </a:solidFill>
                  <a:latin typeface="Arial"/>
                  <a:ea typeface="Arial"/>
                  <a:cs typeface="Arial"/>
                  <a:sym typeface="Arial"/>
                </a:defRPr>
              </a:pPr>
            </a:p>
            <a:p>
              <a:pPr marL="178815" indent="-178815" algn="l" defTabSz="914400">
                <a:buSzPct val="100000"/>
                <a:buFont typeface="Arial"/>
                <a:buChar char="•"/>
                <a:defRPr sz="3200">
                  <a:solidFill>
                    <a:srgbClr val="00685D"/>
                  </a:solidFill>
                  <a:latin typeface="Arial"/>
                  <a:ea typeface="Arial"/>
                  <a:cs typeface="Arial"/>
                  <a:sym typeface="Arial"/>
                </a:defRPr>
              </a:pPr>
              <a:r>
                <a:t>Support new application patterns like Microservices </a:t>
              </a:r>
            </a:p>
          </p:txBody>
        </p:sp>
        <p:grpSp>
          <p:nvGrpSpPr>
            <p:cNvPr id="232" name="Group 232"/>
            <p:cNvGrpSpPr/>
            <p:nvPr/>
          </p:nvGrpSpPr>
          <p:grpSpPr>
            <a:xfrm>
              <a:off x="236623" y="175104"/>
              <a:ext cx="6347369" cy="1262267"/>
              <a:chOff x="0" y="0"/>
              <a:chExt cx="6347368" cy="1262266"/>
            </a:xfrm>
          </p:grpSpPr>
          <p:sp>
            <p:nvSpPr>
              <p:cNvPr id="230" name="Shape 230"/>
              <p:cNvSpPr/>
              <p:nvPr/>
            </p:nvSpPr>
            <p:spPr>
              <a:xfrm>
                <a:off x="0" y="0"/>
                <a:ext cx="6347369" cy="1262267"/>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algn="l" defTabSz="914400">
                  <a:spcBef>
                    <a:spcPts val="1200"/>
                  </a:spcBef>
                  <a:defRPr b="1" sz="3200">
                    <a:solidFill>
                      <a:srgbClr val="FFFFFF"/>
                    </a:solidFill>
                    <a:latin typeface="Arial"/>
                    <a:ea typeface="Arial"/>
                    <a:cs typeface="Arial"/>
                    <a:sym typeface="Arial"/>
                  </a:defRPr>
                </a:pPr>
              </a:p>
            </p:txBody>
          </p:sp>
          <p:sp>
            <p:nvSpPr>
              <p:cNvPr id="231" name="Shape 231"/>
              <p:cNvSpPr/>
              <p:nvPr/>
            </p:nvSpPr>
            <p:spPr>
              <a:xfrm>
                <a:off x="31231" y="45959"/>
                <a:ext cx="6284906" cy="11703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indent="119062" algn="l" defTabSz="914400">
                  <a:spcBef>
                    <a:spcPts val="1200"/>
                  </a:spcBef>
                  <a:defRPr b="1" sz="3200">
                    <a:solidFill>
                      <a:srgbClr val="FFFFFF"/>
                    </a:solidFill>
                    <a:latin typeface="Arial"/>
                    <a:ea typeface="Arial"/>
                    <a:cs typeface="Arial"/>
                    <a:sym typeface="Arial"/>
                  </a:defRPr>
                </a:lvl1pPr>
              </a:lstStyle>
              <a:p>
                <a:pPr>
                  <a:defRPr b="0"/>
                </a:pPr>
                <a:r>
                  <a:rPr b="1"/>
                  <a:t>Radically Simple, Developer Friendly</a:t>
                </a:r>
              </a:p>
            </p:txBody>
          </p:sp>
        </p:grpSp>
        <p:sp>
          <p:nvSpPr>
            <p:cNvPr id="233" name="Shape 233"/>
            <p:cNvSpPr/>
            <p:nvPr/>
          </p:nvSpPr>
          <p:spPr>
            <a:xfrm>
              <a:off x="567634" y="7336922"/>
              <a:ext cx="5861044"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t">
              <a:spAutoFit/>
            </a:bodyPr>
            <a:lstStyle>
              <a:lvl1pPr algn="l" defTabSz="914400">
                <a:defRPr i="1" sz="3200">
                  <a:solidFill>
                    <a:srgbClr val="00685D"/>
                  </a:solidFill>
                  <a:latin typeface="Arial"/>
                  <a:ea typeface="Arial"/>
                  <a:cs typeface="Arial"/>
                  <a:sym typeface="Arial"/>
                </a:defRPr>
              </a:lvl1pPr>
            </a:lstStyle>
            <a:p>
              <a:pPr>
                <a:defRPr i="0"/>
              </a:pPr>
              <a:r>
                <a:rPr i="1"/>
                <a:t>Easy to add and customize</a:t>
              </a:r>
            </a:p>
          </p:txBody>
        </p:sp>
      </p:grpSp>
      <p:grpSp>
        <p:nvGrpSpPr>
          <p:cNvPr id="240" name="Group 240"/>
          <p:cNvGrpSpPr/>
          <p:nvPr/>
        </p:nvGrpSpPr>
        <p:grpSpPr>
          <a:xfrm>
            <a:off x="16294775" y="2214375"/>
            <a:ext cx="6792519" cy="8307645"/>
            <a:chOff x="0" y="0"/>
            <a:chExt cx="6792517" cy="8307643"/>
          </a:xfrm>
        </p:grpSpPr>
        <p:sp>
          <p:nvSpPr>
            <p:cNvPr id="235" name="Shape 235"/>
            <p:cNvSpPr/>
            <p:nvPr/>
          </p:nvSpPr>
          <p:spPr>
            <a:xfrm>
              <a:off x="0" y="0"/>
              <a:ext cx="6792518" cy="8307644"/>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defTabSz="914400">
                <a:defRPr sz="2800">
                  <a:solidFill>
                    <a:srgbClr val="FFFFFF"/>
                  </a:solidFill>
                  <a:latin typeface="Arial"/>
                  <a:ea typeface="Arial"/>
                  <a:cs typeface="Arial"/>
                  <a:sym typeface="Arial"/>
                </a:defRPr>
              </a:pPr>
            </a:p>
          </p:txBody>
        </p:sp>
        <p:sp>
          <p:nvSpPr>
            <p:cNvPr id="236" name="Shape 236"/>
            <p:cNvSpPr/>
            <p:nvPr/>
          </p:nvSpPr>
          <p:spPr>
            <a:xfrm>
              <a:off x="344419" y="1525323"/>
              <a:ext cx="6205516" cy="58693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t">
              <a:spAutoFit/>
            </a:bodyPr>
            <a:lstStyle/>
            <a:p>
              <a:pPr lvl="1" marL="178815" indent="-178815" algn="l" defTabSz="914400">
                <a:buSzPct val="100000"/>
                <a:buFont typeface="Arial"/>
                <a:buChar char="•"/>
                <a:defRPr sz="3200">
                  <a:solidFill>
                    <a:srgbClr val="00685D"/>
                  </a:solidFill>
                  <a:latin typeface="Arial"/>
                  <a:ea typeface="Arial"/>
                  <a:cs typeface="Arial"/>
                  <a:sym typeface="Arial"/>
                </a:defRPr>
              </a:pPr>
              <a:r>
                <a:t>Highly scalable, self healing</a:t>
              </a:r>
            </a:p>
            <a:p>
              <a:pPr lvl="1" marL="178815" indent="-178815" algn="l" defTabSz="914400">
                <a:buSzPct val="100000"/>
                <a:buFont typeface="Arial"/>
                <a:buChar char="•"/>
                <a:defRPr sz="3200">
                  <a:solidFill>
                    <a:srgbClr val="00685D"/>
                  </a:solidFill>
                  <a:latin typeface="Arial"/>
                  <a:ea typeface="Arial"/>
                  <a:cs typeface="Arial"/>
                  <a:sym typeface="Arial"/>
                </a:defRPr>
              </a:pPr>
            </a:p>
            <a:p>
              <a:pPr lvl="1" marL="178815" indent="-178815" algn="l" defTabSz="914400">
                <a:buSzPct val="100000"/>
                <a:buFont typeface="Arial"/>
                <a:buChar char="•"/>
                <a:defRPr sz="3200">
                  <a:solidFill>
                    <a:srgbClr val="00685D"/>
                  </a:solidFill>
                  <a:latin typeface="Arial"/>
                  <a:ea typeface="Arial"/>
                  <a:cs typeface="Arial"/>
                  <a:sym typeface="Arial"/>
                </a:defRPr>
              </a:pPr>
              <a:r>
                <a:t>Logging and audit trail requirements</a:t>
              </a:r>
            </a:p>
            <a:p>
              <a:pPr lvl="1" marL="178815" indent="-178815" algn="l" defTabSz="914400">
                <a:buSzPct val="100000"/>
                <a:buFont typeface="Arial"/>
                <a:buChar char="•"/>
                <a:defRPr sz="3200">
                  <a:solidFill>
                    <a:srgbClr val="00685D"/>
                  </a:solidFill>
                  <a:latin typeface="Arial"/>
                  <a:ea typeface="Arial"/>
                  <a:cs typeface="Arial"/>
                  <a:sym typeface="Arial"/>
                </a:defRPr>
              </a:pPr>
            </a:p>
            <a:p>
              <a:pPr lvl="1" marL="178815" indent="-178815" algn="l" defTabSz="914400">
                <a:buSzPct val="100000"/>
                <a:buFont typeface="Arial"/>
                <a:buChar char="•"/>
                <a:defRPr sz="3200">
                  <a:solidFill>
                    <a:srgbClr val="00685D"/>
                  </a:solidFill>
                  <a:latin typeface="Arial"/>
                  <a:ea typeface="Arial"/>
                  <a:cs typeface="Arial"/>
                  <a:sym typeface="Arial"/>
                </a:defRPr>
              </a:pPr>
              <a:r>
                <a:t>Existing enterprise policies on user access &amp; authorization</a:t>
              </a:r>
            </a:p>
            <a:p>
              <a:pPr lvl="1" marL="178815" indent="-178815" algn="l" defTabSz="914400">
                <a:buSzPct val="100000"/>
                <a:buFont typeface="Arial"/>
                <a:buChar char="•"/>
                <a:defRPr sz="3200">
                  <a:solidFill>
                    <a:srgbClr val="00685D"/>
                  </a:solidFill>
                  <a:latin typeface="Arial"/>
                  <a:ea typeface="Arial"/>
                  <a:cs typeface="Arial"/>
                  <a:sym typeface="Arial"/>
                </a:defRPr>
              </a:pPr>
            </a:p>
            <a:p>
              <a:pPr lvl="1" marL="178815" indent="-178815" algn="l" defTabSz="914400">
                <a:buSzPct val="100000"/>
                <a:buFont typeface="Arial"/>
                <a:buChar char="•"/>
                <a:defRPr sz="3200">
                  <a:solidFill>
                    <a:srgbClr val="00685D"/>
                  </a:solidFill>
                  <a:latin typeface="Arial"/>
                  <a:ea typeface="Arial"/>
                  <a:cs typeface="Arial"/>
                  <a:sym typeface="Arial"/>
                </a:defRPr>
              </a:pPr>
              <a:r>
                <a:t>Application Monitoring and Operational metrics</a:t>
              </a:r>
            </a:p>
            <a:p>
              <a:pPr lvl="1" marL="178815" indent="-178815" algn="l" defTabSz="914400">
                <a:buSzPct val="100000"/>
                <a:buFont typeface="Arial"/>
                <a:buChar char="•"/>
                <a:defRPr sz="3200">
                  <a:solidFill>
                    <a:srgbClr val="00685D"/>
                  </a:solidFill>
                  <a:latin typeface="Arial"/>
                  <a:ea typeface="Arial"/>
                  <a:cs typeface="Arial"/>
                  <a:sym typeface="Arial"/>
                </a:defRPr>
              </a:pPr>
            </a:p>
            <a:p>
              <a:pPr lvl="1" marL="178815" indent="-178815" algn="l" defTabSz="914400">
                <a:buSzPct val="100000"/>
                <a:buFont typeface="Arial"/>
                <a:buChar char="•"/>
                <a:defRPr sz="3200">
                  <a:solidFill>
                    <a:srgbClr val="00685D"/>
                  </a:solidFill>
                  <a:latin typeface="Arial"/>
                  <a:ea typeface="Arial"/>
                  <a:cs typeface="Arial"/>
                  <a:sym typeface="Arial"/>
                </a:defRPr>
              </a:pPr>
              <a:r>
                <a:t>Application Uptime SLAs</a:t>
              </a:r>
            </a:p>
          </p:txBody>
        </p:sp>
        <p:grpSp>
          <p:nvGrpSpPr>
            <p:cNvPr id="239" name="Group 239"/>
            <p:cNvGrpSpPr/>
            <p:nvPr/>
          </p:nvGrpSpPr>
          <p:grpSpPr>
            <a:xfrm>
              <a:off x="268073" y="229140"/>
              <a:ext cx="6339683" cy="1262772"/>
              <a:chOff x="0" y="0"/>
              <a:chExt cx="6339682" cy="1262770"/>
            </a:xfrm>
          </p:grpSpPr>
          <p:sp>
            <p:nvSpPr>
              <p:cNvPr id="237" name="Shape 237"/>
              <p:cNvSpPr/>
              <p:nvPr/>
            </p:nvSpPr>
            <p:spPr>
              <a:xfrm>
                <a:off x="0" y="0"/>
                <a:ext cx="6339683" cy="1262771"/>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algn="l" defTabSz="914400">
                  <a:spcBef>
                    <a:spcPts val="1200"/>
                  </a:spcBef>
                  <a:defRPr sz="4800">
                    <a:solidFill>
                      <a:srgbClr val="FFFFFF"/>
                    </a:solidFill>
                    <a:latin typeface="Arial"/>
                    <a:ea typeface="Arial"/>
                    <a:cs typeface="Arial"/>
                    <a:sym typeface="Arial"/>
                  </a:defRPr>
                </a:pPr>
              </a:p>
            </p:txBody>
          </p:sp>
          <p:sp>
            <p:nvSpPr>
              <p:cNvPr id="238" name="Shape 238"/>
              <p:cNvSpPr/>
              <p:nvPr/>
            </p:nvSpPr>
            <p:spPr>
              <a:xfrm>
                <a:off x="31245" y="46213"/>
                <a:ext cx="6277193" cy="11703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p>
                <a:pPr lvl="1" indent="0" algn="l" defTabSz="914400">
                  <a:spcBef>
                    <a:spcPts val="1200"/>
                  </a:spcBef>
                  <a:defRPr sz="3200">
                    <a:solidFill>
                      <a:srgbClr val="FFFFFF"/>
                    </a:solidFill>
                    <a:latin typeface="Arial"/>
                    <a:ea typeface="Arial"/>
                    <a:cs typeface="Arial"/>
                    <a:sym typeface="Arial"/>
                  </a:defRPr>
                </a:pPr>
                <a:r>
                  <a:rPr b="1"/>
                  <a:t>Operational Benefits for Every Application </a:t>
                </a:r>
              </a:p>
            </p:txBody>
          </p:sp>
        </p:grpSp>
      </p:grpSp>
      <p:grpSp>
        <p:nvGrpSpPr>
          <p:cNvPr id="254" name="Group 254"/>
          <p:cNvGrpSpPr/>
          <p:nvPr/>
        </p:nvGrpSpPr>
        <p:grpSpPr>
          <a:xfrm>
            <a:off x="8717424" y="2236666"/>
            <a:ext cx="7324180" cy="8332204"/>
            <a:chOff x="0" y="0"/>
            <a:chExt cx="7324179" cy="8332203"/>
          </a:xfrm>
        </p:grpSpPr>
        <p:sp>
          <p:nvSpPr>
            <p:cNvPr id="241" name="Shape 241"/>
            <p:cNvSpPr/>
            <p:nvPr/>
          </p:nvSpPr>
          <p:spPr>
            <a:xfrm>
              <a:off x="0" y="-1"/>
              <a:ext cx="7324180" cy="8332204"/>
            </a:xfrm>
            <a:prstGeom prst="roundRect">
              <a:avLst>
                <a:gd name="adj" fmla="val 948"/>
              </a:avLst>
            </a:prstGeom>
            <a:gradFill flip="none" rotWithShape="1">
              <a:gsLst>
                <a:gs pos="0">
                  <a:srgbClr val="D9D9D9"/>
                </a:gs>
                <a:gs pos="100000">
                  <a:srgbClr val="FFFFFF">
                    <a:alpha val="0"/>
                  </a:srgbClr>
                </a:gs>
              </a:gsLst>
              <a:lin ang="5400000" scaled="0"/>
            </a:gradFill>
            <a:ln w="25400" cap="flat">
              <a:solidFill>
                <a:srgbClr val="00685D"/>
              </a:solidFill>
              <a:prstDash val="solid"/>
              <a:bevel/>
              <a:tailEnd type="triangle" w="med" len="med"/>
            </a:ln>
            <a:effectLst/>
          </p:spPr>
          <p:txBody>
            <a:bodyPr wrap="square" lIns="121919" tIns="121919" rIns="121919" bIns="121919" numCol="1" anchor="t">
              <a:noAutofit/>
            </a:bodyPr>
            <a:lstStyle/>
            <a:p>
              <a:pPr defTabSz="914400">
                <a:defRPr sz="3200">
                  <a:solidFill>
                    <a:srgbClr val="FFFFFF"/>
                  </a:solidFill>
                  <a:latin typeface="Arial"/>
                  <a:ea typeface="Arial"/>
                  <a:cs typeface="Arial"/>
                  <a:sym typeface="Arial"/>
                </a:defRPr>
              </a:pPr>
            </a:p>
          </p:txBody>
        </p:sp>
        <p:grpSp>
          <p:nvGrpSpPr>
            <p:cNvPr id="244" name="Group 244"/>
            <p:cNvGrpSpPr/>
            <p:nvPr/>
          </p:nvGrpSpPr>
          <p:grpSpPr>
            <a:xfrm>
              <a:off x="278026" y="191295"/>
              <a:ext cx="6827522" cy="1219201"/>
              <a:chOff x="0" y="0"/>
              <a:chExt cx="6827520" cy="1219200"/>
            </a:xfrm>
          </p:grpSpPr>
          <p:sp>
            <p:nvSpPr>
              <p:cNvPr id="242" name="Shape 242"/>
              <p:cNvSpPr/>
              <p:nvPr/>
            </p:nvSpPr>
            <p:spPr>
              <a:xfrm>
                <a:off x="0" y="0"/>
                <a:ext cx="6827521" cy="1219200"/>
              </a:xfrm>
              <a:prstGeom prst="roundRect">
                <a:avLst>
                  <a:gd name="adj" fmla="val 3168"/>
                </a:avLst>
              </a:prstGeom>
              <a:solidFill>
                <a:srgbClr val="00685D"/>
              </a:solidFill>
              <a:ln w="12700" cap="flat">
                <a:noFill/>
                <a:miter lim="400000"/>
                <a:tailEnd type="triangle" w="med" len="med"/>
              </a:ln>
              <a:effectLst/>
            </p:spPr>
            <p:txBody>
              <a:bodyPr wrap="square" lIns="121919" tIns="121919" rIns="121919" bIns="121919" numCol="1" anchor="ctr">
                <a:noAutofit/>
              </a:bodyPr>
              <a:lstStyle/>
              <a:p>
                <a:pPr algn="l" defTabSz="914400">
                  <a:spcBef>
                    <a:spcPts val="1200"/>
                  </a:spcBef>
                  <a:defRPr b="1" sz="3600">
                    <a:solidFill>
                      <a:srgbClr val="FFFFFF"/>
                    </a:solidFill>
                    <a:latin typeface="Arial"/>
                    <a:ea typeface="Arial"/>
                    <a:cs typeface="Arial"/>
                    <a:sym typeface="Arial"/>
                  </a:defRPr>
                </a:pPr>
              </a:p>
            </p:txBody>
          </p:sp>
          <p:sp>
            <p:nvSpPr>
              <p:cNvPr id="243" name="Shape 243"/>
              <p:cNvSpPr/>
              <p:nvPr/>
            </p:nvSpPr>
            <p:spPr>
              <a:xfrm>
                <a:off x="30167" y="228458"/>
                <a:ext cx="6767186" cy="7622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spcBef>
                    <a:spcPts val="1200"/>
                  </a:spcBef>
                  <a:defRPr b="1" sz="3600">
                    <a:solidFill>
                      <a:srgbClr val="FFFFFF"/>
                    </a:solidFill>
                    <a:latin typeface="Arial"/>
                    <a:ea typeface="Arial"/>
                    <a:cs typeface="Arial"/>
                    <a:sym typeface="Arial"/>
                  </a:defRPr>
                </a:lvl1pPr>
              </a:lstStyle>
              <a:p>
                <a:pPr>
                  <a:defRPr b="0"/>
                </a:pPr>
                <a:r>
                  <a:rPr b="1"/>
                  <a:t>Broad Ecosystem Services</a:t>
                </a:r>
              </a:p>
            </p:txBody>
          </p:sp>
        </p:grpSp>
        <p:grpSp>
          <p:nvGrpSpPr>
            <p:cNvPr id="247" name="Group 247"/>
            <p:cNvGrpSpPr/>
            <p:nvPr/>
          </p:nvGrpSpPr>
          <p:grpSpPr>
            <a:xfrm>
              <a:off x="278026" y="3937709"/>
              <a:ext cx="6827522" cy="1895198"/>
              <a:chOff x="0" y="0"/>
              <a:chExt cx="6827520" cy="1895197"/>
            </a:xfrm>
          </p:grpSpPr>
          <p:sp>
            <p:nvSpPr>
              <p:cNvPr id="245" name="Shape 245"/>
              <p:cNvSpPr/>
              <p:nvPr/>
            </p:nvSpPr>
            <p:spPr>
              <a:xfrm>
                <a:off x="0" y="0"/>
                <a:ext cx="6827521" cy="1895198"/>
              </a:xfrm>
              <a:prstGeom prst="roundRect">
                <a:avLst>
                  <a:gd name="adj" fmla="val 6250"/>
                </a:avLst>
              </a:prstGeom>
              <a:gradFill flip="none" rotWithShape="1">
                <a:gsLst>
                  <a:gs pos="0">
                    <a:srgbClr val="AFD1CA"/>
                  </a:gs>
                  <a:gs pos="35000">
                    <a:srgbClr val="C7DED9"/>
                  </a:gs>
                  <a:gs pos="100000">
                    <a:srgbClr val="EAF3F1"/>
                  </a:gs>
                </a:gsLst>
                <a:lin ang="16200000" scaled="0"/>
              </a:gradFill>
              <a:ln w="25400" cap="flat">
                <a:solidFill>
                  <a:srgbClr val="00665B"/>
                </a:solidFill>
                <a:prstDash val="solid"/>
                <a:bevel/>
                <a:tailEnd type="triangle" w="med" len="med"/>
              </a:ln>
              <a:effectLst/>
            </p:spPr>
            <p:txBody>
              <a:bodyPr wrap="square" lIns="121919" tIns="121919" rIns="121919" bIns="121919" numCol="1" anchor="ctr">
                <a:noAutofit/>
              </a:bodyPr>
              <a:lstStyle/>
              <a:p>
                <a:pPr algn="l" defTabSz="914400">
                  <a:defRPr sz="4200">
                    <a:solidFill>
                      <a:srgbClr val="00685D"/>
                    </a:solidFill>
                    <a:latin typeface="Arial"/>
                    <a:ea typeface="Arial"/>
                    <a:cs typeface="Arial"/>
                    <a:sym typeface="Arial"/>
                  </a:defRPr>
                </a:pPr>
              </a:p>
            </p:txBody>
          </p:sp>
          <p:sp>
            <p:nvSpPr>
              <p:cNvPr id="246" name="Shape 246"/>
              <p:cNvSpPr/>
              <p:nvPr/>
            </p:nvSpPr>
            <p:spPr>
              <a:xfrm>
                <a:off x="92514" y="529603"/>
                <a:ext cx="6642492" cy="835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defRPr sz="4200">
                    <a:solidFill>
                      <a:srgbClr val="00685D"/>
                    </a:solidFill>
                    <a:latin typeface="Arial"/>
                    <a:ea typeface="Arial"/>
                    <a:cs typeface="Arial"/>
                    <a:sym typeface="Arial"/>
                  </a:defRPr>
                </a:lvl1pPr>
              </a:lstStyle>
              <a:p>
                <a:pPr/>
                <a:r>
                  <a:t>App Services</a:t>
                </a:r>
              </a:p>
            </p:txBody>
          </p:sp>
        </p:grpSp>
        <p:grpSp>
          <p:nvGrpSpPr>
            <p:cNvPr id="250" name="Group 250"/>
            <p:cNvGrpSpPr/>
            <p:nvPr/>
          </p:nvGrpSpPr>
          <p:grpSpPr>
            <a:xfrm>
              <a:off x="278026" y="1637338"/>
              <a:ext cx="6827522" cy="1895199"/>
              <a:chOff x="0" y="0"/>
              <a:chExt cx="6827520" cy="1895197"/>
            </a:xfrm>
          </p:grpSpPr>
          <p:sp>
            <p:nvSpPr>
              <p:cNvPr id="248" name="Shape 248"/>
              <p:cNvSpPr/>
              <p:nvPr/>
            </p:nvSpPr>
            <p:spPr>
              <a:xfrm>
                <a:off x="0" y="0"/>
                <a:ext cx="6827521" cy="1895198"/>
              </a:xfrm>
              <a:prstGeom prst="roundRect">
                <a:avLst>
                  <a:gd name="adj" fmla="val 6250"/>
                </a:avLst>
              </a:prstGeom>
              <a:gradFill flip="none" rotWithShape="1">
                <a:gsLst>
                  <a:gs pos="0">
                    <a:srgbClr val="AFD1CA"/>
                  </a:gs>
                  <a:gs pos="35000">
                    <a:srgbClr val="C7DED9"/>
                  </a:gs>
                  <a:gs pos="100000">
                    <a:srgbClr val="EAF3F1"/>
                  </a:gs>
                </a:gsLst>
                <a:lin ang="16200000" scaled="0"/>
              </a:gradFill>
              <a:ln w="25400" cap="flat">
                <a:solidFill>
                  <a:srgbClr val="00665B"/>
                </a:solidFill>
                <a:prstDash val="solid"/>
                <a:bevel/>
                <a:tailEnd type="triangle" w="med" len="med"/>
              </a:ln>
              <a:effectLst/>
            </p:spPr>
            <p:txBody>
              <a:bodyPr wrap="square" lIns="121919" tIns="121919" rIns="121919" bIns="121919" numCol="1" anchor="ctr">
                <a:noAutofit/>
              </a:bodyPr>
              <a:lstStyle/>
              <a:p>
                <a:pPr algn="l" defTabSz="914400">
                  <a:defRPr sz="4200">
                    <a:solidFill>
                      <a:srgbClr val="00685D"/>
                    </a:solidFill>
                    <a:latin typeface="Arial"/>
                    <a:ea typeface="Arial"/>
                    <a:cs typeface="Arial"/>
                    <a:sym typeface="Arial"/>
                  </a:defRPr>
                </a:pPr>
              </a:p>
            </p:txBody>
          </p:sp>
          <p:sp>
            <p:nvSpPr>
              <p:cNvPr id="249" name="Shape 249"/>
              <p:cNvSpPr/>
              <p:nvPr/>
            </p:nvSpPr>
            <p:spPr>
              <a:xfrm>
                <a:off x="92514" y="529603"/>
                <a:ext cx="6642492" cy="835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defRPr sz="4200">
                    <a:solidFill>
                      <a:srgbClr val="00685D"/>
                    </a:solidFill>
                    <a:latin typeface="Arial"/>
                    <a:ea typeface="Arial"/>
                    <a:cs typeface="Arial"/>
                    <a:sym typeface="Arial"/>
                  </a:defRPr>
                </a:lvl1pPr>
              </a:lstStyle>
              <a:p>
                <a:pPr/>
                <a:r>
                  <a:t>Data Services</a:t>
                </a:r>
              </a:p>
            </p:txBody>
          </p:sp>
        </p:grpSp>
        <p:grpSp>
          <p:nvGrpSpPr>
            <p:cNvPr id="253" name="Group 253"/>
            <p:cNvGrpSpPr/>
            <p:nvPr/>
          </p:nvGrpSpPr>
          <p:grpSpPr>
            <a:xfrm>
              <a:off x="278026" y="6238077"/>
              <a:ext cx="6827522" cy="1895198"/>
              <a:chOff x="0" y="0"/>
              <a:chExt cx="6827520" cy="1895197"/>
            </a:xfrm>
          </p:grpSpPr>
          <p:sp>
            <p:nvSpPr>
              <p:cNvPr id="251" name="Shape 251"/>
              <p:cNvSpPr/>
              <p:nvPr/>
            </p:nvSpPr>
            <p:spPr>
              <a:xfrm>
                <a:off x="0" y="0"/>
                <a:ext cx="6827521" cy="1895198"/>
              </a:xfrm>
              <a:prstGeom prst="roundRect">
                <a:avLst>
                  <a:gd name="adj" fmla="val 6250"/>
                </a:avLst>
              </a:prstGeom>
              <a:gradFill flip="none" rotWithShape="1">
                <a:gsLst>
                  <a:gs pos="0">
                    <a:srgbClr val="AFD1CA"/>
                  </a:gs>
                  <a:gs pos="35000">
                    <a:srgbClr val="C7DED9"/>
                  </a:gs>
                  <a:gs pos="100000">
                    <a:srgbClr val="EAF3F1"/>
                  </a:gs>
                </a:gsLst>
                <a:lin ang="16200000" scaled="0"/>
              </a:gradFill>
              <a:ln w="25400" cap="flat">
                <a:solidFill>
                  <a:srgbClr val="00665B"/>
                </a:solidFill>
                <a:prstDash val="solid"/>
                <a:bevel/>
                <a:tailEnd type="triangle" w="med" len="med"/>
              </a:ln>
              <a:effectLst/>
            </p:spPr>
            <p:txBody>
              <a:bodyPr wrap="square" lIns="121919" tIns="121919" rIns="121919" bIns="121919" numCol="1" anchor="ctr">
                <a:noAutofit/>
              </a:bodyPr>
              <a:lstStyle/>
              <a:p>
                <a:pPr algn="l" defTabSz="914400">
                  <a:defRPr sz="4200">
                    <a:solidFill>
                      <a:srgbClr val="00685D"/>
                    </a:solidFill>
                    <a:latin typeface="Arial"/>
                    <a:ea typeface="Arial"/>
                    <a:cs typeface="Arial"/>
                    <a:sym typeface="Arial"/>
                  </a:defRPr>
                </a:pPr>
              </a:p>
            </p:txBody>
          </p:sp>
          <p:sp>
            <p:nvSpPr>
              <p:cNvPr id="252" name="Shape 252"/>
              <p:cNvSpPr/>
              <p:nvPr/>
            </p:nvSpPr>
            <p:spPr>
              <a:xfrm>
                <a:off x="92514" y="529603"/>
                <a:ext cx="6642492" cy="835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19" tIns="121919" rIns="121919" bIns="121919" numCol="1" anchor="ctr">
                <a:spAutoFit/>
              </a:bodyPr>
              <a:lstStyle>
                <a:lvl1pPr algn="l" defTabSz="914400">
                  <a:defRPr sz="4200">
                    <a:solidFill>
                      <a:srgbClr val="00685D"/>
                    </a:solidFill>
                    <a:latin typeface="Arial"/>
                    <a:ea typeface="Arial"/>
                    <a:cs typeface="Arial"/>
                    <a:sym typeface="Arial"/>
                  </a:defRPr>
                </a:lvl1pPr>
              </a:lstStyle>
              <a:p>
                <a:pPr/>
                <a:r>
                  <a:t>Mobile Services</a:t>
                </a:r>
              </a:p>
            </p:txBody>
          </p:sp>
        </p:grpSp>
      </p:grpSp>
      <p:sp>
        <p:nvSpPr>
          <p:cNvPr id="255" name="Shape 255"/>
          <p:cNvSpPr/>
          <p:nvPr/>
        </p:nvSpPr>
        <p:spPr>
          <a:xfrm>
            <a:off x="12453655" y="443988"/>
            <a:ext cx="1155154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Core Tenets of Pivotal Cloud Foundry</a:t>
            </a:r>
          </a:p>
        </p:txBody>
      </p:sp>
      <p:sp>
        <p:nvSpPr>
          <p:cNvPr id="256" name="Shape 256"/>
          <p:cNvSpPr/>
          <p:nvPr/>
        </p:nvSpPr>
        <p:spPr>
          <a:xfrm>
            <a:off x="18090126" y="1151467"/>
            <a:ext cx="5891375"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The Enterprise Platform as a Service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9"/>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1" presetID="22" grpId="4" fill="hold">
                                  <p:stCondLst>
                                    <p:cond delay="0"/>
                                  </p:stCondLst>
                                  <p:iterate type="el" backwards="0">
                                    <p:tmAbs val="0"/>
                                  </p:iterate>
                                  <p:childTnLst>
                                    <p:set>
                                      <p:cBhvr>
                                        <p:cTn id="17" fill="hold"/>
                                        <p:tgtEl>
                                          <p:spTgt spid="227"/>
                                        </p:tgtEl>
                                        <p:attrNameLst>
                                          <p:attrName>style.visibility</p:attrName>
                                        </p:attrNameLst>
                                      </p:cBhvr>
                                      <p:to>
                                        <p:strVal val="visible"/>
                                      </p:to>
                                    </p:set>
                                    <p:animEffect filter="wipe(up)" transition="in">
                                      <p:cBhvr>
                                        <p:cTn id="18"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0" grpId="2"/>
      <p:bldP build="whole" bldLvl="1" animBg="1" rev="0" advAuto="0" spid="227" grpId="4"/>
      <p:bldP build="whole" bldLvl="1" animBg="1" rev="0" advAuto="0" spid="254" grpId="1"/>
      <p:bldP build="whole" bldLvl="1" animBg="1" rev="0" advAuto="0" spid="219" grpId="3"/>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3" name="Shape 1353"/>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1354" name="Shape 1354"/>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1355" name="Shape 1355"/>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356" name="Shape 1356"/>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357" name="Shape 1357"/>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358" name="Shape 1358"/>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359" name="Shape 1359"/>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360" name="Shape 1360"/>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361" name="Shape 1361"/>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362" name="Shape 1362"/>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363" name="Shape 1363"/>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364" name="Shape 1364"/>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365" name="Shape 1365"/>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366" name="Shape 1366"/>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367" name="Shape 1367"/>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368" name="Shape 1368"/>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369" name="Shape 1369"/>
          <p:cNvSpPr/>
          <p:nvPr/>
        </p:nvSpPr>
        <p:spPr>
          <a:xfrm>
            <a:off x="767824" y="4108513"/>
            <a:ext cx="622754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Dynamic Router</a:t>
            </a:r>
          </a:p>
        </p:txBody>
      </p:sp>
      <p:sp>
        <p:nvSpPr>
          <p:cNvPr id="1370" name="Shape 1370"/>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grpSp>
        <p:nvGrpSpPr>
          <p:cNvPr id="1376" name="Group 1376"/>
          <p:cNvGrpSpPr/>
          <p:nvPr/>
        </p:nvGrpSpPr>
        <p:grpSpPr>
          <a:xfrm>
            <a:off x="1543934" y="10812506"/>
            <a:ext cx="7353316" cy="2320572"/>
            <a:chOff x="0" y="0"/>
            <a:chExt cx="7353315" cy="2320570"/>
          </a:xfrm>
        </p:grpSpPr>
        <p:pic>
          <p:nvPicPr>
            <p:cNvPr id="1371"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372"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373"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374"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375"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377"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378" name="Shape 1378"/>
          <p:cNvSpPr/>
          <p:nvPr/>
        </p:nvSpPr>
        <p:spPr>
          <a:xfrm>
            <a:off x="12109374" y="4978396"/>
            <a:ext cx="10508792" cy="3759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The </a:t>
            </a:r>
            <a:r>
              <a:rPr b="1">
                <a:latin typeface="Helvetica"/>
                <a:ea typeface="Helvetica"/>
                <a:cs typeface="Helvetica"/>
                <a:sym typeface="Helvetica"/>
              </a:rPr>
              <a:t>router</a:t>
            </a:r>
            <a:r>
              <a:t> shapes and routes all external system traffic (HTTP/API) and application traffic from the internet/intranet. It maintains a dynamic routing table for each load-balanced app instance with IP addresses and ports.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0" name="Shape 1380"/>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1381" name="Shape 1381"/>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1382" name="Shape 1382"/>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383" name="Shape 1383"/>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384" name="Shape 1384"/>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385" name="Shape 1385"/>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386" name="Shape 1386"/>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387" name="Shape 1387"/>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388" name="Shape 1388"/>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389" name="Shape 1389"/>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390" name="Shape 1390"/>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391" name="Shape 1391"/>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392" name="Shape 1392"/>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393" name="Shape 1393"/>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394" name="Shape 1394"/>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395" name="Shape 1395"/>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396" name="Shape 1396"/>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Dynamic Router</a:t>
            </a:r>
          </a:p>
        </p:txBody>
      </p:sp>
      <p:sp>
        <p:nvSpPr>
          <p:cNvPr id="1397" name="Shape 1397"/>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sp>
        <p:nvSpPr>
          <p:cNvPr id="1398" name="Shape 1398"/>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METRICS &amp; </a:t>
            </a:r>
          </a:p>
          <a:p>
            <a:pPr algn="r">
              <a:defRPr b="1" sz="1200">
                <a:solidFill>
                  <a:srgbClr val="53585F"/>
                </a:solidFill>
                <a:latin typeface="Helvetica"/>
                <a:ea typeface="Helvetica"/>
                <a:cs typeface="Helvetica"/>
                <a:sym typeface="Helvetica"/>
              </a:defRPr>
            </a:pPr>
            <a:r>
              <a:t>LOGGING</a:t>
            </a:r>
          </a:p>
        </p:txBody>
      </p:sp>
      <p:grpSp>
        <p:nvGrpSpPr>
          <p:cNvPr id="1404" name="Group 1404"/>
          <p:cNvGrpSpPr/>
          <p:nvPr/>
        </p:nvGrpSpPr>
        <p:grpSpPr>
          <a:xfrm>
            <a:off x="1543934" y="10812506"/>
            <a:ext cx="7353316" cy="2320572"/>
            <a:chOff x="0" y="0"/>
            <a:chExt cx="7353315" cy="2320570"/>
          </a:xfrm>
        </p:grpSpPr>
        <p:pic>
          <p:nvPicPr>
            <p:cNvPr id="1399"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400"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401"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402"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403"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405"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pic>
        <p:nvPicPr>
          <p:cNvPr id="1406" name="pasted-image.pdf"/>
          <p:cNvPicPr>
            <a:picLocks noChangeAspect="1"/>
          </p:cNvPicPr>
          <p:nvPr/>
        </p:nvPicPr>
        <p:blipFill>
          <a:blip r:embed="rId8">
            <a:extLst/>
          </a:blip>
          <a:stretch>
            <a:fillRect/>
          </a:stretch>
        </p:blipFill>
        <p:spPr>
          <a:xfrm>
            <a:off x="11017147" y="4692822"/>
            <a:ext cx="10920030" cy="4330357"/>
          </a:xfrm>
          <a:prstGeom prst="rect">
            <a:avLst/>
          </a:prstGeom>
          <a:ln w="12700">
            <a:miter lim="400000"/>
          </a:ln>
        </p:spPr>
      </p:pic>
      <p:sp>
        <p:nvSpPr>
          <p:cNvPr id="1407" name="Shape 1407"/>
          <p:cNvSpPr/>
          <p:nvPr/>
        </p:nvSpPr>
        <p:spPr>
          <a:xfrm>
            <a:off x="2873637" y="8872750"/>
            <a:ext cx="1991361" cy="526174"/>
          </a:xfrm>
          <a:prstGeom prst="roundRect">
            <a:avLst>
              <a:gd name="adj" fmla="val 1930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Collector</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9" name="Shape 1409"/>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sp>
        <p:nvSpPr>
          <p:cNvPr id="1410" name="Shape 1410"/>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sp>
        <p:nvSpPr>
          <p:cNvPr id="1411" name="Shape 1411"/>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412" name="Shape 1412"/>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413" name="Shape 1413"/>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414" name="Shape 1414"/>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415" name="Shape 1415"/>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416" name="Shape 1416"/>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417" name="Shape 1417"/>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418" name="Shape 1418"/>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419" name="Shape 1419"/>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420" name="Shape 1420"/>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421" name="Shape 1421"/>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422" name="Shape 1422"/>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423" name="Shape 1423"/>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424" name="Shape 1424"/>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425" name="Shape 1425"/>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Dynamic Router</a:t>
            </a:r>
          </a:p>
        </p:txBody>
      </p:sp>
      <p:sp>
        <p:nvSpPr>
          <p:cNvPr id="1426" name="Shape 1426"/>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sp>
        <p:nvSpPr>
          <p:cNvPr id="1427" name="Shape 1427"/>
          <p:cNvSpPr/>
          <p:nvPr/>
        </p:nvSpPr>
        <p:spPr>
          <a:xfrm>
            <a:off x="799641" y="8872750"/>
            <a:ext cx="1991361" cy="526174"/>
          </a:xfrm>
          <a:prstGeom prst="roundRect">
            <a:avLst>
              <a:gd name="adj" fmla="val 1930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Syslog</a:t>
            </a:r>
          </a:p>
        </p:txBody>
      </p:sp>
      <p:sp>
        <p:nvSpPr>
          <p:cNvPr id="1428" name="Shape 1428"/>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Collector</a:t>
            </a:r>
          </a:p>
        </p:txBody>
      </p:sp>
      <p:sp>
        <p:nvSpPr>
          <p:cNvPr id="1429" name="Shape 1429"/>
          <p:cNvSpPr/>
          <p:nvPr/>
        </p:nvSpPr>
        <p:spPr>
          <a:xfrm>
            <a:off x="4972191" y="8865287"/>
            <a:ext cx="1991361"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App Log</a:t>
            </a:r>
          </a:p>
        </p:txBody>
      </p:sp>
      <p:sp>
        <p:nvSpPr>
          <p:cNvPr id="1430" name="Shape 1430"/>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METRICS &amp; </a:t>
            </a:r>
          </a:p>
          <a:p>
            <a:pPr algn="r">
              <a:defRPr b="1" sz="1200">
                <a:solidFill>
                  <a:srgbClr val="53585F"/>
                </a:solidFill>
                <a:latin typeface="Helvetica"/>
                <a:ea typeface="Helvetica"/>
                <a:cs typeface="Helvetica"/>
                <a:sym typeface="Helvetica"/>
              </a:defRPr>
            </a:pPr>
            <a:r>
              <a:t>LOGGING</a:t>
            </a:r>
          </a:p>
        </p:txBody>
      </p:sp>
      <p:grpSp>
        <p:nvGrpSpPr>
          <p:cNvPr id="1436" name="Group 1436"/>
          <p:cNvGrpSpPr/>
          <p:nvPr/>
        </p:nvGrpSpPr>
        <p:grpSpPr>
          <a:xfrm>
            <a:off x="1543934" y="10812506"/>
            <a:ext cx="7353316" cy="2320572"/>
            <a:chOff x="0" y="0"/>
            <a:chExt cx="7353315" cy="2320570"/>
          </a:xfrm>
        </p:grpSpPr>
        <p:pic>
          <p:nvPicPr>
            <p:cNvPr id="1431"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432"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433"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434"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435"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437"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pic>
        <p:nvPicPr>
          <p:cNvPr id="1438" name="pasted-image.pdf"/>
          <p:cNvPicPr>
            <a:picLocks noChangeAspect="1"/>
          </p:cNvPicPr>
          <p:nvPr/>
        </p:nvPicPr>
        <p:blipFill>
          <a:blip r:embed="rId8">
            <a:extLst/>
          </a:blip>
          <a:stretch>
            <a:fillRect/>
          </a:stretch>
        </p:blipFill>
        <p:spPr>
          <a:xfrm>
            <a:off x="10934700" y="3961186"/>
            <a:ext cx="11892185" cy="5793629"/>
          </a:xfrm>
          <a:prstGeom prst="rect">
            <a:avLst/>
          </a:prstGeom>
          <a:ln w="12700">
            <a:miter lim="400000"/>
          </a:ln>
        </p:spPr>
      </p:pic>
      <p:sp>
        <p:nvSpPr>
          <p:cNvPr id="1439" name="Shape 1439"/>
          <p:cNvSpPr/>
          <p:nvPr/>
        </p:nvSpPr>
        <p:spPr>
          <a:xfrm>
            <a:off x="13790496" y="12400264"/>
            <a:ext cx="847496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u="sng">
                <a:solidFill>
                  <a:srgbClr val="0F7A70"/>
                </a:solidFill>
                <a:hlinkClick r:id="rId9" invalidUrl="" action="" tgtFrame="" tooltip="" history="1" highlightClick="0" endSnd="0"/>
              </a:defRPr>
            </a:lvl1pPr>
          </a:lstStyle>
          <a:p>
            <a:pPr>
              <a:defRPr u="none"/>
            </a:pPr>
            <a:r>
              <a:rPr u="sng">
                <a:hlinkClick r:id="rId9" invalidUrl="" action="" tgtFrame="" tooltip="" history="1" highlightClick="0" endSnd="0"/>
              </a:rPr>
              <a:t>https://www.youtube.com/watch?v=rk_K_AAHEEI</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1" name="Shape 1441"/>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grpSp>
        <p:nvGrpSpPr>
          <p:cNvPr id="1447" name="Group 1447"/>
          <p:cNvGrpSpPr/>
          <p:nvPr/>
        </p:nvGrpSpPr>
        <p:grpSpPr>
          <a:xfrm>
            <a:off x="1543934" y="10812506"/>
            <a:ext cx="7353316" cy="2320572"/>
            <a:chOff x="0" y="0"/>
            <a:chExt cx="7353315" cy="2320570"/>
          </a:xfrm>
        </p:grpSpPr>
        <p:pic>
          <p:nvPicPr>
            <p:cNvPr id="1442"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443"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444"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445"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446"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448" name="Shape 1448"/>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pic>
        <p:nvPicPr>
          <p:cNvPr id="1449"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450" name="Shape 1450"/>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451" name="Shape 1451"/>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452" name="Shape 1452"/>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453" name="Shape 1453"/>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454" name="Shape 1454"/>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455" name="Shape 1455"/>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456" name="Shape 1456"/>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457" name="Shape 1457"/>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458" name="Shape 1458"/>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459" name="Shape 1459"/>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460" name="Shape 1460"/>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461" name="Shape 1461"/>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462" name="Shape 1462"/>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463" name="Shape 1463"/>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464" name="Shape 1464"/>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Dynamic Router</a:t>
            </a:r>
          </a:p>
        </p:txBody>
      </p:sp>
      <p:sp>
        <p:nvSpPr>
          <p:cNvPr id="1465" name="Shape 1465"/>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sp>
        <p:nvSpPr>
          <p:cNvPr id="1466" name="Shape 1466"/>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Syslog</a:t>
            </a:r>
          </a:p>
        </p:txBody>
      </p:sp>
      <p:sp>
        <p:nvSpPr>
          <p:cNvPr id="1467" name="Shape 1467"/>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Collector</a:t>
            </a:r>
          </a:p>
        </p:txBody>
      </p:sp>
      <p:sp>
        <p:nvSpPr>
          <p:cNvPr id="1468" name="Shape 1468"/>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App Log</a:t>
            </a:r>
          </a:p>
        </p:txBody>
      </p:sp>
      <p:sp>
        <p:nvSpPr>
          <p:cNvPr id="1469" name="Shape 1469"/>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METRICS &amp; </a:t>
            </a:r>
          </a:p>
          <a:p>
            <a:pPr algn="r">
              <a:defRPr b="1" sz="1200">
                <a:solidFill>
                  <a:srgbClr val="53585F"/>
                </a:solidFill>
                <a:latin typeface="Helvetica"/>
                <a:ea typeface="Helvetica"/>
                <a:cs typeface="Helvetica"/>
                <a:sym typeface="Helvetica"/>
              </a:defRPr>
            </a:pPr>
            <a:r>
              <a:t>LOGGING</a:t>
            </a:r>
          </a:p>
        </p:txBody>
      </p:sp>
      <p:sp>
        <p:nvSpPr>
          <p:cNvPr id="1470" name="Shape 1470"/>
          <p:cNvSpPr/>
          <p:nvPr/>
        </p:nvSpPr>
        <p:spPr>
          <a:xfrm rot="16200000">
            <a:off x="6461463" y="6592323"/>
            <a:ext cx="6181577" cy="544172"/>
          </a:xfrm>
          <a:prstGeom prst="roundRect">
            <a:avLst>
              <a:gd name="adj" fmla="val 1867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Service Brokers</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2" name="Shape 1472"/>
          <p:cNvSpPr/>
          <p:nvPr/>
        </p:nvSpPr>
        <p:spPr>
          <a:xfrm>
            <a:off x="631994" y="10077092"/>
            <a:ext cx="917719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grpSp>
        <p:nvGrpSpPr>
          <p:cNvPr id="1478" name="Group 1478"/>
          <p:cNvGrpSpPr/>
          <p:nvPr/>
        </p:nvGrpSpPr>
        <p:grpSpPr>
          <a:xfrm>
            <a:off x="1543934" y="10812506"/>
            <a:ext cx="7353316" cy="2320572"/>
            <a:chOff x="0" y="0"/>
            <a:chExt cx="7353315" cy="2320570"/>
          </a:xfrm>
        </p:grpSpPr>
        <p:pic>
          <p:nvPicPr>
            <p:cNvPr id="1473" name="pasted-image.png"/>
            <p:cNvPicPr>
              <a:picLocks noChangeAspect="1"/>
            </p:cNvPicPr>
            <p:nvPr/>
          </p:nvPicPr>
          <p:blipFill>
            <a:blip r:embed="rId2">
              <a:alphaModFix amt="10407"/>
              <a:extLst/>
            </a:blip>
            <a:stretch>
              <a:fillRect/>
            </a:stretch>
          </p:blipFill>
          <p:spPr>
            <a:xfrm>
              <a:off x="0" y="602468"/>
              <a:ext cx="1651000" cy="266770"/>
            </a:xfrm>
            <a:prstGeom prst="rect">
              <a:avLst/>
            </a:prstGeom>
            <a:ln w="12700" cap="flat">
              <a:noFill/>
              <a:miter lim="400000"/>
            </a:ln>
            <a:effectLst/>
          </p:spPr>
        </p:pic>
        <p:pic>
          <p:nvPicPr>
            <p:cNvPr id="1474" name="pasted-image.png"/>
            <p:cNvPicPr>
              <a:picLocks noChangeAspect="1"/>
            </p:cNvPicPr>
            <p:nvPr/>
          </p:nvPicPr>
          <p:blipFill>
            <a:blip r:embed="rId3">
              <a:alphaModFix amt="10407"/>
              <a:extLst/>
            </a:blip>
            <a:stretch>
              <a:fillRect/>
            </a:stretch>
          </p:blipFill>
          <p:spPr>
            <a:xfrm>
              <a:off x="2673705" y="0"/>
              <a:ext cx="1905001" cy="1471706"/>
            </a:xfrm>
            <a:prstGeom prst="rect">
              <a:avLst/>
            </a:prstGeom>
            <a:ln w="12700" cap="flat">
              <a:noFill/>
              <a:miter lim="400000"/>
            </a:ln>
            <a:effectLst/>
          </p:spPr>
        </p:pic>
        <p:pic>
          <p:nvPicPr>
            <p:cNvPr id="1475" name="pasted-image.png"/>
            <p:cNvPicPr>
              <a:picLocks noChangeAspect="1"/>
            </p:cNvPicPr>
            <p:nvPr/>
          </p:nvPicPr>
          <p:blipFill>
            <a:blip r:embed="rId4">
              <a:alphaModFix amt="10407"/>
              <a:extLst/>
            </a:blip>
            <a:stretch>
              <a:fillRect/>
            </a:stretch>
          </p:blipFill>
          <p:spPr>
            <a:xfrm>
              <a:off x="1276168" y="1071054"/>
              <a:ext cx="1905001" cy="1229033"/>
            </a:xfrm>
            <a:prstGeom prst="rect">
              <a:avLst/>
            </a:prstGeom>
            <a:ln w="12700" cap="flat">
              <a:noFill/>
              <a:miter lim="400000"/>
            </a:ln>
            <a:effectLst/>
          </p:spPr>
        </p:pic>
        <p:pic>
          <p:nvPicPr>
            <p:cNvPr id="1476" name="pasted-image.png"/>
            <p:cNvPicPr>
              <a:picLocks noChangeAspect="1"/>
            </p:cNvPicPr>
            <p:nvPr/>
          </p:nvPicPr>
          <p:blipFill>
            <a:blip r:embed="rId5">
              <a:alphaModFix amt="10407"/>
              <a:extLst/>
            </a:blip>
            <a:stretch>
              <a:fillRect/>
            </a:stretch>
          </p:blipFill>
          <p:spPr>
            <a:xfrm>
              <a:off x="4374400" y="1050570"/>
              <a:ext cx="1270001" cy="1270001"/>
            </a:xfrm>
            <a:prstGeom prst="rect">
              <a:avLst/>
            </a:prstGeom>
            <a:ln w="12700" cap="flat">
              <a:noFill/>
              <a:miter lim="400000"/>
            </a:ln>
            <a:effectLst/>
          </p:spPr>
        </p:pic>
        <p:pic>
          <p:nvPicPr>
            <p:cNvPr id="1477" name="pasted-image.png"/>
            <p:cNvPicPr>
              <a:picLocks noChangeAspect="1"/>
            </p:cNvPicPr>
            <p:nvPr/>
          </p:nvPicPr>
          <p:blipFill>
            <a:blip r:embed="rId6">
              <a:alphaModFix amt="10407"/>
              <a:extLst/>
            </a:blip>
            <a:stretch>
              <a:fillRect/>
            </a:stretch>
          </p:blipFill>
          <p:spPr>
            <a:xfrm>
              <a:off x="5448315" y="563274"/>
              <a:ext cx="1905001" cy="345158"/>
            </a:xfrm>
            <a:prstGeom prst="rect">
              <a:avLst/>
            </a:prstGeom>
            <a:ln w="12700" cap="flat">
              <a:noFill/>
              <a:miter lim="400000"/>
            </a:ln>
            <a:effectLst/>
          </p:spPr>
        </p:pic>
      </p:grpSp>
      <p:sp>
        <p:nvSpPr>
          <p:cNvPr id="1479" name="Shape 1479"/>
          <p:cNvSpPr/>
          <p:nvPr/>
        </p:nvSpPr>
        <p:spPr>
          <a:xfrm>
            <a:off x="631994" y="3097809"/>
            <a:ext cx="917719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pic>
        <p:nvPicPr>
          <p:cNvPr id="1480" name="pasted-image.pdf"/>
          <p:cNvPicPr>
            <a:picLocks noChangeAspect="1"/>
          </p:cNvPicPr>
          <p:nvPr/>
        </p:nvPicPr>
        <p:blipFill>
          <a:blip r:embed="rId7">
            <a:alphaModFix amt="20140"/>
            <a:extLst/>
          </a:blip>
          <a:stretch>
            <a:fillRect/>
          </a:stretch>
        </p:blipFill>
        <p:spPr>
          <a:xfrm>
            <a:off x="1410591" y="1589546"/>
            <a:ext cx="7620001" cy="1092792"/>
          </a:xfrm>
          <a:prstGeom prst="rect">
            <a:avLst/>
          </a:prstGeom>
          <a:ln w="12700">
            <a:miter lim="400000"/>
          </a:ln>
        </p:spPr>
      </p:pic>
      <p:sp>
        <p:nvSpPr>
          <p:cNvPr id="1481" name="Shape 1481"/>
          <p:cNvSpPr/>
          <p:nvPr/>
        </p:nvSpPr>
        <p:spPr>
          <a:xfrm>
            <a:off x="609600" y="3771998"/>
            <a:ext cx="8554539" cy="6181577"/>
          </a:xfrm>
          <a:prstGeom prst="roundRect">
            <a:avLst>
              <a:gd name="adj" fmla="val 6122"/>
            </a:avLst>
          </a:prstGeom>
          <a:ln w="76200">
            <a:solidFill>
              <a:srgbClr val="A6AAA9">
                <a:alpha val="19798"/>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482" name="Shape 1482"/>
          <p:cNvSpPr/>
          <p:nvPr/>
        </p:nvSpPr>
        <p:spPr>
          <a:xfrm>
            <a:off x="782367" y="6893207"/>
            <a:ext cx="3978148" cy="1811545"/>
          </a:xfrm>
          <a:prstGeom prst="roundRect">
            <a:avLst>
              <a:gd name="adj" fmla="val 5608"/>
            </a:avLst>
          </a:prstGeom>
          <a:ln w="76200">
            <a:solidFill>
              <a:srgbClr val="A6AAA9">
                <a:alpha val="19798"/>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483" name="Shape 1483"/>
          <p:cNvSpPr/>
          <p:nvPr/>
        </p:nvSpPr>
        <p:spPr>
          <a:xfrm>
            <a:off x="922067" y="7455296"/>
            <a:ext cx="3698749" cy="515699"/>
          </a:xfrm>
          <a:prstGeom prst="roundRect">
            <a:avLst>
              <a:gd name="adj" fmla="val 19701"/>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484" name="Shape 1484"/>
          <p:cNvSpPr/>
          <p:nvPr/>
        </p:nvSpPr>
        <p:spPr>
          <a:xfrm>
            <a:off x="922067" y="8068333"/>
            <a:ext cx="3698748" cy="500774"/>
          </a:xfrm>
          <a:prstGeom prst="roundRect">
            <a:avLst>
              <a:gd name="adj" fmla="val 20289"/>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485" name="Shape 1485"/>
          <p:cNvSpPr/>
          <p:nvPr/>
        </p:nvSpPr>
        <p:spPr>
          <a:xfrm>
            <a:off x="4862017" y="6893207"/>
            <a:ext cx="2094251" cy="1811545"/>
          </a:xfrm>
          <a:prstGeom prst="roundRect">
            <a:avLst>
              <a:gd name="adj" fmla="val 5608"/>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486" name="Shape 1486"/>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487" name="Shape 1487"/>
          <p:cNvSpPr/>
          <p:nvPr/>
        </p:nvSpPr>
        <p:spPr>
          <a:xfrm>
            <a:off x="794025" y="5494990"/>
            <a:ext cx="3011767"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488" name="Shape 1488"/>
          <p:cNvSpPr/>
          <p:nvPr/>
        </p:nvSpPr>
        <p:spPr>
          <a:xfrm>
            <a:off x="3978095" y="5494990"/>
            <a:ext cx="3011768"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489" name="Shape 1489"/>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490" name="Shape 1490"/>
          <p:cNvSpPr/>
          <p:nvPr/>
        </p:nvSpPr>
        <p:spPr>
          <a:xfrm>
            <a:off x="770807" y="6194578"/>
            <a:ext cx="6221579"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491" name="Shape 1491"/>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492" name="Shape 1492"/>
          <p:cNvSpPr/>
          <p:nvPr/>
        </p:nvSpPr>
        <p:spPr>
          <a:xfrm>
            <a:off x="794825" y="4808101"/>
            <a:ext cx="306683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493" name="Shape 1493"/>
          <p:cNvSpPr/>
          <p:nvPr/>
        </p:nvSpPr>
        <p:spPr>
          <a:xfrm>
            <a:off x="3978095" y="4808101"/>
            <a:ext cx="3011768"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494" name="Shape 1494"/>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495" name="Shape 1495"/>
          <p:cNvSpPr/>
          <p:nvPr/>
        </p:nvSpPr>
        <p:spPr>
          <a:xfrm>
            <a:off x="767824" y="4108513"/>
            <a:ext cx="622754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Dynamic Router</a:t>
            </a:r>
          </a:p>
        </p:txBody>
      </p:sp>
      <p:sp>
        <p:nvSpPr>
          <p:cNvPr id="1496" name="Shape 1496"/>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sp>
        <p:nvSpPr>
          <p:cNvPr id="1497" name="Shape 1497"/>
          <p:cNvSpPr/>
          <p:nvPr/>
        </p:nvSpPr>
        <p:spPr>
          <a:xfrm>
            <a:off x="799641" y="8872750"/>
            <a:ext cx="1991361" cy="526174"/>
          </a:xfrm>
          <a:prstGeom prst="roundRect">
            <a:avLst>
              <a:gd name="adj" fmla="val 19309"/>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Syslog</a:t>
            </a:r>
          </a:p>
        </p:txBody>
      </p:sp>
      <p:sp>
        <p:nvSpPr>
          <p:cNvPr id="1498" name="Shape 1498"/>
          <p:cNvSpPr/>
          <p:nvPr/>
        </p:nvSpPr>
        <p:spPr>
          <a:xfrm>
            <a:off x="2873637" y="8872750"/>
            <a:ext cx="1991361" cy="526174"/>
          </a:xfrm>
          <a:prstGeom prst="roundRect">
            <a:avLst>
              <a:gd name="adj" fmla="val 19309"/>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Collector</a:t>
            </a:r>
          </a:p>
        </p:txBody>
      </p:sp>
      <p:sp>
        <p:nvSpPr>
          <p:cNvPr id="1499" name="Shape 1499"/>
          <p:cNvSpPr/>
          <p:nvPr/>
        </p:nvSpPr>
        <p:spPr>
          <a:xfrm>
            <a:off x="4972191" y="8865287"/>
            <a:ext cx="1991361"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App Log</a:t>
            </a:r>
          </a:p>
        </p:txBody>
      </p:sp>
      <p:sp>
        <p:nvSpPr>
          <p:cNvPr id="1500" name="Shape 1500"/>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METRICS &amp; </a:t>
            </a:r>
          </a:p>
          <a:p>
            <a:pPr algn="r">
              <a:defRPr b="1" sz="1200">
                <a:solidFill>
                  <a:srgbClr val="53585F"/>
                </a:solidFill>
                <a:latin typeface="Helvetica"/>
                <a:ea typeface="Helvetica"/>
                <a:cs typeface="Helvetica"/>
                <a:sym typeface="Helvetica"/>
              </a:defRPr>
            </a:pPr>
            <a:r>
              <a:t>LOGGING</a:t>
            </a:r>
          </a:p>
        </p:txBody>
      </p:sp>
      <p:sp>
        <p:nvSpPr>
          <p:cNvPr id="1501" name="Shape 1501"/>
          <p:cNvSpPr/>
          <p:nvPr/>
        </p:nvSpPr>
        <p:spPr>
          <a:xfrm rot="16200000">
            <a:off x="6461463" y="6592323"/>
            <a:ext cx="6181577" cy="544172"/>
          </a:xfrm>
          <a:prstGeom prst="roundRect">
            <a:avLst>
              <a:gd name="adj" fmla="val 18671"/>
            </a:avLst>
          </a:prstGeom>
          <a:solidFill>
            <a:srgbClr val="0F7A70">
              <a:alpha val="19798"/>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Service Brokers</a:t>
            </a:r>
          </a:p>
        </p:txBody>
      </p:sp>
      <p:sp>
        <p:nvSpPr>
          <p:cNvPr id="1502" name="Shape 1502"/>
          <p:cNvSpPr/>
          <p:nvPr/>
        </p:nvSpPr>
        <p:spPr>
          <a:xfrm>
            <a:off x="7084553" y="6127809"/>
            <a:ext cx="10214894"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000">
                <a:latin typeface="Helvetica"/>
                <a:ea typeface="Helvetica"/>
                <a:cs typeface="Helvetica"/>
                <a:sym typeface="Helvetica"/>
              </a:defRPr>
            </a:lvl1pPr>
          </a:lstStyle>
          <a:p>
            <a:pPr/>
            <a:r>
              <a:t>What is a Service?</a:t>
            </a:r>
          </a:p>
        </p:txBody>
      </p:sp>
      <p:sp>
        <p:nvSpPr>
          <p:cNvPr id="1503" name="Shape 1503"/>
          <p:cNvSpPr/>
          <p:nvPr/>
        </p:nvSpPr>
        <p:spPr>
          <a:xfrm>
            <a:off x="12148235" y="1295399"/>
            <a:ext cx="11724863" cy="25400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pPr>
            <a:r>
              <a:rPr b="1">
                <a:latin typeface="Helvetica"/>
                <a:ea typeface="Helvetica"/>
                <a:cs typeface="Helvetica"/>
                <a:sym typeface="Helvetica"/>
              </a:rPr>
              <a:t>Service</a:t>
            </a:r>
            <a:r>
              <a:t>: An external application dependency made available in the platform (database, message queue, rest endpoint, etc)</a:t>
            </a:r>
          </a:p>
        </p:txBody>
      </p:sp>
      <p:sp>
        <p:nvSpPr>
          <p:cNvPr id="1504" name="Shape 1504"/>
          <p:cNvSpPr/>
          <p:nvPr/>
        </p:nvSpPr>
        <p:spPr>
          <a:xfrm>
            <a:off x="12109374" y="3995732"/>
            <a:ext cx="11724863" cy="25400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pPr>
            <a:r>
              <a:rPr b="1">
                <a:latin typeface="Helvetica"/>
                <a:ea typeface="Helvetica"/>
                <a:cs typeface="Helvetica"/>
                <a:sym typeface="Helvetica"/>
              </a:rPr>
              <a:t>Service Plan (catalog)</a:t>
            </a:r>
            <a:r>
              <a:t>: The profile of available offerings for a service, often tiered in nature (i.e. 250MB Redis Service allowing 10 concurrent connections)</a:t>
            </a:r>
          </a:p>
        </p:txBody>
      </p:sp>
      <p:sp>
        <p:nvSpPr>
          <p:cNvPr id="1505" name="Shape 1505"/>
          <p:cNvSpPr/>
          <p:nvPr/>
        </p:nvSpPr>
        <p:spPr>
          <a:xfrm>
            <a:off x="12109374" y="7299007"/>
            <a:ext cx="11724863" cy="1320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pPr>
            <a:r>
              <a:rPr b="1">
                <a:latin typeface="Helvetica"/>
                <a:ea typeface="Helvetica"/>
                <a:cs typeface="Helvetica"/>
                <a:sym typeface="Helvetica"/>
              </a:rPr>
              <a:t>Service Instance</a:t>
            </a:r>
            <a:r>
              <a:t>: An instantiation of a Service and Service Plan made available to applications</a:t>
            </a:r>
          </a:p>
        </p:txBody>
      </p:sp>
      <p:sp>
        <p:nvSpPr>
          <p:cNvPr id="1506" name="Shape 1506"/>
          <p:cNvSpPr/>
          <p:nvPr/>
        </p:nvSpPr>
        <p:spPr>
          <a:xfrm>
            <a:off x="12148235" y="9206758"/>
            <a:ext cx="11724863" cy="21717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pPr>
            <a:r>
              <a:rPr b="1">
                <a:latin typeface="Helvetica"/>
                <a:ea typeface="Helvetica"/>
                <a:cs typeface="Helvetica"/>
                <a:sym typeface="Helvetica"/>
              </a:rPr>
              <a:t>Service Binding</a:t>
            </a:r>
            <a:r>
              <a:t>: A binding between an application and a service instance allowing the application to leverage the instance.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1502"/>
                                        </p:tgtEl>
                                        <p:attrNameLst>
                                          <p:attrName>style.visibility</p:attrName>
                                        </p:attrNameLst>
                                      </p:cBhvr>
                                      <p:to>
                                        <p:strVal val="visible"/>
                                      </p:to>
                                    </p:set>
                                    <p:anim calcmode="lin" valueType="num">
                                      <p:cBhvr>
                                        <p:cTn id="7" dur="2000" fill="hold"/>
                                        <p:tgtEl>
                                          <p:spTgt spid="1502"/>
                                        </p:tgtEl>
                                        <p:attrNameLst>
                                          <p:attrName>ppt_x</p:attrName>
                                        </p:attrNameLst>
                                      </p:cBhvr>
                                      <p:tavLst>
                                        <p:tav tm="0">
                                          <p:val>
                                            <p:strVal val="#ppt_x"/>
                                          </p:val>
                                        </p:tav>
                                        <p:tav tm="100000">
                                          <p:val>
                                            <p:strVal val="#ppt_x"/>
                                          </p:val>
                                        </p:tav>
                                      </p:tavLst>
                                    </p:anim>
                                    <p:anim calcmode="lin" valueType="num">
                                      <p:cBhvr>
                                        <p:cTn id="8" dur="2000" fill="hold"/>
                                        <p:tgtEl>
                                          <p:spTgt spid="150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path" nodeType="clickEffect" presetSubtype="0" presetID="-1" grpId="2" accel="50000" decel="50000" fill="hold">
                                  <p:stCondLst>
                                    <p:cond delay="0"/>
                                  </p:stCondLst>
                                  <p:childTnLst>
                                    <p:animMotion path="M 0.000000 0.000000 L -0.275099 0.000000" origin="layout" pathEditMode="relative">
                                      <p:cBhvr>
                                        <p:cTn id="12" dur="1000" fill="hold"/>
                                        <p:tgtEl>
                                          <p:spTgt spid="1502"/>
                                        </p:tgtEl>
                                        <p:attrNameLst>
                                          <p:attrName>ppt_x</p:attrName>
                                          <p:attrName>ppt_y</p:attrName>
                                        </p:attrNameLst>
                                      </p:cBhvr>
                                    </p:animMotion>
                                  </p:childTnLst>
                                </p:cTn>
                              </p:par>
                            </p:childTnLst>
                          </p:cTn>
                        </p:par>
                        <p:par>
                          <p:cTn id="13" fill="hold">
                            <p:stCondLst>
                              <p:cond delay="1000"/>
                            </p:stCondLst>
                            <p:childTnLst>
                              <p:par>
                                <p:cTn id="14" presetClass="entr" nodeType="afterEffect" presetSubtype="4" presetID="2" grpId="3" fill="hold">
                                  <p:stCondLst>
                                    <p:cond delay="0"/>
                                  </p:stCondLst>
                                  <p:iterate type="el" backwards="0">
                                    <p:tmAbs val="0"/>
                                  </p:iterate>
                                  <p:childTnLst>
                                    <p:set>
                                      <p:cBhvr>
                                        <p:cTn id="15" fill="hold"/>
                                        <p:tgtEl>
                                          <p:spTgt spid="1503"/>
                                        </p:tgtEl>
                                        <p:attrNameLst>
                                          <p:attrName>style.visibility</p:attrName>
                                        </p:attrNameLst>
                                      </p:cBhvr>
                                      <p:to>
                                        <p:strVal val="visible"/>
                                      </p:to>
                                    </p:set>
                                    <p:anim calcmode="lin" valueType="num">
                                      <p:cBhvr>
                                        <p:cTn id="16" dur="1000" fill="hold"/>
                                        <p:tgtEl>
                                          <p:spTgt spid="1503"/>
                                        </p:tgtEl>
                                        <p:attrNameLst>
                                          <p:attrName>ppt_x</p:attrName>
                                        </p:attrNameLst>
                                      </p:cBhvr>
                                      <p:tavLst>
                                        <p:tav tm="0">
                                          <p:val>
                                            <p:strVal val="#ppt_x"/>
                                          </p:val>
                                        </p:tav>
                                        <p:tav tm="100000">
                                          <p:val>
                                            <p:strVal val="#ppt_x"/>
                                          </p:val>
                                        </p:tav>
                                      </p:tavLst>
                                    </p:anim>
                                    <p:anim calcmode="lin" valueType="num">
                                      <p:cBhvr>
                                        <p:cTn id="17" dur="1000" fill="hold"/>
                                        <p:tgtEl>
                                          <p:spTgt spid="150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4" presetID="2" grpId="4" fill="hold">
                                  <p:stCondLst>
                                    <p:cond delay="0"/>
                                  </p:stCondLst>
                                  <p:iterate type="el" backwards="0">
                                    <p:tmAbs val="0"/>
                                  </p:iterate>
                                  <p:childTnLst>
                                    <p:set>
                                      <p:cBhvr>
                                        <p:cTn id="21" fill="hold"/>
                                        <p:tgtEl>
                                          <p:spTgt spid="1504"/>
                                        </p:tgtEl>
                                        <p:attrNameLst>
                                          <p:attrName>style.visibility</p:attrName>
                                        </p:attrNameLst>
                                      </p:cBhvr>
                                      <p:to>
                                        <p:strVal val="visible"/>
                                      </p:to>
                                    </p:set>
                                    <p:anim calcmode="lin" valueType="num">
                                      <p:cBhvr>
                                        <p:cTn id="22" dur="500" fill="hold"/>
                                        <p:tgtEl>
                                          <p:spTgt spid="1504"/>
                                        </p:tgtEl>
                                        <p:attrNameLst>
                                          <p:attrName>ppt_x</p:attrName>
                                        </p:attrNameLst>
                                      </p:cBhvr>
                                      <p:tavLst>
                                        <p:tav tm="0">
                                          <p:val>
                                            <p:strVal val="#ppt_x"/>
                                          </p:val>
                                        </p:tav>
                                        <p:tav tm="100000">
                                          <p:val>
                                            <p:strVal val="#ppt_x"/>
                                          </p:val>
                                        </p:tav>
                                      </p:tavLst>
                                    </p:anim>
                                    <p:anim calcmode="lin" valueType="num">
                                      <p:cBhvr>
                                        <p:cTn id="23" dur="500" fill="hold"/>
                                        <p:tgtEl>
                                          <p:spTgt spid="150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4" presetID="2" grpId="5" fill="hold">
                                  <p:stCondLst>
                                    <p:cond delay="0"/>
                                  </p:stCondLst>
                                  <p:iterate type="el" backwards="0">
                                    <p:tmAbs val="0"/>
                                  </p:iterate>
                                  <p:childTnLst>
                                    <p:set>
                                      <p:cBhvr>
                                        <p:cTn id="27" fill="hold"/>
                                        <p:tgtEl>
                                          <p:spTgt spid="1505"/>
                                        </p:tgtEl>
                                        <p:attrNameLst>
                                          <p:attrName>style.visibility</p:attrName>
                                        </p:attrNameLst>
                                      </p:cBhvr>
                                      <p:to>
                                        <p:strVal val="visible"/>
                                      </p:to>
                                    </p:set>
                                    <p:anim calcmode="lin" valueType="num">
                                      <p:cBhvr>
                                        <p:cTn id="28" dur="500" fill="hold"/>
                                        <p:tgtEl>
                                          <p:spTgt spid="1505"/>
                                        </p:tgtEl>
                                        <p:attrNameLst>
                                          <p:attrName>ppt_x</p:attrName>
                                        </p:attrNameLst>
                                      </p:cBhvr>
                                      <p:tavLst>
                                        <p:tav tm="0">
                                          <p:val>
                                            <p:strVal val="#ppt_x"/>
                                          </p:val>
                                        </p:tav>
                                        <p:tav tm="100000">
                                          <p:val>
                                            <p:strVal val="#ppt_x"/>
                                          </p:val>
                                        </p:tav>
                                      </p:tavLst>
                                    </p:anim>
                                    <p:anim calcmode="lin" valueType="num">
                                      <p:cBhvr>
                                        <p:cTn id="29" dur="500" fill="hold"/>
                                        <p:tgtEl>
                                          <p:spTgt spid="150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4" presetID="2" grpId="6" fill="hold">
                                  <p:stCondLst>
                                    <p:cond delay="0"/>
                                  </p:stCondLst>
                                  <p:iterate type="el" backwards="0">
                                    <p:tmAbs val="0"/>
                                  </p:iterate>
                                  <p:childTnLst>
                                    <p:set>
                                      <p:cBhvr>
                                        <p:cTn id="33" fill="hold"/>
                                        <p:tgtEl>
                                          <p:spTgt spid="1506"/>
                                        </p:tgtEl>
                                        <p:attrNameLst>
                                          <p:attrName>style.visibility</p:attrName>
                                        </p:attrNameLst>
                                      </p:cBhvr>
                                      <p:to>
                                        <p:strVal val="visible"/>
                                      </p:to>
                                    </p:set>
                                    <p:anim calcmode="lin" valueType="num">
                                      <p:cBhvr>
                                        <p:cTn id="34" dur="500" fill="hold"/>
                                        <p:tgtEl>
                                          <p:spTgt spid="1506"/>
                                        </p:tgtEl>
                                        <p:attrNameLst>
                                          <p:attrName>ppt_x</p:attrName>
                                        </p:attrNameLst>
                                      </p:cBhvr>
                                      <p:tavLst>
                                        <p:tav tm="0">
                                          <p:val>
                                            <p:strVal val="#ppt_x"/>
                                          </p:val>
                                        </p:tav>
                                        <p:tav tm="100000">
                                          <p:val>
                                            <p:strVal val="#ppt_x"/>
                                          </p:val>
                                        </p:tav>
                                      </p:tavLst>
                                    </p:anim>
                                    <p:anim calcmode="lin" valueType="num">
                                      <p:cBhvr>
                                        <p:cTn id="35" dur="500" fill="hold"/>
                                        <p:tgtEl>
                                          <p:spTgt spid="1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5" grpId="5"/>
      <p:bldP build="whole" bldLvl="1" animBg="1" rev="0" advAuto="0" spid="1506" grpId="6"/>
      <p:bldP build="whole" bldLvl="1" animBg="1" rev="0" advAuto="0" spid="1502" grpId="1"/>
      <p:bldP build="whole" bldLvl="1" animBg="1" rev="0" advAuto="0" spid="1503" grpId="3"/>
      <p:bldP build="whole" bldLvl="1" animBg="1" rev="0" advAuto="0" spid="1504" grpId="4"/>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8" name="Shape 1508"/>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grpSp>
        <p:nvGrpSpPr>
          <p:cNvPr id="1514" name="Group 1514"/>
          <p:cNvGrpSpPr/>
          <p:nvPr/>
        </p:nvGrpSpPr>
        <p:grpSpPr>
          <a:xfrm>
            <a:off x="1543934" y="10812506"/>
            <a:ext cx="7353316" cy="2320572"/>
            <a:chOff x="0" y="0"/>
            <a:chExt cx="7353315" cy="2320570"/>
          </a:xfrm>
        </p:grpSpPr>
        <p:pic>
          <p:nvPicPr>
            <p:cNvPr id="1509"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510"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511"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512"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513"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515" name="Shape 1515"/>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pic>
        <p:nvPicPr>
          <p:cNvPr id="1516"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517" name="Shape 1517"/>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518" name="Shape 1518"/>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519" name="Shape 1519"/>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520" name="Shape 1520"/>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521" name="Shape 1521"/>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522" name="Shape 1522"/>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523" name="Shape 1523"/>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524" name="Shape 1524"/>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525" name="Shape 1525"/>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526" name="Shape 1526"/>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527" name="Shape 1527"/>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528" name="Shape 1528"/>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529" name="Shape 1529"/>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530" name="Shape 1530"/>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531" name="Shape 1531"/>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Dynamic Router</a:t>
            </a:r>
          </a:p>
        </p:txBody>
      </p:sp>
      <p:sp>
        <p:nvSpPr>
          <p:cNvPr id="1532" name="Shape 1532"/>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sp>
        <p:nvSpPr>
          <p:cNvPr id="1533" name="Shape 1533"/>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Syslog</a:t>
            </a:r>
          </a:p>
        </p:txBody>
      </p:sp>
      <p:sp>
        <p:nvSpPr>
          <p:cNvPr id="1534" name="Shape 1534"/>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Collector</a:t>
            </a:r>
          </a:p>
        </p:txBody>
      </p:sp>
      <p:sp>
        <p:nvSpPr>
          <p:cNvPr id="1535" name="Shape 1535"/>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App Log</a:t>
            </a:r>
          </a:p>
        </p:txBody>
      </p:sp>
      <p:sp>
        <p:nvSpPr>
          <p:cNvPr id="1536" name="Shape 1536"/>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METRICS &amp; </a:t>
            </a:r>
          </a:p>
          <a:p>
            <a:pPr algn="r">
              <a:defRPr b="1" sz="1200">
                <a:solidFill>
                  <a:srgbClr val="53585F"/>
                </a:solidFill>
                <a:latin typeface="Helvetica"/>
                <a:ea typeface="Helvetica"/>
                <a:cs typeface="Helvetica"/>
                <a:sym typeface="Helvetica"/>
              </a:defRPr>
            </a:pPr>
            <a:r>
              <a:t>LOGGING</a:t>
            </a:r>
          </a:p>
        </p:txBody>
      </p:sp>
      <p:sp>
        <p:nvSpPr>
          <p:cNvPr id="1537" name="Shape 1537"/>
          <p:cNvSpPr/>
          <p:nvPr/>
        </p:nvSpPr>
        <p:spPr>
          <a:xfrm rot="16200000">
            <a:off x="6461463" y="6592323"/>
            <a:ext cx="6181577" cy="544172"/>
          </a:xfrm>
          <a:prstGeom prst="roundRect">
            <a:avLst>
              <a:gd name="adj" fmla="val 1867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Service Brokers</a:t>
            </a:r>
          </a:p>
        </p:txBody>
      </p:sp>
      <p:sp>
        <p:nvSpPr>
          <p:cNvPr id="1538" name="Shape 1538"/>
          <p:cNvSpPr/>
          <p:nvPr/>
        </p:nvSpPr>
        <p:spPr>
          <a:xfrm>
            <a:off x="11330622" y="1462837"/>
            <a:ext cx="12276563" cy="13462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100"/>
            </a:pPr>
            <a:r>
              <a:t>A </a:t>
            </a:r>
            <a:r>
              <a:rPr b="1">
                <a:latin typeface="Helvetica"/>
                <a:ea typeface="Helvetica"/>
                <a:cs typeface="Helvetica"/>
                <a:sym typeface="Helvetica"/>
              </a:rPr>
              <a:t>Service</a:t>
            </a:r>
            <a:r>
              <a:t> </a:t>
            </a:r>
            <a:r>
              <a:rPr b="1">
                <a:latin typeface="Helvetica"/>
                <a:ea typeface="Helvetica"/>
                <a:cs typeface="Helvetica"/>
                <a:sym typeface="Helvetica"/>
              </a:rPr>
              <a:t>Broker</a:t>
            </a:r>
            <a:r>
              <a:t> implements a published RESTful API and is registered with the Cloud Controller</a:t>
            </a:r>
          </a:p>
        </p:txBody>
      </p:sp>
      <p:grpSp>
        <p:nvGrpSpPr>
          <p:cNvPr id="1541" name="Group 1541"/>
          <p:cNvGrpSpPr/>
          <p:nvPr/>
        </p:nvGrpSpPr>
        <p:grpSpPr>
          <a:xfrm>
            <a:off x="11837363" y="3201373"/>
            <a:ext cx="10733175" cy="4876801"/>
            <a:chOff x="0" y="0"/>
            <a:chExt cx="10733174" cy="4876800"/>
          </a:xfrm>
        </p:grpSpPr>
        <p:sp>
          <p:nvSpPr>
            <p:cNvPr id="1540" name="Shape 1540"/>
            <p:cNvSpPr/>
            <p:nvPr/>
          </p:nvSpPr>
          <p:spPr>
            <a:xfrm>
              <a:off x="215900" y="139700"/>
              <a:ext cx="10301376" cy="4318000"/>
            </a:xfrm>
            <a:prstGeom prst="rect">
              <a:avLst/>
            </a:prstGeom>
            <a:solidFill>
              <a:srgbClr val="DCDEE0"/>
            </a:solid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marL="228600" indent="-228600" algn="l" defTabSz="457200">
                <a:defRPr sz="2500">
                  <a:solidFill>
                    <a:srgbClr val="848386"/>
                  </a:solidFill>
                  <a:latin typeface="Helvetica"/>
                  <a:ea typeface="Helvetica"/>
                  <a:cs typeface="Helvetica"/>
                  <a:sym typeface="Helvetica"/>
                </a:defRPr>
              </a:pPr>
              <a:r>
                <a:t>/v2/catalog [GET] – List services and plans available from this broker.</a:t>
              </a:r>
            </a:p>
            <a:p>
              <a:pPr marL="228600" indent="-228600" algn="l" defTabSz="457200">
                <a:defRPr sz="2500">
                  <a:solidFill>
                    <a:srgbClr val="848386"/>
                  </a:solidFill>
                  <a:latin typeface="Helvetica"/>
                  <a:ea typeface="Helvetica"/>
                  <a:cs typeface="Helvetica"/>
                  <a:sym typeface="Helvetica"/>
                </a:defRPr>
              </a:pPr>
            </a:p>
            <a:p>
              <a:pPr marL="228600" indent="-228600" algn="l" defTabSz="457200">
                <a:defRPr sz="2500">
                  <a:solidFill>
                    <a:srgbClr val="848386"/>
                  </a:solidFill>
                  <a:latin typeface="Helvetica"/>
                  <a:ea typeface="Helvetica"/>
                  <a:cs typeface="Helvetica"/>
                  <a:sym typeface="Helvetica"/>
                </a:defRPr>
              </a:pPr>
              <a:r>
                <a:t>/v2/service_instances/:id [PUT] – Create/update a new service instance.</a:t>
              </a:r>
            </a:p>
            <a:p>
              <a:pPr marL="228600" indent="-228600" algn="l" defTabSz="457200">
                <a:defRPr sz="2500">
                  <a:solidFill>
                    <a:srgbClr val="848386"/>
                  </a:solidFill>
                  <a:latin typeface="Helvetica"/>
                  <a:ea typeface="Helvetica"/>
                  <a:cs typeface="Helvetica"/>
                  <a:sym typeface="Helvetica"/>
                </a:defRPr>
              </a:pPr>
            </a:p>
            <a:p>
              <a:pPr marL="228600" indent="-228600" algn="l" defTabSz="457200">
                <a:defRPr sz="2500">
                  <a:solidFill>
                    <a:srgbClr val="848386"/>
                  </a:solidFill>
                  <a:latin typeface="Helvetica"/>
                  <a:ea typeface="Helvetica"/>
                  <a:cs typeface="Helvetica"/>
                  <a:sym typeface="Helvetica"/>
                </a:defRPr>
              </a:pPr>
              <a:r>
                <a:t>/v2/service_instances/:id [DELETE] – Delete a service instance.</a:t>
              </a:r>
            </a:p>
            <a:p>
              <a:pPr marL="228600" indent="-228600" algn="l" defTabSz="457200">
                <a:defRPr sz="2500">
                  <a:solidFill>
                    <a:srgbClr val="848386"/>
                  </a:solidFill>
                  <a:latin typeface="Helvetica"/>
                  <a:ea typeface="Helvetica"/>
                  <a:cs typeface="Helvetica"/>
                  <a:sym typeface="Helvetica"/>
                </a:defRPr>
              </a:pPr>
            </a:p>
            <a:p>
              <a:pPr marL="228600" indent="-228600" algn="l" defTabSz="457200">
                <a:defRPr sz="2500">
                  <a:solidFill>
                    <a:srgbClr val="848386"/>
                  </a:solidFill>
                  <a:latin typeface="Helvetica"/>
                  <a:ea typeface="Helvetica"/>
                  <a:cs typeface="Helvetica"/>
                  <a:sym typeface="Helvetica"/>
                </a:defRPr>
              </a:pPr>
              <a:r>
                <a:t>/v2/service_instances/:instance_id/service_bindings/:id [PUT] – Create a new binding to a service instance.</a:t>
              </a:r>
            </a:p>
            <a:p>
              <a:pPr marL="228600" indent="-228600" algn="l" defTabSz="457200">
                <a:defRPr sz="2500">
                  <a:solidFill>
                    <a:srgbClr val="848386"/>
                  </a:solidFill>
                  <a:latin typeface="Helvetica"/>
                  <a:ea typeface="Helvetica"/>
                  <a:cs typeface="Helvetica"/>
                  <a:sym typeface="Helvetica"/>
                </a:defRPr>
              </a:pPr>
            </a:p>
            <a:p>
              <a:pPr marL="228600" indent="-228600" algn="l" defTabSz="457200">
                <a:defRPr sz="2500">
                  <a:solidFill>
                    <a:srgbClr val="848386"/>
                  </a:solidFill>
                  <a:latin typeface="Helvetica"/>
                  <a:ea typeface="Helvetica"/>
                  <a:cs typeface="Helvetica"/>
                  <a:sym typeface="Helvetica"/>
                </a:defRPr>
              </a:pPr>
              <a:r>
                <a:t>/v2/service_instances/:instance_id/service_bindings/:id [DELETE] – Delete a service instance binding (unbind).</a:t>
              </a:r>
            </a:p>
          </p:txBody>
        </p:sp>
        <p:pic>
          <p:nvPicPr>
            <p:cNvPr id="1539" name=""/>
            <p:cNvPicPr>
              <a:picLocks noChangeAspect="0"/>
            </p:cNvPicPr>
            <p:nvPr/>
          </p:nvPicPr>
          <p:blipFill>
            <a:blip r:embed="rId8">
              <a:extLst/>
            </a:blip>
            <a:stretch>
              <a:fillRect/>
            </a:stretch>
          </p:blipFill>
          <p:spPr>
            <a:xfrm>
              <a:off x="0" y="0"/>
              <a:ext cx="10733175" cy="4876801"/>
            </a:xfrm>
            <a:prstGeom prst="rect">
              <a:avLst/>
            </a:prstGeom>
            <a:effectLst/>
          </p:spPr>
        </p:pic>
      </p:grpSp>
      <p:pic>
        <p:nvPicPr>
          <p:cNvPr id="1542" name="pasted-image.pdf"/>
          <p:cNvPicPr>
            <a:picLocks noChangeAspect="1"/>
          </p:cNvPicPr>
          <p:nvPr/>
        </p:nvPicPr>
        <p:blipFill>
          <a:blip r:embed="rId9">
            <a:extLst/>
          </a:blip>
          <a:stretch>
            <a:fillRect/>
          </a:stretch>
        </p:blipFill>
        <p:spPr>
          <a:xfrm>
            <a:off x="10941146" y="8194916"/>
            <a:ext cx="12525609" cy="47919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41"/>
                                        </p:tgtEl>
                                        <p:attrNameLst>
                                          <p:attrName>style.visibility</p:attrName>
                                        </p:attrNameLst>
                                      </p:cBhvr>
                                      <p:to>
                                        <p:strVal val="visible"/>
                                      </p:to>
                                    </p:set>
                                    <p:animEffect filter="dissolve" transition="in">
                                      <p:cBhvr>
                                        <p:cTn id="7" dur="500"/>
                                        <p:tgtEl>
                                          <p:spTgt spid="154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1542"/>
                                        </p:tgtEl>
                                        <p:attrNameLst>
                                          <p:attrName>style.visibility</p:attrName>
                                        </p:attrNameLst>
                                      </p:cBhvr>
                                      <p:to>
                                        <p:strVal val="visible"/>
                                      </p:to>
                                    </p:set>
                                    <p:anim calcmode="lin" valueType="num">
                                      <p:cBhvr>
                                        <p:cTn id="12" dur="1000" fill="hold"/>
                                        <p:tgtEl>
                                          <p:spTgt spid="1542"/>
                                        </p:tgtEl>
                                        <p:attrNameLst>
                                          <p:attrName>ppt_x</p:attrName>
                                        </p:attrNameLst>
                                      </p:cBhvr>
                                      <p:tavLst>
                                        <p:tav tm="0">
                                          <p:val>
                                            <p:strVal val="#ppt_x"/>
                                          </p:val>
                                        </p:tav>
                                        <p:tav tm="100000">
                                          <p:val>
                                            <p:strVal val="#ppt_x"/>
                                          </p:val>
                                        </p:tav>
                                      </p:tavLst>
                                    </p:anim>
                                    <p:anim calcmode="lin" valueType="num">
                                      <p:cBhvr>
                                        <p:cTn id="13" dur="1000" fill="hold"/>
                                        <p:tgtEl>
                                          <p:spTgt spid="15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2" grpId="2"/>
      <p:bldP build="whole" bldLvl="1" animBg="1" rev="0" advAuto="0" spid="1541"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4" name="Shape 1544"/>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grpSp>
        <p:nvGrpSpPr>
          <p:cNvPr id="1550" name="Group 1550"/>
          <p:cNvGrpSpPr/>
          <p:nvPr/>
        </p:nvGrpSpPr>
        <p:grpSpPr>
          <a:xfrm>
            <a:off x="1543934" y="10812506"/>
            <a:ext cx="7353316" cy="2320572"/>
            <a:chOff x="0" y="0"/>
            <a:chExt cx="7353315" cy="2320570"/>
          </a:xfrm>
        </p:grpSpPr>
        <p:pic>
          <p:nvPicPr>
            <p:cNvPr id="1545"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546"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547"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548"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549"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551" name="Shape 1551"/>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pic>
        <p:nvPicPr>
          <p:cNvPr id="1552"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553" name="Shape 1553"/>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554" name="Shape 1554"/>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555" name="Shape 1555"/>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556" name="Shape 1556"/>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557" name="Shape 1557"/>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558" name="Shape 1558"/>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559" name="Shape 1559"/>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560" name="Shape 1560"/>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561" name="Shape 1561"/>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562" name="Shape 1562"/>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563" name="Shape 1563"/>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564" name="Shape 1564"/>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565" name="Shape 1565"/>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566" name="Shape 1566"/>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567" name="Shape 1567"/>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Dynamic Router</a:t>
            </a:r>
          </a:p>
        </p:txBody>
      </p:sp>
      <p:sp>
        <p:nvSpPr>
          <p:cNvPr id="1568" name="Shape 1568"/>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sp>
        <p:nvSpPr>
          <p:cNvPr id="1569" name="Shape 1569"/>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Syslog</a:t>
            </a:r>
          </a:p>
        </p:txBody>
      </p:sp>
      <p:sp>
        <p:nvSpPr>
          <p:cNvPr id="1570" name="Shape 1570"/>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Collector</a:t>
            </a:r>
          </a:p>
        </p:txBody>
      </p:sp>
      <p:sp>
        <p:nvSpPr>
          <p:cNvPr id="1571" name="Shape 1571"/>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App Log</a:t>
            </a:r>
          </a:p>
        </p:txBody>
      </p:sp>
      <p:sp>
        <p:nvSpPr>
          <p:cNvPr id="1572" name="Shape 1572"/>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METRICS &amp; </a:t>
            </a:r>
          </a:p>
          <a:p>
            <a:pPr algn="r">
              <a:defRPr b="1" sz="1200">
                <a:solidFill>
                  <a:srgbClr val="53585F"/>
                </a:solidFill>
                <a:latin typeface="Helvetica"/>
                <a:ea typeface="Helvetica"/>
                <a:cs typeface="Helvetica"/>
                <a:sym typeface="Helvetica"/>
              </a:defRPr>
            </a:pPr>
            <a:r>
              <a:t>LOGGING</a:t>
            </a:r>
          </a:p>
        </p:txBody>
      </p:sp>
      <p:sp>
        <p:nvSpPr>
          <p:cNvPr id="1573" name="Shape 1573"/>
          <p:cNvSpPr/>
          <p:nvPr/>
        </p:nvSpPr>
        <p:spPr>
          <a:xfrm rot="16200000">
            <a:off x="6461463" y="6592323"/>
            <a:ext cx="6181577" cy="544172"/>
          </a:xfrm>
          <a:prstGeom prst="roundRect">
            <a:avLst>
              <a:gd name="adj" fmla="val 1867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Service Brokers</a:t>
            </a:r>
          </a:p>
        </p:txBody>
      </p:sp>
      <p:pic>
        <p:nvPicPr>
          <p:cNvPr id="1574" name="pasted-image.pdf"/>
          <p:cNvPicPr>
            <a:picLocks noChangeAspect="1"/>
          </p:cNvPicPr>
          <p:nvPr/>
        </p:nvPicPr>
        <p:blipFill>
          <a:blip r:embed="rId8">
            <a:extLst/>
          </a:blip>
          <a:stretch>
            <a:fillRect/>
          </a:stretch>
        </p:blipFill>
        <p:spPr>
          <a:xfrm>
            <a:off x="10398525" y="3931198"/>
            <a:ext cx="12926301" cy="7034721"/>
          </a:xfrm>
          <a:prstGeom prst="rect">
            <a:avLst/>
          </a:prstGeom>
          <a:ln w="12700">
            <a:miter lim="400000"/>
          </a:ln>
        </p:spPr>
      </p:pic>
      <p:sp>
        <p:nvSpPr>
          <p:cNvPr id="1575" name="Shape 1575"/>
          <p:cNvSpPr/>
          <p:nvPr/>
        </p:nvSpPr>
        <p:spPr>
          <a:xfrm>
            <a:off x="10534764" y="2698558"/>
            <a:ext cx="54038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Managed Services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7" name="Shape 1577"/>
          <p:cNvSpPr/>
          <p:nvPr/>
        </p:nvSpPr>
        <p:spPr>
          <a:xfrm>
            <a:off x="11283262" y="4057650"/>
            <a:ext cx="10925841" cy="560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3600">
                <a:solidFill>
                  <a:srgbClr val="848386"/>
                </a:solidFill>
                <a:latin typeface="Helvetica"/>
                <a:ea typeface="Helvetica"/>
                <a:cs typeface="Helvetica"/>
                <a:sym typeface="Helvetica"/>
              </a:defRPr>
            </a:pPr>
            <a:r>
              <a:rPr b="1">
                <a:solidFill>
                  <a:srgbClr val="008E7B"/>
                </a:solidFill>
              </a:rPr>
              <a:t>User-provided service instances </a:t>
            </a:r>
            <a:r>
              <a:rPr>
                <a:solidFill>
                  <a:srgbClr val="53585F"/>
                </a:solidFill>
              </a:rPr>
              <a:t>are service instances which have been provisioned outside of Cloud Foundry</a:t>
            </a:r>
            <a:endParaRPr>
              <a:solidFill>
                <a:srgbClr val="53585F"/>
              </a:solidFill>
            </a:endParaRPr>
          </a:p>
          <a:p>
            <a:pPr algn="l" defTabSz="457200">
              <a:defRPr sz="3200">
                <a:solidFill>
                  <a:srgbClr val="848386"/>
                </a:solidFill>
                <a:latin typeface="Helvetica"/>
                <a:ea typeface="Helvetica"/>
                <a:cs typeface="Helvetica"/>
                <a:sym typeface="Helvetica"/>
              </a:defRPr>
            </a:pPr>
          </a:p>
          <a:p>
            <a:pPr marL="195384" indent="-195384" algn="l" defTabSz="457200">
              <a:buSzPct val="75000"/>
              <a:buChar char="•"/>
              <a:defRPr sz="3200">
                <a:solidFill>
                  <a:srgbClr val="848386"/>
                </a:solidFill>
                <a:latin typeface="Helvetica"/>
                <a:ea typeface="Helvetica"/>
                <a:cs typeface="Helvetica"/>
                <a:sym typeface="Helvetica"/>
              </a:defRPr>
            </a:pPr>
            <a:r>
              <a:t>Behave like other service instances once created</a:t>
            </a:r>
          </a:p>
          <a:p>
            <a:pPr marL="195384" indent="-195384" algn="l" defTabSz="457200">
              <a:buSzPct val="75000"/>
              <a:buChar char="•"/>
              <a:defRPr sz="3200">
                <a:solidFill>
                  <a:srgbClr val="848386"/>
                </a:solidFill>
                <a:latin typeface="Helvetica"/>
                <a:ea typeface="Helvetica"/>
                <a:cs typeface="Helvetica"/>
                <a:sym typeface="Helvetica"/>
              </a:defRPr>
            </a:pPr>
          </a:p>
          <a:p>
            <a:pPr marL="195384" indent="-195384" algn="l" defTabSz="457200">
              <a:buSzPct val="75000"/>
              <a:buChar char="•"/>
              <a:defRPr sz="3200">
                <a:solidFill>
                  <a:srgbClr val="848386"/>
                </a:solidFill>
                <a:latin typeface="Helvetica"/>
                <a:ea typeface="Helvetica"/>
                <a:cs typeface="Helvetica"/>
                <a:sym typeface="Helvetica"/>
              </a:defRPr>
            </a:pPr>
            <a:r>
              <a:t>Familiar commands (‘create-service’) provide service instance configuration (including credentials) to applications, eliminating the need to hard code service instance endpoints</a:t>
            </a:r>
          </a:p>
        </p:txBody>
      </p:sp>
      <p:sp>
        <p:nvSpPr>
          <p:cNvPr id="1578" name="Shape 1578"/>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grpSp>
        <p:nvGrpSpPr>
          <p:cNvPr id="1584" name="Group 1584"/>
          <p:cNvGrpSpPr/>
          <p:nvPr/>
        </p:nvGrpSpPr>
        <p:grpSpPr>
          <a:xfrm>
            <a:off x="1543934" y="10812506"/>
            <a:ext cx="7353316" cy="2320572"/>
            <a:chOff x="0" y="0"/>
            <a:chExt cx="7353315" cy="2320570"/>
          </a:xfrm>
        </p:grpSpPr>
        <p:pic>
          <p:nvPicPr>
            <p:cNvPr id="1579" name="pasted-image.png"/>
            <p:cNvPicPr>
              <a:picLocks noChangeAspect="1"/>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580" name="pasted-image.png"/>
            <p:cNvPicPr>
              <a:picLocks noChangeAspect="1"/>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581" name="pasted-image.png"/>
            <p:cNvPicPr>
              <a:picLocks noChangeAspect="1"/>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582" name="pasted-image.png"/>
            <p:cNvPicPr>
              <a:picLocks noChangeAspect="1"/>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583" name="pasted-image.png"/>
            <p:cNvPicPr>
              <a:picLocks noChangeAspect="1"/>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585" name="Shape 1585"/>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HA Proxy</a:t>
            </a:r>
          </a:p>
        </p:txBody>
      </p:sp>
      <p:pic>
        <p:nvPicPr>
          <p:cNvPr id="1586" name="pasted-image.pdf"/>
          <p:cNvPicPr>
            <a:picLocks noChangeAspect="1"/>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587" name="Shape 1587"/>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latin typeface="Helvetica"/>
                <a:ea typeface="Helvetica"/>
                <a:cs typeface="Helvetica"/>
                <a:sym typeface="Helvetica"/>
              </a:defRPr>
            </a:lvl1pPr>
          </a:lstStyle>
          <a:p>
            <a:pPr/>
            <a:r>
              <a:t>ELASTIC RUNTIME</a:t>
            </a:r>
          </a:p>
        </p:txBody>
      </p:sp>
      <p:sp>
        <p:nvSpPr>
          <p:cNvPr id="1588" name="Shape 1588"/>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latin typeface="Helvetica"/>
                <a:ea typeface="Helvetica"/>
                <a:cs typeface="Helvetica"/>
                <a:sym typeface="Helvetica"/>
              </a:defRPr>
            </a:lvl1pPr>
          </a:lstStyle>
          <a:p>
            <a:pPr/>
            <a:r>
              <a:t>App Execution (DEA)</a:t>
            </a:r>
          </a:p>
        </p:txBody>
      </p:sp>
      <p:sp>
        <p:nvSpPr>
          <p:cNvPr id="1589" name="Shape 1589"/>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Warden</a:t>
            </a:r>
          </a:p>
        </p:txBody>
      </p:sp>
      <p:sp>
        <p:nvSpPr>
          <p:cNvPr id="1590" name="Shape 1590"/>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Build packs</a:t>
            </a:r>
          </a:p>
        </p:txBody>
      </p:sp>
      <p:sp>
        <p:nvSpPr>
          <p:cNvPr id="1591" name="Shape 1591"/>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Blob Store</a:t>
            </a:r>
          </a:p>
        </p:txBody>
      </p:sp>
      <p:sp>
        <p:nvSpPr>
          <p:cNvPr id="1592" name="Shape 1592"/>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APP EXECUTION &amp; </a:t>
            </a:r>
          </a:p>
          <a:p>
            <a:pPr algn="r">
              <a:defRPr b="1" sz="1200">
                <a:solidFill>
                  <a:srgbClr val="53585F"/>
                </a:solidFill>
                <a:latin typeface="Helvetica"/>
                <a:ea typeface="Helvetica"/>
                <a:cs typeface="Helvetica"/>
                <a:sym typeface="Helvetica"/>
              </a:defRPr>
            </a:pPr>
            <a:r>
              <a:t>STORAGE</a:t>
            </a:r>
          </a:p>
        </p:txBody>
      </p:sp>
      <p:sp>
        <p:nvSpPr>
          <p:cNvPr id="1593" name="Shape 1593"/>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Cloud Controller</a:t>
            </a:r>
          </a:p>
        </p:txBody>
      </p:sp>
      <p:sp>
        <p:nvSpPr>
          <p:cNvPr id="1594" name="Shape 1594"/>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Health Manager</a:t>
            </a:r>
          </a:p>
        </p:txBody>
      </p:sp>
      <p:sp>
        <p:nvSpPr>
          <p:cNvPr id="1595" name="Shape 1595"/>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APP LIFECYCLE</a:t>
            </a:r>
          </a:p>
        </p:txBody>
      </p:sp>
      <p:sp>
        <p:nvSpPr>
          <p:cNvPr id="1596" name="Shape 1596"/>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Message Bus (NATS)</a:t>
            </a:r>
          </a:p>
        </p:txBody>
      </p:sp>
      <p:sp>
        <p:nvSpPr>
          <p:cNvPr id="1597" name="Shape 1597"/>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MESSAGING</a:t>
            </a:r>
          </a:p>
        </p:txBody>
      </p:sp>
      <p:sp>
        <p:nvSpPr>
          <p:cNvPr id="1598" name="Shape 1598"/>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OAuth 2.0 (UAA)</a:t>
            </a:r>
          </a:p>
        </p:txBody>
      </p:sp>
      <p:sp>
        <p:nvSpPr>
          <p:cNvPr id="1599" name="Shape 1599"/>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Login Server</a:t>
            </a:r>
          </a:p>
        </p:txBody>
      </p:sp>
      <p:sp>
        <p:nvSpPr>
          <p:cNvPr id="1600" name="Shape 1600"/>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AUTHENTICATION &amp; </a:t>
            </a:r>
          </a:p>
          <a:p>
            <a:pPr algn="r">
              <a:defRPr b="1" sz="1200">
                <a:solidFill>
                  <a:srgbClr val="53585F"/>
                </a:solidFill>
                <a:latin typeface="Helvetica"/>
                <a:ea typeface="Helvetica"/>
                <a:cs typeface="Helvetica"/>
                <a:sym typeface="Helvetica"/>
              </a:defRPr>
            </a:pPr>
            <a:r>
              <a:t>AUTHORIZATION</a:t>
            </a:r>
          </a:p>
        </p:txBody>
      </p:sp>
      <p:sp>
        <p:nvSpPr>
          <p:cNvPr id="1601" name="Shape 1601"/>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Dynamic Router</a:t>
            </a:r>
          </a:p>
        </p:txBody>
      </p:sp>
      <p:sp>
        <p:nvSpPr>
          <p:cNvPr id="1602" name="Shape 1602"/>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latin typeface="Helvetica"/>
                <a:ea typeface="Helvetica"/>
                <a:cs typeface="Helvetica"/>
                <a:sym typeface="Helvetica"/>
              </a:defRPr>
            </a:lvl1pPr>
          </a:lstStyle>
          <a:p>
            <a:pPr/>
            <a:r>
              <a:t>ROUTING</a:t>
            </a:r>
          </a:p>
        </p:txBody>
      </p:sp>
      <p:sp>
        <p:nvSpPr>
          <p:cNvPr id="1603" name="Shape 1603"/>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Syslog</a:t>
            </a:r>
          </a:p>
        </p:txBody>
      </p:sp>
      <p:sp>
        <p:nvSpPr>
          <p:cNvPr id="1604" name="Shape 1604"/>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Collector</a:t>
            </a:r>
          </a:p>
        </p:txBody>
      </p:sp>
      <p:sp>
        <p:nvSpPr>
          <p:cNvPr id="1605" name="Shape 1605"/>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App Log</a:t>
            </a:r>
          </a:p>
        </p:txBody>
      </p:sp>
      <p:sp>
        <p:nvSpPr>
          <p:cNvPr id="1606" name="Shape 1606"/>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1200">
                <a:solidFill>
                  <a:srgbClr val="53585F"/>
                </a:solidFill>
                <a:latin typeface="Helvetica"/>
                <a:ea typeface="Helvetica"/>
                <a:cs typeface="Helvetica"/>
                <a:sym typeface="Helvetica"/>
              </a:defRPr>
            </a:pPr>
            <a:r>
              <a:t>METRICS &amp; </a:t>
            </a:r>
          </a:p>
          <a:p>
            <a:pPr algn="r">
              <a:defRPr b="1" sz="1200">
                <a:solidFill>
                  <a:srgbClr val="53585F"/>
                </a:solidFill>
                <a:latin typeface="Helvetica"/>
                <a:ea typeface="Helvetica"/>
                <a:cs typeface="Helvetica"/>
                <a:sym typeface="Helvetica"/>
              </a:defRPr>
            </a:pPr>
            <a:r>
              <a:t>LOGGING</a:t>
            </a:r>
          </a:p>
        </p:txBody>
      </p:sp>
      <p:sp>
        <p:nvSpPr>
          <p:cNvPr id="1607" name="Shape 1607"/>
          <p:cNvSpPr/>
          <p:nvPr/>
        </p:nvSpPr>
        <p:spPr>
          <a:xfrm rot="16200000">
            <a:off x="6461463" y="6592323"/>
            <a:ext cx="6181577" cy="544172"/>
          </a:xfrm>
          <a:prstGeom prst="roundRect">
            <a:avLst>
              <a:gd name="adj" fmla="val 1867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Service Brokers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9" name="Shape 1609"/>
          <p:cNvSpPr/>
          <p:nvPr>
            <p:ph type="ctrTitle"/>
          </p:nvPr>
        </p:nvSpPr>
        <p:spPr>
          <a:prstGeom prst="rect">
            <a:avLst/>
          </a:prstGeom>
        </p:spPr>
        <p:txBody>
          <a:bodyPr/>
          <a:lstStyle/>
          <a:p>
            <a:pPr/>
            <a:r>
              <a:t>Diego, Lattice &amp; CF</a:t>
            </a:r>
          </a:p>
        </p:txBody>
      </p:sp>
      <p:sp>
        <p:nvSpPr>
          <p:cNvPr id="1610" name="Shape 1610"/>
          <p:cNvSpPr/>
          <p:nvPr>
            <p:ph type="subTitle" sz="quarter" idx="1"/>
          </p:nvPr>
        </p:nvSpPr>
        <p:spPr>
          <a:prstGeom prst="rect">
            <a:avLst/>
          </a:prstGeom>
        </p:spPr>
        <p:txBody>
          <a:bodyPr/>
          <a:lstStyle/>
          <a:p>
            <a:pPr/>
            <a:r>
              <a:t>re-architecting the Elastic Runtime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12" name="Screen Shot 2015-03-29 at 10.03.35 PM.png"/>
          <p:cNvPicPr>
            <a:picLocks noChangeAspect="1"/>
          </p:cNvPicPr>
          <p:nvPr/>
        </p:nvPicPr>
        <p:blipFill>
          <a:blip r:embed="rId2">
            <a:extLst/>
          </a:blip>
          <a:stretch>
            <a:fillRect/>
          </a:stretch>
        </p:blipFill>
        <p:spPr>
          <a:xfrm>
            <a:off x="4343400" y="292100"/>
            <a:ext cx="15697200" cy="1313180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pic>
        <p:nvPicPr>
          <p:cNvPr id="261" name="pasted-image.pdf"/>
          <p:cNvPicPr>
            <a:picLocks noChangeAspect="1"/>
          </p:cNvPicPr>
          <p:nvPr/>
        </p:nvPicPr>
        <p:blipFill>
          <a:blip r:embed="rId2">
            <a:extLst/>
          </a:blip>
          <a:stretch>
            <a:fillRect/>
          </a:stretch>
        </p:blipFill>
        <p:spPr>
          <a:xfrm>
            <a:off x="12806219" y="6239255"/>
            <a:ext cx="8259806" cy="6502401"/>
          </a:xfrm>
          <a:prstGeom prst="rect">
            <a:avLst/>
          </a:prstGeom>
          <a:ln w="12700">
            <a:miter lim="400000"/>
          </a:ln>
        </p:spPr>
      </p:pic>
      <p:sp>
        <p:nvSpPr>
          <p:cNvPr id="262" name="Shape 262"/>
          <p:cNvSpPr/>
          <p:nvPr/>
        </p:nvSpPr>
        <p:spPr>
          <a:xfrm>
            <a:off x="12205117" y="1233199"/>
            <a:ext cx="10839057" cy="3759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rPr b="1">
                <a:latin typeface="Helvetica"/>
                <a:ea typeface="Helvetica"/>
                <a:cs typeface="Helvetica"/>
                <a:sym typeface="Helvetica"/>
              </a:rPr>
              <a:t>BOSH deploys and manages</a:t>
            </a:r>
            <a:r>
              <a:t> large scale distributed systems. It provides the means to go from deployment (i.e., Chef/Puppet) to VM creation and lifecycle management.  Core to bosh is the ability to execute </a:t>
            </a:r>
            <a:r>
              <a:rPr b="1">
                <a:latin typeface="Helvetica"/>
                <a:ea typeface="Helvetica"/>
                <a:cs typeface="Helvetica"/>
                <a:sym typeface="Helvetica"/>
              </a:rPr>
              <a:t>Canary-style deployments</a:t>
            </a:r>
            <a:r>
              <a:t> with zero downtime.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260"/>
                                        </p:tgtEl>
                                        <p:attrNameLst>
                                          <p:attrName>style.visibility</p:attrName>
                                        </p:attrNameLst>
                                      </p:cBhvr>
                                      <p:to>
                                        <p:strVal val="visible"/>
                                      </p:to>
                                    </p:set>
                                    <p:anim calcmode="lin" valueType="num">
                                      <p:cBhvr>
                                        <p:cTn id="7" dur="500" fill="hold"/>
                                        <p:tgtEl>
                                          <p:spTgt spid="260"/>
                                        </p:tgtEl>
                                        <p:attrNameLst>
                                          <p:attrName>ppt_x</p:attrName>
                                        </p:attrNameLst>
                                      </p:cBhvr>
                                      <p:tavLst>
                                        <p:tav tm="0">
                                          <p:val>
                                            <p:strVal val="#ppt_x"/>
                                          </p:val>
                                        </p:tav>
                                        <p:tav tm="100000">
                                          <p:val>
                                            <p:strVal val="#ppt_x"/>
                                          </p:val>
                                        </p:tav>
                                      </p:tavLst>
                                    </p:anim>
                                    <p:anim calcmode="lin" valueType="num">
                                      <p:cBhvr>
                                        <p:cTn id="8" dur="500" fill="hold"/>
                                        <p:tgtEl>
                                          <p:spTgt spid="26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ID="9" grpId="2" fill="hold">
                                  <p:stCondLst>
                                    <p:cond delay="0"/>
                                  </p:stCondLst>
                                  <p:iterate type="el" backwards="0">
                                    <p:tmAbs val="0"/>
                                  </p:iterate>
                                  <p:childTnLst>
                                    <p:set>
                                      <p:cBhvr>
                                        <p:cTn id="11" fill="hold"/>
                                        <p:tgtEl>
                                          <p:spTgt spid="261"/>
                                        </p:tgtEl>
                                        <p:attrNameLst>
                                          <p:attrName>style.visibility</p:attrName>
                                        </p:attrNameLst>
                                      </p:cBhvr>
                                      <p:to>
                                        <p:strVal val="visible"/>
                                      </p:to>
                                    </p:set>
                                    <p:animEffect filter="dissolve" transition="in">
                                      <p:cBhvr>
                                        <p:cTn id="12" dur="1000"/>
                                        <p:tgtEl>
                                          <p:spTgt spid="261"/>
                                        </p:tgtEl>
                                      </p:cBhvr>
                                    </p:animEffect>
                                  </p:childTnLst>
                                </p:cTn>
                              </p:par>
                            </p:childTnLst>
                          </p:cTn>
                        </p:par>
                        <p:par>
                          <p:cTn id="13" fill="hold">
                            <p:stCondLst>
                              <p:cond delay="1500"/>
                            </p:stCondLst>
                            <p:childTnLst>
                              <p:par>
                                <p:cTn id="14" presetClass="entr" nodeType="afterEffect" presetID="9" grpId="3" fill="hold">
                                  <p:stCondLst>
                                    <p:cond delay="0"/>
                                  </p:stCondLst>
                                  <p:iterate type="el" backwards="0">
                                    <p:tmAbs val="0"/>
                                  </p:iterate>
                                  <p:childTnLst>
                                    <p:set>
                                      <p:cBhvr>
                                        <p:cTn id="15" fill="hold"/>
                                        <p:tgtEl>
                                          <p:spTgt spid="262"/>
                                        </p:tgtEl>
                                        <p:attrNameLst>
                                          <p:attrName>style.visibility</p:attrName>
                                        </p:attrNameLst>
                                      </p:cBhvr>
                                      <p:to>
                                        <p:strVal val="visible"/>
                                      </p:to>
                                    </p:set>
                                    <p:animEffect filter="dissolve" transition="in">
                                      <p:cBhvr>
                                        <p:cTn id="16"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1" grpId="2"/>
      <p:bldP build="whole" bldLvl="1" animBg="1" rev="0" advAuto="0" spid="260" grpId="1"/>
      <p:bldP build="whole" bldLvl="1" animBg="1" rev="0" advAuto="0" spid="262" grpId="3"/>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14" name="pasted-image.pdf"/>
          <p:cNvPicPr>
            <a:picLocks noChangeAspect="1"/>
          </p:cNvPicPr>
          <p:nvPr/>
        </p:nvPicPr>
        <p:blipFill>
          <a:blip r:embed="rId2">
            <a:extLst/>
          </a:blip>
          <a:stretch>
            <a:fillRect/>
          </a:stretch>
        </p:blipFill>
        <p:spPr>
          <a:xfrm>
            <a:off x="-88384" y="-49718"/>
            <a:ext cx="24560771" cy="13815436"/>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4" name="image10.png" descr="ICON_VM_basic_label_Q308"/>
          <p:cNvPicPr>
            <a:picLocks noChangeAspect="1"/>
          </p:cNvPicPr>
          <p:nvPr/>
        </p:nvPicPr>
        <p:blipFill>
          <a:blip r:embed="rId2">
            <a:extLst/>
          </a:blip>
          <a:stretch>
            <a:fillRect/>
          </a:stretch>
        </p:blipFill>
        <p:spPr>
          <a:xfrm>
            <a:off x="3214230" y="4644940"/>
            <a:ext cx="1275924" cy="1495503"/>
          </a:xfrm>
          <a:prstGeom prst="rect">
            <a:avLst/>
          </a:prstGeom>
          <a:ln w="12700">
            <a:miter lim="400000"/>
          </a:ln>
        </p:spPr>
      </p:pic>
      <p:pic>
        <p:nvPicPr>
          <p:cNvPr id="265" name="image10.png" descr="ICON_VM_basic_label_Q308"/>
          <p:cNvPicPr>
            <a:picLocks noChangeAspect="1"/>
          </p:cNvPicPr>
          <p:nvPr/>
        </p:nvPicPr>
        <p:blipFill>
          <a:blip r:embed="rId2">
            <a:extLst/>
          </a:blip>
          <a:stretch>
            <a:fillRect/>
          </a:stretch>
        </p:blipFill>
        <p:spPr>
          <a:xfrm>
            <a:off x="3896147" y="5054546"/>
            <a:ext cx="1275924" cy="1495502"/>
          </a:xfrm>
          <a:prstGeom prst="rect">
            <a:avLst/>
          </a:prstGeom>
          <a:ln w="12700">
            <a:miter lim="400000"/>
          </a:ln>
        </p:spPr>
      </p:pic>
      <p:pic>
        <p:nvPicPr>
          <p:cNvPr id="266" name="image10.png" descr="ICON_VM_basic_label_Q308"/>
          <p:cNvPicPr>
            <a:picLocks noChangeAspect="1"/>
          </p:cNvPicPr>
          <p:nvPr/>
        </p:nvPicPr>
        <p:blipFill>
          <a:blip r:embed="rId2">
            <a:extLst/>
          </a:blip>
          <a:stretch>
            <a:fillRect/>
          </a:stretch>
        </p:blipFill>
        <p:spPr>
          <a:xfrm>
            <a:off x="4578065" y="5464151"/>
            <a:ext cx="1275923" cy="1495502"/>
          </a:xfrm>
          <a:prstGeom prst="rect">
            <a:avLst/>
          </a:prstGeom>
          <a:ln w="12700">
            <a:miter lim="400000"/>
          </a:ln>
        </p:spPr>
      </p:pic>
      <p:pic>
        <p:nvPicPr>
          <p:cNvPr id="267" name="image10.png" descr="ICON_VM_basic_label_Q308"/>
          <p:cNvPicPr>
            <a:picLocks noChangeAspect="1"/>
          </p:cNvPicPr>
          <p:nvPr/>
        </p:nvPicPr>
        <p:blipFill>
          <a:blip r:embed="rId2">
            <a:extLst/>
          </a:blip>
          <a:stretch>
            <a:fillRect/>
          </a:stretch>
        </p:blipFill>
        <p:spPr>
          <a:xfrm>
            <a:off x="5259982" y="5873756"/>
            <a:ext cx="1275924" cy="1495503"/>
          </a:xfrm>
          <a:prstGeom prst="rect">
            <a:avLst/>
          </a:prstGeom>
          <a:ln w="12700">
            <a:miter lim="400000"/>
          </a:ln>
        </p:spPr>
      </p:pic>
      <p:pic>
        <p:nvPicPr>
          <p:cNvPr id="268" name="image10.png" descr="ICON_VM_basic_label_Q308"/>
          <p:cNvPicPr>
            <a:picLocks noChangeAspect="1"/>
          </p:cNvPicPr>
          <p:nvPr/>
        </p:nvPicPr>
        <p:blipFill>
          <a:blip r:embed="rId2">
            <a:extLst/>
          </a:blip>
          <a:stretch>
            <a:fillRect/>
          </a:stretch>
        </p:blipFill>
        <p:spPr>
          <a:xfrm>
            <a:off x="5941900" y="6283362"/>
            <a:ext cx="1275923" cy="1495502"/>
          </a:xfrm>
          <a:prstGeom prst="rect">
            <a:avLst/>
          </a:prstGeom>
          <a:ln w="12700">
            <a:miter lim="400000"/>
          </a:ln>
        </p:spPr>
      </p:pic>
      <p:pic>
        <p:nvPicPr>
          <p:cNvPr id="269" name="image10.png" descr="ICON_VM_basic_label_Q308"/>
          <p:cNvPicPr>
            <a:picLocks noChangeAspect="1"/>
          </p:cNvPicPr>
          <p:nvPr/>
        </p:nvPicPr>
        <p:blipFill>
          <a:blip r:embed="rId2">
            <a:extLst/>
          </a:blip>
          <a:stretch>
            <a:fillRect/>
          </a:stretch>
        </p:blipFill>
        <p:spPr>
          <a:xfrm>
            <a:off x="3223361" y="3889231"/>
            <a:ext cx="1275923" cy="1495502"/>
          </a:xfrm>
          <a:prstGeom prst="rect">
            <a:avLst/>
          </a:prstGeom>
          <a:ln w="12700">
            <a:miter lim="400000"/>
          </a:ln>
        </p:spPr>
      </p:pic>
      <p:pic>
        <p:nvPicPr>
          <p:cNvPr id="270" name="image10.png" descr="ICON_VM_basic_label_Q308"/>
          <p:cNvPicPr>
            <a:picLocks noChangeAspect="1"/>
          </p:cNvPicPr>
          <p:nvPr/>
        </p:nvPicPr>
        <p:blipFill>
          <a:blip r:embed="rId2">
            <a:extLst/>
          </a:blip>
          <a:stretch>
            <a:fillRect/>
          </a:stretch>
        </p:blipFill>
        <p:spPr>
          <a:xfrm>
            <a:off x="3905278" y="4298836"/>
            <a:ext cx="1275924" cy="1495503"/>
          </a:xfrm>
          <a:prstGeom prst="rect">
            <a:avLst/>
          </a:prstGeom>
          <a:ln w="12700">
            <a:miter lim="400000"/>
          </a:ln>
        </p:spPr>
      </p:pic>
      <p:pic>
        <p:nvPicPr>
          <p:cNvPr id="271" name="image10.png" descr="ICON_VM_basic_label_Q308"/>
          <p:cNvPicPr>
            <a:picLocks noChangeAspect="1"/>
          </p:cNvPicPr>
          <p:nvPr/>
        </p:nvPicPr>
        <p:blipFill>
          <a:blip r:embed="rId2">
            <a:extLst/>
          </a:blip>
          <a:stretch>
            <a:fillRect/>
          </a:stretch>
        </p:blipFill>
        <p:spPr>
          <a:xfrm>
            <a:off x="4587195" y="4708442"/>
            <a:ext cx="1275924" cy="1495502"/>
          </a:xfrm>
          <a:prstGeom prst="rect">
            <a:avLst/>
          </a:prstGeom>
          <a:ln w="12700">
            <a:miter lim="400000"/>
          </a:ln>
        </p:spPr>
      </p:pic>
      <p:pic>
        <p:nvPicPr>
          <p:cNvPr id="272" name="image10.png" descr="ICON_VM_basic_label_Q308"/>
          <p:cNvPicPr>
            <a:picLocks noChangeAspect="1"/>
          </p:cNvPicPr>
          <p:nvPr/>
        </p:nvPicPr>
        <p:blipFill>
          <a:blip r:embed="rId2">
            <a:extLst/>
          </a:blip>
          <a:stretch>
            <a:fillRect/>
          </a:stretch>
        </p:blipFill>
        <p:spPr>
          <a:xfrm>
            <a:off x="5269113" y="5118047"/>
            <a:ext cx="1275923" cy="1495502"/>
          </a:xfrm>
          <a:prstGeom prst="rect">
            <a:avLst/>
          </a:prstGeom>
          <a:ln w="12700">
            <a:miter lim="400000"/>
          </a:ln>
        </p:spPr>
      </p:pic>
      <p:pic>
        <p:nvPicPr>
          <p:cNvPr id="273" name="image10.png" descr="ICON_VM_basic_label_Q308"/>
          <p:cNvPicPr>
            <a:picLocks noChangeAspect="1"/>
          </p:cNvPicPr>
          <p:nvPr/>
        </p:nvPicPr>
        <p:blipFill>
          <a:blip r:embed="rId2">
            <a:extLst/>
          </a:blip>
          <a:stretch>
            <a:fillRect/>
          </a:stretch>
        </p:blipFill>
        <p:spPr>
          <a:xfrm>
            <a:off x="5951030" y="5527652"/>
            <a:ext cx="1275924" cy="1495502"/>
          </a:xfrm>
          <a:prstGeom prst="rect">
            <a:avLst/>
          </a:prstGeom>
          <a:ln w="12700">
            <a:miter lim="400000"/>
          </a:ln>
        </p:spPr>
      </p:pic>
      <p:sp>
        <p:nvSpPr>
          <p:cNvPr id="274" name="Shape 274"/>
          <p:cNvSpPr/>
          <p:nvPr/>
        </p:nvSpPr>
        <p:spPr>
          <a:xfrm>
            <a:off x="17369378" y="467912"/>
            <a:ext cx="650532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Canary Style Updates</a:t>
            </a:r>
          </a:p>
        </p:txBody>
      </p:sp>
      <p:sp>
        <p:nvSpPr>
          <p:cNvPr id="275" name="Shape 275"/>
          <p:cNvSpPr/>
          <p:nvPr/>
        </p:nvSpPr>
        <p:spPr>
          <a:xfrm>
            <a:off x="22715225" y="1378790"/>
            <a:ext cx="103161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BOSH</a:t>
            </a:r>
          </a:p>
        </p:txBody>
      </p:sp>
      <p:sp>
        <p:nvSpPr>
          <p:cNvPr id="276" name="Shape 276"/>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pic>
        <p:nvPicPr>
          <p:cNvPr id="277" name="image10.png" descr="ICON_VM_basic_label_Q308"/>
          <p:cNvPicPr>
            <a:picLocks noChangeAspect="1"/>
          </p:cNvPicPr>
          <p:nvPr/>
        </p:nvPicPr>
        <p:blipFill>
          <a:blip r:embed="rId2">
            <a:alphaModFix amt="22208"/>
            <a:extLst/>
          </a:blip>
          <a:stretch>
            <a:fillRect/>
          </a:stretch>
        </p:blipFill>
        <p:spPr>
          <a:xfrm>
            <a:off x="14951529" y="4676691"/>
            <a:ext cx="1275923" cy="1495503"/>
          </a:xfrm>
          <a:prstGeom prst="rect">
            <a:avLst/>
          </a:prstGeom>
          <a:ln w="12700">
            <a:miter lim="400000"/>
          </a:ln>
        </p:spPr>
      </p:pic>
      <p:pic>
        <p:nvPicPr>
          <p:cNvPr id="278" name="image10.png" descr="ICON_VM_basic_label_Q308"/>
          <p:cNvPicPr>
            <a:picLocks noChangeAspect="1"/>
          </p:cNvPicPr>
          <p:nvPr/>
        </p:nvPicPr>
        <p:blipFill>
          <a:blip r:embed="rId2">
            <a:alphaModFix amt="22208"/>
            <a:extLst/>
          </a:blip>
          <a:stretch>
            <a:fillRect/>
          </a:stretch>
        </p:blipFill>
        <p:spPr>
          <a:xfrm>
            <a:off x="15633445" y="5086296"/>
            <a:ext cx="1275924" cy="1495503"/>
          </a:xfrm>
          <a:prstGeom prst="rect">
            <a:avLst/>
          </a:prstGeom>
          <a:ln w="12700">
            <a:miter lim="400000"/>
          </a:ln>
        </p:spPr>
      </p:pic>
      <p:pic>
        <p:nvPicPr>
          <p:cNvPr id="279" name="image10.png" descr="ICON_VM_basic_label_Q308"/>
          <p:cNvPicPr>
            <a:picLocks noChangeAspect="1"/>
          </p:cNvPicPr>
          <p:nvPr/>
        </p:nvPicPr>
        <p:blipFill>
          <a:blip r:embed="rId2">
            <a:alphaModFix amt="22208"/>
            <a:extLst/>
          </a:blip>
          <a:stretch>
            <a:fillRect/>
          </a:stretch>
        </p:blipFill>
        <p:spPr>
          <a:xfrm>
            <a:off x="16315363" y="5495902"/>
            <a:ext cx="1275924" cy="1495502"/>
          </a:xfrm>
          <a:prstGeom prst="rect">
            <a:avLst/>
          </a:prstGeom>
          <a:ln w="12700">
            <a:miter lim="400000"/>
          </a:ln>
        </p:spPr>
      </p:pic>
      <p:pic>
        <p:nvPicPr>
          <p:cNvPr id="280" name="image10.png" descr="ICON_VM_basic_label_Q308"/>
          <p:cNvPicPr>
            <a:picLocks noChangeAspect="1"/>
          </p:cNvPicPr>
          <p:nvPr/>
        </p:nvPicPr>
        <p:blipFill>
          <a:blip r:embed="rId2">
            <a:alphaModFix amt="22208"/>
            <a:extLst/>
          </a:blip>
          <a:stretch>
            <a:fillRect/>
          </a:stretch>
        </p:blipFill>
        <p:spPr>
          <a:xfrm>
            <a:off x="16997280" y="5905507"/>
            <a:ext cx="1275924" cy="1495503"/>
          </a:xfrm>
          <a:prstGeom prst="rect">
            <a:avLst/>
          </a:prstGeom>
          <a:ln w="12700">
            <a:miter lim="400000"/>
          </a:ln>
        </p:spPr>
      </p:pic>
      <p:pic>
        <p:nvPicPr>
          <p:cNvPr id="281" name="image10.png" descr="ICON_VM_basic_label_Q308"/>
          <p:cNvPicPr>
            <a:picLocks noChangeAspect="1"/>
          </p:cNvPicPr>
          <p:nvPr/>
        </p:nvPicPr>
        <p:blipFill>
          <a:blip r:embed="rId2">
            <a:alphaModFix amt="22208"/>
            <a:extLst/>
          </a:blip>
          <a:stretch>
            <a:fillRect/>
          </a:stretch>
        </p:blipFill>
        <p:spPr>
          <a:xfrm>
            <a:off x="17679198" y="6315112"/>
            <a:ext cx="1275924" cy="1495503"/>
          </a:xfrm>
          <a:prstGeom prst="rect">
            <a:avLst/>
          </a:prstGeom>
          <a:ln w="12700">
            <a:miter lim="400000"/>
          </a:ln>
        </p:spPr>
      </p:pic>
      <p:pic>
        <p:nvPicPr>
          <p:cNvPr id="282" name="image10.png" descr="ICON_VM_basic_label_Q308"/>
          <p:cNvPicPr>
            <a:picLocks noChangeAspect="1"/>
          </p:cNvPicPr>
          <p:nvPr/>
        </p:nvPicPr>
        <p:blipFill>
          <a:blip r:embed="rId2">
            <a:alphaModFix amt="22208"/>
            <a:extLst/>
          </a:blip>
          <a:stretch>
            <a:fillRect/>
          </a:stretch>
        </p:blipFill>
        <p:spPr>
          <a:xfrm>
            <a:off x="14960658" y="3920981"/>
            <a:ext cx="1275924" cy="1495503"/>
          </a:xfrm>
          <a:prstGeom prst="rect">
            <a:avLst/>
          </a:prstGeom>
          <a:ln w="12700">
            <a:miter lim="400000"/>
          </a:ln>
        </p:spPr>
      </p:pic>
      <p:pic>
        <p:nvPicPr>
          <p:cNvPr id="283" name="image10.png" descr="ICON_VM_basic_label_Q308"/>
          <p:cNvPicPr>
            <a:picLocks noChangeAspect="1"/>
          </p:cNvPicPr>
          <p:nvPr/>
        </p:nvPicPr>
        <p:blipFill>
          <a:blip r:embed="rId2">
            <a:alphaModFix amt="22208"/>
            <a:extLst/>
          </a:blip>
          <a:stretch>
            <a:fillRect/>
          </a:stretch>
        </p:blipFill>
        <p:spPr>
          <a:xfrm>
            <a:off x="15642576" y="4330587"/>
            <a:ext cx="1275924" cy="1495502"/>
          </a:xfrm>
          <a:prstGeom prst="rect">
            <a:avLst/>
          </a:prstGeom>
          <a:ln w="12700">
            <a:miter lim="400000"/>
          </a:ln>
        </p:spPr>
      </p:pic>
      <p:pic>
        <p:nvPicPr>
          <p:cNvPr id="284" name="image10.png" descr="ICON_VM_basic_label_Q308"/>
          <p:cNvPicPr>
            <a:picLocks noChangeAspect="1"/>
          </p:cNvPicPr>
          <p:nvPr/>
        </p:nvPicPr>
        <p:blipFill>
          <a:blip r:embed="rId2">
            <a:alphaModFix amt="22208"/>
            <a:extLst/>
          </a:blip>
          <a:stretch>
            <a:fillRect/>
          </a:stretch>
        </p:blipFill>
        <p:spPr>
          <a:xfrm>
            <a:off x="16324493" y="4740192"/>
            <a:ext cx="1275924" cy="1495503"/>
          </a:xfrm>
          <a:prstGeom prst="rect">
            <a:avLst/>
          </a:prstGeom>
          <a:ln w="12700">
            <a:miter lim="400000"/>
          </a:ln>
        </p:spPr>
      </p:pic>
      <p:pic>
        <p:nvPicPr>
          <p:cNvPr id="285" name="image10.png" descr="ICON_VM_basic_label_Q308"/>
          <p:cNvPicPr>
            <a:picLocks noChangeAspect="1"/>
          </p:cNvPicPr>
          <p:nvPr/>
        </p:nvPicPr>
        <p:blipFill>
          <a:blip r:embed="rId2">
            <a:alphaModFix amt="22208"/>
            <a:extLst/>
          </a:blip>
          <a:stretch>
            <a:fillRect/>
          </a:stretch>
        </p:blipFill>
        <p:spPr>
          <a:xfrm>
            <a:off x="17006411" y="5149798"/>
            <a:ext cx="1275924" cy="1495502"/>
          </a:xfrm>
          <a:prstGeom prst="rect">
            <a:avLst/>
          </a:prstGeom>
          <a:ln w="12700">
            <a:miter lim="400000"/>
          </a:ln>
        </p:spPr>
      </p:pic>
      <p:pic>
        <p:nvPicPr>
          <p:cNvPr id="286" name="image10.png" descr="ICON_VM_basic_label_Q308"/>
          <p:cNvPicPr>
            <a:picLocks noChangeAspect="1"/>
          </p:cNvPicPr>
          <p:nvPr/>
        </p:nvPicPr>
        <p:blipFill>
          <a:blip r:embed="rId2">
            <a:alphaModFix amt="22208"/>
            <a:extLst/>
          </a:blip>
          <a:stretch>
            <a:fillRect/>
          </a:stretch>
        </p:blipFill>
        <p:spPr>
          <a:xfrm>
            <a:off x="17688328" y="5559403"/>
            <a:ext cx="1275923" cy="1495502"/>
          </a:xfrm>
          <a:prstGeom prst="rect">
            <a:avLst/>
          </a:prstGeom>
          <a:ln w="12700">
            <a:miter lim="400000"/>
          </a:ln>
        </p:spPr>
      </p:pic>
      <p:sp>
        <p:nvSpPr>
          <p:cNvPr id="287" name="Shape 287"/>
          <p:cNvSpPr/>
          <p:nvPr/>
        </p:nvSpPr>
        <p:spPr>
          <a:xfrm>
            <a:off x="4573134" y="8277073"/>
            <a:ext cx="725085"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v1.0</a:t>
            </a:r>
          </a:p>
        </p:txBody>
      </p:sp>
      <p:sp>
        <p:nvSpPr>
          <p:cNvPr id="288" name="Shape 288"/>
          <p:cNvSpPr/>
          <p:nvPr/>
        </p:nvSpPr>
        <p:spPr>
          <a:xfrm>
            <a:off x="16196282" y="8277073"/>
            <a:ext cx="72508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v1.1</a:t>
            </a:r>
          </a:p>
        </p:txBody>
      </p:sp>
      <p:sp>
        <p:nvSpPr>
          <p:cNvPr id="289" name="Shape 289"/>
          <p:cNvSpPr/>
          <p:nvPr/>
        </p:nvSpPr>
        <p:spPr>
          <a:xfrm>
            <a:off x="10910113" y="9757926"/>
            <a:ext cx="25629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latin typeface="Helvetica"/>
                <a:ea typeface="Helvetica"/>
                <a:cs typeface="Helvetica"/>
                <a:sym typeface="Helvetica"/>
              </a:defRPr>
            </a:lvl1pPr>
          </a:lstStyle>
          <a:p>
            <a:pPr/>
            <a:r>
              <a:t># of Canaries: 2</a:t>
            </a:r>
          </a:p>
        </p:txBody>
      </p:sp>
      <p:sp>
        <p:nvSpPr>
          <p:cNvPr id="290" name="Shape 290"/>
          <p:cNvSpPr/>
          <p:nvPr/>
        </p:nvSpPr>
        <p:spPr>
          <a:xfrm>
            <a:off x="10985498" y="10454757"/>
            <a:ext cx="24883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latin typeface="Helvetica"/>
                <a:ea typeface="Helvetica"/>
                <a:cs typeface="Helvetica"/>
                <a:sym typeface="Helvetica"/>
              </a:defRPr>
            </a:lvl1pPr>
          </a:lstStyle>
          <a:p>
            <a:pPr/>
            <a:r>
              <a:t>Max in Flight: 2</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481466 0.002548" origin="layout" pathEditMode="relative">
                                      <p:cBhvr>
                                        <p:cTn id="6" dur="2000" fill="hold"/>
                                        <p:tgtEl>
                                          <p:spTgt spid="273"/>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481320 0.002081" origin="layout" pathEditMode="relative">
                                      <p:cBhvr>
                                        <p:cTn id="9" dur="2000" fill="hold"/>
                                        <p:tgtEl>
                                          <p:spTgt spid="268"/>
                                        </p:tgtEl>
                                        <p:attrNameLst>
                                          <p:attrName>ppt_x</p:attrName>
                                          <p:attrName>ppt_y</p:attrName>
                                        </p:attrNameLst>
                                      </p:cBhvr>
                                    </p:animMotion>
                                  </p:childTnLst>
                                </p:cTn>
                              </p:par>
                            </p:childTnLst>
                          </p:cTn>
                        </p:par>
                        <p:par>
                          <p:cTn id="10" fill="hold">
                            <p:stCondLst>
                              <p:cond delay="0"/>
                            </p:stCondLst>
                            <p:childTnLst>
                              <p:par>
                                <p:cTn id="11" presetClass="path" nodeType="afterEffect" presetSubtype="0" presetID="-1" grpId="3" accel="50000" decel="50000" fill="hold">
                                  <p:stCondLst>
                                    <p:cond delay="500"/>
                                  </p:stCondLst>
                                  <p:childTnLst>
                                    <p:animMotion path="M 0.000000 0.000000 L 0.481307 0.001856" origin="layout" pathEditMode="relative">
                                      <p:cBhvr>
                                        <p:cTn id="12" dur="2000" fill="hold"/>
                                        <p:tgtEl>
                                          <p:spTgt spid="272"/>
                                        </p:tgtEl>
                                        <p:attrNameLst>
                                          <p:attrName>ppt_x</p:attrName>
                                          <p:attrName>ppt_y</p:attrName>
                                        </p:attrNameLst>
                                      </p:cBhvr>
                                    </p:animMotion>
                                  </p:childTnLst>
                                </p:cTn>
                              </p:par>
                            </p:childTnLst>
                          </p:cTn>
                        </p:par>
                        <p:par>
                          <p:cTn id="13" fill="hold">
                            <p:stCondLst>
                              <p:cond delay="0"/>
                            </p:stCondLst>
                            <p:childTnLst>
                              <p:par>
                                <p:cTn id="14" presetClass="path" nodeType="withEffect" presetSubtype="0" presetID="-1" grpId="4" accel="50000" decel="50000" fill="hold">
                                  <p:stCondLst>
                                    <p:cond delay="0"/>
                                  </p:stCondLst>
                                  <p:childTnLst>
                                    <p:animMotion path="M 0.000000 0.000000 L 0.481160 0.002314" origin="layout" pathEditMode="relative">
                                      <p:cBhvr>
                                        <p:cTn id="15" dur="2000" fill="hold"/>
                                        <p:tgtEl>
                                          <p:spTgt spid="267"/>
                                        </p:tgtEl>
                                        <p:attrNameLst>
                                          <p:attrName>ppt_x</p:attrName>
                                          <p:attrName>ppt_y</p:attrName>
                                        </p:attrNameLst>
                                      </p:cBhvr>
                                    </p:animMotion>
                                  </p:childTnLst>
                                </p:cTn>
                              </p:par>
                            </p:childTnLst>
                          </p:cTn>
                        </p:par>
                        <p:par>
                          <p:cTn id="16" fill="hold">
                            <p:stCondLst>
                              <p:cond delay="0"/>
                            </p:stCondLst>
                            <p:childTnLst>
                              <p:par>
                                <p:cTn id="17" presetClass="path" nodeType="afterEffect" presetSubtype="0" presetID="-1" grpId="5" accel="50000" decel="50000" fill="hold">
                                  <p:stCondLst>
                                    <p:cond delay="500"/>
                                  </p:stCondLst>
                                  <p:childTnLst>
                                    <p:animMotion path="M 0.000000 0.000000 L 0.481148 0.002089" origin="layout" pathEditMode="relative">
                                      <p:cBhvr>
                                        <p:cTn id="18" dur="2000" fill="hold"/>
                                        <p:tgtEl>
                                          <p:spTgt spid="271"/>
                                        </p:tgtEl>
                                        <p:attrNameLst>
                                          <p:attrName>ppt_x</p:attrName>
                                          <p:attrName>ppt_y</p:attrName>
                                        </p:attrNameLst>
                                      </p:cBhvr>
                                    </p:animMotion>
                                  </p:childTnLst>
                                </p:cTn>
                              </p:par>
                            </p:childTnLst>
                          </p:cTn>
                        </p:par>
                        <p:par>
                          <p:cTn id="19" fill="hold">
                            <p:stCondLst>
                              <p:cond delay="0"/>
                            </p:stCondLst>
                            <p:childTnLst>
                              <p:par>
                                <p:cTn id="20" presetClass="path" nodeType="withEffect" presetSubtype="0" presetID="-1" grpId="6" accel="50000" decel="50000" fill="hold">
                                  <p:stCondLst>
                                    <p:cond delay="0"/>
                                  </p:stCondLst>
                                  <p:childTnLst>
                                    <p:animMotion path="M 0.000000 0.000000 L 0.481522 0.002548" origin="layout" pathEditMode="relative">
                                      <p:cBhvr>
                                        <p:cTn id="21" dur="2000" fill="hold"/>
                                        <p:tgtEl>
                                          <p:spTgt spid="266"/>
                                        </p:tgtEl>
                                        <p:attrNameLst>
                                          <p:attrName>ppt_x</p:attrName>
                                          <p:attrName>ppt_y</p:attrName>
                                        </p:attrNameLst>
                                      </p:cBhvr>
                                    </p:animMotion>
                                  </p:childTnLst>
                                </p:cTn>
                              </p:par>
                            </p:childTnLst>
                          </p:cTn>
                        </p:par>
                        <p:par>
                          <p:cTn id="22" fill="hold">
                            <p:stCondLst>
                              <p:cond delay="0"/>
                            </p:stCondLst>
                            <p:childTnLst>
                              <p:par>
                                <p:cTn id="23" presetClass="path" nodeType="afterEffect" presetSubtype="0" presetID="-1" grpId="7" accel="50000" decel="50000" fill="hold">
                                  <p:stCondLst>
                                    <p:cond delay="500"/>
                                  </p:stCondLst>
                                  <p:childTnLst>
                                    <p:animMotion path="M 0.000000 0.000000 L 0.481509 0.002323" origin="layout" pathEditMode="relative">
                                      <p:cBhvr>
                                        <p:cTn id="24" dur="2000" fill="hold"/>
                                        <p:tgtEl>
                                          <p:spTgt spid="270"/>
                                        </p:tgtEl>
                                        <p:attrNameLst>
                                          <p:attrName>ppt_x</p:attrName>
                                          <p:attrName>ppt_y</p:attrName>
                                        </p:attrNameLst>
                                      </p:cBhvr>
                                    </p:animMotion>
                                  </p:childTnLst>
                                </p:cTn>
                              </p:par>
                            </p:childTnLst>
                          </p:cTn>
                        </p:par>
                        <p:par>
                          <p:cTn id="25" fill="hold">
                            <p:stCondLst>
                              <p:cond delay="0"/>
                            </p:stCondLst>
                            <p:childTnLst>
                              <p:par>
                                <p:cTn id="26" presetClass="path" nodeType="withEffect" presetSubtype="0" presetID="-1" grpId="8" accel="50000" decel="50000" fill="hold">
                                  <p:stCondLst>
                                    <p:cond delay="0"/>
                                  </p:stCondLst>
                                  <p:childTnLst>
                                    <p:animMotion path="M 0.000000 0.000000 L 0.481363 0.001856" origin="layout" pathEditMode="relative">
                                      <p:cBhvr>
                                        <p:cTn id="27" dur="2000" fill="hold"/>
                                        <p:tgtEl>
                                          <p:spTgt spid="265"/>
                                        </p:tgtEl>
                                        <p:attrNameLst>
                                          <p:attrName>ppt_x</p:attrName>
                                          <p:attrName>ppt_y</p:attrName>
                                        </p:attrNameLst>
                                      </p:cBhvr>
                                    </p:animMotion>
                                  </p:childTnLst>
                                </p:cTn>
                              </p:par>
                            </p:childTnLst>
                          </p:cTn>
                        </p:par>
                        <p:par>
                          <p:cTn id="28" fill="hold">
                            <p:stCondLst>
                              <p:cond delay="0"/>
                            </p:stCondLst>
                            <p:childTnLst>
                              <p:par>
                                <p:cTn id="29" presetClass="path" nodeType="afterEffect" presetSubtype="0" presetID="-1" grpId="9" accel="50000" decel="50000" fill="hold">
                                  <p:stCondLst>
                                    <p:cond delay="500"/>
                                  </p:stCondLst>
                                  <p:childTnLst>
                                    <p:animMotion path="M 0.000000 0.000000 L 0.481350 0.002557" origin="layout" pathEditMode="relative">
                                      <p:cBhvr>
                                        <p:cTn id="30" dur="2000" fill="hold"/>
                                        <p:tgtEl>
                                          <p:spTgt spid="269"/>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10" accel="50000" decel="50000" fill="hold">
                                  <p:stCondLst>
                                    <p:cond delay="0"/>
                                  </p:stCondLst>
                                  <p:childTnLst>
                                    <p:animMotion path="M 0.000000 0.000000 L 0.481204 0.002089" origin="layout" pathEditMode="relative">
                                      <p:cBhvr>
                                        <p:cTn id="33" dur="2000" fill="hold"/>
                                        <p:tgtEl>
                                          <p:spTgt spid="264"/>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2" name="image10.png" descr="ICON_VM_basic_label_Q308"/>
          <p:cNvPicPr>
            <a:picLocks noChangeAspect="1"/>
          </p:cNvPicPr>
          <p:nvPr/>
        </p:nvPicPr>
        <p:blipFill>
          <a:blip r:embed="rId2">
            <a:extLst/>
          </a:blip>
          <a:stretch>
            <a:fillRect/>
          </a:stretch>
        </p:blipFill>
        <p:spPr>
          <a:xfrm>
            <a:off x="3214230" y="4644940"/>
            <a:ext cx="1275924" cy="1495503"/>
          </a:xfrm>
          <a:prstGeom prst="rect">
            <a:avLst/>
          </a:prstGeom>
          <a:ln w="12700">
            <a:miter lim="400000"/>
          </a:ln>
        </p:spPr>
      </p:pic>
      <p:pic>
        <p:nvPicPr>
          <p:cNvPr id="293" name="image10.png" descr="ICON_VM_basic_label_Q308"/>
          <p:cNvPicPr>
            <a:picLocks noChangeAspect="1"/>
          </p:cNvPicPr>
          <p:nvPr/>
        </p:nvPicPr>
        <p:blipFill>
          <a:blip r:embed="rId2">
            <a:extLst/>
          </a:blip>
          <a:stretch>
            <a:fillRect/>
          </a:stretch>
        </p:blipFill>
        <p:spPr>
          <a:xfrm>
            <a:off x="3896147" y="5054546"/>
            <a:ext cx="1275924" cy="1495502"/>
          </a:xfrm>
          <a:prstGeom prst="rect">
            <a:avLst/>
          </a:prstGeom>
          <a:ln w="12700">
            <a:miter lim="400000"/>
          </a:ln>
        </p:spPr>
      </p:pic>
      <p:pic>
        <p:nvPicPr>
          <p:cNvPr id="294" name="image10.png" descr="ICON_VM_basic_label_Q308"/>
          <p:cNvPicPr>
            <a:picLocks noChangeAspect="1"/>
          </p:cNvPicPr>
          <p:nvPr/>
        </p:nvPicPr>
        <p:blipFill>
          <a:blip r:embed="rId2">
            <a:extLst/>
          </a:blip>
          <a:stretch>
            <a:fillRect/>
          </a:stretch>
        </p:blipFill>
        <p:spPr>
          <a:xfrm>
            <a:off x="4578065" y="5464151"/>
            <a:ext cx="1275923" cy="1495502"/>
          </a:xfrm>
          <a:prstGeom prst="rect">
            <a:avLst/>
          </a:prstGeom>
          <a:ln w="12700">
            <a:miter lim="400000"/>
          </a:ln>
        </p:spPr>
      </p:pic>
      <p:pic>
        <p:nvPicPr>
          <p:cNvPr id="295" name="image10.png" descr="ICON_VM_basic_label_Q308"/>
          <p:cNvPicPr>
            <a:picLocks noChangeAspect="1"/>
          </p:cNvPicPr>
          <p:nvPr/>
        </p:nvPicPr>
        <p:blipFill>
          <a:blip r:embed="rId2">
            <a:extLst/>
          </a:blip>
          <a:stretch>
            <a:fillRect/>
          </a:stretch>
        </p:blipFill>
        <p:spPr>
          <a:xfrm>
            <a:off x="5259982" y="5873756"/>
            <a:ext cx="1275924" cy="1495503"/>
          </a:xfrm>
          <a:prstGeom prst="rect">
            <a:avLst/>
          </a:prstGeom>
          <a:ln w="12700">
            <a:miter lim="400000"/>
          </a:ln>
        </p:spPr>
      </p:pic>
      <p:pic>
        <p:nvPicPr>
          <p:cNvPr id="296" name="image10.png" descr="ICON_VM_basic_label_Q308"/>
          <p:cNvPicPr>
            <a:picLocks noChangeAspect="1"/>
          </p:cNvPicPr>
          <p:nvPr/>
        </p:nvPicPr>
        <p:blipFill>
          <a:blip r:embed="rId2">
            <a:extLst/>
          </a:blip>
          <a:stretch>
            <a:fillRect/>
          </a:stretch>
        </p:blipFill>
        <p:spPr>
          <a:xfrm>
            <a:off x="5941900" y="6283362"/>
            <a:ext cx="1275923" cy="1495502"/>
          </a:xfrm>
          <a:prstGeom prst="rect">
            <a:avLst/>
          </a:prstGeom>
          <a:ln w="12700">
            <a:miter lim="400000"/>
          </a:ln>
        </p:spPr>
      </p:pic>
      <p:pic>
        <p:nvPicPr>
          <p:cNvPr id="297" name="image10.png" descr="ICON_VM_basic_label_Q308"/>
          <p:cNvPicPr>
            <a:picLocks noChangeAspect="1"/>
          </p:cNvPicPr>
          <p:nvPr/>
        </p:nvPicPr>
        <p:blipFill>
          <a:blip r:embed="rId2">
            <a:extLst/>
          </a:blip>
          <a:stretch>
            <a:fillRect/>
          </a:stretch>
        </p:blipFill>
        <p:spPr>
          <a:xfrm>
            <a:off x="3223361" y="3889231"/>
            <a:ext cx="1275923" cy="1495502"/>
          </a:xfrm>
          <a:prstGeom prst="rect">
            <a:avLst/>
          </a:prstGeom>
          <a:ln w="12700">
            <a:miter lim="400000"/>
          </a:ln>
        </p:spPr>
      </p:pic>
      <p:pic>
        <p:nvPicPr>
          <p:cNvPr id="298" name="image10.png" descr="ICON_VM_basic_label_Q308"/>
          <p:cNvPicPr>
            <a:picLocks noChangeAspect="1"/>
          </p:cNvPicPr>
          <p:nvPr/>
        </p:nvPicPr>
        <p:blipFill>
          <a:blip r:embed="rId2">
            <a:extLst/>
          </a:blip>
          <a:stretch>
            <a:fillRect/>
          </a:stretch>
        </p:blipFill>
        <p:spPr>
          <a:xfrm>
            <a:off x="3905278" y="4298836"/>
            <a:ext cx="1275924" cy="1495503"/>
          </a:xfrm>
          <a:prstGeom prst="rect">
            <a:avLst/>
          </a:prstGeom>
          <a:ln w="12700">
            <a:miter lim="400000"/>
          </a:ln>
        </p:spPr>
      </p:pic>
      <p:pic>
        <p:nvPicPr>
          <p:cNvPr id="299" name="image10.png" descr="ICON_VM_basic_label_Q308"/>
          <p:cNvPicPr>
            <a:picLocks noChangeAspect="1"/>
          </p:cNvPicPr>
          <p:nvPr/>
        </p:nvPicPr>
        <p:blipFill>
          <a:blip r:embed="rId2">
            <a:extLst/>
          </a:blip>
          <a:stretch>
            <a:fillRect/>
          </a:stretch>
        </p:blipFill>
        <p:spPr>
          <a:xfrm>
            <a:off x="4587195" y="4708442"/>
            <a:ext cx="1275924" cy="1495502"/>
          </a:xfrm>
          <a:prstGeom prst="rect">
            <a:avLst/>
          </a:prstGeom>
          <a:ln w="12700">
            <a:miter lim="400000"/>
          </a:ln>
        </p:spPr>
      </p:pic>
      <p:pic>
        <p:nvPicPr>
          <p:cNvPr id="300" name="image10.png" descr="ICON_VM_basic_label_Q308"/>
          <p:cNvPicPr>
            <a:picLocks noChangeAspect="1"/>
          </p:cNvPicPr>
          <p:nvPr/>
        </p:nvPicPr>
        <p:blipFill>
          <a:blip r:embed="rId2">
            <a:extLst/>
          </a:blip>
          <a:stretch>
            <a:fillRect/>
          </a:stretch>
        </p:blipFill>
        <p:spPr>
          <a:xfrm>
            <a:off x="5269113" y="5118047"/>
            <a:ext cx="1275923" cy="1495502"/>
          </a:xfrm>
          <a:prstGeom prst="rect">
            <a:avLst/>
          </a:prstGeom>
          <a:ln w="12700">
            <a:miter lim="400000"/>
          </a:ln>
        </p:spPr>
      </p:pic>
      <p:pic>
        <p:nvPicPr>
          <p:cNvPr id="301" name="image10.png" descr="ICON_VM_basic_label_Q308"/>
          <p:cNvPicPr>
            <a:picLocks noChangeAspect="1"/>
          </p:cNvPicPr>
          <p:nvPr/>
        </p:nvPicPr>
        <p:blipFill>
          <a:blip r:embed="rId2">
            <a:extLst/>
          </a:blip>
          <a:stretch>
            <a:fillRect/>
          </a:stretch>
        </p:blipFill>
        <p:spPr>
          <a:xfrm>
            <a:off x="5951030" y="5527652"/>
            <a:ext cx="1275924" cy="1495502"/>
          </a:xfrm>
          <a:prstGeom prst="rect">
            <a:avLst/>
          </a:prstGeom>
          <a:ln w="12700">
            <a:miter lim="400000"/>
          </a:ln>
        </p:spPr>
      </p:pic>
      <p:sp>
        <p:nvSpPr>
          <p:cNvPr id="302" name="Shape 302"/>
          <p:cNvSpPr/>
          <p:nvPr/>
        </p:nvSpPr>
        <p:spPr>
          <a:xfrm>
            <a:off x="17369378" y="467912"/>
            <a:ext cx="650532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small">
                <a:solidFill>
                  <a:srgbClr val="53585F"/>
                </a:solidFill>
              </a:defRPr>
            </a:lvl1pPr>
          </a:lstStyle>
          <a:p>
            <a:pPr/>
            <a:r>
              <a:t>Canary Style Updates</a:t>
            </a:r>
          </a:p>
        </p:txBody>
      </p:sp>
      <p:sp>
        <p:nvSpPr>
          <p:cNvPr id="303" name="Shape 303"/>
          <p:cNvSpPr/>
          <p:nvPr/>
        </p:nvSpPr>
        <p:spPr>
          <a:xfrm>
            <a:off x="22715225" y="1378790"/>
            <a:ext cx="103161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b="1" cap="small" sz="2500">
                <a:solidFill>
                  <a:srgbClr val="53585F"/>
                </a:solidFill>
                <a:latin typeface="Helvetica"/>
                <a:ea typeface="Helvetica"/>
                <a:cs typeface="Helvetica"/>
                <a:sym typeface="Helvetica"/>
              </a:defRPr>
            </a:lvl1pPr>
          </a:lstStyle>
          <a:p>
            <a:pPr/>
            <a:r>
              <a:t>BOSH</a:t>
            </a:r>
          </a:p>
        </p:txBody>
      </p:sp>
      <p:sp>
        <p:nvSpPr>
          <p:cNvPr id="304" name="Shape 304"/>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pic>
        <p:nvPicPr>
          <p:cNvPr id="305" name="image10.png" descr="ICON_VM_basic_label_Q308"/>
          <p:cNvPicPr>
            <a:picLocks noChangeAspect="1"/>
          </p:cNvPicPr>
          <p:nvPr/>
        </p:nvPicPr>
        <p:blipFill>
          <a:blip r:embed="rId2">
            <a:alphaModFix amt="22208"/>
            <a:extLst/>
          </a:blip>
          <a:stretch>
            <a:fillRect/>
          </a:stretch>
        </p:blipFill>
        <p:spPr>
          <a:xfrm>
            <a:off x="14951529" y="4676691"/>
            <a:ext cx="1275923" cy="1495503"/>
          </a:xfrm>
          <a:prstGeom prst="rect">
            <a:avLst/>
          </a:prstGeom>
          <a:ln w="12700">
            <a:miter lim="400000"/>
          </a:ln>
        </p:spPr>
      </p:pic>
      <p:pic>
        <p:nvPicPr>
          <p:cNvPr id="306" name="image10.png" descr="ICON_VM_basic_label_Q308"/>
          <p:cNvPicPr>
            <a:picLocks noChangeAspect="1"/>
          </p:cNvPicPr>
          <p:nvPr/>
        </p:nvPicPr>
        <p:blipFill>
          <a:blip r:embed="rId2">
            <a:alphaModFix amt="22208"/>
            <a:extLst/>
          </a:blip>
          <a:stretch>
            <a:fillRect/>
          </a:stretch>
        </p:blipFill>
        <p:spPr>
          <a:xfrm>
            <a:off x="15633445" y="5086296"/>
            <a:ext cx="1275924" cy="1495503"/>
          </a:xfrm>
          <a:prstGeom prst="rect">
            <a:avLst/>
          </a:prstGeom>
          <a:ln w="12700">
            <a:miter lim="400000"/>
          </a:ln>
        </p:spPr>
      </p:pic>
      <p:pic>
        <p:nvPicPr>
          <p:cNvPr id="307" name="image10.png" descr="ICON_VM_basic_label_Q308"/>
          <p:cNvPicPr>
            <a:picLocks noChangeAspect="1"/>
          </p:cNvPicPr>
          <p:nvPr/>
        </p:nvPicPr>
        <p:blipFill>
          <a:blip r:embed="rId2">
            <a:alphaModFix amt="22208"/>
            <a:extLst/>
          </a:blip>
          <a:stretch>
            <a:fillRect/>
          </a:stretch>
        </p:blipFill>
        <p:spPr>
          <a:xfrm>
            <a:off x="16315363" y="5495902"/>
            <a:ext cx="1275924" cy="1495502"/>
          </a:xfrm>
          <a:prstGeom prst="rect">
            <a:avLst/>
          </a:prstGeom>
          <a:ln w="12700">
            <a:miter lim="400000"/>
          </a:ln>
        </p:spPr>
      </p:pic>
      <p:pic>
        <p:nvPicPr>
          <p:cNvPr id="308" name="image10.png" descr="ICON_VM_basic_label_Q308"/>
          <p:cNvPicPr>
            <a:picLocks noChangeAspect="1"/>
          </p:cNvPicPr>
          <p:nvPr/>
        </p:nvPicPr>
        <p:blipFill>
          <a:blip r:embed="rId2">
            <a:alphaModFix amt="22208"/>
            <a:extLst/>
          </a:blip>
          <a:stretch>
            <a:fillRect/>
          </a:stretch>
        </p:blipFill>
        <p:spPr>
          <a:xfrm>
            <a:off x="16997280" y="5905507"/>
            <a:ext cx="1275924" cy="1495503"/>
          </a:xfrm>
          <a:prstGeom prst="rect">
            <a:avLst/>
          </a:prstGeom>
          <a:ln w="12700">
            <a:miter lim="400000"/>
          </a:ln>
        </p:spPr>
      </p:pic>
      <p:pic>
        <p:nvPicPr>
          <p:cNvPr id="309" name="image10.png" descr="ICON_VM_basic_label_Q308"/>
          <p:cNvPicPr>
            <a:picLocks noChangeAspect="1"/>
          </p:cNvPicPr>
          <p:nvPr/>
        </p:nvPicPr>
        <p:blipFill>
          <a:blip r:embed="rId2">
            <a:alphaModFix amt="22208"/>
            <a:extLst/>
          </a:blip>
          <a:stretch>
            <a:fillRect/>
          </a:stretch>
        </p:blipFill>
        <p:spPr>
          <a:xfrm>
            <a:off x="17679198" y="6315112"/>
            <a:ext cx="1275924" cy="1495503"/>
          </a:xfrm>
          <a:prstGeom prst="rect">
            <a:avLst/>
          </a:prstGeom>
          <a:ln w="12700">
            <a:miter lim="400000"/>
          </a:ln>
        </p:spPr>
      </p:pic>
      <p:pic>
        <p:nvPicPr>
          <p:cNvPr id="310" name="image10.png" descr="ICON_VM_basic_label_Q308"/>
          <p:cNvPicPr>
            <a:picLocks noChangeAspect="1"/>
          </p:cNvPicPr>
          <p:nvPr/>
        </p:nvPicPr>
        <p:blipFill>
          <a:blip r:embed="rId2">
            <a:alphaModFix amt="22208"/>
            <a:extLst/>
          </a:blip>
          <a:stretch>
            <a:fillRect/>
          </a:stretch>
        </p:blipFill>
        <p:spPr>
          <a:xfrm>
            <a:off x="14960658" y="3920981"/>
            <a:ext cx="1275924" cy="1495503"/>
          </a:xfrm>
          <a:prstGeom prst="rect">
            <a:avLst/>
          </a:prstGeom>
          <a:ln w="12700">
            <a:miter lim="400000"/>
          </a:ln>
        </p:spPr>
      </p:pic>
      <p:pic>
        <p:nvPicPr>
          <p:cNvPr id="311" name="image10.png" descr="ICON_VM_basic_label_Q308"/>
          <p:cNvPicPr>
            <a:picLocks noChangeAspect="1"/>
          </p:cNvPicPr>
          <p:nvPr/>
        </p:nvPicPr>
        <p:blipFill>
          <a:blip r:embed="rId2">
            <a:alphaModFix amt="22208"/>
            <a:extLst/>
          </a:blip>
          <a:stretch>
            <a:fillRect/>
          </a:stretch>
        </p:blipFill>
        <p:spPr>
          <a:xfrm>
            <a:off x="15642576" y="4330587"/>
            <a:ext cx="1275924" cy="1495502"/>
          </a:xfrm>
          <a:prstGeom prst="rect">
            <a:avLst/>
          </a:prstGeom>
          <a:ln w="12700">
            <a:miter lim="400000"/>
          </a:ln>
        </p:spPr>
      </p:pic>
      <p:pic>
        <p:nvPicPr>
          <p:cNvPr id="312" name="image10.png" descr="ICON_VM_basic_label_Q308"/>
          <p:cNvPicPr>
            <a:picLocks noChangeAspect="1"/>
          </p:cNvPicPr>
          <p:nvPr/>
        </p:nvPicPr>
        <p:blipFill>
          <a:blip r:embed="rId2">
            <a:alphaModFix amt="22208"/>
            <a:extLst/>
          </a:blip>
          <a:stretch>
            <a:fillRect/>
          </a:stretch>
        </p:blipFill>
        <p:spPr>
          <a:xfrm>
            <a:off x="16324493" y="4740192"/>
            <a:ext cx="1275924" cy="1495503"/>
          </a:xfrm>
          <a:prstGeom prst="rect">
            <a:avLst/>
          </a:prstGeom>
          <a:ln w="12700">
            <a:miter lim="400000"/>
          </a:ln>
        </p:spPr>
      </p:pic>
      <p:pic>
        <p:nvPicPr>
          <p:cNvPr id="313" name="image10.png" descr="ICON_VM_basic_label_Q308"/>
          <p:cNvPicPr>
            <a:picLocks noChangeAspect="1"/>
          </p:cNvPicPr>
          <p:nvPr/>
        </p:nvPicPr>
        <p:blipFill>
          <a:blip r:embed="rId2">
            <a:alphaModFix amt="22208"/>
            <a:extLst/>
          </a:blip>
          <a:stretch>
            <a:fillRect/>
          </a:stretch>
        </p:blipFill>
        <p:spPr>
          <a:xfrm>
            <a:off x="17006411" y="5149798"/>
            <a:ext cx="1275924" cy="1495502"/>
          </a:xfrm>
          <a:prstGeom prst="rect">
            <a:avLst/>
          </a:prstGeom>
          <a:ln w="12700">
            <a:miter lim="400000"/>
          </a:ln>
        </p:spPr>
      </p:pic>
      <p:pic>
        <p:nvPicPr>
          <p:cNvPr id="314" name="image10.png" descr="ICON_VM_basic_label_Q308"/>
          <p:cNvPicPr>
            <a:picLocks noChangeAspect="1"/>
          </p:cNvPicPr>
          <p:nvPr/>
        </p:nvPicPr>
        <p:blipFill>
          <a:blip r:embed="rId2">
            <a:alphaModFix amt="22208"/>
            <a:extLst/>
          </a:blip>
          <a:stretch>
            <a:fillRect/>
          </a:stretch>
        </p:blipFill>
        <p:spPr>
          <a:xfrm>
            <a:off x="17688328" y="5559403"/>
            <a:ext cx="1275923" cy="1495502"/>
          </a:xfrm>
          <a:prstGeom prst="rect">
            <a:avLst/>
          </a:prstGeom>
          <a:ln w="12700">
            <a:miter lim="400000"/>
          </a:ln>
        </p:spPr>
      </p:pic>
      <p:sp>
        <p:nvSpPr>
          <p:cNvPr id="315" name="Shape 315"/>
          <p:cNvSpPr/>
          <p:nvPr/>
        </p:nvSpPr>
        <p:spPr>
          <a:xfrm>
            <a:off x="4573134" y="8277073"/>
            <a:ext cx="725085"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v1.0</a:t>
            </a:r>
          </a:p>
        </p:txBody>
      </p:sp>
      <p:sp>
        <p:nvSpPr>
          <p:cNvPr id="316" name="Shape 316"/>
          <p:cNvSpPr/>
          <p:nvPr/>
        </p:nvSpPr>
        <p:spPr>
          <a:xfrm>
            <a:off x="16196282" y="8277073"/>
            <a:ext cx="72508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latin typeface="Helvetica"/>
                <a:ea typeface="Helvetica"/>
                <a:cs typeface="Helvetica"/>
                <a:sym typeface="Helvetica"/>
              </a:defRPr>
            </a:lvl1pPr>
          </a:lstStyle>
          <a:p>
            <a:pPr/>
            <a:r>
              <a:t>v1.1</a:t>
            </a:r>
          </a:p>
        </p:txBody>
      </p:sp>
      <p:sp>
        <p:nvSpPr>
          <p:cNvPr id="317" name="Shape 317"/>
          <p:cNvSpPr/>
          <p:nvPr/>
        </p:nvSpPr>
        <p:spPr>
          <a:xfrm>
            <a:off x="10850113" y="5915363"/>
            <a:ext cx="1832960" cy="1885274"/>
          </a:xfrm>
          <a:prstGeom prst="rect">
            <a:avLst/>
          </a:prstGeom>
          <a:solidFill>
            <a:srgbClr val="FFFFFF">
              <a:alpha val="9970"/>
            </a:srgbClr>
          </a:solidFill>
          <a:ln w="12700">
            <a:miter lim="400000"/>
          </a:ln>
        </p:spPr>
        <p:txBody>
          <a:bodyPr lIns="50800" tIns="50800" rIns="50800" bIns="50800" anchor="ctr"/>
          <a:lstStyle/>
          <a:p>
            <a:pPr>
              <a:defRPr sz="3200">
                <a:solidFill>
                  <a:srgbClr val="FFFFFF"/>
                </a:solidFill>
              </a:defRPr>
            </a:pPr>
          </a:p>
        </p:txBody>
      </p:sp>
      <p:pic>
        <p:nvPicPr>
          <p:cNvPr id="318" name="image10.png" descr="ICON_VM_basic_label_Q308"/>
          <p:cNvPicPr>
            <a:picLocks noChangeAspect="1"/>
          </p:cNvPicPr>
          <p:nvPr/>
        </p:nvPicPr>
        <p:blipFill>
          <a:blip r:embed="rId2">
            <a:extLst/>
          </a:blip>
          <a:stretch>
            <a:fillRect/>
          </a:stretch>
        </p:blipFill>
        <p:spPr>
          <a:xfrm>
            <a:off x="5943600" y="6286500"/>
            <a:ext cx="1275923" cy="1495502"/>
          </a:xfrm>
          <a:prstGeom prst="rect">
            <a:avLst/>
          </a:prstGeom>
          <a:ln w="12700">
            <a:miter lim="400000"/>
          </a:ln>
        </p:spPr>
      </p:pic>
      <p:pic>
        <p:nvPicPr>
          <p:cNvPr id="319" name="image10.png" descr="ICON_VM_basic_label_Q308"/>
          <p:cNvPicPr>
            <a:picLocks noChangeAspect="1"/>
          </p:cNvPicPr>
          <p:nvPr/>
        </p:nvPicPr>
        <p:blipFill>
          <a:blip r:embed="rId2">
            <a:extLst/>
          </a:blip>
          <a:stretch>
            <a:fillRect/>
          </a:stretch>
        </p:blipFill>
        <p:spPr>
          <a:xfrm>
            <a:off x="5956300" y="5524500"/>
            <a:ext cx="1275923" cy="1495502"/>
          </a:xfrm>
          <a:prstGeom prst="rect">
            <a:avLst/>
          </a:prstGeom>
          <a:ln w="12700">
            <a:miter lim="400000"/>
          </a:ln>
        </p:spPr>
      </p:pic>
      <p:sp>
        <p:nvSpPr>
          <p:cNvPr id="320" name="Shape 320"/>
          <p:cNvSpPr/>
          <p:nvPr/>
        </p:nvSpPr>
        <p:spPr>
          <a:xfrm>
            <a:off x="10910113" y="9757926"/>
            <a:ext cx="25629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latin typeface="Helvetica"/>
                <a:ea typeface="Helvetica"/>
                <a:cs typeface="Helvetica"/>
                <a:sym typeface="Helvetica"/>
              </a:defRPr>
            </a:lvl1pPr>
          </a:lstStyle>
          <a:p>
            <a:pPr/>
            <a:r>
              <a:t># of Canaries: 2</a:t>
            </a:r>
          </a:p>
        </p:txBody>
      </p:sp>
      <p:sp>
        <p:nvSpPr>
          <p:cNvPr id="321" name="Shape 321"/>
          <p:cNvSpPr/>
          <p:nvPr/>
        </p:nvSpPr>
        <p:spPr>
          <a:xfrm>
            <a:off x="10985498" y="10454757"/>
            <a:ext cx="24883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latin typeface="Helvetica"/>
                <a:ea typeface="Helvetica"/>
                <a:cs typeface="Helvetica"/>
                <a:sym typeface="Helvetica"/>
              </a:defRPr>
            </a:lvl1pPr>
          </a:lstStyle>
          <a:p>
            <a:pPr/>
            <a:r>
              <a:t>Max in Flight: 2</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fill="hold">
                                  <p:stCondLst>
                                    <p:cond delay="0"/>
                                  </p:stCondLst>
                                  <p:childTnLst>
                                    <p:animMotion path="M 0.000000 0.000000 L 0.207553 0.002548" origin="layout" pathEditMode="relative">
                                      <p:cBhvr>
                                        <p:cTn id="6" dur="2000" fill="hold"/>
                                        <p:tgtEl>
                                          <p:spTgt spid="301"/>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fill="hold">
                                  <p:stCondLst>
                                    <p:cond delay="0"/>
                                  </p:stCondLst>
                                  <p:childTnLst>
                                    <p:animMotion path="M 0.000000 0.000000 L 0.207361 0.002081" origin="layout" pathEditMode="relative">
                                      <p:cBhvr>
                                        <p:cTn id="9" dur="2000" fill="hold"/>
                                        <p:tgtEl>
                                          <p:spTgt spid="296"/>
                                        </p:tgtEl>
                                        <p:attrNameLst>
                                          <p:attrName>ppt_x</p:attrName>
                                          <p:attrName>ppt_y</p:attrName>
                                        </p:attrNameLst>
                                      </p:cBhvr>
                                    </p:animMotion>
                                  </p:childTnLst>
                                </p:cTn>
                              </p:par>
                            </p:childTnLst>
                          </p:cTn>
                        </p:par>
                        <p:par>
                          <p:cTn id="10" fill="hold">
                            <p:stCondLst>
                              <p:cond delay="2000"/>
                            </p:stCondLst>
                            <p:childTnLst>
                              <p:par>
                                <p:cTn id="11" presetClass="entr" nodeType="afterEffect" presetID="9" grpId="3" fill="hold">
                                  <p:stCondLst>
                                    <p:cond delay="0"/>
                                  </p:stCondLst>
                                  <p:iterate type="el" backwards="0">
                                    <p:tmAbs val="0"/>
                                  </p:iterate>
                                  <p:childTnLst>
                                    <p:set>
                                      <p:cBhvr>
                                        <p:cTn id="12" fill="hold"/>
                                        <p:tgtEl>
                                          <p:spTgt spid="317"/>
                                        </p:tgtEl>
                                        <p:attrNameLst>
                                          <p:attrName>style.visibility</p:attrName>
                                        </p:attrNameLst>
                                      </p:cBhvr>
                                      <p:to>
                                        <p:strVal val="visible"/>
                                      </p:to>
                                    </p:set>
                                    <p:animEffect filter="dissolve" transition="in">
                                      <p:cBhvr>
                                        <p:cTn id="13" dur="1500"/>
                                        <p:tgtEl>
                                          <p:spTgt spid="317"/>
                                        </p:tgtEl>
                                      </p:cBhvr>
                                    </p:animEffect>
                                  </p:childTnLst>
                                </p:cTn>
                              </p:par>
                            </p:childTnLst>
                          </p:cTn>
                        </p:par>
                        <p:par>
                          <p:cTn id="14" fill="hold">
                            <p:stCondLst>
                              <p:cond delay="3500"/>
                            </p:stCondLst>
                            <p:childTnLst>
                              <p:par>
                                <p:cTn id="15" presetClass="exit" nodeType="afterEffect" presetSubtype="0" presetID="1" grpId="4" fill="hold">
                                  <p:stCondLst>
                                    <p:cond delay="0"/>
                                  </p:stCondLst>
                                  <p:iterate type="el" backwards="0">
                                    <p:tmAbs val="0"/>
                                  </p:iterate>
                                  <p:childTnLst>
                                    <p:set>
                                      <p:cBhvr>
                                        <p:cTn id="16" fill="hold">
                                          <p:stCondLst>
                                            <p:cond delay="0"/>
                                          </p:stCondLst>
                                        </p:cTn>
                                        <p:tgtEl>
                                          <p:spTgt spid="301"/>
                                        </p:tgtEl>
                                        <p:attrNameLst>
                                          <p:attrName>style.visibility</p:attrName>
                                        </p:attrNameLst>
                                      </p:cBhvr>
                                      <p:to>
                                        <p:strVal val="hidden"/>
                                      </p:to>
                                    </p:set>
                                  </p:childTnLst>
                                </p:cTn>
                              </p:par>
                            </p:childTnLst>
                          </p:cTn>
                        </p:par>
                        <p:par>
                          <p:cTn id="17" fill="hold">
                            <p:stCondLst>
                              <p:cond delay="3500"/>
                            </p:stCondLst>
                            <p:childTnLst>
                              <p:par>
                                <p:cTn id="18" presetClass="exit" nodeType="afterEffect" presetSubtype="0" presetID="1" grpId="5" fill="hold">
                                  <p:stCondLst>
                                    <p:cond delay="0"/>
                                  </p:stCondLst>
                                  <p:iterate type="el" backwards="0">
                                    <p:tmAbs val="0"/>
                                  </p:iterate>
                                  <p:childTnLst>
                                    <p:set>
                                      <p:cBhvr>
                                        <p:cTn id="19" fill="hold">
                                          <p:stCondLst>
                                            <p:cond delay="0"/>
                                          </p:stCondLst>
                                        </p:cTn>
                                        <p:tgtEl>
                                          <p:spTgt spid="296"/>
                                        </p:tgtEl>
                                        <p:attrNameLst>
                                          <p:attrName>style.visibility</p:attrName>
                                        </p:attrNameLst>
                                      </p:cBhvr>
                                      <p:to>
                                        <p:strVal val="hidden"/>
                                      </p:to>
                                    </p:set>
                                  </p:childTnLst>
                                </p:cTn>
                              </p:par>
                            </p:childTnLst>
                          </p:cTn>
                        </p:par>
                        <p:par>
                          <p:cTn id="20" fill="hold">
                            <p:stCondLst>
                              <p:cond delay="3500"/>
                            </p:stCondLst>
                            <p:childTnLst>
                              <p:par>
                                <p:cTn id="21" presetClass="entr" nodeType="afterEffect" presetID="9" grpId="6" fill="hold">
                                  <p:stCondLst>
                                    <p:cond delay="2000"/>
                                  </p:stCondLst>
                                  <p:iterate type="el" backwards="0">
                                    <p:tmAbs val="0"/>
                                  </p:iterate>
                                  <p:childTnLst>
                                    <p:set>
                                      <p:cBhvr>
                                        <p:cTn id="22" fill="hold"/>
                                        <p:tgtEl>
                                          <p:spTgt spid="319"/>
                                        </p:tgtEl>
                                        <p:attrNameLst>
                                          <p:attrName>style.visibility</p:attrName>
                                        </p:attrNameLst>
                                      </p:cBhvr>
                                      <p:to>
                                        <p:strVal val="visible"/>
                                      </p:to>
                                    </p:set>
                                    <p:animEffect filter="dissolve" transition="in">
                                      <p:cBhvr>
                                        <p:cTn id="23" dur="500"/>
                                        <p:tgtEl>
                                          <p:spTgt spid="319"/>
                                        </p:tgtEl>
                                      </p:cBhvr>
                                    </p:animEffect>
                                  </p:childTnLst>
                                </p:cTn>
                              </p:par>
                            </p:childTnLst>
                          </p:cTn>
                        </p:par>
                        <p:par>
                          <p:cTn id="24" fill="hold">
                            <p:stCondLst>
                              <p:cond delay="6000"/>
                            </p:stCondLst>
                            <p:childTnLst>
                              <p:par>
                                <p:cTn id="25" presetClass="entr" nodeType="afterEffect" presetID="9" grpId="7" fill="hold">
                                  <p:stCondLst>
                                    <p:cond delay="0"/>
                                  </p:stCondLst>
                                  <p:iterate type="el" backwards="0">
                                    <p:tmAbs val="0"/>
                                  </p:iterate>
                                  <p:childTnLst>
                                    <p:set>
                                      <p:cBhvr>
                                        <p:cTn id="26" fill="hold"/>
                                        <p:tgtEl>
                                          <p:spTgt spid="318"/>
                                        </p:tgtEl>
                                        <p:attrNameLst>
                                          <p:attrName>style.visibility</p:attrName>
                                        </p:attrNameLst>
                                      </p:cBhvr>
                                      <p:to>
                                        <p:strVal val="visible"/>
                                      </p:to>
                                    </p:set>
                                    <p:animEffect filter="dissolve" transition="in">
                                      <p:cBhvr>
                                        <p:cTn id="27" dur="5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9" grpId="6"/>
      <p:bldP build="whole" bldLvl="1" animBg="1" rev="0" advAuto="0" spid="318" grpId="7"/>
      <p:bldP build="whole" bldLvl="1" animBg="1" rev="0" advAuto="0" spid="317" grpId="3"/>
      <p:bldP build="whole" bldLvl="1" animBg="1" rev="0" advAuto="0" spid="301" grpId="4"/>
      <p:bldP build="whole" bldLvl="1" animBg="1" rev="0" advAuto="0" spid="296" grpId="5"/>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latin typeface="Helvetica"/>
                <a:ea typeface="Helvetica"/>
                <a:cs typeface="Helvetica"/>
                <a:sym typeface="Helvetica"/>
              </a:defRPr>
            </a:lvl1pPr>
          </a:lstStyle>
          <a:p>
            <a:pPr/>
            <a:r>
              <a:t>Ops Manager &amp; BOSH</a:t>
            </a:r>
          </a:p>
        </p:txBody>
      </p:sp>
      <p:pic>
        <p:nvPicPr>
          <p:cNvPr id="324" name="pasted-image.pdf"/>
          <p:cNvPicPr>
            <a:picLocks noChangeAspect="1"/>
          </p:cNvPicPr>
          <p:nvPr/>
        </p:nvPicPr>
        <p:blipFill>
          <a:blip r:embed="rId2">
            <a:extLst/>
          </a:blip>
          <a:stretch>
            <a:fillRect/>
          </a:stretch>
        </p:blipFill>
        <p:spPr>
          <a:xfrm>
            <a:off x="12806219" y="6239255"/>
            <a:ext cx="8259806" cy="6502401"/>
          </a:xfrm>
          <a:prstGeom prst="rect">
            <a:avLst/>
          </a:prstGeom>
          <a:ln w="12700">
            <a:miter lim="400000"/>
          </a:ln>
        </p:spPr>
      </p:pic>
      <p:sp>
        <p:nvSpPr>
          <p:cNvPr id="325" name="Shape 325"/>
          <p:cNvSpPr/>
          <p:nvPr/>
        </p:nvSpPr>
        <p:spPr>
          <a:xfrm>
            <a:off x="12205117" y="1233199"/>
            <a:ext cx="10839057" cy="3759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rPr b="1">
                <a:latin typeface="Helvetica"/>
                <a:ea typeface="Helvetica"/>
                <a:cs typeface="Helvetica"/>
                <a:sym typeface="Helvetica"/>
              </a:rPr>
              <a:t>BOSH deploys and manages</a:t>
            </a:r>
            <a:r>
              <a:t> large scale distributed systems. It provides the means to go from deployment (i.e., Chef/Puppet) to VM creation and lifecycle management.  Core to bosh is the ability to execute </a:t>
            </a:r>
            <a:r>
              <a:rPr b="1">
                <a:latin typeface="Helvetica"/>
                <a:ea typeface="Helvetica"/>
                <a:cs typeface="Helvetica"/>
                <a:sym typeface="Helvetica"/>
              </a:rPr>
              <a:t>Canary-style deployments</a:t>
            </a:r>
            <a:r>
              <a:t> with zero downtime.</a:t>
            </a:r>
          </a:p>
        </p:txBody>
      </p:sp>
      <p:grpSp>
        <p:nvGrpSpPr>
          <p:cNvPr id="331" name="Group 331"/>
          <p:cNvGrpSpPr/>
          <p:nvPr/>
        </p:nvGrpSpPr>
        <p:grpSpPr>
          <a:xfrm>
            <a:off x="1543934" y="11038130"/>
            <a:ext cx="7353316" cy="2094948"/>
            <a:chOff x="0" y="0"/>
            <a:chExt cx="7353315" cy="2094946"/>
          </a:xfrm>
        </p:grpSpPr>
        <p:pic>
          <p:nvPicPr>
            <p:cNvPr id="326" name="pasted-image.png"/>
            <p:cNvPicPr>
              <a:picLocks noChangeAspect="1"/>
            </p:cNvPicPr>
            <p:nvPr/>
          </p:nvPicPr>
          <p:blipFill>
            <a:blip r:embed="rId3">
              <a:extLst/>
            </a:blip>
            <a:stretch>
              <a:fillRect/>
            </a:stretch>
          </p:blipFill>
          <p:spPr>
            <a:xfrm>
              <a:off x="0" y="376844"/>
              <a:ext cx="1651000" cy="266770"/>
            </a:xfrm>
            <a:prstGeom prst="rect">
              <a:avLst/>
            </a:prstGeom>
            <a:ln w="12700" cap="flat">
              <a:noFill/>
              <a:miter lim="400000"/>
            </a:ln>
            <a:effectLst/>
          </p:spPr>
        </p:pic>
        <p:pic>
          <p:nvPicPr>
            <p:cNvPr id="327" name="pasted-image.png"/>
            <p:cNvPicPr>
              <a:picLocks noChangeAspect="1"/>
            </p:cNvPicPr>
            <p:nvPr/>
          </p:nvPicPr>
          <p:blipFill>
            <a:blip r:embed="rId4">
              <a:extLst/>
            </a:blip>
            <a:srcRect l="8960" t="15330" r="1353" b="22023"/>
            <a:stretch>
              <a:fillRect/>
            </a:stretch>
          </p:blipFill>
          <p:spPr>
            <a:xfrm>
              <a:off x="2844397" y="0"/>
              <a:ext cx="1708526" cy="921958"/>
            </a:xfrm>
            <a:prstGeom prst="rect">
              <a:avLst/>
            </a:prstGeom>
            <a:ln w="12700" cap="flat">
              <a:noFill/>
              <a:miter lim="400000"/>
            </a:ln>
            <a:effectLst/>
          </p:spPr>
        </p:pic>
        <p:pic>
          <p:nvPicPr>
            <p:cNvPr id="328" name="pasted-image.png"/>
            <p:cNvPicPr>
              <a:picLocks noChangeAspect="1"/>
            </p:cNvPicPr>
            <p:nvPr/>
          </p:nvPicPr>
          <p:blipFill>
            <a:blip r:embed="rId5">
              <a:extLst/>
            </a:blip>
            <a:stretch>
              <a:fillRect/>
            </a:stretch>
          </p:blipFill>
          <p:spPr>
            <a:xfrm>
              <a:off x="1276168" y="845430"/>
              <a:ext cx="1905001" cy="1229033"/>
            </a:xfrm>
            <a:prstGeom prst="rect">
              <a:avLst/>
            </a:prstGeom>
            <a:ln w="12700" cap="flat">
              <a:noFill/>
              <a:miter lim="400000"/>
            </a:ln>
            <a:effectLst/>
          </p:spPr>
        </p:pic>
        <p:pic>
          <p:nvPicPr>
            <p:cNvPr id="329" name="pasted-image.png"/>
            <p:cNvPicPr>
              <a:picLocks noChangeAspect="1"/>
            </p:cNvPicPr>
            <p:nvPr/>
          </p:nvPicPr>
          <p:blipFill>
            <a:blip r:embed="rId6">
              <a:extLst/>
            </a:blip>
            <a:stretch>
              <a:fillRect/>
            </a:stretch>
          </p:blipFill>
          <p:spPr>
            <a:xfrm>
              <a:off x="4374400" y="824946"/>
              <a:ext cx="1270001" cy="1270001"/>
            </a:xfrm>
            <a:prstGeom prst="rect">
              <a:avLst/>
            </a:prstGeom>
            <a:ln w="12700" cap="flat">
              <a:noFill/>
              <a:miter lim="400000"/>
            </a:ln>
            <a:effectLst/>
          </p:spPr>
        </p:pic>
        <p:pic>
          <p:nvPicPr>
            <p:cNvPr id="330" name="pasted-image.png"/>
            <p:cNvPicPr>
              <a:picLocks noChangeAspect="1"/>
            </p:cNvPicPr>
            <p:nvPr/>
          </p:nvPicPr>
          <p:blipFill>
            <a:blip r:embed="rId7">
              <a:extLst/>
            </a:blip>
            <a:stretch>
              <a:fillRect/>
            </a:stretch>
          </p:blipFill>
          <p:spPr>
            <a:xfrm>
              <a:off x="5448315" y="337650"/>
              <a:ext cx="1905001" cy="345158"/>
            </a:xfrm>
            <a:prstGeom prst="rect">
              <a:avLst/>
            </a:prstGeom>
            <a:ln w="12700" cap="flat">
              <a:noFill/>
              <a:miter lim="400000"/>
            </a:ln>
            <a:effectLst/>
          </p:spPr>
        </p:pic>
      </p:grpSp>
      <p:pic>
        <p:nvPicPr>
          <p:cNvPr id="332" name=""/>
          <p:cNvPicPr>
            <a:picLocks noChangeAspect="0"/>
          </p:cNvPicPr>
          <p:nvPr/>
        </p:nvPicPr>
        <p:blipFill>
          <a:blip r:embed="rId8">
            <a:extLst/>
          </a:blip>
          <a:stretch>
            <a:fillRect/>
          </a:stretch>
        </p:blipFill>
        <p:spPr>
          <a:xfrm>
            <a:off x="13959417" y="9875735"/>
            <a:ext cx="2072482" cy="1096212"/>
          </a:xfrm>
          <a:prstGeom prst="rect">
            <a:avLst/>
          </a:prstGeom>
          <a:effectLst>
            <a:outerShdw sx="100000" sy="100000" kx="0" ky="0" algn="b" rotWithShape="0" blurRad="38100" dist="25400" dir="5400000">
              <a:srgbClr val="000000">
                <a:alpha val="50000"/>
              </a:srgbClr>
            </a:outerShdw>
          </a:effectLst>
        </p:spPr>
      </p:pic>
      <p:sp>
        <p:nvSpPr>
          <p:cNvPr id="333" name="Shape 333"/>
          <p:cNvSpPr/>
          <p:nvPr/>
        </p:nvSpPr>
        <p:spPr>
          <a:xfrm>
            <a:off x="1061149" y="6154956"/>
            <a:ext cx="10839057" cy="2540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The </a:t>
            </a:r>
            <a:r>
              <a:rPr b="1">
                <a:latin typeface="Helvetica"/>
                <a:ea typeface="Helvetica"/>
                <a:cs typeface="Helvetica"/>
                <a:sym typeface="Helvetica"/>
              </a:rPr>
              <a:t>Cloud Provider Interface </a:t>
            </a:r>
            <a:r>
              <a:t>(CPI)</a:t>
            </a:r>
            <a:r>
              <a:rPr b="1">
                <a:latin typeface="Helvetica"/>
                <a:ea typeface="Helvetica"/>
                <a:cs typeface="Helvetica"/>
                <a:sym typeface="Helvetica"/>
              </a:rPr>
              <a:t> </a:t>
            </a:r>
            <a:r>
              <a:t>abstracts the underlying IaaS provider, allowing bosh deployed clusters to operate on any IaaS which has a CPI.</a:t>
            </a:r>
          </a:p>
        </p:txBody>
      </p:sp>
      <p:pic>
        <p:nvPicPr>
          <p:cNvPr id="334" name=""/>
          <p:cNvPicPr>
            <a:picLocks noChangeAspect="0"/>
          </p:cNvPicPr>
          <p:nvPr/>
        </p:nvPicPr>
        <p:blipFill>
          <a:blip r:embed="rId8">
            <a:extLst/>
          </a:blip>
          <a:stretch>
            <a:fillRect/>
          </a:stretch>
        </p:blipFill>
        <p:spPr>
          <a:xfrm>
            <a:off x="18423790" y="8628785"/>
            <a:ext cx="2072481" cy="1096212"/>
          </a:xfrm>
          <a:prstGeom prst="rect">
            <a:avLst/>
          </a:prstGeom>
          <a:effectLst>
            <a:outerShdw sx="100000" sy="100000" kx="0" ky="0" algn="b" rotWithShape="0" blurRad="38100" dist="25400" dir="5400000">
              <a:srgbClr val="000000">
                <a:alpha val="50000"/>
              </a:srgbClr>
            </a:outerShdw>
          </a:effectLst>
        </p:spPr>
      </p:pic>
      <p:sp>
        <p:nvSpPr>
          <p:cNvPr id="335" name="Shape 335"/>
          <p:cNvSpPr/>
          <p:nvPr/>
        </p:nvSpPr>
        <p:spPr>
          <a:xfrm>
            <a:off x="1061149" y="3402927"/>
            <a:ext cx="10839057" cy="1930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The </a:t>
            </a:r>
            <a:r>
              <a:rPr b="1">
                <a:latin typeface="Helvetica"/>
                <a:ea typeface="Helvetica"/>
                <a:cs typeface="Helvetica"/>
                <a:sym typeface="Helvetica"/>
              </a:rPr>
              <a:t>Health Monitor </a:t>
            </a:r>
            <a:r>
              <a:t>provides lifecycle availability for all deployed VM’s and VM processes.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32"/>
                                        </p:tgtEl>
                                        <p:attrNameLst>
                                          <p:attrName>style.visibility</p:attrName>
                                        </p:attrNameLst>
                                      </p:cBhvr>
                                      <p:to>
                                        <p:strVal val="visible"/>
                                      </p:to>
                                    </p:set>
                                    <p:anim calcmode="lin" valueType="num">
                                      <p:cBhvr>
                                        <p:cTn id="7" dur="750" fill="hold"/>
                                        <p:tgtEl>
                                          <p:spTgt spid="332"/>
                                        </p:tgtEl>
                                        <p:attrNameLst>
                                          <p:attrName>ppt_w</p:attrName>
                                        </p:attrNameLst>
                                      </p:cBhvr>
                                      <p:tavLst>
                                        <p:tav tm="0">
                                          <p:val>
                                            <p:fltVal val="0"/>
                                          </p:val>
                                        </p:tav>
                                        <p:tav tm="100000">
                                          <p:val>
                                            <p:strVal val="#ppt_w"/>
                                          </p:val>
                                        </p:tav>
                                      </p:tavLst>
                                    </p:anim>
                                    <p:anim calcmode="lin" valueType="num">
                                      <p:cBhvr>
                                        <p:cTn id="8" dur="750" fill="hold"/>
                                        <p:tgtEl>
                                          <p:spTgt spid="332"/>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Class="entr" nodeType="afterEffect" presetID="9" grpId="2" fill="hold">
                                  <p:stCondLst>
                                    <p:cond delay="0"/>
                                  </p:stCondLst>
                                  <p:iterate type="el" backwards="0">
                                    <p:tmAbs val="0"/>
                                  </p:iterate>
                                  <p:childTnLst>
                                    <p:set>
                                      <p:cBhvr>
                                        <p:cTn id="11" fill="hold"/>
                                        <p:tgtEl>
                                          <p:spTgt spid="333"/>
                                        </p:tgtEl>
                                        <p:attrNameLst>
                                          <p:attrName>style.visibility</p:attrName>
                                        </p:attrNameLst>
                                      </p:cBhvr>
                                      <p:to>
                                        <p:strVal val="visible"/>
                                      </p:to>
                                    </p:set>
                                    <p:animEffect filter="dissolve" transition="in">
                                      <p:cBhvr>
                                        <p:cTn id="12" dur="1000"/>
                                        <p:tgtEl>
                                          <p:spTgt spid="333"/>
                                        </p:tgtEl>
                                      </p:cBhvr>
                                    </p:animEffect>
                                  </p:childTnLst>
                                </p:cTn>
                              </p:par>
                            </p:childTnLst>
                          </p:cTn>
                        </p:par>
                        <p:par>
                          <p:cTn id="13" fill="hold">
                            <p:stCondLst>
                              <p:cond delay="1750"/>
                            </p:stCondLst>
                            <p:childTnLst>
                              <p:par>
                                <p:cTn id="14" presetClass="entr" nodeType="afterEffect" presetSubtype="4" presetID="2" grpId="3" fill="hold">
                                  <p:stCondLst>
                                    <p:cond delay="0"/>
                                  </p:stCondLst>
                                  <p:iterate type="el" backwards="0">
                                    <p:tmAbs val="0"/>
                                  </p:iterate>
                                  <p:childTnLst>
                                    <p:set>
                                      <p:cBhvr>
                                        <p:cTn id="15" fill="hold"/>
                                        <p:tgtEl>
                                          <p:spTgt spid="331"/>
                                        </p:tgtEl>
                                        <p:attrNameLst>
                                          <p:attrName>style.visibility</p:attrName>
                                        </p:attrNameLst>
                                      </p:cBhvr>
                                      <p:to>
                                        <p:strVal val="visible"/>
                                      </p:to>
                                    </p:set>
                                    <p:anim calcmode="lin" valueType="num">
                                      <p:cBhvr>
                                        <p:cTn id="16" dur="1000" fill="hold"/>
                                        <p:tgtEl>
                                          <p:spTgt spid="331"/>
                                        </p:tgtEl>
                                        <p:attrNameLst>
                                          <p:attrName>ppt_x</p:attrName>
                                        </p:attrNameLst>
                                      </p:cBhvr>
                                      <p:tavLst>
                                        <p:tav tm="0">
                                          <p:val>
                                            <p:strVal val="#ppt_x"/>
                                          </p:val>
                                        </p:tav>
                                        <p:tav tm="100000">
                                          <p:val>
                                            <p:strVal val="#ppt_x"/>
                                          </p:val>
                                        </p:tav>
                                      </p:tavLst>
                                    </p:anim>
                                    <p:anim calcmode="lin" valueType="num">
                                      <p:cBhvr>
                                        <p:cTn id="17" dur="1000" fill="hold"/>
                                        <p:tgtEl>
                                          <p:spTgt spid="33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6" presetID="23" grpId="4" fill="hold">
                                  <p:stCondLst>
                                    <p:cond delay="0"/>
                                  </p:stCondLst>
                                  <p:iterate type="el" backwards="0">
                                    <p:tmAbs val="0"/>
                                  </p:iterate>
                                  <p:childTnLst>
                                    <p:set>
                                      <p:cBhvr>
                                        <p:cTn id="21" fill="hold"/>
                                        <p:tgtEl>
                                          <p:spTgt spid="334"/>
                                        </p:tgtEl>
                                        <p:attrNameLst>
                                          <p:attrName>style.visibility</p:attrName>
                                        </p:attrNameLst>
                                      </p:cBhvr>
                                      <p:to>
                                        <p:strVal val="visible"/>
                                      </p:to>
                                    </p:set>
                                    <p:anim calcmode="lin" valueType="num">
                                      <p:cBhvr>
                                        <p:cTn id="22" dur="750" fill="hold"/>
                                        <p:tgtEl>
                                          <p:spTgt spid="334"/>
                                        </p:tgtEl>
                                        <p:attrNameLst>
                                          <p:attrName>ppt_w</p:attrName>
                                        </p:attrNameLst>
                                      </p:cBhvr>
                                      <p:tavLst>
                                        <p:tav tm="0">
                                          <p:val>
                                            <p:fltVal val="0"/>
                                          </p:val>
                                        </p:tav>
                                        <p:tav tm="100000">
                                          <p:val>
                                            <p:strVal val="#ppt_w"/>
                                          </p:val>
                                        </p:tav>
                                      </p:tavLst>
                                    </p:anim>
                                    <p:anim calcmode="lin" valueType="num">
                                      <p:cBhvr>
                                        <p:cTn id="23" dur="750" fill="hold"/>
                                        <p:tgtEl>
                                          <p:spTgt spid="334"/>
                                        </p:tgtEl>
                                        <p:attrNameLst>
                                          <p:attrName>ppt_h</p:attrName>
                                        </p:attrNameLst>
                                      </p:cBhvr>
                                      <p:tavLst>
                                        <p:tav tm="0">
                                          <p:val>
                                            <p:fltVal val="0"/>
                                          </p:val>
                                        </p:tav>
                                        <p:tav tm="100000">
                                          <p:val>
                                            <p:strVal val="#ppt_h"/>
                                          </p:val>
                                        </p:tav>
                                      </p:tavLst>
                                    </p:anim>
                                  </p:childTnLst>
                                </p:cTn>
                              </p:par>
                            </p:childTnLst>
                          </p:cTn>
                        </p:par>
                        <p:par>
                          <p:cTn id="24" fill="hold">
                            <p:stCondLst>
                              <p:cond delay="750"/>
                            </p:stCondLst>
                            <p:childTnLst>
                              <p:par>
                                <p:cTn id="25" presetClass="exit" nodeType="afterEffect" presetSubtype="0" presetID="1" grpId="5" fill="hold">
                                  <p:stCondLst>
                                    <p:cond delay="0"/>
                                  </p:stCondLst>
                                  <p:iterate type="el" backwards="0">
                                    <p:tmAbs val="0"/>
                                  </p:iterate>
                                  <p:childTnLst>
                                    <p:set>
                                      <p:cBhvr>
                                        <p:cTn id="26" fill="hold">
                                          <p:stCondLst>
                                            <p:cond delay="0"/>
                                          </p:stCondLst>
                                        </p:cTn>
                                        <p:tgtEl>
                                          <p:spTgt spid="333"/>
                                        </p:tgtEl>
                                        <p:attrNameLst>
                                          <p:attrName>style.visibility</p:attrName>
                                        </p:attrNameLst>
                                      </p:cBhvr>
                                      <p:to>
                                        <p:strVal val="hidden"/>
                                      </p:to>
                                    </p:set>
                                  </p:childTnLst>
                                </p:cTn>
                              </p:par>
                            </p:childTnLst>
                          </p:cTn>
                        </p:par>
                        <p:par>
                          <p:cTn id="27" fill="hold">
                            <p:stCondLst>
                              <p:cond delay="750"/>
                            </p:stCondLst>
                            <p:childTnLst>
                              <p:par>
                                <p:cTn id="28" presetClass="exit" nodeType="afterEffect" presetSubtype="0" presetID="1" grpId="6" fill="hold">
                                  <p:stCondLst>
                                    <p:cond delay="0"/>
                                  </p:stCondLst>
                                  <p:iterate type="el" backwards="0">
                                    <p:tmAbs val="0"/>
                                  </p:iterate>
                                  <p:childTnLst>
                                    <p:set>
                                      <p:cBhvr>
                                        <p:cTn id="29" fill="hold">
                                          <p:stCondLst>
                                            <p:cond delay="0"/>
                                          </p:stCondLst>
                                        </p:cTn>
                                        <p:tgtEl>
                                          <p:spTgt spid="332"/>
                                        </p:tgtEl>
                                        <p:attrNameLst>
                                          <p:attrName>style.visibility</p:attrName>
                                        </p:attrNameLst>
                                      </p:cBhvr>
                                      <p:to>
                                        <p:strVal val="hidden"/>
                                      </p:to>
                                    </p:set>
                                  </p:childTnLst>
                                </p:cTn>
                              </p:par>
                            </p:childTnLst>
                          </p:cTn>
                        </p:par>
                        <p:par>
                          <p:cTn id="30" fill="hold">
                            <p:stCondLst>
                              <p:cond delay="750"/>
                            </p:stCondLst>
                            <p:childTnLst>
                              <p:par>
                                <p:cTn id="31" presetClass="entr" nodeType="afterEffect" presetID="9" grpId="7" fill="hold">
                                  <p:stCondLst>
                                    <p:cond delay="0"/>
                                  </p:stCondLst>
                                  <p:iterate type="el" backwards="0">
                                    <p:tmAbs val="0"/>
                                  </p:iterate>
                                  <p:childTnLst>
                                    <p:set>
                                      <p:cBhvr>
                                        <p:cTn id="32" fill="hold"/>
                                        <p:tgtEl>
                                          <p:spTgt spid="335"/>
                                        </p:tgtEl>
                                        <p:attrNameLst>
                                          <p:attrName>style.visibility</p:attrName>
                                        </p:attrNameLst>
                                      </p:cBhvr>
                                      <p:to>
                                        <p:strVal val="visible"/>
                                      </p:to>
                                    </p:set>
                                    <p:animEffect filter="dissolve" transition="in">
                                      <p:cBhvr>
                                        <p:cTn id="33"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 grpId="7"/>
      <p:bldP build="whole" bldLvl="1" animBg="1" rev="0" advAuto="0" spid="332" grpId="6"/>
      <p:bldP build="whole" bldLvl="1" animBg="1" rev="0" advAuto="0" spid="334" grpId="4"/>
      <p:bldP build="whole" bldLvl="1" animBg="1" rev="0" advAuto="0" spid="331" grpId="3"/>
      <p:bldP build="whole" bldLvl="1" animBg="1" rev="0" advAuto="0" spid="333" grpId="2"/>
      <p:bldP build="whole" bldLvl="1" animBg="1" rev="0" advAuto="0" spid="332" grpId="1"/>
      <p:bldP build="whole" bldLvl="1" animBg="1" rev="0" advAuto="0" spid="333" grpId="5"/>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nvSpPr>
        <p:spPr>
          <a:xfrm flipV="1">
            <a:off x="-25401" y="-4182926"/>
            <a:ext cx="2" cy="13547452"/>
          </a:xfrm>
          <a:prstGeom prst="line">
            <a:avLst/>
          </a:prstGeom>
          <a:ln w="25400">
            <a:solidFill>
              <a:srgbClr val="F8F8F8"/>
            </a:solidFill>
            <a:miter lim="400000"/>
          </a:ln>
        </p:spPr>
        <p:txBody>
          <a:bodyPr lIns="50800" tIns="50800" rIns="50800" bIns="50800" anchor="ctr"/>
          <a:lstStyle/>
          <a:p>
            <a:pPr>
              <a:defRPr sz="3200"/>
            </a:pPr>
          </a:p>
        </p:txBody>
      </p:sp>
      <p:sp>
        <p:nvSpPr>
          <p:cNvPr id="338" name="Shape 338"/>
          <p:cNvSpPr/>
          <p:nvPr/>
        </p:nvSpPr>
        <p:spPr>
          <a:xfrm>
            <a:off x="89716" y="6858000"/>
            <a:ext cx="24204569" cy="0"/>
          </a:xfrm>
          <a:prstGeom prst="line">
            <a:avLst/>
          </a:prstGeom>
          <a:ln w="25400">
            <a:solidFill>
              <a:srgbClr val="F8F8F8"/>
            </a:solidFill>
            <a:miter lim="400000"/>
          </a:ln>
        </p:spPr>
        <p:txBody>
          <a:bodyPr lIns="50800" tIns="50800" rIns="50800" bIns="50800" anchor="ctr"/>
          <a:lstStyle/>
          <a:p>
            <a:pPr>
              <a:defRPr sz="3200"/>
            </a:pPr>
          </a:p>
        </p:txBody>
      </p:sp>
      <p:pic>
        <p:nvPicPr>
          <p:cNvPr id="339" name="pasted-image.pdf"/>
          <p:cNvPicPr>
            <a:picLocks noChangeAspect="1"/>
          </p:cNvPicPr>
          <p:nvPr/>
        </p:nvPicPr>
        <p:blipFill>
          <a:blip r:embed="rId2">
            <a:alphaModFix amt="19747"/>
            <a:extLst/>
          </a:blip>
          <a:stretch>
            <a:fillRect/>
          </a:stretch>
        </p:blipFill>
        <p:spPr>
          <a:xfrm>
            <a:off x="2133600" y="1498600"/>
            <a:ext cx="5042713" cy="4770521"/>
          </a:xfrm>
          <a:prstGeom prst="rect">
            <a:avLst/>
          </a:prstGeom>
          <a:ln w="12700">
            <a:miter lim="400000"/>
          </a:ln>
        </p:spPr>
      </p:pic>
      <p:sp>
        <p:nvSpPr>
          <p:cNvPr id="340" name="Shape 340"/>
          <p:cNvSpPr/>
          <p:nvPr/>
        </p:nvSpPr>
        <p:spPr>
          <a:xfrm>
            <a:off x="6511528" y="288290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a:solidFill>
              <a:srgbClr val="DCDEE0">
                <a:alpha val="28000"/>
              </a:srgbClr>
            </a:solidFill>
            <a:miter lim="400000"/>
          </a:ln>
        </p:spPr>
        <p:txBody>
          <a:bodyPr lIns="50800" tIns="50800" rIns="50800" bIns="50800" anchor="ctr"/>
          <a:lstStyle/>
          <a:p>
            <a:pPr>
              <a:defRPr sz="3200"/>
            </a:pPr>
          </a:p>
        </p:txBody>
      </p:sp>
      <p:pic>
        <p:nvPicPr>
          <p:cNvPr id="341" name="pasted-image.pdf"/>
          <p:cNvPicPr>
            <a:picLocks noChangeAspect="1"/>
          </p:cNvPicPr>
          <p:nvPr/>
        </p:nvPicPr>
        <p:blipFill>
          <a:blip r:embed="rId3">
            <a:alphaModFix amt="10338"/>
            <a:extLst/>
          </a:blip>
          <a:stretch>
            <a:fillRect/>
          </a:stretch>
        </p:blipFill>
        <p:spPr>
          <a:xfrm>
            <a:off x="8596256" y="3118177"/>
            <a:ext cx="1020497" cy="556635"/>
          </a:xfrm>
          <a:prstGeom prst="rect">
            <a:avLst/>
          </a:prstGeom>
          <a:ln w="12700">
            <a:miter lim="400000"/>
          </a:ln>
        </p:spPr>
      </p:pic>
      <p:sp>
        <p:nvSpPr>
          <p:cNvPr id="342" name="Shape 342"/>
          <p:cNvSpPr/>
          <p:nvPr/>
        </p:nvSpPr>
        <p:spPr>
          <a:xfrm>
            <a:off x="8030126" y="3690482"/>
            <a:ext cx="2136147" cy="4847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2000">
                <a:solidFill>
                  <a:srgbClr val="53585F"/>
                </a:solidFill>
                <a:latin typeface="Helvetica"/>
                <a:ea typeface="Helvetica"/>
                <a:cs typeface="Helvetica"/>
                <a:sym typeface="Helvetica"/>
              </a:defRPr>
            </a:lvl1pPr>
          </a:lstStyle>
          <a:p>
            <a:pPr/>
            <a:r>
              <a:t>desired state</a:t>
            </a:r>
          </a:p>
        </p:txBody>
      </p:sp>
      <p:sp>
        <p:nvSpPr>
          <p:cNvPr id="343" name="Shape 343"/>
          <p:cNvSpPr/>
          <p:nvPr/>
        </p:nvSpPr>
        <p:spPr>
          <a:xfrm>
            <a:off x="8278412" y="4906238"/>
            <a:ext cx="165618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000">
                <a:solidFill>
                  <a:srgbClr val="53585F"/>
                </a:solidFill>
                <a:latin typeface="Helvetica"/>
                <a:ea typeface="Helvetica"/>
                <a:cs typeface="Helvetica"/>
                <a:sym typeface="Helvetica"/>
              </a:defRPr>
            </a:lvl1pPr>
          </a:lstStyle>
          <a:p>
            <a:pPr/>
            <a:r>
              <a:t>actual state</a:t>
            </a:r>
          </a:p>
        </p:txBody>
      </p:sp>
      <p:pic>
        <p:nvPicPr>
          <p:cNvPr id="344" name="pasted-image.pdf"/>
          <p:cNvPicPr>
            <a:picLocks noChangeAspect="1"/>
          </p:cNvPicPr>
          <p:nvPr/>
        </p:nvPicPr>
        <p:blipFill>
          <a:blip r:embed="rId3">
            <a:alphaModFix amt="10338"/>
            <a:extLst/>
          </a:blip>
          <a:stretch>
            <a:fillRect/>
          </a:stretch>
        </p:blipFill>
        <p:spPr>
          <a:xfrm>
            <a:off x="8596256" y="4370172"/>
            <a:ext cx="1020497" cy="556634"/>
          </a:xfrm>
          <a:prstGeom prst="rect">
            <a:avLst/>
          </a:prstGeom>
          <a:ln w="12700">
            <a:miter lim="400000"/>
          </a:ln>
        </p:spPr>
      </p:pic>
      <p:pic>
        <p:nvPicPr>
          <p:cNvPr id="345" name="pasted-image.pdf"/>
          <p:cNvPicPr>
            <a:picLocks noChangeAspect="1"/>
          </p:cNvPicPr>
          <p:nvPr/>
        </p:nvPicPr>
        <p:blipFill>
          <a:blip r:embed="rId4">
            <a:alphaModFix amt="20093"/>
            <a:extLst/>
          </a:blip>
          <a:stretch>
            <a:fillRect/>
          </a:stretch>
        </p:blipFill>
        <p:spPr>
          <a:xfrm>
            <a:off x="14190786" y="1498600"/>
            <a:ext cx="5041901" cy="4769752"/>
          </a:xfrm>
          <a:prstGeom prst="rect">
            <a:avLst/>
          </a:prstGeom>
          <a:ln w="12700">
            <a:miter lim="400000"/>
          </a:ln>
        </p:spPr>
      </p:pic>
      <p:sp>
        <p:nvSpPr>
          <p:cNvPr id="346" name="Shape 346"/>
          <p:cNvSpPr/>
          <p:nvPr/>
        </p:nvSpPr>
        <p:spPr>
          <a:xfrm rot="16200000">
            <a:off x="19207939" y="4566520"/>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5826"/>
            </a:srgb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pic>
        <p:nvPicPr>
          <p:cNvPr id="347" name="pasted-image.pdf"/>
          <p:cNvPicPr>
            <a:picLocks noChangeAspect="1"/>
          </p:cNvPicPr>
          <p:nvPr/>
        </p:nvPicPr>
        <p:blipFill>
          <a:blip r:embed="rId5">
            <a:alphaModFix amt="15384"/>
            <a:extLst/>
          </a:blip>
          <a:stretch>
            <a:fillRect/>
          </a:stretch>
        </p:blipFill>
        <p:spPr>
          <a:xfrm>
            <a:off x="19621284" y="3726034"/>
            <a:ext cx="1912118" cy="2264350"/>
          </a:xfrm>
          <a:prstGeom prst="rect">
            <a:avLst/>
          </a:prstGeom>
          <a:ln w="12700">
            <a:miter lim="400000"/>
          </a:ln>
        </p:spPr>
      </p:pic>
      <p:pic>
        <p:nvPicPr>
          <p:cNvPr id="348" name="pasted-image.pdf"/>
          <p:cNvPicPr>
            <a:picLocks noChangeAspect="1"/>
          </p:cNvPicPr>
          <p:nvPr/>
        </p:nvPicPr>
        <p:blipFill>
          <a:blip r:embed="rId6">
            <a:extLst/>
          </a:blip>
          <a:stretch>
            <a:fillRect/>
          </a:stretch>
        </p:blipFill>
        <p:spPr>
          <a:xfrm>
            <a:off x="19981138" y="4262003"/>
            <a:ext cx="1192412" cy="1192412"/>
          </a:xfrm>
          <a:prstGeom prst="rect">
            <a:avLst/>
          </a:prstGeom>
          <a:ln w="12700">
            <a:miter lim="400000"/>
          </a:ln>
        </p:spPr>
      </p:pic>
      <p:grpSp>
        <p:nvGrpSpPr>
          <p:cNvPr id="371" name="Group 371"/>
          <p:cNvGrpSpPr/>
          <p:nvPr/>
        </p:nvGrpSpPr>
        <p:grpSpPr>
          <a:xfrm>
            <a:off x="14439791" y="7700985"/>
            <a:ext cx="8478822" cy="5478296"/>
            <a:chOff x="0" y="0"/>
            <a:chExt cx="8478821" cy="5478294"/>
          </a:xfrm>
        </p:grpSpPr>
        <p:sp>
          <p:nvSpPr>
            <p:cNvPr id="349" name="Shape 349"/>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350" name="Shape 350"/>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351" name="Shape 351"/>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352" name="Shape 352"/>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353" name="Shape 353"/>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354" name="Shape 354"/>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355" name="Shape 355"/>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356" name="Shape 356"/>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357" name="Shape 357"/>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358" name="Shape 358"/>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359" name="Shape 359"/>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50800" tIns="50800" rIns="50800" bIns="50800" numCol="1" anchor="ctr">
              <a:noAutofit/>
            </a:bodyPr>
            <a:lstStyle/>
            <a:p>
              <a:pPr>
                <a:defRPr sz="3200"/>
              </a:pPr>
            </a:p>
          </p:txBody>
        </p:sp>
        <p:sp>
          <p:nvSpPr>
            <p:cNvPr id="360" name="Shape 360"/>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Blob Store</a:t>
              </a:r>
            </a:p>
          </p:txBody>
        </p:sp>
        <p:sp>
          <p:nvSpPr>
            <p:cNvPr id="361" name="Shape 361"/>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Message Bus (NATS)</a:t>
              </a:r>
            </a:p>
          </p:txBody>
        </p:sp>
        <p:sp>
          <p:nvSpPr>
            <p:cNvPr id="362" name="Shape 362"/>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363" name="Shape 363"/>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latin typeface="Helvetica"/>
                  <a:ea typeface="Helvetica"/>
                  <a:cs typeface="Helvetica"/>
                  <a:sym typeface="Helvetica"/>
                </a:defRPr>
              </a:lvl1pPr>
            </a:lstStyle>
            <a:p>
              <a:pPr/>
              <a:r>
                <a:t>DEA</a:t>
              </a:r>
            </a:p>
          </p:txBody>
        </p:sp>
        <p:sp>
          <p:nvSpPr>
            <p:cNvPr id="364" name="Shape 364"/>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latin typeface="Helvetica"/>
                  <a:ea typeface="Helvetica"/>
                  <a:cs typeface="Helvetica"/>
                  <a:sym typeface="Helvetica"/>
                </a:defRPr>
              </a:lvl1pPr>
            </a:lstStyle>
            <a:p>
              <a:pPr/>
              <a:r>
                <a:t>Cloud Controller</a:t>
              </a:r>
            </a:p>
          </p:txBody>
        </p:sp>
        <p:sp>
          <p:nvSpPr>
            <p:cNvPr id="365" name="Shape 365"/>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500">
                  <a:solidFill>
                    <a:srgbClr val="FFFFFF"/>
                  </a:solidFill>
                  <a:latin typeface="Helvetica"/>
                  <a:ea typeface="Helvetica"/>
                  <a:cs typeface="Helvetica"/>
                  <a:sym typeface="Helvetica"/>
                </a:defRPr>
              </a:lvl1pPr>
            </a:lstStyle>
            <a:p>
              <a:pPr/>
              <a:r>
                <a:t>Health Manager</a:t>
              </a:r>
            </a:p>
          </p:txBody>
        </p:sp>
        <p:sp>
          <p:nvSpPr>
            <p:cNvPr id="366" name="Shape 366"/>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pic>
          <p:nvPicPr>
            <p:cNvPr id="367" name="pasted-image.pdf"/>
            <p:cNvPicPr>
              <a:picLocks noChangeAspect="1"/>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368" name="Shape 368"/>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latin typeface="Helvetica"/>
                  <a:ea typeface="Helvetica"/>
                  <a:cs typeface="Helvetica"/>
                  <a:sym typeface="Helvetica"/>
                </a:defRPr>
              </a:lvl1pPr>
            </a:lstStyle>
            <a:p>
              <a:pPr/>
              <a:r>
                <a:t>desired state</a:t>
              </a:r>
            </a:p>
          </p:txBody>
        </p:sp>
        <p:sp>
          <p:nvSpPr>
            <p:cNvPr id="369" name="Shape 369"/>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latin typeface="Helvetica"/>
                  <a:ea typeface="Helvetica"/>
                  <a:cs typeface="Helvetica"/>
                  <a:sym typeface="Helvetica"/>
                </a:defRPr>
              </a:lvl1pPr>
            </a:lstStyle>
            <a:p>
              <a:pPr/>
              <a:r>
                <a:t>actual state</a:t>
              </a:r>
            </a:p>
          </p:txBody>
        </p:sp>
        <p:pic>
          <p:nvPicPr>
            <p:cNvPr id="370" name="pasted-image.pdf"/>
            <p:cNvPicPr>
              <a:picLocks noChangeAspect="1"/>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372" name="Shape 372"/>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1200">
                <a:solidFill>
                  <a:srgbClr val="53585F"/>
                </a:solidFill>
                <a:latin typeface="Helvetica"/>
                <a:ea typeface="Helvetica"/>
                <a:cs typeface="Helvetica"/>
                <a:sym typeface="Helvetica"/>
              </a:defRPr>
            </a:lvl1pPr>
          </a:lstStyle>
          <a:p>
            <a:pPr/>
            <a:r>
              <a:t>ELASTIC RUNTIME</a:t>
            </a:r>
          </a:p>
        </p:txBody>
      </p:sp>
      <p:sp>
        <p:nvSpPr>
          <p:cNvPr id="373" name="Shape 373"/>
          <p:cNvSpPr/>
          <p:nvPr/>
        </p:nvSpPr>
        <p:spPr>
          <a:xfrm>
            <a:off x="7999920" y="6426200"/>
            <a:ext cx="8384160" cy="8636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a:r>
              <a:t>4 Levels of High Availability</a:t>
            </a:r>
          </a:p>
        </p:txBody>
      </p:sp>
      <p:sp>
        <p:nvSpPr>
          <p:cNvPr id="374" name="Shape 374"/>
          <p:cNvSpPr/>
          <p:nvPr/>
        </p:nvSpPr>
        <p:spPr>
          <a:xfrm>
            <a:off x="2101763" y="9003030"/>
            <a:ext cx="7594498" cy="3888342"/>
          </a:xfrm>
          <a:prstGeom prst="roundRect">
            <a:avLst>
              <a:gd name="adj" fmla="val 8348"/>
            </a:avLst>
          </a:prstGeom>
          <a:ln w="38100">
            <a:solidFill>
              <a:srgbClr val="A6AAA9">
                <a:alpha val="12000"/>
              </a:srgbClr>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1200">
                <a:solidFill>
                  <a:srgbClr val="53585F"/>
                </a:solidFill>
                <a:latin typeface="Helvetica"/>
                <a:ea typeface="Helvetica"/>
                <a:cs typeface="Helvetica"/>
                <a:sym typeface="Helvetica"/>
              </a:defRPr>
            </a:lvl1pPr>
          </a:lstStyle>
          <a:p>
            <a:pPr/>
            <a:r>
              <a:t>ELASTIC RUNTIME</a:t>
            </a:r>
          </a:p>
        </p:txBody>
      </p:sp>
      <p:sp>
        <p:nvSpPr>
          <p:cNvPr id="375" name="Shape 375"/>
          <p:cNvSpPr/>
          <p:nvPr/>
        </p:nvSpPr>
        <p:spPr>
          <a:xfrm>
            <a:off x="2761798" y="10084227"/>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376" name="Shape 376"/>
          <p:cNvSpPr/>
          <p:nvPr/>
        </p:nvSpPr>
        <p:spPr>
          <a:xfrm>
            <a:off x="2502154"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377" name="Shape 377"/>
          <p:cNvSpPr/>
          <p:nvPr/>
        </p:nvSpPr>
        <p:spPr>
          <a:xfrm>
            <a:off x="6563721" y="10084227"/>
            <a:ext cx="2904669"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378" name="Shape 378"/>
          <p:cNvSpPr/>
          <p:nvPr/>
        </p:nvSpPr>
        <p:spPr>
          <a:xfrm>
            <a:off x="6322623" y="10288233"/>
            <a:ext cx="2904670" cy="1322710"/>
          </a:xfrm>
          <a:prstGeom prst="roundRect">
            <a:avLst>
              <a:gd name="adj" fmla="val 5608"/>
            </a:avLst>
          </a:prstGeom>
          <a:solidFill>
            <a:srgbClr val="FFFFFF">
              <a:alpha val="12000"/>
            </a:srgbClr>
          </a:solidFill>
          <a:ln w="25400">
            <a:solidFill>
              <a:srgbClr val="0F7A70">
                <a:alpha val="12000"/>
              </a:srgbClr>
            </a:solidFill>
            <a:miter lim="400000"/>
          </a:ln>
        </p:spPr>
        <p:txBody>
          <a:bodyPr lIns="50800" tIns="50800" rIns="50800" bIns="50800"/>
          <a:lstStyle/>
          <a:p>
            <a:pPr>
              <a:defRPr b="1" sz="2100">
                <a:solidFill>
                  <a:srgbClr val="53585F"/>
                </a:solidFill>
                <a:latin typeface="Helvetica"/>
                <a:ea typeface="Helvetica"/>
                <a:cs typeface="Helvetica"/>
                <a:sym typeface="Helvetica"/>
              </a:defRPr>
            </a:pPr>
          </a:p>
        </p:txBody>
      </p:sp>
      <p:sp>
        <p:nvSpPr>
          <p:cNvPr id="379" name="Shape 379"/>
          <p:cNvSpPr/>
          <p:nvPr/>
        </p:nvSpPr>
        <p:spPr>
          <a:xfrm>
            <a:off x="6118618" y="10492662"/>
            <a:ext cx="2904670"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1200">
                <a:solidFill>
                  <a:srgbClr val="53585F"/>
                </a:solidFill>
                <a:latin typeface="Helvetica"/>
                <a:ea typeface="Helvetica"/>
                <a:cs typeface="Helvetica"/>
                <a:sym typeface="Helvetica"/>
              </a:defRPr>
            </a:lvl1pPr>
          </a:lstStyle>
          <a:p>
            <a:pPr/>
            <a:r>
              <a:t>App Execution (DEA)</a:t>
            </a:r>
          </a:p>
        </p:txBody>
      </p:sp>
      <p:sp>
        <p:nvSpPr>
          <p:cNvPr id="380" name="Shape 380"/>
          <p:cNvSpPr/>
          <p:nvPr/>
        </p:nvSpPr>
        <p:spPr>
          <a:xfrm>
            <a:off x="2298149" y="10492662"/>
            <a:ext cx="2904669" cy="1751660"/>
          </a:xfrm>
          <a:prstGeom prst="roundRect">
            <a:avLst>
              <a:gd name="adj" fmla="val 4235"/>
            </a:avLst>
          </a:prstGeom>
          <a:solidFill>
            <a:srgbClr val="FFFFFF">
              <a:alpha val="12000"/>
            </a:srgbClr>
          </a:solidFill>
          <a:ln w="25400">
            <a:solidFill>
              <a:srgbClr val="0F7A70">
                <a:alpha val="12000"/>
              </a:srgbClr>
            </a:solidFill>
            <a:miter lim="400000"/>
          </a:ln>
          <a:extLst>
            <a:ext uri="{C572A759-6A51-4108-AA02-DFA0A04FC94B}">
              <ma14:wrappingTextBoxFlag xmlns:ma14="http://schemas.microsoft.com/office/mac/drawingml/2011/main" val="1"/>
            </a:ext>
          </a:extLst>
        </p:spPr>
        <p:txBody>
          <a:bodyPr lIns="50800" tIns="50800" rIns="50800" bIns="50800"/>
          <a:lstStyle>
            <a:lvl1pPr>
              <a:defRPr b="1" sz="1200">
                <a:solidFill>
                  <a:srgbClr val="53585F"/>
                </a:solidFill>
                <a:latin typeface="Helvetica"/>
                <a:ea typeface="Helvetica"/>
                <a:cs typeface="Helvetica"/>
                <a:sym typeface="Helvetica"/>
              </a:defRPr>
            </a:lvl1pPr>
          </a:lstStyle>
          <a:p>
            <a:pPr/>
            <a:r>
              <a:t>App Execution (DEA)</a:t>
            </a:r>
          </a:p>
        </p:txBody>
      </p:sp>
      <p:sp>
        <p:nvSpPr>
          <p:cNvPr id="381" name="Shape 381"/>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a:r>
              <a:t>cf push my-app -i 6</a:t>
            </a:r>
          </a:p>
        </p:txBody>
      </p:sp>
      <p:sp>
        <p:nvSpPr>
          <p:cNvPr id="382" name="Shape 382"/>
          <p:cNvSpPr/>
          <p:nvPr/>
        </p:nvSpPr>
        <p:spPr>
          <a:xfrm flipH="1" rot="16200000">
            <a:off x="5670823" y="8126674"/>
            <a:ext cx="443439" cy="406183"/>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50800" tIns="50800" rIns="50800" bIns="50800" anchor="ctr"/>
          <a:lstStyle/>
          <a:p>
            <a:pPr>
              <a:defRPr sz="3200"/>
            </a:pPr>
          </a:p>
        </p:txBody>
      </p:sp>
      <p:sp>
        <p:nvSpPr>
          <p:cNvPr id="383" name="Shape 383"/>
          <p:cNvSpPr/>
          <p:nvPr/>
        </p:nvSpPr>
        <p:spPr>
          <a:xfrm flipV="1">
            <a:off x="5899011" y="8703164"/>
            <a:ext cx="1" cy="4488073"/>
          </a:xfrm>
          <a:prstGeom prst="line">
            <a:avLst/>
          </a:prstGeom>
          <a:ln w="12700">
            <a:solidFill>
              <a:srgbClr val="A6AAA9">
                <a:alpha val="12000"/>
              </a:srgbClr>
            </a:solidFill>
            <a:custDash>
              <a:ds d="200000" sp="200000"/>
            </a:custDash>
            <a:miter lim="400000"/>
          </a:ln>
        </p:spPr>
        <p:txBody>
          <a:bodyPr lIns="50800" tIns="50800" rIns="50800" bIns="50800" anchor="ctr"/>
          <a:lstStyle/>
          <a:p>
            <a:pPr>
              <a:defRPr sz="3200"/>
            </a:pPr>
          </a:p>
        </p:txBody>
      </p:sp>
      <p:sp>
        <p:nvSpPr>
          <p:cNvPr id="384" name="Shape 384"/>
          <p:cNvSpPr/>
          <p:nvPr/>
        </p:nvSpPr>
        <p:spPr>
          <a:xfrm>
            <a:off x="5062108"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a:r>
              <a:t>AZ-1</a:t>
            </a:r>
          </a:p>
        </p:txBody>
      </p:sp>
      <p:sp>
        <p:nvSpPr>
          <p:cNvPr id="385" name="Shape 385"/>
          <p:cNvSpPr/>
          <p:nvPr/>
        </p:nvSpPr>
        <p:spPr>
          <a:xfrm>
            <a:off x="6137306" y="128611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latin typeface="Helvetica"/>
                <a:ea typeface="Helvetica"/>
                <a:cs typeface="Helvetica"/>
                <a:sym typeface="Helvetica"/>
              </a:defRPr>
            </a:lvl1pPr>
          </a:lstStyle>
          <a:p>
            <a:pPr/>
            <a:r>
              <a:t>AZ-2</a:t>
            </a:r>
          </a:p>
        </p:txBody>
      </p:sp>
      <p:sp>
        <p:nvSpPr>
          <p:cNvPr id="386" name="Shape 386"/>
          <p:cNvSpPr/>
          <p:nvPr/>
        </p:nvSpPr>
        <p:spPr>
          <a:xfrm flipH="1" rot="18000000">
            <a:off x="4484504"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50800" tIns="50800" rIns="50800" bIns="50800" anchor="ctr"/>
          <a:lstStyle/>
          <a:p>
            <a:pPr>
              <a:defRPr sz="3200"/>
            </a:pPr>
          </a:p>
        </p:txBody>
      </p:sp>
      <p:sp>
        <p:nvSpPr>
          <p:cNvPr id="387" name="Shape 387"/>
          <p:cNvSpPr/>
          <p:nvPr/>
        </p:nvSpPr>
        <p:spPr>
          <a:xfrm flipH="1" rot="14400000">
            <a:off x="6870079" y="9298309"/>
            <a:ext cx="443440" cy="406184"/>
          </a:xfrm>
          <a:prstGeom prst="rightArrow">
            <a:avLst>
              <a:gd name="adj1" fmla="val 32000"/>
              <a:gd name="adj2" fmla="val 89552"/>
            </a:avLst>
          </a:prstGeom>
          <a:solidFill>
            <a:srgbClr val="A6AAA9">
              <a:alpha val="12000"/>
            </a:srgbClr>
          </a:solidFill>
          <a:ln w="25400">
            <a:solidFill>
              <a:srgbClr val="FFFFFF">
                <a:alpha val="12000"/>
              </a:srgbClr>
            </a:solidFill>
            <a:miter lim="400000"/>
          </a:ln>
        </p:spPr>
        <p:txBody>
          <a:bodyPr lIns="50800" tIns="50800" rIns="50800" bIns="50800" anchor="ctr"/>
          <a:lstStyle/>
          <a:p>
            <a:pPr>
              <a:defRPr sz="3200"/>
            </a:pPr>
          </a:p>
        </p:txBody>
      </p:sp>
      <p:sp>
        <p:nvSpPr>
          <p:cNvPr id="388" name="Shape 388"/>
          <p:cNvSpPr/>
          <p:nvPr/>
        </p:nvSpPr>
        <p:spPr>
          <a:xfrm>
            <a:off x="2400151" y="10928655"/>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389" name="Shape 389"/>
          <p:cNvSpPr/>
          <p:nvPr/>
        </p:nvSpPr>
        <p:spPr>
          <a:xfrm>
            <a:off x="6220620" y="10947200"/>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390" name="Shape 390"/>
          <p:cNvSpPr/>
          <p:nvPr/>
        </p:nvSpPr>
        <p:spPr>
          <a:xfrm>
            <a:off x="2400151" y="11336666"/>
            <a:ext cx="2700665"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391" name="Shape 391"/>
          <p:cNvSpPr/>
          <p:nvPr/>
        </p:nvSpPr>
        <p:spPr>
          <a:xfrm>
            <a:off x="6220620" y="1135521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392" name="Shape 392"/>
          <p:cNvSpPr/>
          <p:nvPr/>
        </p:nvSpPr>
        <p:spPr>
          <a:xfrm>
            <a:off x="2405279" y="11749786"/>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
        <p:nvSpPr>
          <p:cNvPr id="393" name="Shape 393"/>
          <p:cNvSpPr/>
          <p:nvPr/>
        </p:nvSpPr>
        <p:spPr>
          <a:xfrm>
            <a:off x="6225748" y="11768332"/>
            <a:ext cx="2700664" cy="376541"/>
          </a:xfrm>
          <a:prstGeom prst="roundRect">
            <a:avLst>
              <a:gd name="adj" fmla="val 19701"/>
            </a:avLst>
          </a:prstGeom>
          <a:solidFill>
            <a:srgbClr val="0F7A70">
              <a:alpha val="12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latin typeface="Helvetica"/>
                <a:ea typeface="Helvetica"/>
                <a:cs typeface="Helvetica"/>
                <a:sym typeface="Helvetica"/>
              </a:defRPr>
            </a:lvl1pPr>
          </a:lstStyle>
          <a:p>
            <a:pPr/>
            <a:r>
              <a:t>my-app</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