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D4D4D"/>
        </a:solidFill>
        <a:effectLst/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D4D4D"/>
        </a:solidFill>
        <a:effectLst/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D4D4D"/>
        </a:solidFill>
        <a:effectLst/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D4D4D"/>
        </a:solidFill>
        <a:effectLst/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D4D4D"/>
        </a:solidFill>
        <a:effectLst/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D4D4D"/>
        </a:solidFill>
        <a:effectLst/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D4D4D"/>
        </a:solidFill>
        <a:effectLst/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D4D4D"/>
        </a:solidFill>
        <a:effectLst/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4D4D4D"/>
        </a:solidFill>
        <a:effectLst/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BD9"/>
          </a:solidFill>
        </a:fill>
      </a:tcStyle>
    </a:wholeTbl>
    <a:band2H>
      <a:tcTxStyle b="def" i="def"/>
      <a:tcStyle>
        <a:tcBdr/>
        <a:fill>
          <a:solidFill>
            <a:srgbClr val="E7EE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6CD"/>
          </a:solidFill>
        </a:fill>
      </a:tcStyle>
    </a:wholeTbl>
    <a:band2H>
      <a:tcTxStyle b="def" i="def"/>
      <a:tcStyle>
        <a:tcBdr/>
        <a:fill>
          <a:solidFill>
            <a:srgbClr val="FCEC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1DA"/>
          </a:solidFill>
        </a:fill>
      </a:tcStyle>
    </a:wholeTbl>
    <a:band2H>
      <a:tcTxStyle b="def" i="def"/>
      <a:tcStyle>
        <a:tcBdr/>
        <a:fill>
          <a:solidFill>
            <a:srgbClr val="EBE9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>
              <a:defRPr sz="1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20" name="image1.png" descr="Pivotal_Logo_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  <a:effectLst/>
        </p:spPr>
        <p:txBody>
          <a:bodyPr/>
          <a:lstStyle>
            <a:lvl1pPr>
              <a:defRPr b="1" sz="3600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5" name="Shape 25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>
              <a:defRPr sz="1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" name="Shape 27"/>
          <p:cNvSpPr/>
          <p:nvPr>
            <p:ph type="body" sz="quarter" idx="13"/>
          </p:nvPr>
        </p:nvSpPr>
        <p:spPr>
          <a:xfrm>
            <a:off x="894005" y="3709461"/>
            <a:ext cx="7620001" cy="350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Additional Line 18 Point Arial</a:t>
            </a:r>
          </a:p>
        </p:txBody>
      </p:sp>
      <p:pic>
        <p:nvPicPr>
          <p:cNvPr id="2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Shape 127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>
              <a:defRPr sz="1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8" name="TSDErrorImageIcon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73941" y="1063724"/>
            <a:ext cx="2080364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  <a:effectLst/>
        </p:spPr>
        <p:txBody>
          <a:bodyPr anchor="t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2728914" y="1074737"/>
            <a:ext cx="6045201" cy="3429001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200"/>
              </a:spcBef>
              <a:buClr>
                <a:schemeClr val="accent1"/>
              </a:buClr>
              <a:buFont typeface="Wingdings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chemeClr val="accent1"/>
              </a:buClr>
              <a:buFont typeface="Wingdings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chemeClr val="accent1"/>
              </a:buClr>
              <a:buFont typeface="Wingdings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chemeClr val="accent1"/>
              </a:buClr>
              <a:buFont typeface="Wingdings"/>
              <a:buChar char="—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chemeClr val="accent1"/>
              </a:buClr>
              <a:buFont typeface="Wingdings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Sub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Shape 140"/>
          <p:cNvSpPr/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  <a:effectLst/>
        </p:spPr>
        <p:txBody>
          <a:bodyPr anchor="t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hape 142"/>
          <p:cNvSpPr/>
          <p:nvPr/>
        </p:nvSpPr>
        <p:spPr>
          <a:xfrm>
            <a:off x="366713" y="5021495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>
              <a:defRPr sz="1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143" name="Shape 143"/>
          <p:cNvSpPr/>
          <p:nvPr>
            <p:ph type="pic" sz="quarter" idx="13"/>
          </p:nvPr>
        </p:nvSpPr>
        <p:spPr>
          <a:xfrm>
            <a:off x="373941" y="1416050"/>
            <a:ext cx="2080364" cy="303857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44" name="Shape 144"/>
          <p:cNvSpPr/>
          <p:nvPr>
            <p:ph type="body" sz="half" idx="14"/>
          </p:nvPr>
        </p:nvSpPr>
        <p:spPr>
          <a:xfrm>
            <a:off x="2724858" y="1417637"/>
            <a:ext cx="6045201" cy="3035301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200"/>
              </a:spcBef>
              <a:buClr>
                <a:schemeClr val="accent1"/>
              </a:buClr>
              <a:buFont typeface="Wingdings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chemeClr val="accent1"/>
              </a:buClr>
              <a:buFont typeface="Wingdings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chemeClr val="accent1"/>
              </a:buClr>
              <a:buFont typeface="Wingdings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chemeClr val="accent1"/>
              </a:buClr>
              <a:buFont typeface="Wingdings"/>
              <a:buChar char="—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chemeClr val="accent1"/>
              </a:buClr>
              <a:buFont typeface="Wingdings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pic>
        <p:nvPicPr>
          <p:cNvPr id="14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Shape 154"/>
          <p:cNvSpPr/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  <a:effectLst/>
        </p:spPr>
        <p:txBody>
          <a:bodyPr anchor="t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366714" y="1074737"/>
            <a:ext cx="8410576" cy="3429001"/>
          </a:xfrm>
          <a:prstGeom prst="rect">
            <a:avLst/>
          </a:prstGeom>
        </p:spPr>
        <p:txBody>
          <a:bodyPr lIns="0" tIns="0" rIns="0" bIns="0" numCol="2" spcCol="420528"/>
          <a:lstStyle>
            <a:lvl1pPr>
              <a:spcBef>
                <a:spcPts val="1200"/>
              </a:spcBef>
              <a:buClr>
                <a:schemeClr val="accent1"/>
              </a:buClr>
              <a:buFont typeface="Wingdings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chemeClr val="accent1"/>
              </a:buClr>
              <a:buFont typeface="Wingdings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chemeClr val="accent1"/>
              </a:buClr>
              <a:buFont typeface="Wingdings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chemeClr val="accent1"/>
              </a:buClr>
              <a:buFont typeface="Wingdings"/>
              <a:buChar char="—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chemeClr val="accent1"/>
              </a:buClr>
              <a:buFont typeface="Wingdings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Shape 15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>
              <a:defRPr sz="1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5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65" name="Shape 1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Shape 16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>
              <a:defRPr sz="1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6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votal 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1701800" y="3094038"/>
            <a:ext cx="5689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/>
            </a:pPr>
            <a:r>
              <a:rPr>
                <a:solidFill>
                  <a:schemeClr val="accent3"/>
                </a:solidFill>
                <a:uFill>
                  <a:solidFill>
                    <a:schemeClr val="accent3"/>
                  </a:solidFill>
                </a:uFill>
              </a:rPr>
              <a:t>A NEW PLATFORM </a:t>
            </a:r>
            <a:r>
              <a:rPr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</a:rPr>
              <a:t>FOR A NEW ERA</a:t>
            </a:r>
          </a:p>
        </p:txBody>
      </p:sp>
      <p:pic>
        <p:nvPicPr>
          <p:cNvPr id="18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4850" y="1658938"/>
            <a:ext cx="5194300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>
            <p:ph type="sldNum" sz="quarter" idx="2"/>
          </p:nvPr>
        </p:nvSpPr>
        <p:spPr>
          <a:xfrm>
            <a:off x="6553200" y="4627562"/>
            <a:ext cx="2133600" cy="279401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12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copy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  <a:effectLst/>
        </p:spPr>
        <p:txBody>
          <a:bodyPr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1BA8DC"/>
                </a:solidFill>
                <a:uFill>
                  <a:solidFill>
                    <a:schemeClr val="accent2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1BA8DC"/>
                </a:solidFill>
                <a:uFill>
                  <a:solidFill>
                    <a:schemeClr val="accent2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1BA8DC"/>
                </a:solidFill>
                <a:uFill>
                  <a:solidFill>
                    <a:schemeClr val="accent2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1BA8DC"/>
                </a:solidFill>
                <a:uFill>
                  <a:solidFill>
                    <a:schemeClr val="accent2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1BA8DC"/>
                </a:solidFill>
                <a:uFill>
                  <a:solidFill>
                    <a:schemeClr val="accent2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Shape 193"/>
          <p:cNvSpPr/>
          <p:nvPr>
            <p:ph type="body" sz="quarter" idx="13"/>
          </p:nvPr>
        </p:nvSpPr>
        <p:spPr>
          <a:xfrm>
            <a:off x="894005" y="3709461"/>
            <a:ext cx="7620001" cy="40894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Additional Line 18 Point Arial</a:t>
            </a:r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Shape 19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>
              <a:defRPr sz="1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97" name="TSDErrorImageIcon.pdf" descr="Pivotal_Logo_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19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copy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  <a:effectLst/>
        </p:spPr>
        <p:txBody>
          <a:bodyPr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1BA8DC"/>
                </a:solidFill>
                <a:uFill>
                  <a:solidFill>
                    <a:schemeClr val="accent2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1BA8DC"/>
                </a:solidFill>
                <a:uFill>
                  <a:solidFill>
                    <a:schemeClr val="accent2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1BA8DC"/>
                </a:solidFill>
                <a:uFill>
                  <a:solidFill>
                    <a:schemeClr val="accent2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1BA8DC"/>
                </a:solidFill>
                <a:uFill>
                  <a:solidFill>
                    <a:schemeClr val="accent2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1BA8DC"/>
                </a:solidFill>
                <a:uFill>
                  <a:solidFill>
                    <a:schemeClr val="accent2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hape 208"/>
          <p:cNvSpPr/>
          <p:nvPr>
            <p:ph type="body" sz="quarter" idx="13"/>
          </p:nvPr>
        </p:nvSpPr>
        <p:spPr>
          <a:xfrm>
            <a:off x="894005" y="3709461"/>
            <a:ext cx="7620001" cy="40894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Additional Line 18 Point Arial</a:t>
            </a:r>
          </a:p>
        </p:txBody>
      </p:sp>
      <p:sp>
        <p:nvSpPr>
          <p:cNvPr id="209" name="Shape 2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Shape 21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>
              <a:defRPr sz="1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212" name="" descr="Pivotal_Logo_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21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22" name="Shape 2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Shape 223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>
              <a:defRPr sz="1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22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votal_Te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3432" y="4813732"/>
            <a:ext cx="952501" cy="372980"/>
          </a:xfrm>
          <a:prstGeom prst="rect">
            <a:avLst/>
          </a:prstGeom>
          <a:ln w="3175">
            <a:miter lim="400000"/>
          </a:ln>
        </p:spPr>
      </p:pic>
      <p:sp>
        <p:nvSpPr>
          <p:cNvPr id="232" name="Shape 232"/>
          <p:cNvSpPr/>
          <p:nvPr>
            <p:ph type="sldNum" sz="quarter" idx="2"/>
          </p:nvPr>
        </p:nvSpPr>
        <p:spPr>
          <a:xfrm>
            <a:off x="4480667" y="4905375"/>
            <a:ext cx="177903" cy="177800"/>
          </a:xfrm>
          <a:prstGeom prst="rect">
            <a:avLst/>
          </a:prstGeom>
        </p:spPr>
        <p:txBody>
          <a:bodyPr wrap="none" lIns="19050" tIns="19050" rIns="19050" bIns="19050"/>
          <a:lstStyle>
            <a:lvl1pPr algn="ctr" defTabSz="825500">
              <a:defRPr sz="90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017587" y="1739235"/>
            <a:ext cx="6048378" cy="621379"/>
          </a:xfrm>
          <a:prstGeom prst="rect">
            <a:avLst/>
          </a:prstGeom>
          <a:effectLst/>
        </p:spPr>
        <p:txBody>
          <a:bodyPr/>
          <a:lstStyle>
            <a:lvl1pPr>
              <a:defRPr sz="4400">
                <a:solidFill>
                  <a:schemeClr val="accent3"/>
                </a:solidFill>
                <a:uFill>
                  <a:solidFill>
                    <a:schemeClr val="accent3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1026052" y="2447127"/>
            <a:ext cx="6048376" cy="561182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200"/>
              </a:spcBef>
              <a:buClrTx/>
              <a:buSzTx/>
              <a:buFontTx/>
              <a:buNone/>
              <a:defRPr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228600" indent="228600">
              <a:spcBef>
                <a:spcPts val="1200"/>
              </a:spcBef>
              <a:buClrTx/>
              <a:buSzTx/>
              <a:buFontTx/>
              <a:buNone/>
              <a:defRPr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1200"/>
              </a:spcBef>
              <a:buClrTx/>
              <a:buFontTx/>
              <a:defRPr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1200"/>
              </a:spcBef>
              <a:buClrTx/>
              <a:buFontTx/>
              <a:defRPr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1200"/>
              </a:spcBef>
              <a:buClrTx/>
              <a:buFontTx/>
              <a:defRPr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666750" y="1700212"/>
            <a:ext cx="7810500" cy="1743076"/>
          </a:xfrm>
          <a:prstGeom prst="rect">
            <a:avLst/>
          </a:prstGeom>
          <a:effectLst/>
        </p:spPr>
        <p:txBody>
          <a:bodyPr lIns="19050" tIns="19050" rIns="19050" bIns="19050" anchor="ctr">
            <a:normAutofit fontScale="100000" lnSpcReduction="0"/>
          </a:bodyPr>
          <a:lstStyle>
            <a:lvl1pPr algn="ctr" defTabSz="309562">
              <a:lnSpc>
                <a:spcPct val="100000"/>
              </a:lnSpc>
              <a:defRPr sz="420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40" name="Pivotal_Te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3432" y="4813732"/>
            <a:ext cx="952501" cy="372980"/>
          </a:xfrm>
          <a:prstGeom prst="rect">
            <a:avLst/>
          </a:prstGeom>
          <a:ln w="3175">
            <a:miter lim="400000"/>
          </a:ln>
        </p:spPr>
      </p:pic>
      <p:sp>
        <p:nvSpPr>
          <p:cNvPr id="241" name="Shape 241"/>
          <p:cNvSpPr/>
          <p:nvPr>
            <p:ph type="sldNum" sz="quarter" idx="2"/>
          </p:nvPr>
        </p:nvSpPr>
        <p:spPr>
          <a:xfrm>
            <a:off x="4480667" y="4905375"/>
            <a:ext cx="177903" cy="177800"/>
          </a:xfrm>
          <a:prstGeom prst="rect">
            <a:avLst/>
          </a:prstGeom>
        </p:spPr>
        <p:txBody>
          <a:bodyPr wrap="none" lIns="19050" tIns="19050" rIns="19050" bIns="19050"/>
          <a:lstStyle>
            <a:lvl1pPr algn="ctr" defTabSz="309562">
              <a:defRPr sz="90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" name="Shape 46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FBFB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7" name="Shape 47"/>
          <p:cNvSpPr/>
          <p:nvPr>
            <p:ph type="title"/>
          </p:nvPr>
        </p:nvSpPr>
        <p:spPr>
          <a:xfrm>
            <a:off x="2728911" y="1003399"/>
            <a:ext cx="6048378" cy="1222276"/>
          </a:xfrm>
          <a:prstGeom prst="rect">
            <a:avLst/>
          </a:prstGeom>
          <a:effectLst/>
        </p:spPr>
        <p:txBody>
          <a:bodyPr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half" idx="1"/>
          </p:nvPr>
        </p:nvSpPr>
        <p:spPr>
          <a:xfrm>
            <a:off x="2728913" y="2455863"/>
            <a:ext cx="6048376" cy="18923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>
              <a:defRPr sz="1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5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Shape 67"/>
          <p:cNvSpPr/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  <a:effectLst/>
        </p:spPr>
        <p:txBody>
          <a:bodyPr anchor="t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366714" y="1074737"/>
            <a:ext cx="8410576" cy="3429001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200"/>
              </a:spcBef>
              <a:buClr>
                <a:schemeClr val="accent1"/>
              </a:buClr>
              <a:buFont typeface="Wingdings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chemeClr val="accent1"/>
              </a:buClr>
              <a:buFont typeface="Wingdings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chemeClr val="accent1"/>
              </a:buClr>
              <a:buFont typeface="Wingdings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chemeClr val="accent1"/>
              </a:buClr>
              <a:buFont typeface="Wingdings"/>
              <a:buChar char="—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chemeClr val="accent1"/>
              </a:buClr>
              <a:buFont typeface="Wingdings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hape 69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>
              <a:defRPr sz="1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" name="Shape 79"/>
          <p:cNvSpPr/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  <a:effectLst/>
        </p:spPr>
        <p:txBody>
          <a:bodyPr anchor="t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0" name="Shape 80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>
              <a:defRPr sz="1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81" name="Shape 81"/>
          <p:cNvSpPr/>
          <p:nvPr>
            <p:ph type="obj" idx="3"/>
          </p:nvPr>
        </p:nvSpPr>
        <p:spPr>
          <a:xfrm>
            <a:off x="364562" y="1078807"/>
            <a:ext cx="8407401" cy="34290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8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90" name="Shape 90"/>
          <p:cNvSpPr/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  <a:effectLst/>
        </p:spPr>
        <p:txBody>
          <a:bodyPr anchor="t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1" name="Shape 9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>
              <a:defRPr sz="1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  <a:effectLst/>
        </p:spPr>
        <p:txBody>
          <a:bodyPr anchor="t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4" name="Shape 104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>
              <a:defRPr sz="1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0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hape 115"/>
          <p:cNvSpPr/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  <a:effectLst/>
        </p:spPr>
        <p:txBody>
          <a:bodyPr anchor="t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6" name="Shape 11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>
              <a:defRPr sz="1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117" name="Shape 117"/>
          <p:cNvSpPr/>
          <p:nvPr>
            <p:ph type="body" idx="13"/>
          </p:nvPr>
        </p:nvSpPr>
        <p:spPr>
          <a:xfrm>
            <a:off x="366714" y="1404937"/>
            <a:ext cx="8410576" cy="3035301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200"/>
              </a:spcBef>
              <a:buClr>
                <a:schemeClr val="accent1"/>
              </a:buClr>
              <a:buFont typeface="Wingdings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chemeClr val="accent1"/>
              </a:buClr>
              <a:buFont typeface="Wingdings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chemeClr val="accent1"/>
              </a:buClr>
              <a:buFont typeface="Wingdings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chemeClr val="accent1"/>
              </a:buClr>
              <a:buFont typeface="Wingdings"/>
              <a:buChar char="—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chemeClr val="accent1"/>
              </a:buClr>
              <a:buFont typeface="Wingdings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pic>
        <p:nvPicPr>
          <p:cNvPr id="11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>
              <a:defRPr sz="1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4" name="TSDErrorImageIcon.pdf" descr="Pivotal_Logo_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" name="Shape 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670455" y="1674284"/>
            <a:ext cx="7620001" cy="1354217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8" name="Shape 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>
              <a:defRPr sz="1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C95DD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4D4D4D"/>
          </a:solidFill>
          <a:uFill>
            <a:solidFill>
              <a:srgbClr val="4D4D4D"/>
            </a:solidFill>
          </a:uFill>
          <a:latin typeface="+mn-lt"/>
          <a:ea typeface="+mn-ea"/>
          <a:cs typeface="+mn-cs"/>
          <a:sym typeface="Helvetica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C95DD"/>
        </a:buClr>
        <a:buSzPct val="100000"/>
        <a:buFont typeface="Arial"/>
        <a:buChar char="–"/>
        <a:tabLst/>
        <a:defRPr b="0" baseline="0" cap="none" i="0" spc="0" strike="noStrike" sz="2800" u="none">
          <a:ln>
            <a:noFill/>
          </a:ln>
          <a:solidFill>
            <a:srgbClr val="4D4D4D"/>
          </a:solidFill>
          <a:uFill>
            <a:solidFill>
              <a:srgbClr val="4D4D4D"/>
            </a:solidFill>
          </a:uFill>
          <a:latin typeface="+mn-lt"/>
          <a:ea typeface="+mn-ea"/>
          <a:cs typeface="+mn-cs"/>
          <a:sym typeface="Helvetica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C95DD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4D4D4D"/>
          </a:solidFill>
          <a:uFill>
            <a:solidFill>
              <a:srgbClr val="4D4D4D"/>
            </a:solidFill>
          </a:uFill>
          <a:latin typeface="+mn-lt"/>
          <a:ea typeface="+mn-ea"/>
          <a:cs typeface="+mn-cs"/>
          <a:sym typeface="Helvetica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C95DD"/>
        </a:buClr>
        <a:buSzPct val="100000"/>
        <a:buFont typeface="Arial"/>
        <a:buChar char="–"/>
        <a:tabLst/>
        <a:defRPr b="0" baseline="0" cap="none" i="0" spc="0" strike="noStrike" sz="2800" u="none">
          <a:ln>
            <a:noFill/>
          </a:ln>
          <a:solidFill>
            <a:srgbClr val="4D4D4D"/>
          </a:solidFill>
          <a:uFill>
            <a:solidFill>
              <a:srgbClr val="4D4D4D"/>
            </a:solidFill>
          </a:uFill>
          <a:latin typeface="+mn-lt"/>
          <a:ea typeface="+mn-ea"/>
          <a:cs typeface="+mn-cs"/>
          <a:sym typeface="Helvetica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C95DD"/>
        </a:buClr>
        <a:buSzPct val="100000"/>
        <a:buFont typeface="Arial"/>
        <a:buChar char="»"/>
        <a:tabLst/>
        <a:defRPr b="0" baseline="0" cap="none" i="0" spc="0" strike="noStrike" sz="2800" u="none">
          <a:ln>
            <a:noFill/>
          </a:ln>
          <a:solidFill>
            <a:srgbClr val="4D4D4D"/>
          </a:solidFill>
          <a:uFill>
            <a:solidFill>
              <a:srgbClr val="4D4D4D"/>
            </a:solidFill>
          </a:uFill>
          <a:latin typeface="+mn-lt"/>
          <a:ea typeface="+mn-ea"/>
          <a:cs typeface="+mn-cs"/>
          <a:sym typeface="Helvetica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C95DD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4D4D4D"/>
          </a:solidFill>
          <a:uFill>
            <a:solidFill>
              <a:srgbClr val="4D4D4D"/>
            </a:solidFill>
          </a:uFill>
          <a:latin typeface="+mn-lt"/>
          <a:ea typeface="+mn-ea"/>
          <a:cs typeface="+mn-cs"/>
          <a:sym typeface="Helvetica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C95DD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4D4D4D"/>
          </a:solidFill>
          <a:uFill>
            <a:solidFill>
              <a:srgbClr val="4D4D4D"/>
            </a:solidFill>
          </a:uFill>
          <a:latin typeface="+mn-lt"/>
          <a:ea typeface="+mn-ea"/>
          <a:cs typeface="+mn-cs"/>
          <a:sym typeface="Helvetica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C95DD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4D4D4D"/>
          </a:solidFill>
          <a:uFill>
            <a:solidFill>
              <a:srgbClr val="4D4D4D"/>
            </a:solidFill>
          </a:uFill>
          <a:latin typeface="+mn-lt"/>
          <a:ea typeface="+mn-ea"/>
          <a:cs typeface="+mn-cs"/>
          <a:sym typeface="Helvetica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C95DD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4D4D4D"/>
          </a:solidFill>
          <a:uFill>
            <a:solidFill>
              <a:srgbClr val="4D4D4D"/>
            </a:solidFill>
          </a:uFill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hyperlink" Target="http://docs.cloudfoundry.org/bosh/workflow.html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6.png"/><Relationship Id="rId23" Type="http://schemas.openxmlformats.org/officeDocument/2006/relationships/image" Target="../media/image4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hyperlink" Target="http://docs.cloudfoundry.org/bosh/workflow.html" TargetMode="External"/><Relationship Id="rId4" Type="http://schemas.openxmlformats.org/officeDocument/2006/relationships/image" Target="../media/image47.png"/><Relationship Id="rId5" Type="http://schemas.openxmlformats.org/officeDocument/2006/relationships/image" Target="../media/image2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3" Type="http://schemas.openxmlformats.org/officeDocument/2006/relationships/image" Target="../media/image30.png"/><Relationship Id="rId4" Type="http://schemas.openxmlformats.org/officeDocument/2006/relationships/image" Target="../media/image2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5" Type="http://schemas.openxmlformats.org/officeDocument/2006/relationships/image" Target="../media/image5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11.png"/><Relationship Id="rId9" Type="http://schemas.openxmlformats.org/officeDocument/2006/relationships/image" Target="../media/image5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7.png"/><Relationship Id="rId3" Type="http://schemas.openxmlformats.org/officeDocument/2006/relationships/image" Target="../media/image53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Relationship Id="rId6" Type="http://schemas.openxmlformats.org/officeDocument/2006/relationships/image" Target="../media/image21.png"/><Relationship Id="rId7" Type="http://schemas.openxmlformats.org/officeDocument/2006/relationships/image" Target="../media/image58.png"/><Relationship Id="rId8" Type="http://schemas.openxmlformats.org/officeDocument/2006/relationships/image" Target="../media/image1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7.png"/><Relationship Id="rId3" Type="http://schemas.openxmlformats.org/officeDocument/2006/relationships/image" Target="../media/image11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Relationship Id="rId6" Type="http://schemas.openxmlformats.org/officeDocument/2006/relationships/image" Target="../media/image21.png"/><Relationship Id="rId7" Type="http://schemas.openxmlformats.org/officeDocument/2006/relationships/image" Target="../media/image53.png"/><Relationship Id="rId8" Type="http://schemas.openxmlformats.org/officeDocument/2006/relationships/image" Target="../media/image58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7.png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21.png"/><Relationship Id="rId6" Type="http://schemas.openxmlformats.org/officeDocument/2006/relationships/image" Target="../media/image53.png"/><Relationship Id="rId7" Type="http://schemas.openxmlformats.org/officeDocument/2006/relationships/image" Target="../media/image58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59.png"/><Relationship Id="rId7" Type="http://schemas.openxmlformats.org/officeDocument/2006/relationships/image" Target="../media/image30.png"/><Relationship Id="rId8" Type="http://schemas.openxmlformats.org/officeDocument/2006/relationships/image" Target="../media/image24.png"/><Relationship Id="rId9" Type="http://schemas.openxmlformats.org/officeDocument/2006/relationships/image" Target="../media/image53.png"/><Relationship Id="rId10" Type="http://schemas.openxmlformats.org/officeDocument/2006/relationships/image" Target="../media/image58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5" Type="http://schemas.openxmlformats.org/officeDocument/2006/relationships/image" Target="../media/image53.png"/><Relationship Id="rId6" Type="http://schemas.openxmlformats.org/officeDocument/2006/relationships/image" Target="../media/image59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5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5" Type="http://schemas.openxmlformats.org/officeDocument/2006/relationships/image" Target="../media/image53.png"/><Relationship Id="rId6" Type="http://schemas.openxmlformats.org/officeDocument/2006/relationships/image" Target="../media/image60.png"/><Relationship Id="rId7" Type="http://schemas.openxmlformats.org/officeDocument/2006/relationships/image" Target="../media/image58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5" Type="http://schemas.openxmlformats.org/officeDocument/2006/relationships/image" Target="../media/image53.png"/><Relationship Id="rId6" Type="http://schemas.openxmlformats.org/officeDocument/2006/relationships/image" Target="../media/image61.png"/><Relationship Id="rId7" Type="http://schemas.openxmlformats.org/officeDocument/2006/relationships/image" Target="../media/image58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0.png"/><Relationship Id="rId11" Type="http://schemas.openxmlformats.org/officeDocument/2006/relationships/image" Target="../media/image1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5" Type="http://schemas.openxmlformats.org/officeDocument/2006/relationships/image" Target="../media/image53.png"/><Relationship Id="rId6" Type="http://schemas.openxmlformats.org/officeDocument/2006/relationships/image" Target="../media/image60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1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5" Type="http://schemas.openxmlformats.org/officeDocument/2006/relationships/image" Target="../media/image53.png"/><Relationship Id="rId6" Type="http://schemas.openxmlformats.org/officeDocument/2006/relationships/image" Target="../media/image60.png"/><Relationship Id="rId7" Type="http://schemas.openxmlformats.org/officeDocument/2006/relationships/image" Target="../media/image57.png"/><Relationship Id="rId8" Type="http://schemas.openxmlformats.org/officeDocument/2006/relationships/image" Target="../media/image11.png"/><Relationship Id="rId9" Type="http://schemas.openxmlformats.org/officeDocument/2006/relationships/image" Target="../media/image58.png"/><Relationship Id="rId10" Type="http://schemas.openxmlformats.org/officeDocument/2006/relationships/image" Target="../media/image64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5" Type="http://schemas.openxmlformats.org/officeDocument/2006/relationships/image" Target="../media/image53.png"/><Relationship Id="rId6" Type="http://schemas.openxmlformats.org/officeDocument/2006/relationships/image" Target="../media/image60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64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59.png"/><Relationship Id="rId7" Type="http://schemas.openxmlformats.org/officeDocument/2006/relationships/image" Target="../media/image30.png"/><Relationship Id="rId8" Type="http://schemas.openxmlformats.org/officeDocument/2006/relationships/image" Target="../media/image24.png"/><Relationship Id="rId9" Type="http://schemas.openxmlformats.org/officeDocument/2006/relationships/image" Target="../media/image53.png"/><Relationship Id="rId10" Type="http://schemas.openxmlformats.org/officeDocument/2006/relationships/image" Target="../media/image58.png"/><Relationship Id="rId11" Type="http://schemas.openxmlformats.org/officeDocument/2006/relationships/image" Target="../media/image60.png"/><Relationship Id="rId12" Type="http://schemas.openxmlformats.org/officeDocument/2006/relationships/image" Target="../media/image64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5" Type="http://schemas.openxmlformats.org/officeDocument/2006/relationships/image" Target="../media/image53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58.png"/><Relationship Id="rId9" Type="http://schemas.openxmlformats.org/officeDocument/2006/relationships/image" Target="../media/image60.png"/><Relationship Id="rId10" Type="http://schemas.openxmlformats.org/officeDocument/2006/relationships/image" Target="../media/image64.png"/><Relationship Id="rId11" Type="http://schemas.openxmlformats.org/officeDocument/2006/relationships/image" Target="../media/image59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5" Type="http://schemas.openxmlformats.org/officeDocument/2006/relationships/image" Target="../media/image53.png"/><Relationship Id="rId6" Type="http://schemas.openxmlformats.org/officeDocument/2006/relationships/image" Target="../media/image60.png"/><Relationship Id="rId7" Type="http://schemas.openxmlformats.org/officeDocument/2006/relationships/image" Target="../media/image64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20.png"/><Relationship Id="rId11" Type="http://schemas.openxmlformats.org/officeDocument/2006/relationships/image" Target="../media/image19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8.png"/><Relationship Id="rId3" Type="http://schemas.openxmlformats.org/officeDocument/2006/relationships/image" Target="../media/image66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11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9.png"/><Relationship Id="rId3" Type="http://schemas.openxmlformats.org/officeDocument/2006/relationships/image" Target="../media/image71.png"/><Relationship Id="rId4" Type="http://schemas.openxmlformats.org/officeDocument/2006/relationships/image" Target="../media/image1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59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11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2.png"/><Relationship Id="rId3" Type="http://schemas.openxmlformats.org/officeDocument/2006/relationships/image" Target="../media/image59.png"/><Relationship Id="rId4" Type="http://schemas.openxmlformats.org/officeDocument/2006/relationships/image" Target="../media/image74.png"/><Relationship Id="rId5" Type="http://schemas.openxmlformats.org/officeDocument/2006/relationships/image" Target="../media/image79.png"/><Relationship Id="rId6" Type="http://schemas.openxmlformats.org/officeDocument/2006/relationships/image" Target="../media/image20.png"/><Relationship Id="rId7" Type="http://schemas.openxmlformats.org/officeDocument/2006/relationships/image" Target="../media/image19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2.png"/><Relationship Id="rId3" Type="http://schemas.openxmlformats.org/officeDocument/2006/relationships/image" Target="../media/image59.png"/><Relationship Id="rId4" Type="http://schemas.openxmlformats.org/officeDocument/2006/relationships/image" Target="../media/image80.png"/><Relationship Id="rId5" Type="http://schemas.openxmlformats.org/officeDocument/2006/relationships/image" Target="../media/image79.png"/><Relationship Id="rId6" Type="http://schemas.openxmlformats.org/officeDocument/2006/relationships/image" Target="../media/image20.png"/><Relationship Id="rId7" Type="http://schemas.openxmlformats.org/officeDocument/2006/relationships/image" Target="../media/image19.png"/><Relationship Id="rId8" Type="http://schemas.openxmlformats.org/officeDocument/2006/relationships/image" Target="../media/image81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786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Bosh In Depth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/>
        </p:nvSpPr>
        <p:spPr>
          <a:xfrm>
            <a:off x="22893" y="1065775"/>
            <a:ext cx="3076412" cy="3451445"/>
          </a:xfrm>
          <a:prstGeom prst="roundRect">
            <a:avLst>
              <a:gd name="adj" fmla="val 3966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0" name="Shape 3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1" name="Shape 381"/>
          <p:cNvSpPr/>
          <p:nvPr>
            <p:ph type="title" idx="4294967295"/>
          </p:nvPr>
        </p:nvSpPr>
        <p:spPr>
          <a:xfrm>
            <a:off x="371715" y="249538"/>
            <a:ext cx="8410576" cy="533401"/>
          </a:xfrm>
          <a:prstGeom prst="rect">
            <a:avLst/>
          </a:prstGeom>
          <a:effectLst/>
        </p:spPr>
        <p:txBody>
          <a:bodyPr anchor="t"/>
          <a:lstStyle>
            <a:lvl1pPr>
              <a:lnSpc>
                <a:spcPct val="100000"/>
              </a:lnSpc>
              <a:defRPr sz="3200">
                <a:solidFill>
                  <a:schemeClr val="accent1">
                    <a:lumOff val="-7725"/>
                  </a:schemeClr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BOSH deployment </a:t>
            </a:r>
          </a:p>
        </p:txBody>
      </p:sp>
      <p:sp>
        <p:nvSpPr>
          <p:cNvPr id="382" name="Shape 382"/>
          <p:cNvSpPr/>
          <p:nvPr/>
        </p:nvSpPr>
        <p:spPr>
          <a:xfrm>
            <a:off x="3093415" y="1080848"/>
            <a:ext cx="3586426" cy="3421299"/>
          </a:xfrm>
          <a:prstGeom prst="roundRect">
            <a:avLst>
              <a:gd name="adj" fmla="val 1485"/>
            </a:avLst>
          </a:prstGeom>
          <a:ln w="25400">
            <a:solidFill>
              <a:schemeClr val="accent1">
                <a:lumOff val="-7725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5" name="Shape 435"/>
          <p:cNvSpPr/>
          <p:nvPr/>
        </p:nvSpPr>
        <p:spPr>
          <a:xfrm>
            <a:off x="3120239" y="2231654"/>
            <a:ext cx="1580912" cy="3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50">
            <a:solidFill>
              <a:srgbClr val="535353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84" name="Shape 384"/>
          <p:cNvSpPr/>
          <p:nvPr/>
        </p:nvSpPr>
        <p:spPr>
          <a:xfrm flipV="1">
            <a:off x="4529886" y="2419053"/>
            <a:ext cx="202248" cy="202248"/>
          </a:xfrm>
          <a:prstGeom prst="line">
            <a:avLst/>
          </a:prstGeom>
          <a:ln w="19050">
            <a:solidFill>
              <a:srgbClr val="535353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85" name="Shape 385"/>
          <p:cNvSpPr/>
          <p:nvPr/>
        </p:nvSpPr>
        <p:spPr>
          <a:xfrm>
            <a:off x="4525596" y="1863592"/>
            <a:ext cx="193360" cy="193360"/>
          </a:xfrm>
          <a:prstGeom prst="line">
            <a:avLst/>
          </a:prstGeom>
          <a:ln w="19050">
            <a:solidFill>
              <a:srgbClr val="535353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86" name="Shape 386"/>
          <p:cNvSpPr/>
          <p:nvPr/>
        </p:nvSpPr>
        <p:spPr>
          <a:xfrm>
            <a:off x="3202374" y="2512456"/>
            <a:ext cx="1451970" cy="387176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Blobstore</a:t>
            </a:r>
          </a:p>
        </p:txBody>
      </p:sp>
      <p:sp>
        <p:nvSpPr>
          <p:cNvPr id="387" name="Shape 387"/>
          <p:cNvSpPr/>
          <p:nvPr/>
        </p:nvSpPr>
        <p:spPr>
          <a:xfrm>
            <a:off x="3252005" y="2598185"/>
            <a:ext cx="206830" cy="21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28"/>
                </a:moveTo>
                <a:cubicBezTo>
                  <a:pt x="0" y="13862"/>
                  <a:pt x="4835" y="15186"/>
                  <a:pt x="10800" y="15186"/>
                </a:cubicBezTo>
                <a:cubicBezTo>
                  <a:pt x="16765" y="15186"/>
                  <a:pt x="21600" y="13862"/>
                  <a:pt x="21600" y="12228"/>
                </a:cubicBezTo>
                <a:lnTo>
                  <a:pt x="21600" y="18660"/>
                </a:lnTo>
                <a:lnTo>
                  <a:pt x="21593" y="18660"/>
                </a:lnTo>
                <a:cubicBezTo>
                  <a:pt x="21563" y="20285"/>
                  <a:pt x="16742" y="21600"/>
                  <a:pt x="10800" y="21600"/>
                </a:cubicBezTo>
                <a:cubicBezTo>
                  <a:pt x="4858" y="21600"/>
                  <a:pt x="37" y="20285"/>
                  <a:pt x="7" y="18660"/>
                </a:cubicBezTo>
                <a:lnTo>
                  <a:pt x="0" y="18660"/>
                </a:lnTo>
                <a:lnTo>
                  <a:pt x="0" y="18641"/>
                </a:lnTo>
                <a:close/>
                <a:moveTo>
                  <a:pt x="0" y="4106"/>
                </a:moveTo>
                <a:cubicBezTo>
                  <a:pt x="0" y="5740"/>
                  <a:pt x="4835" y="7065"/>
                  <a:pt x="10800" y="7065"/>
                </a:cubicBezTo>
                <a:cubicBezTo>
                  <a:pt x="16765" y="7065"/>
                  <a:pt x="21600" y="5740"/>
                  <a:pt x="21600" y="4106"/>
                </a:cubicBezTo>
                <a:lnTo>
                  <a:pt x="21600" y="10538"/>
                </a:lnTo>
                <a:lnTo>
                  <a:pt x="21593" y="10538"/>
                </a:lnTo>
                <a:cubicBezTo>
                  <a:pt x="21563" y="12164"/>
                  <a:pt x="16742" y="13478"/>
                  <a:pt x="10800" y="13478"/>
                </a:cubicBezTo>
                <a:cubicBezTo>
                  <a:pt x="4858" y="13478"/>
                  <a:pt x="37" y="12164"/>
                  <a:pt x="7" y="10538"/>
                </a:cubicBezTo>
                <a:lnTo>
                  <a:pt x="0" y="10538"/>
                </a:lnTo>
                <a:lnTo>
                  <a:pt x="0" y="10520"/>
                </a:lnTo>
                <a:close/>
                <a:moveTo>
                  <a:pt x="10800" y="0"/>
                </a:moveTo>
                <a:cubicBezTo>
                  <a:pt x="16437" y="0"/>
                  <a:pt x="21006" y="1252"/>
                  <a:pt x="21006" y="2796"/>
                </a:cubicBezTo>
                <a:cubicBezTo>
                  <a:pt x="21006" y="4340"/>
                  <a:pt x="16437" y="5592"/>
                  <a:pt x="10800" y="5592"/>
                </a:cubicBezTo>
                <a:cubicBezTo>
                  <a:pt x="5163" y="5592"/>
                  <a:pt x="594" y="4340"/>
                  <a:pt x="594" y="2796"/>
                </a:cubicBezTo>
                <a:cubicBezTo>
                  <a:pt x="594" y="1252"/>
                  <a:pt x="5163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388" name="droppedImage.png"/>
          <p:cNvPicPr>
            <a:picLocks noChangeAspect="1"/>
          </p:cNvPicPr>
          <p:nvPr/>
        </p:nvPicPr>
        <p:blipFill>
          <a:blip r:embed="rId2">
            <a:extLst/>
          </a:blip>
          <a:srcRect l="3267" t="13725" r="13071" b="40958"/>
          <a:stretch>
            <a:fillRect/>
          </a:stretch>
        </p:blipFill>
        <p:spPr>
          <a:xfrm>
            <a:off x="5535236" y="1106714"/>
            <a:ext cx="1023765" cy="554540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389" name="Shape 389"/>
          <p:cNvSpPr/>
          <p:nvPr/>
        </p:nvSpPr>
        <p:spPr>
          <a:xfrm>
            <a:off x="5778094" y="1599260"/>
            <a:ext cx="6665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535353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BOSH</a:t>
            </a:r>
          </a:p>
        </p:txBody>
      </p:sp>
      <p:sp>
        <p:nvSpPr>
          <p:cNvPr id="390" name="Shape 390"/>
          <p:cNvSpPr/>
          <p:nvPr/>
        </p:nvSpPr>
        <p:spPr>
          <a:xfrm>
            <a:off x="3202374" y="3519141"/>
            <a:ext cx="1303646" cy="631429"/>
          </a:xfrm>
          <a:prstGeom prst="roundRect">
            <a:avLst>
              <a:gd name="adj" fmla="val 7994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    Health </a:t>
            </a:r>
          </a:p>
          <a:p>
            <a: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    Monitor</a:t>
            </a:r>
          </a:p>
        </p:txBody>
      </p:sp>
      <p:pic>
        <p:nvPicPr>
          <p:cNvPr id="39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2503" y="3649651"/>
            <a:ext cx="241301" cy="227107"/>
          </a:xfrm>
          <a:prstGeom prst="rect">
            <a:avLst/>
          </a:prstGeom>
          <a:ln w="3175">
            <a:miter lim="400000"/>
          </a:ln>
        </p:spPr>
      </p:pic>
      <p:sp>
        <p:nvSpPr>
          <p:cNvPr id="392" name="Shape 392"/>
          <p:cNvSpPr/>
          <p:nvPr/>
        </p:nvSpPr>
        <p:spPr>
          <a:xfrm>
            <a:off x="3202374" y="1621837"/>
            <a:ext cx="1451970" cy="387176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DB</a:t>
            </a:r>
          </a:p>
        </p:txBody>
      </p:sp>
      <p:sp>
        <p:nvSpPr>
          <p:cNvPr id="393" name="Shape 393"/>
          <p:cNvSpPr/>
          <p:nvPr/>
        </p:nvSpPr>
        <p:spPr>
          <a:xfrm>
            <a:off x="3252005" y="1681953"/>
            <a:ext cx="206830" cy="21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28"/>
                </a:moveTo>
                <a:cubicBezTo>
                  <a:pt x="0" y="13862"/>
                  <a:pt x="4835" y="15186"/>
                  <a:pt x="10800" y="15186"/>
                </a:cubicBezTo>
                <a:cubicBezTo>
                  <a:pt x="16765" y="15186"/>
                  <a:pt x="21600" y="13862"/>
                  <a:pt x="21600" y="12228"/>
                </a:cubicBezTo>
                <a:lnTo>
                  <a:pt x="21600" y="18660"/>
                </a:lnTo>
                <a:lnTo>
                  <a:pt x="21593" y="18660"/>
                </a:lnTo>
                <a:cubicBezTo>
                  <a:pt x="21563" y="20285"/>
                  <a:pt x="16742" y="21600"/>
                  <a:pt x="10800" y="21600"/>
                </a:cubicBezTo>
                <a:cubicBezTo>
                  <a:pt x="4858" y="21600"/>
                  <a:pt x="37" y="20285"/>
                  <a:pt x="7" y="18660"/>
                </a:cubicBezTo>
                <a:lnTo>
                  <a:pt x="0" y="18660"/>
                </a:lnTo>
                <a:lnTo>
                  <a:pt x="0" y="18641"/>
                </a:lnTo>
                <a:close/>
                <a:moveTo>
                  <a:pt x="0" y="4106"/>
                </a:moveTo>
                <a:cubicBezTo>
                  <a:pt x="0" y="5740"/>
                  <a:pt x="4835" y="7065"/>
                  <a:pt x="10800" y="7065"/>
                </a:cubicBezTo>
                <a:cubicBezTo>
                  <a:pt x="16765" y="7065"/>
                  <a:pt x="21600" y="5740"/>
                  <a:pt x="21600" y="4106"/>
                </a:cubicBezTo>
                <a:lnTo>
                  <a:pt x="21600" y="10538"/>
                </a:lnTo>
                <a:lnTo>
                  <a:pt x="21593" y="10538"/>
                </a:lnTo>
                <a:cubicBezTo>
                  <a:pt x="21563" y="12164"/>
                  <a:pt x="16742" y="13478"/>
                  <a:pt x="10800" y="13478"/>
                </a:cubicBezTo>
                <a:cubicBezTo>
                  <a:pt x="4858" y="13478"/>
                  <a:pt x="37" y="12164"/>
                  <a:pt x="7" y="10538"/>
                </a:cubicBezTo>
                <a:lnTo>
                  <a:pt x="0" y="10538"/>
                </a:lnTo>
                <a:lnTo>
                  <a:pt x="0" y="10520"/>
                </a:lnTo>
                <a:close/>
                <a:moveTo>
                  <a:pt x="10800" y="0"/>
                </a:moveTo>
                <a:cubicBezTo>
                  <a:pt x="16437" y="0"/>
                  <a:pt x="21006" y="1252"/>
                  <a:pt x="21006" y="2796"/>
                </a:cubicBezTo>
                <a:cubicBezTo>
                  <a:pt x="21006" y="4340"/>
                  <a:pt x="16437" y="5592"/>
                  <a:pt x="10800" y="5592"/>
                </a:cubicBezTo>
                <a:cubicBezTo>
                  <a:pt x="5163" y="5592"/>
                  <a:pt x="594" y="4340"/>
                  <a:pt x="594" y="2796"/>
                </a:cubicBezTo>
                <a:cubicBezTo>
                  <a:pt x="594" y="1252"/>
                  <a:pt x="5163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94" name="Shape 394"/>
          <p:cNvSpPr/>
          <p:nvPr/>
        </p:nvSpPr>
        <p:spPr>
          <a:xfrm>
            <a:off x="404889" y="1846262"/>
            <a:ext cx="1303646" cy="776288"/>
          </a:xfrm>
          <a:prstGeom prst="rightArrow">
            <a:avLst>
              <a:gd name="adj1" fmla="val 72086"/>
              <a:gd name="adj2" fmla="val 41820"/>
            </a:avLst>
          </a:prstGeom>
          <a:solidFill>
            <a:schemeClr val="accent1">
              <a:satOff val="-17871"/>
              <a:lumOff val="15343"/>
            </a:schemeClr>
          </a:solidFill>
          <a:ln w="12700">
            <a:miter lim="400000"/>
            <a:tailEnd type="triangle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395" name="image13.png" descr="ICON_Person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832" y="1808162"/>
            <a:ext cx="438151" cy="776288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Shape 396"/>
          <p:cNvSpPr/>
          <p:nvPr/>
        </p:nvSpPr>
        <p:spPr>
          <a:xfrm>
            <a:off x="417589" y="2001381"/>
            <a:ext cx="109072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>
                <a:solidFill>
                  <a:srgbClr val="00685D"/>
                </a:solidFill>
              </a:defRPr>
            </a:pPr>
            <a:r>
              <a:rPr>
                <a:solidFill>
                  <a:srgbClr val="FFFFFF"/>
                </a:solidFill>
              </a:rPr>
              <a:t>Deploy</a:t>
            </a:r>
          </a:p>
        </p:txBody>
      </p:sp>
      <p:sp>
        <p:nvSpPr>
          <p:cNvPr id="397" name="Shape 397"/>
          <p:cNvSpPr/>
          <p:nvPr/>
        </p:nvSpPr>
        <p:spPr>
          <a:xfrm>
            <a:off x="6701703" y="1065775"/>
            <a:ext cx="2379906" cy="3451445"/>
          </a:xfrm>
          <a:prstGeom prst="roundRect">
            <a:avLst>
              <a:gd name="adj" fmla="val 2135"/>
            </a:avLst>
          </a:prstGeom>
          <a:solidFill>
            <a:srgbClr val="A7A7A7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r"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98" name="Shape 398"/>
          <p:cNvSpPr/>
          <p:nvPr/>
        </p:nvSpPr>
        <p:spPr>
          <a:xfrm>
            <a:off x="6766258" y="1806503"/>
            <a:ext cx="2250796" cy="893985"/>
          </a:xfrm>
          <a:prstGeom prst="roundRect">
            <a:avLst>
              <a:gd name="adj" fmla="val 4579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99" name="Shape 399"/>
          <p:cNvSpPr/>
          <p:nvPr/>
        </p:nvSpPr>
        <p:spPr>
          <a:xfrm>
            <a:off x="6903411" y="2209343"/>
            <a:ext cx="1224551" cy="2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5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>
                <a:solidFill>
                  <a:srgbClr val="00685D"/>
                </a:solidFill>
              </a:defRPr>
            </a:pPr>
            <a:r>
              <a:rPr>
                <a:solidFill>
                  <a:srgbClr val="FFFFFF"/>
                </a:solidFill>
              </a:rPr>
              <a:t>Worker VMs</a:t>
            </a:r>
          </a:p>
        </p:txBody>
      </p:sp>
      <p:grpSp>
        <p:nvGrpSpPr>
          <p:cNvPr id="406" name="Group 406"/>
          <p:cNvGrpSpPr/>
          <p:nvPr/>
        </p:nvGrpSpPr>
        <p:grpSpPr>
          <a:xfrm>
            <a:off x="8264947" y="1876806"/>
            <a:ext cx="649948" cy="753379"/>
            <a:chOff x="0" y="0"/>
            <a:chExt cx="649947" cy="753377"/>
          </a:xfrm>
        </p:grpSpPr>
        <p:pic>
          <p:nvPicPr>
            <p:cNvPr id="400" name="image26.png" descr="ICON_VM_basic_label_Q30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185425"/>
              <a:ext cx="313069" cy="366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1" name="image26.png" descr="ICON_VM_basic_label_Q30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67319" y="285928"/>
              <a:ext cx="313069" cy="3669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2" name="image26.png" descr="ICON_VM_basic_label_Q30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34638" y="386432"/>
              <a:ext cx="313069" cy="366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3" name="image26.png" descr="ICON_VM_basic_label_Q30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240" y="0"/>
              <a:ext cx="313069" cy="366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4" name="image26.png" descr="ICON_VM_basic_label_Q30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69559" y="100503"/>
              <a:ext cx="313069" cy="366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5" name="image26.png" descr="ICON_VM_basic_label_Q30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36879" y="201006"/>
              <a:ext cx="313069" cy="366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07" name="Shape 407"/>
          <p:cNvSpPr/>
          <p:nvPr/>
        </p:nvSpPr>
        <p:spPr>
          <a:xfrm>
            <a:off x="6587969" y="2243967"/>
            <a:ext cx="207368" cy="1"/>
          </a:xfrm>
          <a:prstGeom prst="line">
            <a:avLst/>
          </a:prstGeom>
          <a:ln w="19050">
            <a:solidFill>
              <a:srgbClr val="535353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08" name="Shape 408"/>
          <p:cNvSpPr/>
          <p:nvPr/>
        </p:nvSpPr>
        <p:spPr>
          <a:xfrm>
            <a:off x="7758171" y="2736188"/>
            <a:ext cx="1" cy="305678"/>
          </a:xfrm>
          <a:prstGeom prst="line">
            <a:avLst/>
          </a:prstGeom>
          <a:ln w="19050">
            <a:solidFill>
              <a:srgbClr val="535353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413" name="Group 413"/>
          <p:cNvGrpSpPr/>
          <p:nvPr/>
        </p:nvGrpSpPr>
        <p:grpSpPr>
          <a:xfrm>
            <a:off x="6820551" y="3043657"/>
            <a:ext cx="2199589" cy="682399"/>
            <a:chOff x="0" y="0"/>
            <a:chExt cx="2199587" cy="682397"/>
          </a:xfrm>
        </p:grpSpPr>
        <p:sp>
          <p:nvSpPr>
            <p:cNvPr id="409" name="Shape 409"/>
            <p:cNvSpPr/>
            <p:nvPr/>
          </p:nvSpPr>
          <p:spPr>
            <a:xfrm>
              <a:off x="0" y="0"/>
              <a:ext cx="2199588" cy="682398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Off val="-7725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1350" y="19884"/>
              <a:ext cx="2046145" cy="171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Target VM</a:t>
              </a:r>
            </a:p>
          </p:txBody>
        </p:sp>
        <p:pic>
          <p:nvPicPr>
            <p:cNvPr id="411" name="image10.png" descr="ICON_VM_basic_label_Q308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692456" y="170944"/>
              <a:ext cx="404363" cy="4739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2" name="Shape 412"/>
            <p:cNvSpPr/>
            <p:nvPr/>
          </p:nvSpPr>
          <p:spPr>
            <a:xfrm rot="11254553">
              <a:off x="47521" y="196909"/>
              <a:ext cx="202002" cy="178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7" h="20870" fill="norm" stroke="1" extrusionOk="0">
                  <a:moveTo>
                    <a:pt x="5461" y="14219"/>
                  </a:moveTo>
                  <a:cubicBezTo>
                    <a:pt x="6370" y="14080"/>
                    <a:pt x="7008" y="13119"/>
                    <a:pt x="6887" y="12073"/>
                  </a:cubicBezTo>
                  <a:cubicBezTo>
                    <a:pt x="6766" y="11027"/>
                    <a:pt x="5932" y="10292"/>
                    <a:pt x="5024" y="10431"/>
                  </a:cubicBezTo>
                  <a:cubicBezTo>
                    <a:pt x="4115" y="10570"/>
                    <a:pt x="3477" y="11531"/>
                    <a:pt x="3598" y="12577"/>
                  </a:cubicBezTo>
                  <a:cubicBezTo>
                    <a:pt x="3719" y="13623"/>
                    <a:pt x="4553" y="14358"/>
                    <a:pt x="5461" y="14219"/>
                  </a:cubicBezTo>
                  <a:close/>
                  <a:moveTo>
                    <a:pt x="10425" y="13459"/>
                  </a:moveTo>
                  <a:cubicBezTo>
                    <a:pt x="11333" y="13320"/>
                    <a:pt x="11971" y="12359"/>
                    <a:pt x="11851" y="11313"/>
                  </a:cubicBezTo>
                  <a:cubicBezTo>
                    <a:pt x="11730" y="10267"/>
                    <a:pt x="10896" y="9532"/>
                    <a:pt x="9987" y="9671"/>
                  </a:cubicBezTo>
                  <a:cubicBezTo>
                    <a:pt x="9079" y="9810"/>
                    <a:pt x="8441" y="10771"/>
                    <a:pt x="8561" y="11817"/>
                  </a:cubicBezTo>
                  <a:cubicBezTo>
                    <a:pt x="8682" y="12863"/>
                    <a:pt x="9516" y="13598"/>
                    <a:pt x="10425" y="13459"/>
                  </a:cubicBezTo>
                  <a:close/>
                  <a:moveTo>
                    <a:pt x="15388" y="12698"/>
                  </a:moveTo>
                  <a:cubicBezTo>
                    <a:pt x="16297" y="12559"/>
                    <a:pt x="16935" y="11599"/>
                    <a:pt x="16814" y="10553"/>
                  </a:cubicBezTo>
                  <a:cubicBezTo>
                    <a:pt x="16693" y="9507"/>
                    <a:pt x="15859" y="8771"/>
                    <a:pt x="14951" y="8911"/>
                  </a:cubicBezTo>
                  <a:cubicBezTo>
                    <a:pt x="14043" y="9050"/>
                    <a:pt x="13404" y="10010"/>
                    <a:pt x="13525" y="11056"/>
                  </a:cubicBezTo>
                  <a:cubicBezTo>
                    <a:pt x="13646" y="12102"/>
                    <a:pt x="14480" y="12838"/>
                    <a:pt x="15388" y="12698"/>
                  </a:cubicBezTo>
                  <a:close/>
                  <a:moveTo>
                    <a:pt x="11333" y="20736"/>
                  </a:moveTo>
                  <a:cubicBezTo>
                    <a:pt x="5692" y="21600"/>
                    <a:pt x="644" y="18177"/>
                    <a:pt x="56" y="13092"/>
                  </a:cubicBezTo>
                  <a:cubicBezTo>
                    <a:pt x="-531" y="8006"/>
                    <a:pt x="3565" y="3182"/>
                    <a:pt x="9205" y="2319"/>
                  </a:cubicBezTo>
                  <a:cubicBezTo>
                    <a:pt x="10331" y="2146"/>
                    <a:pt x="11433" y="2144"/>
                    <a:pt x="12475" y="2337"/>
                  </a:cubicBezTo>
                  <a:cubicBezTo>
                    <a:pt x="14907" y="2290"/>
                    <a:pt x="17337" y="1504"/>
                    <a:pt x="19768" y="0"/>
                  </a:cubicBezTo>
                  <a:cubicBezTo>
                    <a:pt x="19085" y="1758"/>
                    <a:pt x="18589" y="3515"/>
                    <a:pt x="18297" y="5277"/>
                  </a:cubicBezTo>
                  <a:cubicBezTo>
                    <a:pt x="19489" y="6533"/>
                    <a:pt x="20271" y="8142"/>
                    <a:pt x="20482" y="9963"/>
                  </a:cubicBezTo>
                  <a:cubicBezTo>
                    <a:pt x="21069" y="15049"/>
                    <a:pt x="16973" y="19872"/>
                    <a:pt x="11333" y="2073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418" name="Group 418"/>
          <p:cNvGrpSpPr/>
          <p:nvPr/>
        </p:nvGrpSpPr>
        <p:grpSpPr>
          <a:xfrm>
            <a:off x="6826434" y="3281440"/>
            <a:ext cx="2199588" cy="682398"/>
            <a:chOff x="0" y="0"/>
            <a:chExt cx="2199586" cy="682397"/>
          </a:xfrm>
        </p:grpSpPr>
        <p:sp>
          <p:nvSpPr>
            <p:cNvPr id="414" name="Shape 414"/>
            <p:cNvSpPr/>
            <p:nvPr/>
          </p:nvSpPr>
          <p:spPr>
            <a:xfrm>
              <a:off x="0" y="0"/>
              <a:ext cx="2199587" cy="682398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Off val="-7725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415" name="Shape 415"/>
            <p:cNvSpPr/>
            <p:nvPr/>
          </p:nvSpPr>
          <p:spPr>
            <a:xfrm>
              <a:off x="41350" y="30617"/>
              <a:ext cx="1852672" cy="171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Target VM</a:t>
              </a:r>
            </a:p>
          </p:txBody>
        </p:sp>
        <p:pic>
          <p:nvPicPr>
            <p:cNvPr id="416" name="image10.png" descr="ICON_VM_basic_label_Q308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692456" y="170944"/>
              <a:ext cx="404362" cy="4739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7" name="Shape 417"/>
            <p:cNvSpPr/>
            <p:nvPr/>
          </p:nvSpPr>
          <p:spPr>
            <a:xfrm>
              <a:off x="55064" y="212362"/>
              <a:ext cx="188325" cy="162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657" h="15999" fill="norm" stroke="1" extrusionOk="0">
                  <a:moveTo>
                    <a:pt x="5328" y="3849"/>
                  </a:moveTo>
                  <a:cubicBezTo>
                    <a:pt x="7532" y="-5601"/>
                    <a:pt x="16128" y="3849"/>
                    <a:pt x="5328" y="15999"/>
                  </a:cubicBezTo>
                  <a:cubicBezTo>
                    <a:pt x="-5472" y="3849"/>
                    <a:pt x="3124" y="-5601"/>
                    <a:pt x="5328" y="384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424" name="Group 424"/>
          <p:cNvGrpSpPr/>
          <p:nvPr/>
        </p:nvGrpSpPr>
        <p:grpSpPr>
          <a:xfrm>
            <a:off x="6820551" y="3520328"/>
            <a:ext cx="2199589" cy="682398"/>
            <a:chOff x="0" y="0"/>
            <a:chExt cx="2199587" cy="682397"/>
          </a:xfrm>
        </p:grpSpPr>
        <p:sp>
          <p:nvSpPr>
            <p:cNvPr id="419" name="Shape 419"/>
            <p:cNvSpPr/>
            <p:nvPr/>
          </p:nvSpPr>
          <p:spPr>
            <a:xfrm>
              <a:off x="0" y="0"/>
              <a:ext cx="2199588" cy="682398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Off val="-7725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1350" y="30617"/>
              <a:ext cx="2071300" cy="171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Target VM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64398" y="205970"/>
              <a:ext cx="168248" cy="224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6618"/>
                  </a:moveTo>
                  <a:lnTo>
                    <a:pt x="6946" y="18824"/>
                  </a:lnTo>
                  <a:cubicBezTo>
                    <a:pt x="7990" y="19479"/>
                    <a:pt x="9343" y="19815"/>
                    <a:pt x="10800" y="19815"/>
                  </a:cubicBezTo>
                  <a:cubicBezTo>
                    <a:pt x="12257" y="19815"/>
                    <a:pt x="13610" y="19479"/>
                    <a:pt x="14654" y="18825"/>
                  </a:cubicBezTo>
                  <a:close/>
                  <a:moveTo>
                    <a:pt x="4280" y="12886"/>
                  </a:moveTo>
                  <a:cubicBezTo>
                    <a:pt x="3997" y="13421"/>
                    <a:pt x="3858" y="14005"/>
                    <a:pt x="3858" y="14613"/>
                  </a:cubicBezTo>
                  <a:cubicBezTo>
                    <a:pt x="3858" y="16342"/>
                    <a:pt x="4983" y="17873"/>
                    <a:pt x="6787" y="18744"/>
                  </a:cubicBezTo>
                  <a:lnTo>
                    <a:pt x="8263" y="15166"/>
                  </a:lnTo>
                  <a:close/>
                  <a:moveTo>
                    <a:pt x="17320" y="12886"/>
                  </a:moveTo>
                  <a:lnTo>
                    <a:pt x="13337" y="15166"/>
                  </a:lnTo>
                  <a:lnTo>
                    <a:pt x="14813" y="18744"/>
                  </a:lnTo>
                  <a:cubicBezTo>
                    <a:pt x="16617" y="17873"/>
                    <a:pt x="17742" y="16342"/>
                    <a:pt x="17742" y="14613"/>
                  </a:cubicBezTo>
                  <a:cubicBezTo>
                    <a:pt x="17742" y="14005"/>
                    <a:pt x="17603" y="13421"/>
                    <a:pt x="17320" y="12886"/>
                  </a:cubicBezTo>
                  <a:close/>
                  <a:moveTo>
                    <a:pt x="10970" y="9424"/>
                  </a:moveTo>
                  <a:lnTo>
                    <a:pt x="12368" y="12816"/>
                  </a:lnTo>
                  <a:lnTo>
                    <a:pt x="17290" y="12816"/>
                  </a:lnTo>
                  <a:cubicBezTo>
                    <a:pt x="16353" y="10863"/>
                    <a:pt x="13884" y="9465"/>
                    <a:pt x="10970" y="9424"/>
                  </a:cubicBezTo>
                  <a:close/>
                  <a:moveTo>
                    <a:pt x="10630" y="9424"/>
                  </a:moveTo>
                  <a:cubicBezTo>
                    <a:pt x="7716" y="9465"/>
                    <a:pt x="5247" y="10863"/>
                    <a:pt x="4310" y="12816"/>
                  </a:cubicBezTo>
                  <a:lnTo>
                    <a:pt x="9232" y="12816"/>
                  </a:lnTo>
                  <a:close/>
                  <a:moveTo>
                    <a:pt x="12665" y="2637"/>
                  </a:moveTo>
                  <a:lnTo>
                    <a:pt x="20124" y="2637"/>
                  </a:lnTo>
                  <a:lnTo>
                    <a:pt x="20124" y="5249"/>
                  </a:lnTo>
                  <a:lnTo>
                    <a:pt x="15871" y="8762"/>
                  </a:lnTo>
                  <a:cubicBezTo>
                    <a:pt x="18434" y="9999"/>
                    <a:pt x="20124" y="12158"/>
                    <a:pt x="20124" y="14613"/>
                  </a:cubicBezTo>
                  <a:cubicBezTo>
                    <a:pt x="20124" y="18472"/>
                    <a:pt x="15949" y="21600"/>
                    <a:pt x="10800" y="21600"/>
                  </a:cubicBezTo>
                  <a:cubicBezTo>
                    <a:pt x="5651" y="21600"/>
                    <a:pt x="1476" y="18472"/>
                    <a:pt x="1476" y="14613"/>
                  </a:cubicBezTo>
                  <a:cubicBezTo>
                    <a:pt x="1476" y="12161"/>
                    <a:pt x="3162" y="10004"/>
                    <a:pt x="5719" y="8766"/>
                  </a:cubicBezTo>
                  <a:lnTo>
                    <a:pt x="1476" y="5261"/>
                  </a:lnTo>
                  <a:lnTo>
                    <a:pt x="1476" y="2649"/>
                  </a:lnTo>
                  <a:lnTo>
                    <a:pt x="8935" y="2649"/>
                  </a:lnTo>
                  <a:lnTo>
                    <a:pt x="8935" y="7767"/>
                  </a:lnTo>
                  <a:cubicBezTo>
                    <a:pt x="9538" y="7675"/>
                    <a:pt x="10161" y="7626"/>
                    <a:pt x="10800" y="7626"/>
                  </a:cubicBezTo>
                  <a:lnTo>
                    <a:pt x="12665" y="7767"/>
                  </a:lnTo>
                  <a:lnTo>
                    <a:pt x="12665" y="5249"/>
                  </a:ln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1688"/>
                  </a:lnTo>
                  <a:lnTo>
                    <a:pt x="0" y="16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  <p:pic>
          <p:nvPicPr>
            <p:cNvPr id="422" name="image10.png" descr="ICON_VM_basic_label_Q308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692456" y="170944"/>
              <a:ext cx="404363" cy="4739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3" name="Shape 423"/>
            <p:cNvSpPr/>
            <p:nvPr/>
          </p:nvSpPr>
          <p:spPr>
            <a:xfrm>
              <a:off x="596087" y="337908"/>
              <a:ext cx="961827" cy="2676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</p:grpSp>
      <p:sp>
        <p:nvSpPr>
          <p:cNvPr id="425" name="Shape 425"/>
          <p:cNvSpPr/>
          <p:nvPr/>
        </p:nvSpPr>
        <p:spPr>
          <a:xfrm>
            <a:off x="4701150" y="2047924"/>
            <a:ext cx="1886820" cy="363583"/>
          </a:xfrm>
          <a:prstGeom prst="roundRect">
            <a:avLst>
              <a:gd name="adj" fmla="val 13884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BOSH Director</a:t>
            </a:r>
          </a:p>
        </p:txBody>
      </p:sp>
      <p:pic>
        <p:nvPicPr>
          <p:cNvPr id="426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780033" y="2103433"/>
            <a:ext cx="213189" cy="274100"/>
          </a:xfrm>
          <a:prstGeom prst="rect">
            <a:avLst/>
          </a:prstGeom>
          <a:ln w="3175">
            <a:miter lim="400000"/>
          </a:ln>
        </p:spPr>
      </p:pic>
      <p:sp>
        <p:nvSpPr>
          <p:cNvPr id="436" name="Shape 436"/>
          <p:cNvSpPr/>
          <p:nvPr/>
        </p:nvSpPr>
        <p:spPr>
          <a:xfrm>
            <a:off x="5793854" y="3396913"/>
            <a:ext cx="1026690" cy="586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8096" y="21483"/>
                  <a:pt x="896" y="14283"/>
                  <a:pt x="0" y="0"/>
                </a:cubicBezTo>
              </a:path>
            </a:pathLst>
          </a:custGeom>
          <a:ln w="19050">
            <a:solidFill>
              <a:srgbClr val="535353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7" name="Shape 437"/>
          <p:cNvSpPr/>
          <p:nvPr/>
        </p:nvSpPr>
        <p:spPr>
          <a:xfrm>
            <a:off x="4520558" y="3208563"/>
            <a:ext cx="995084" cy="593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63" h="20951" fill="norm" stroke="1" extrusionOk="0">
                <a:moveTo>
                  <a:pt x="21031" y="0"/>
                </a:moveTo>
                <a:cubicBezTo>
                  <a:pt x="21600" y="14632"/>
                  <a:pt x="14590" y="21600"/>
                  <a:pt x="0" y="20903"/>
                </a:cubicBezTo>
              </a:path>
            </a:pathLst>
          </a:custGeom>
          <a:ln w="19050">
            <a:solidFill>
              <a:srgbClr val="535353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9" name="Shape 429"/>
          <p:cNvSpPr/>
          <p:nvPr/>
        </p:nvSpPr>
        <p:spPr>
          <a:xfrm>
            <a:off x="4696659" y="3014361"/>
            <a:ext cx="1895803" cy="388405"/>
          </a:xfrm>
          <a:prstGeom prst="roundRect">
            <a:avLst>
              <a:gd name="adj" fmla="val 13079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NATS</a:t>
            </a:r>
          </a:p>
        </p:txBody>
      </p:sp>
      <p:pic>
        <p:nvPicPr>
          <p:cNvPr id="430" name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753277" y="3100344"/>
            <a:ext cx="266701" cy="215901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431" name="Connector 431"/>
          <p:cNvCxnSpPr>
            <a:stCxn id="429" idx="0"/>
            <a:endCxn id="425" idx="0"/>
          </p:cNvCxnSpPr>
          <p:nvPr/>
        </p:nvCxnSpPr>
        <p:spPr>
          <a:xfrm flipV="1">
            <a:off x="5644560" y="2229715"/>
            <a:ext cx="1" cy="978849"/>
          </a:xfrm>
          <a:prstGeom prst="straightConnector1">
            <a:avLst/>
          </a:prstGeom>
          <a:ln w="19050">
            <a:solidFill>
              <a:srgbClr val="535353"/>
            </a:solidFill>
            <a:bevel/>
            <a:tailEnd type="triangle"/>
          </a:ln>
        </p:spPr>
      </p:cxnSp>
      <p:sp>
        <p:nvSpPr>
          <p:cNvPr id="432" name="Shape 432"/>
          <p:cNvSpPr/>
          <p:nvPr/>
        </p:nvSpPr>
        <p:spPr>
          <a:xfrm>
            <a:off x="8382449" y="1070650"/>
            <a:ext cx="652777" cy="38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IaaS</a:t>
            </a:r>
          </a:p>
        </p:txBody>
      </p:sp>
      <p:sp>
        <p:nvSpPr>
          <p:cNvPr id="433" name="Shape 433"/>
          <p:cNvSpPr/>
          <p:nvPr/>
        </p:nvSpPr>
        <p:spPr>
          <a:xfrm>
            <a:off x="1780150" y="2047924"/>
            <a:ext cx="1291403" cy="363583"/>
          </a:xfrm>
          <a:prstGeom prst="roundRect">
            <a:avLst>
              <a:gd name="adj" fmla="val 13884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BOSH CLI</a:t>
            </a:r>
          </a:p>
        </p:txBody>
      </p:sp>
      <p:pic>
        <p:nvPicPr>
          <p:cNvPr id="434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59033" y="2103433"/>
            <a:ext cx="213189" cy="2741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afterEffect" presetSubtype="0" presetID="26" grpId="4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8" dur="1000" fill="hold" tmFilter="0, 0; .2, .5; .8, .5; 1, 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fill="hold" autoRev="1"/>
                                        <p:tgtEl>
                                          <p:spTgt spid="3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Class="exit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6" dur="500" fill="hold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2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2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3" dur="2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Class="entr" nodeType="afterEffect" presetSubtype="2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Class="entr" nodeType="afterEffect" presetSubtype="2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1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500"/>
                            </p:stCondLst>
                            <p:childTnLst>
                              <p:par>
                                <p:cTn id="53" presetClass="entr" nodeType="afterEffect" presetSubtype="4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5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1" grpId="13"/>
      <p:bldP build="whole" bldLvl="1" animBg="1" rev="0" advAuto="0" spid="435" grpId="3"/>
      <p:bldP build="whole" bldLvl="1" animBg="1" rev="0" advAuto="0" spid="408" grpId="7"/>
      <p:bldP build="whole" bldLvl="1" animBg="1" rev="0" advAuto="0" spid="396" grpId="2"/>
      <p:bldP build="whole" bldLvl="1" animBg="1" rev="0" advAuto="0" spid="413" grpId="8"/>
      <p:bldP build="whole" bldLvl="1" animBg="1" rev="0" advAuto="0" spid="394" grpId="1"/>
      <p:bldP build="whole" bldLvl="1" animBg="1" rev="0" advAuto="0" spid="436" grpId="11"/>
      <p:bldP build="whole" bldLvl="1" animBg="1" rev="0" advAuto="0" spid="407" grpId="5"/>
      <p:bldP build="whole" bldLvl="1" animBg="1" rev="0" advAuto="0" spid="407" grpId="6"/>
      <p:bldP build="whole" bldLvl="1" animBg="1" rev="0" advAuto="0" spid="418" grpId="9"/>
      <p:bldP build="whole" bldLvl="1" animBg="1" rev="0" advAuto="0" spid="424" grpId="10"/>
      <p:bldP build="whole" bldLvl="1" animBg="1" rev="0" advAuto="0" spid="392" grpId="4"/>
      <p:bldP build="whole" bldLvl="1" animBg="1" rev="0" advAuto="0" spid="437" grpId="1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4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4152" y="1111242"/>
            <a:ext cx="4336986" cy="3188961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Shape 441"/>
          <p:cNvSpPr/>
          <p:nvPr/>
        </p:nvSpPr>
        <p:spPr>
          <a:xfrm>
            <a:off x="2533024" y="4368515"/>
            <a:ext cx="3569951" cy="27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defRPr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http://docs.cloudfoundry.org/bosh/workflow.html</a:t>
            </a:r>
          </a:p>
        </p:txBody>
      </p:sp>
      <p:sp>
        <p:nvSpPr>
          <p:cNvPr id="442" name="Shape 442"/>
          <p:cNvSpPr/>
          <p:nvPr>
            <p:ph type="title" idx="4294967295"/>
          </p:nvPr>
        </p:nvSpPr>
        <p:spPr>
          <a:xfrm>
            <a:off x="224221" y="76956"/>
            <a:ext cx="8410576" cy="533401"/>
          </a:xfrm>
          <a:prstGeom prst="rect">
            <a:avLst/>
          </a:prstGeom>
          <a:effectLst/>
        </p:spPr>
        <p:txBody>
          <a:bodyPr anchor="t"/>
          <a:lstStyle>
            <a:lvl1pPr>
              <a:lnSpc>
                <a:spcPct val="100000"/>
              </a:lnSpc>
              <a:defRPr sz="2900">
                <a:solidFill>
                  <a:schemeClr val="accent1">
                    <a:lumOff val="-7725"/>
                  </a:schemeClr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BOSH possible flows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type="title" idx="4294967295"/>
          </p:nvPr>
        </p:nvSpPr>
        <p:spPr>
          <a:xfrm>
            <a:off x="1331138" y="1466854"/>
            <a:ext cx="5983218" cy="533401"/>
          </a:xfrm>
          <a:prstGeom prst="rect">
            <a:avLst/>
          </a:prstGeom>
          <a:effectLst/>
        </p:spPr>
        <p:txBody>
          <a:bodyPr anchor="t"/>
          <a:lstStyle/>
          <a:p>
            <a:pPr lvl="5">
              <a:lnSpc>
                <a:spcPct val="100000"/>
              </a:lnSpc>
              <a:defRPr sz="3200">
                <a:solidFill>
                  <a:schemeClr val="accent1">
                    <a:lumOff val="-7725"/>
                  </a:schemeClr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How about                     and CF?     </a:t>
            </a:r>
          </a:p>
        </p:txBody>
      </p:sp>
      <p:sp>
        <p:nvSpPr>
          <p:cNvPr id="445" name="Shape 4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4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9728" y="1486979"/>
            <a:ext cx="1965353" cy="493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7546" y="2317425"/>
            <a:ext cx="1729718" cy="19945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9147" y="2819039"/>
            <a:ext cx="1082121" cy="310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715" y="2342123"/>
            <a:ext cx="1272458" cy="336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1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71674" y="2372640"/>
            <a:ext cx="1260564" cy="33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38689" y="1456956"/>
            <a:ext cx="1117968" cy="336121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Shape 45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4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40625" y="288341"/>
            <a:ext cx="4021751" cy="1009149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Shape 455"/>
          <p:cNvSpPr/>
          <p:nvPr/>
        </p:nvSpPr>
        <p:spPr>
          <a:xfrm>
            <a:off x="4156480" y="4064680"/>
            <a:ext cx="4021750" cy="456773"/>
          </a:xfrm>
          <a:prstGeom prst="roundRect">
            <a:avLst>
              <a:gd name="adj" fmla="val 11122"/>
            </a:avLst>
          </a:prstGeom>
          <a:solidFill>
            <a:srgbClr val="5E5E5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</a:t>
            </a:r>
            <a:r>
              <a:rPr sz="1400"/>
              <a:t>IaaS</a:t>
            </a:r>
          </a:p>
        </p:txBody>
      </p:sp>
      <p:grpSp>
        <p:nvGrpSpPr>
          <p:cNvPr id="462" name="Group 462"/>
          <p:cNvGrpSpPr/>
          <p:nvPr/>
        </p:nvGrpSpPr>
        <p:grpSpPr>
          <a:xfrm>
            <a:off x="4757040" y="4109649"/>
            <a:ext cx="3366050" cy="320518"/>
            <a:chOff x="0" y="0"/>
            <a:chExt cx="3366049" cy="320517"/>
          </a:xfrm>
        </p:grpSpPr>
        <p:pic>
          <p:nvPicPr>
            <p:cNvPr id="456" name="dropped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984"/>
              <a:ext cx="318549" cy="3185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7" name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78717" y="0"/>
              <a:ext cx="319534" cy="3195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8" name="droppedImage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58420" y="492"/>
              <a:ext cx="865944" cy="319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9" name="droppedImage.png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12296" t="1162" r="16473" b="27441"/>
            <a:stretch>
              <a:fillRect/>
            </a:stretch>
          </p:blipFill>
          <p:spPr>
            <a:xfrm>
              <a:off x="1984532" y="984"/>
              <a:ext cx="319534" cy="319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0" name="pasted-image.png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29203" t="14258" r="29203" b="28296"/>
            <a:stretch>
              <a:fillRect/>
            </a:stretch>
          </p:blipFill>
          <p:spPr>
            <a:xfrm>
              <a:off x="2464234" y="984"/>
              <a:ext cx="347034" cy="319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1" name="pasted-image.png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971332" y="0"/>
              <a:ext cx="394718" cy="3195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63" name="Shape 463"/>
          <p:cNvSpPr/>
          <p:nvPr/>
        </p:nvSpPr>
        <p:spPr>
          <a:xfrm>
            <a:off x="4153048" y="3676279"/>
            <a:ext cx="2015390" cy="320518"/>
          </a:xfrm>
          <a:prstGeom prst="roundRect">
            <a:avLst>
              <a:gd name="adj" fmla="val 13079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BOSH Director</a:t>
            </a:r>
          </a:p>
        </p:txBody>
      </p:sp>
      <p:sp>
        <p:nvSpPr>
          <p:cNvPr id="464" name="Shape 464"/>
          <p:cNvSpPr/>
          <p:nvPr/>
        </p:nvSpPr>
        <p:spPr>
          <a:xfrm>
            <a:off x="6244391" y="3676279"/>
            <a:ext cx="1933426" cy="320518"/>
          </a:xfrm>
          <a:prstGeom prst="roundRect">
            <a:avLst>
              <a:gd name="adj" fmla="val 13079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BOSH Agent</a:t>
            </a:r>
          </a:p>
        </p:txBody>
      </p:sp>
      <p:pic>
        <p:nvPicPr>
          <p:cNvPr id="465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112433" y="1394014"/>
            <a:ext cx="1353645" cy="449307"/>
          </a:xfrm>
          <a:prstGeom prst="rect">
            <a:avLst/>
          </a:prstGeom>
        </p:spPr>
      </p:pic>
      <p:pic>
        <p:nvPicPr>
          <p:cNvPr id="467" name="pasted-image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899595" y="1460810"/>
            <a:ext cx="1220473" cy="296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pasted-image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5596301" y="1466645"/>
            <a:ext cx="1129096" cy="320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69" name="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5487378" y="1381314"/>
            <a:ext cx="1349731" cy="449307"/>
          </a:xfrm>
          <a:prstGeom prst="rect">
            <a:avLst/>
          </a:prstGeom>
        </p:spPr>
      </p:pic>
      <p:pic>
        <p:nvPicPr>
          <p:cNvPr id="471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833009" y="1394014"/>
            <a:ext cx="1353645" cy="449307"/>
          </a:xfrm>
          <a:prstGeom prst="rect">
            <a:avLst/>
          </a:prstGeom>
        </p:spPr>
      </p:pic>
      <p:pic>
        <p:nvPicPr>
          <p:cNvPr id="473" name="pasted-image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4180535" y="1901645"/>
            <a:ext cx="1217441" cy="338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112433" y="1846281"/>
            <a:ext cx="1353645" cy="449307"/>
          </a:xfrm>
          <a:prstGeom prst="rect">
            <a:avLst/>
          </a:prstGeom>
        </p:spPr>
      </p:pic>
      <p:pic>
        <p:nvPicPr>
          <p:cNvPr id="476" name="pasted-image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5515370" y="1946630"/>
            <a:ext cx="1268348" cy="296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474678" y="1846281"/>
            <a:ext cx="1353645" cy="449307"/>
          </a:xfrm>
          <a:prstGeom prst="rect">
            <a:avLst/>
          </a:prstGeom>
        </p:spPr>
      </p:pic>
      <p:pic>
        <p:nvPicPr>
          <p:cNvPr id="479" name="pasted-image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6875712" y="1910616"/>
            <a:ext cx="1397365" cy="356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833009" y="1847862"/>
            <a:ext cx="1353645" cy="449306"/>
          </a:xfrm>
          <a:prstGeom prst="rect">
            <a:avLst/>
          </a:prstGeom>
        </p:spPr>
      </p:pic>
      <p:pic>
        <p:nvPicPr>
          <p:cNvPr id="482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112433" y="2307519"/>
            <a:ext cx="1353645" cy="449307"/>
          </a:xfrm>
          <a:prstGeom prst="rect">
            <a:avLst/>
          </a:prstGeom>
        </p:spPr>
      </p:pic>
      <p:pic>
        <p:nvPicPr>
          <p:cNvPr id="484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478454" y="2295622"/>
            <a:ext cx="1353645" cy="449307"/>
          </a:xfrm>
          <a:prstGeom prst="rect">
            <a:avLst/>
          </a:prstGeom>
        </p:spPr>
      </p:pic>
      <p:pic>
        <p:nvPicPr>
          <p:cNvPr id="486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833009" y="2287791"/>
            <a:ext cx="1353645" cy="449307"/>
          </a:xfrm>
          <a:prstGeom prst="rect">
            <a:avLst/>
          </a:prstGeom>
        </p:spPr>
      </p:pic>
      <p:pic>
        <p:nvPicPr>
          <p:cNvPr id="488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125133" y="2750976"/>
            <a:ext cx="1353645" cy="449306"/>
          </a:xfrm>
          <a:prstGeom prst="rect">
            <a:avLst/>
          </a:prstGeom>
        </p:spPr>
      </p:pic>
      <p:pic>
        <p:nvPicPr>
          <p:cNvPr id="490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494072" y="2750976"/>
            <a:ext cx="1353645" cy="449306"/>
          </a:xfrm>
          <a:prstGeom prst="rect">
            <a:avLst/>
          </a:prstGeom>
        </p:spPr>
      </p:pic>
      <p:pic>
        <p:nvPicPr>
          <p:cNvPr id="492" name="pasted-image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6899595" y="2840047"/>
            <a:ext cx="1236583" cy="253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93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833009" y="2747883"/>
            <a:ext cx="1353645" cy="449307"/>
          </a:xfrm>
          <a:prstGeom prst="rect">
            <a:avLst/>
          </a:prstGeom>
        </p:spPr>
      </p:pic>
      <p:pic>
        <p:nvPicPr>
          <p:cNvPr id="495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125133" y="3197189"/>
            <a:ext cx="1353645" cy="449307"/>
          </a:xfrm>
          <a:prstGeom prst="rect">
            <a:avLst/>
          </a:prstGeom>
        </p:spPr>
      </p:pic>
      <p:pic>
        <p:nvPicPr>
          <p:cNvPr id="497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479071" y="3194151"/>
            <a:ext cx="1353645" cy="449306"/>
          </a:xfrm>
          <a:prstGeom prst="rect">
            <a:avLst/>
          </a:prstGeom>
        </p:spPr>
      </p:pic>
      <p:pic>
        <p:nvPicPr>
          <p:cNvPr id="499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841065" y="3186183"/>
            <a:ext cx="1353645" cy="449307"/>
          </a:xfrm>
          <a:prstGeom prst="rect">
            <a:avLst/>
          </a:prstGeom>
        </p:spPr>
      </p:pic>
      <p:pic>
        <p:nvPicPr>
          <p:cNvPr id="501" name="pasted-image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6927898" y="3321407"/>
            <a:ext cx="1179979" cy="188219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Shape 502"/>
          <p:cNvSpPr/>
          <p:nvPr/>
        </p:nvSpPr>
        <p:spPr>
          <a:xfrm>
            <a:off x="5687014" y="3253101"/>
            <a:ext cx="999901" cy="341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900">
                <a:solidFill>
                  <a:srgbClr val="5A5A5A"/>
                </a:solidFill>
              </a:defRPr>
            </a:pPr>
            <a:r>
              <a:t>Mobile Services</a:t>
            </a:r>
          </a:p>
          <a:p>
            <a:pPr algn="ctr">
              <a:defRPr b="1" sz="900">
                <a:solidFill>
                  <a:srgbClr val="5A5A5A"/>
                </a:solidFill>
              </a:defRPr>
            </a:pPr>
            <a:r>
              <a:t>for Pivotal CF</a:t>
            </a:r>
          </a:p>
        </p:txBody>
      </p:sp>
      <p:sp>
        <p:nvSpPr>
          <p:cNvPr id="503" name="Shape 503"/>
          <p:cNvSpPr/>
          <p:nvPr/>
        </p:nvSpPr>
        <p:spPr>
          <a:xfrm>
            <a:off x="4336183" y="3246164"/>
            <a:ext cx="917413" cy="341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900">
                <a:solidFill>
                  <a:srgbClr val="5A5A5A"/>
                </a:solidFill>
              </a:defRPr>
            </a:pPr>
            <a:r>
              <a:t>ElasticSearch </a:t>
            </a:r>
          </a:p>
          <a:p>
            <a:pPr algn="ctr">
              <a:defRPr b="1" sz="900">
                <a:solidFill>
                  <a:srgbClr val="5A5A5A"/>
                </a:solidFill>
              </a:defRPr>
            </a:pPr>
            <a:r>
              <a:t>for Pivotal CF</a:t>
            </a:r>
          </a:p>
        </p:txBody>
      </p:sp>
      <p:sp>
        <p:nvSpPr>
          <p:cNvPr id="504" name="Shape 504"/>
          <p:cNvSpPr/>
          <p:nvPr/>
        </p:nvSpPr>
        <p:spPr>
          <a:xfrm>
            <a:off x="6882706" y="2347240"/>
            <a:ext cx="1190326" cy="341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900">
                <a:solidFill>
                  <a:srgbClr val="5A5A5A"/>
                </a:solidFill>
              </a:defRPr>
            </a:pPr>
            <a:r>
              <a:t>CloudBees Jenkins</a:t>
            </a:r>
          </a:p>
          <a:p>
            <a:pPr algn="ctr">
              <a:defRPr b="1" sz="900">
                <a:solidFill>
                  <a:srgbClr val="5A5A5A"/>
                </a:solidFill>
              </a:defRPr>
            </a:pPr>
            <a:r>
              <a:t>Enterprise</a:t>
            </a:r>
          </a:p>
        </p:txBody>
      </p:sp>
      <p:sp>
        <p:nvSpPr>
          <p:cNvPr id="505" name="Shape 505"/>
          <p:cNvSpPr/>
          <p:nvPr/>
        </p:nvSpPr>
        <p:spPr>
          <a:xfrm>
            <a:off x="4334044" y="2792331"/>
            <a:ext cx="929703" cy="366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1000">
                <a:solidFill>
                  <a:srgbClr val="5A5A5A"/>
                </a:solidFill>
              </a:defRPr>
            </a:pPr>
            <a:r>
              <a:t>Cassandra</a:t>
            </a:r>
          </a:p>
          <a:p>
            <a:pPr algn="ctr">
              <a:defRPr b="1" sz="1000">
                <a:solidFill>
                  <a:srgbClr val="5A5A5A"/>
                </a:solidFill>
              </a:defRPr>
            </a:pPr>
            <a:r>
              <a:t>for Pivotal CF</a:t>
            </a:r>
          </a:p>
        </p:txBody>
      </p:sp>
      <p:pic>
        <p:nvPicPr>
          <p:cNvPr id="506" name=""/>
          <p:cNvPicPr>
            <a:picLocks noChangeAspect="0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4078055" y="3595475"/>
            <a:ext cx="4184233" cy="1009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50"/>
                            </p:stCondLst>
                            <p:childTnLst>
                              <p:par>
                                <p:cTn id="40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"/>
                            </p:stCondLst>
                            <p:childTnLst>
                              <p:par>
                                <p:cTn id="45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50"/>
                            </p:stCondLst>
                            <p:childTnLst>
                              <p:par>
                                <p:cTn id="50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5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5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50"/>
                            </p:stCondLst>
                            <p:childTnLst>
                              <p:par>
                                <p:cTn id="60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5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"/>
                            </p:stCondLst>
                            <p:childTnLst>
                              <p:par>
                                <p:cTn id="65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5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950"/>
                            </p:stCondLst>
                            <p:childTnLst>
                              <p:par>
                                <p:cTn id="70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5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5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100"/>
                            </p:stCondLst>
                            <p:childTnLst>
                              <p:par>
                                <p:cTn id="75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5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3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4" grpId="3"/>
      <p:bldP build="whole" bldLvl="1" animBg="1" rev="0" advAuto="0" spid="490" grpId="11"/>
      <p:bldP build="whole" bldLvl="1" animBg="1" rev="0" advAuto="0" spid="465" grpId="1"/>
      <p:bldP build="whole" bldLvl="1" animBg="1" rev="0" advAuto="0" spid="480" grpId="6"/>
      <p:bldP build="whole" bldLvl="1" animBg="1" rev="0" advAuto="0" spid="497" grpId="14"/>
      <p:bldP build="whole" bldLvl="1" animBg="1" rev="0" advAuto="0" spid="482" grpId="7"/>
      <p:bldP build="whole" bldLvl="1" animBg="1" rev="0" advAuto="0" spid="477" grpId="4"/>
      <p:bldP build="whole" bldLvl="1" animBg="1" rev="0" advAuto="0" spid="471" grpId="5"/>
      <p:bldP build="whole" bldLvl="1" animBg="1" rev="0" advAuto="0" spid="493" grpId="12"/>
      <p:bldP build="whole" bldLvl="1" animBg="1" rev="0" advAuto="0" spid="484" grpId="8"/>
      <p:bldP build="whole" bldLvl="1" animBg="1" rev="0" advAuto="0" spid="499" grpId="15"/>
      <p:bldP build="whole" bldLvl="1" animBg="1" rev="0" advAuto="0" spid="506" grpId="16"/>
      <p:bldP build="whole" bldLvl="1" animBg="1" rev="0" advAuto="0" spid="495" grpId="13"/>
      <p:bldP build="whole" bldLvl="1" animBg="1" rev="0" advAuto="0" spid="488" grpId="10"/>
      <p:bldP build="whole" bldLvl="1" animBg="1" rev="0" advAuto="0" spid="469" grpId="2"/>
      <p:bldP build="whole" bldLvl="1" animBg="1" rev="0" advAuto="0" spid="486" grpId="9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536714" y="267128"/>
            <a:ext cx="3616581" cy="4267025"/>
          </a:xfrm>
          <a:prstGeom prst="roundRect">
            <a:avLst>
              <a:gd name="adj" fmla="val 4171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51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9147" y="2819039"/>
            <a:ext cx="1082121" cy="310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715" y="2342123"/>
            <a:ext cx="1272458" cy="336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2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71674" y="2372640"/>
            <a:ext cx="1260564" cy="33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13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38689" y="1456956"/>
            <a:ext cx="1117968" cy="336121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Shape 5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5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40625" y="288341"/>
            <a:ext cx="4021751" cy="1009149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Shape 516"/>
          <p:cNvSpPr/>
          <p:nvPr/>
        </p:nvSpPr>
        <p:spPr>
          <a:xfrm>
            <a:off x="4156480" y="4064680"/>
            <a:ext cx="4021750" cy="456773"/>
          </a:xfrm>
          <a:prstGeom prst="roundRect">
            <a:avLst>
              <a:gd name="adj" fmla="val 11122"/>
            </a:avLst>
          </a:prstGeom>
          <a:solidFill>
            <a:srgbClr val="5E5E5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</a:t>
            </a:r>
            <a:r>
              <a:rPr sz="1400"/>
              <a:t>IaaS</a:t>
            </a:r>
          </a:p>
        </p:txBody>
      </p:sp>
      <p:grpSp>
        <p:nvGrpSpPr>
          <p:cNvPr id="523" name="Group 523"/>
          <p:cNvGrpSpPr/>
          <p:nvPr/>
        </p:nvGrpSpPr>
        <p:grpSpPr>
          <a:xfrm>
            <a:off x="4757040" y="4109649"/>
            <a:ext cx="3366050" cy="320518"/>
            <a:chOff x="0" y="0"/>
            <a:chExt cx="3366049" cy="320517"/>
          </a:xfrm>
        </p:grpSpPr>
        <p:pic>
          <p:nvPicPr>
            <p:cNvPr id="517" name="droppedImage.tif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984"/>
              <a:ext cx="318549" cy="3185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8" name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78717" y="0"/>
              <a:ext cx="319534" cy="3195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9" name="droppedImage.tif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58420" y="492"/>
              <a:ext cx="865944" cy="319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0" name="droppedImage.tiff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12296" t="1162" r="16473" b="27441"/>
            <a:stretch>
              <a:fillRect/>
            </a:stretch>
          </p:blipFill>
          <p:spPr>
            <a:xfrm>
              <a:off x="1984532" y="984"/>
              <a:ext cx="319534" cy="319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1" name="pasted-image.png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29203" t="14258" r="29203" b="28296"/>
            <a:stretch>
              <a:fillRect/>
            </a:stretch>
          </p:blipFill>
          <p:spPr>
            <a:xfrm>
              <a:off x="2464234" y="984"/>
              <a:ext cx="347034" cy="319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2" name="pasted-image.png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971332" y="0"/>
              <a:ext cx="394718" cy="3195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24" name="Shape 524"/>
          <p:cNvSpPr/>
          <p:nvPr/>
        </p:nvSpPr>
        <p:spPr>
          <a:xfrm>
            <a:off x="4153048" y="3676279"/>
            <a:ext cx="2015390" cy="320518"/>
          </a:xfrm>
          <a:prstGeom prst="roundRect">
            <a:avLst>
              <a:gd name="adj" fmla="val 13079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BOSH Director</a:t>
            </a:r>
          </a:p>
        </p:txBody>
      </p:sp>
      <p:sp>
        <p:nvSpPr>
          <p:cNvPr id="525" name="Shape 525"/>
          <p:cNvSpPr/>
          <p:nvPr/>
        </p:nvSpPr>
        <p:spPr>
          <a:xfrm>
            <a:off x="6244391" y="3676279"/>
            <a:ext cx="1933426" cy="320518"/>
          </a:xfrm>
          <a:prstGeom prst="roundRect">
            <a:avLst>
              <a:gd name="adj" fmla="val 13079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BOSH Agent</a:t>
            </a:r>
          </a:p>
        </p:txBody>
      </p:sp>
      <p:pic>
        <p:nvPicPr>
          <p:cNvPr id="526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112433" y="1394014"/>
            <a:ext cx="1353645" cy="449307"/>
          </a:xfrm>
          <a:prstGeom prst="rect">
            <a:avLst/>
          </a:prstGeom>
        </p:spPr>
      </p:pic>
      <p:pic>
        <p:nvPicPr>
          <p:cNvPr id="528" name="pasted-image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899595" y="1460810"/>
            <a:ext cx="1220473" cy="296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9" name="pasted-image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5596301" y="1466645"/>
            <a:ext cx="1129096" cy="320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30" name="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5487378" y="1381314"/>
            <a:ext cx="1349731" cy="449307"/>
          </a:xfrm>
          <a:prstGeom prst="rect">
            <a:avLst/>
          </a:prstGeom>
        </p:spPr>
      </p:pic>
      <p:pic>
        <p:nvPicPr>
          <p:cNvPr id="532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833009" y="1394014"/>
            <a:ext cx="1353645" cy="449307"/>
          </a:xfrm>
          <a:prstGeom prst="rect">
            <a:avLst/>
          </a:prstGeom>
        </p:spPr>
      </p:pic>
      <p:pic>
        <p:nvPicPr>
          <p:cNvPr id="534" name="pasted-image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4180535" y="1901645"/>
            <a:ext cx="1217441" cy="338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5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112433" y="1846281"/>
            <a:ext cx="1353645" cy="449307"/>
          </a:xfrm>
          <a:prstGeom prst="rect">
            <a:avLst/>
          </a:prstGeom>
        </p:spPr>
      </p:pic>
      <p:pic>
        <p:nvPicPr>
          <p:cNvPr id="537" name="pasted-image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5515370" y="1946630"/>
            <a:ext cx="1268348" cy="296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8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474678" y="1846281"/>
            <a:ext cx="1353645" cy="449307"/>
          </a:xfrm>
          <a:prstGeom prst="rect">
            <a:avLst/>
          </a:prstGeom>
        </p:spPr>
      </p:pic>
      <p:pic>
        <p:nvPicPr>
          <p:cNvPr id="540" name="pasted-image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6875712" y="1910616"/>
            <a:ext cx="1397365" cy="356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41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833009" y="1847862"/>
            <a:ext cx="1353645" cy="449306"/>
          </a:xfrm>
          <a:prstGeom prst="rect">
            <a:avLst/>
          </a:prstGeom>
        </p:spPr>
      </p:pic>
      <p:pic>
        <p:nvPicPr>
          <p:cNvPr id="543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112433" y="2307519"/>
            <a:ext cx="1353645" cy="449307"/>
          </a:xfrm>
          <a:prstGeom prst="rect">
            <a:avLst/>
          </a:prstGeom>
        </p:spPr>
      </p:pic>
      <p:pic>
        <p:nvPicPr>
          <p:cNvPr id="545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478454" y="2295622"/>
            <a:ext cx="1353645" cy="449307"/>
          </a:xfrm>
          <a:prstGeom prst="rect">
            <a:avLst/>
          </a:prstGeom>
        </p:spPr>
      </p:pic>
      <p:pic>
        <p:nvPicPr>
          <p:cNvPr id="547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833009" y="2287791"/>
            <a:ext cx="1353645" cy="449307"/>
          </a:xfrm>
          <a:prstGeom prst="rect">
            <a:avLst/>
          </a:prstGeom>
        </p:spPr>
      </p:pic>
      <p:pic>
        <p:nvPicPr>
          <p:cNvPr id="549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125133" y="2750976"/>
            <a:ext cx="1353645" cy="449306"/>
          </a:xfrm>
          <a:prstGeom prst="rect">
            <a:avLst/>
          </a:prstGeom>
        </p:spPr>
      </p:pic>
      <p:pic>
        <p:nvPicPr>
          <p:cNvPr id="551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494072" y="2750976"/>
            <a:ext cx="1353645" cy="449306"/>
          </a:xfrm>
          <a:prstGeom prst="rect">
            <a:avLst/>
          </a:prstGeom>
        </p:spPr>
      </p:pic>
      <p:pic>
        <p:nvPicPr>
          <p:cNvPr id="553" name="pasted-image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6899595" y="2840047"/>
            <a:ext cx="1236583" cy="253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554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833009" y="2747883"/>
            <a:ext cx="1353645" cy="449307"/>
          </a:xfrm>
          <a:prstGeom prst="rect">
            <a:avLst/>
          </a:prstGeom>
        </p:spPr>
      </p:pic>
      <p:pic>
        <p:nvPicPr>
          <p:cNvPr id="556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125133" y="3197189"/>
            <a:ext cx="1353645" cy="449307"/>
          </a:xfrm>
          <a:prstGeom prst="rect">
            <a:avLst/>
          </a:prstGeom>
        </p:spPr>
      </p:pic>
      <p:pic>
        <p:nvPicPr>
          <p:cNvPr id="558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479071" y="3194151"/>
            <a:ext cx="1353645" cy="449306"/>
          </a:xfrm>
          <a:prstGeom prst="rect">
            <a:avLst/>
          </a:prstGeom>
        </p:spPr>
      </p:pic>
      <p:pic>
        <p:nvPicPr>
          <p:cNvPr id="560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841065" y="3186183"/>
            <a:ext cx="1353645" cy="449307"/>
          </a:xfrm>
          <a:prstGeom prst="rect">
            <a:avLst/>
          </a:prstGeom>
        </p:spPr>
      </p:pic>
      <p:pic>
        <p:nvPicPr>
          <p:cNvPr id="562" name="pasted-image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6927898" y="3321407"/>
            <a:ext cx="1179979" cy="188219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Shape 563"/>
          <p:cNvSpPr/>
          <p:nvPr/>
        </p:nvSpPr>
        <p:spPr>
          <a:xfrm>
            <a:off x="5687014" y="3253101"/>
            <a:ext cx="999901" cy="341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900">
                <a:solidFill>
                  <a:srgbClr val="5A5A5A"/>
                </a:solidFill>
              </a:defRPr>
            </a:pPr>
            <a:r>
              <a:t>Mobile Services</a:t>
            </a:r>
          </a:p>
          <a:p>
            <a:pPr algn="ctr">
              <a:defRPr b="1" sz="900">
                <a:solidFill>
                  <a:srgbClr val="5A5A5A"/>
                </a:solidFill>
              </a:defRPr>
            </a:pPr>
            <a:r>
              <a:t>for Pivotal CF</a:t>
            </a:r>
          </a:p>
        </p:txBody>
      </p:sp>
      <p:sp>
        <p:nvSpPr>
          <p:cNvPr id="564" name="Shape 564"/>
          <p:cNvSpPr/>
          <p:nvPr/>
        </p:nvSpPr>
        <p:spPr>
          <a:xfrm>
            <a:off x="4336183" y="3246164"/>
            <a:ext cx="917413" cy="341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900">
                <a:solidFill>
                  <a:srgbClr val="5A5A5A"/>
                </a:solidFill>
              </a:defRPr>
            </a:pPr>
            <a:r>
              <a:t>ElasticSearch </a:t>
            </a:r>
          </a:p>
          <a:p>
            <a:pPr algn="ctr">
              <a:defRPr b="1" sz="900">
                <a:solidFill>
                  <a:srgbClr val="5A5A5A"/>
                </a:solidFill>
              </a:defRPr>
            </a:pPr>
            <a:r>
              <a:t>for Pivotal CF</a:t>
            </a:r>
          </a:p>
        </p:txBody>
      </p:sp>
      <p:sp>
        <p:nvSpPr>
          <p:cNvPr id="565" name="Shape 565"/>
          <p:cNvSpPr/>
          <p:nvPr/>
        </p:nvSpPr>
        <p:spPr>
          <a:xfrm>
            <a:off x="6882706" y="2347240"/>
            <a:ext cx="1190326" cy="341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900">
                <a:solidFill>
                  <a:srgbClr val="5A5A5A"/>
                </a:solidFill>
              </a:defRPr>
            </a:pPr>
            <a:r>
              <a:t>CloudBees Jenkins</a:t>
            </a:r>
          </a:p>
          <a:p>
            <a:pPr algn="ctr">
              <a:defRPr b="1" sz="900">
                <a:solidFill>
                  <a:srgbClr val="5A5A5A"/>
                </a:solidFill>
              </a:defRPr>
            </a:pPr>
            <a:r>
              <a:t>Enterprise</a:t>
            </a:r>
          </a:p>
        </p:txBody>
      </p:sp>
      <p:sp>
        <p:nvSpPr>
          <p:cNvPr id="566" name="Shape 566"/>
          <p:cNvSpPr/>
          <p:nvPr/>
        </p:nvSpPr>
        <p:spPr>
          <a:xfrm>
            <a:off x="4334044" y="2792331"/>
            <a:ext cx="929703" cy="366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1000">
                <a:solidFill>
                  <a:srgbClr val="5A5A5A"/>
                </a:solidFill>
              </a:defRPr>
            </a:pPr>
            <a:r>
              <a:t>Cassandra</a:t>
            </a:r>
          </a:p>
          <a:p>
            <a:pPr algn="ctr">
              <a:defRPr b="1" sz="1000">
                <a:solidFill>
                  <a:srgbClr val="5A5A5A"/>
                </a:solidFill>
              </a:defRPr>
            </a:pPr>
            <a:r>
              <a:t>for Pivotal CF</a:t>
            </a:r>
          </a:p>
        </p:txBody>
      </p:sp>
      <p:sp>
        <p:nvSpPr>
          <p:cNvPr id="567" name="Shape 567"/>
          <p:cNvSpPr/>
          <p:nvPr/>
        </p:nvSpPr>
        <p:spPr>
          <a:xfrm>
            <a:off x="673180" y="444020"/>
            <a:ext cx="1684898" cy="41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1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Click to install</a:t>
            </a:r>
          </a:p>
        </p:txBody>
      </p:sp>
      <p:sp>
        <p:nvSpPr>
          <p:cNvPr id="568" name="Shape 568"/>
          <p:cNvSpPr/>
          <p:nvPr/>
        </p:nvSpPr>
        <p:spPr>
          <a:xfrm>
            <a:off x="671561" y="967785"/>
            <a:ext cx="2663153" cy="41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1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No downtime updates</a:t>
            </a:r>
          </a:p>
        </p:txBody>
      </p:sp>
      <p:sp>
        <p:nvSpPr>
          <p:cNvPr id="569" name="Shape 569"/>
          <p:cNvSpPr/>
          <p:nvPr/>
        </p:nvSpPr>
        <p:spPr>
          <a:xfrm>
            <a:off x="693040" y="1526329"/>
            <a:ext cx="2228432" cy="411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1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Explore install logs</a:t>
            </a:r>
          </a:p>
        </p:txBody>
      </p:sp>
      <p:sp>
        <p:nvSpPr>
          <p:cNvPr id="570" name="Shape 570"/>
          <p:cNvSpPr/>
          <p:nvPr/>
        </p:nvSpPr>
        <p:spPr>
          <a:xfrm>
            <a:off x="681669" y="2120588"/>
            <a:ext cx="2951227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Click to scale the platform</a:t>
            </a:r>
          </a:p>
        </p:txBody>
      </p:sp>
      <p:sp>
        <p:nvSpPr>
          <p:cNvPr id="571" name="Shape 571"/>
          <p:cNvSpPr/>
          <p:nvPr/>
        </p:nvSpPr>
        <p:spPr>
          <a:xfrm>
            <a:off x="692370" y="2687505"/>
            <a:ext cx="2621535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Built-in High Availability</a:t>
            </a:r>
          </a:p>
        </p:txBody>
      </p:sp>
      <p:sp>
        <p:nvSpPr>
          <p:cNvPr id="572" name="Shape 572"/>
          <p:cNvSpPr/>
          <p:nvPr/>
        </p:nvSpPr>
        <p:spPr>
          <a:xfrm>
            <a:off x="690376" y="3250332"/>
            <a:ext cx="307467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Built-in Platform Monitoring</a:t>
            </a:r>
          </a:p>
        </p:txBody>
      </p:sp>
      <p:sp>
        <p:nvSpPr>
          <p:cNvPr id="573" name="Shape 573"/>
          <p:cNvSpPr/>
          <p:nvPr/>
        </p:nvSpPr>
        <p:spPr>
          <a:xfrm>
            <a:off x="719754" y="3813158"/>
            <a:ext cx="217500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Integrated services</a:t>
            </a:r>
          </a:p>
        </p:txBody>
      </p:sp>
      <p:pic>
        <p:nvPicPr>
          <p:cNvPr id="574" name=""/>
          <p:cNvPicPr>
            <a:picLocks noChangeAspect="0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4078055" y="3595475"/>
            <a:ext cx="4184233" cy="1009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0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0" grpId="5"/>
      <p:bldP build="whole" bldLvl="1" animBg="1" rev="0" advAuto="0" spid="572" grpId="7"/>
      <p:bldP build="whole" bldLvl="1" animBg="1" rev="0" advAuto="0" spid="569" grpId="4"/>
      <p:bldP build="whole" bldLvl="1" animBg="1" rev="0" advAuto="0" spid="568" grpId="3"/>
      <p:bldP build="whole" bldLvl="1" animBg="1" rev="0" advAuto="0" spid="509" grpId="1"/>
      <p:bldP build="whole" bldLvl="1" animBg="1" rev="0" advAuto="0" spid="573" grpId="8"/>
      <p:bldP build="whole" bldLvl="1" animBg="1" rev="0" advAuto="0" spid="571" grpId="6"/>
      <p:bldP build="whole" bldLvl="1" animBg="1" rev="0" advAuto="0" spid="567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9164" y="2767820"/>
            <a:ext cx="1082121" cy="310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88732" y="2290904"/>
            <a:ext cx="1272458" cy="336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21691" y="2321421"/>
            <a:ext cx="1260563" cy="33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0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88706" y="1405737"/>
            <a:ext cx="1117967" cy="336122"/>
          </a:xfrm>
          <a:prstGeom prst="rect">
            <a:avLst/>
          </a:prstGeom>
          <a:ln w="12700">
            <a:miter lim="400000"/>
          </a:ln>
        </p:spPr>
      </p:pic>
      <p:sp>
        <p:nvSpPr>
          <p:cNvPr id="581" name="Shape 5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82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90642" y="237122"/>
            <a:ext cx="4021751" cy="1009149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Shape 583"/>
          <p:cNvSpPr/>
          <p:nvPr/>
        </p:nvSpPr>
        <p:spPr>
          <a:xfrm>
            <a:off x="2706496" y="4013461"/>
            <a:ext cx="4021751" cy="456773"/>
          </a:xfrm>
          <a:prstGeom prst="roundRect">
            <a:avLst>
              <a:gd name="adj" fmla="val 11122"/>
            </a:avLst>
          </a:prstGeom>
          <a:solidFill>
            <a:srgbClr val="5E5E5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</a:t>
            </a:r>
            <a:r>
              <a:rPr sz="1400"/>
              <a:t>IaaS</a:t>
            </a:r>
          </a:p>
        </p:txBody>
      </p:sp>
      <p:grpSp>
        <p:nvGrpSpPr>
          <p:cNvPr id="590" name="Group 590"/>
          <p:cNvGrpSpPr/>
          <p:nvPr/>
        </p:nvGrpSpPr>
        <p:grpSpPr>
          <a:xfrm>
            <a:off x="3307057" y="4058430"/>
            <a:ext cx="3366050" cy="320518"/>
            <a:chOff x="0" y="0"/>
            <a:chExt cx="3366049" cy="320517"/>
          </a:xfrm>
        </p:grpSpPr>
        <p:pic>
          <p:nvPicPr>
            <p:cNvPr id="584" name="droppedImage.tif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984"/>
              <a:ext cx="318549" cy="3185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5" name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78717" y="0"/>
              <a:ext cx="319534" cy="3195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6" name="droppedImage.tif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58420" y="492"/>
              <a:ext cx="865944" cy="319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7" name="droppedImage.tiff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12296" t="1162" r="16473" b="27441"/>
            <a:stretch>
              <a:fillRect/>
            </a:stretch>
          </p:blipFill>
          <p:spPr>
            <a:xfrm>
              <a:off x="1984532" y="984"/>
              <a:ext cx="319534" cy="319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8" name="pasted-image.png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29203" t="14258" r="29203" b="28296"/>
            <a:stretch>
              <a:fillRect/>
            </a:stretch>
          </p:blipFill>
          <p:spPr>
            <a:xfrm>
              <a:off x="2464234" y="984"/>
              <a:ext cx="347034" cy="319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9" name="pasted-image.png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971332" y="0"/>
              <a:ext cx="394718" cy="3195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91" name="Shape 591"/>
          <p:cNvSpPr/>
          <p:nvPr/>
        </p:nvSpPr>
        <p:spPr>
          <a:xfrm>
            <a:off x="2703065" y="3625060"/>
            <a:ext cx="2015390" cy="320518"/>
          </a:xfrm>
          <a:prstGeom prst="roundRect">
            <a:avLst>
              <a:gd name="adj" fmla="val 13079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BOSH Director</a:t>
            </a:r>
          </a:p>
        </p:txBody>
      </p:sp>
      <p:sp>
        <p:nvSpPr>
          <p:cNvPr id="592" name="Shape 592"/>
          <p:cNvSpPr/>
          <p:nvPr/>
        </p:nvSpPr>
        <p:spPr>
          <a:xfrm>
            <a:off x="4794408" y="3625060"/>
            <a:ext cx="1933426" cy="320518"/>
          </a:xfrm>
          <a:prstGeom prst="roundRect">
            <a:avLst>
              <a:gd name="adj" fmla="val 13079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BOSH Agent</a:t>
            </a:r>
          </a:p>
        </p:txBody>
      </p:sp>
      <p:pic>
        <p:nvPicPr>
          <p:cNvPr id="593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662450" y="1342795"/>
            <a:ext cx="1353645" cy="449307"/>
          </a:xfrm>
          <a:prstGeom prst="rect">
            <a:avLst/>
          </a:prstGeom>
        </p:spPr>
      </p:pic>
      <p:pic>
        <p:nvPicPr>
          <p:cNvPr id="595" name="pasted-image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449613" y="1409591"/>
            <a:ext cx="1220472" cy="296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6" name="pasted-image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146319" y="1415426"/>
            <a:ext cx="1129095" cy="320519"/>
          </a:xfrm>
          <a:prstGeom prst="rect">
            <a:avLst/>
          </a:prstGeom>
          <a:ln w="12700">
            <a:miter lim="400000"/>
          </a:ln>
        </p:spPr>
      </p:pic>
      <p:pic>
        <p:nvPicPr>
          <p:cNvPr id="597" name="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037395" y="1330095"/>
            <a:ext cx="1349732" cy="449307"/>
          </a:xfrm>
          <a:prstGeom prst="rect">
            <a:avLst/>
          </a:prstGeom>
        </p:spPr>
      </p:pic>
      <p:pic>
        <p:nvPicPr>
          <p:cNvPr id="599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383026" y="1342795"/>
            <a:ext cx="1353645" cy="449307"/>
          </a:xfrm>
          <a:prstGeom prst="rect">
            <a:avLst/>
          </a:prstGeom>
        </p:spPr>
      </p:pic>
      <p:pic>
        <p:nvPicPr>
          <p:cNvPr id="601" name="pasted-image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2730552" y="1850426"/>
            <a:ext cx="1217441" cy="338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2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662450" y="1795062"/>
            <a:ext cx="1353645" cy="449307"/>
          </a:xfrm>
          <a:prstGeom prst="rect">
            <a:avLst/>
          </a:prstGeom>
        </p:spPr>
      </p:pic>
      <p:pic>
        <p:nvPicPr>
          <p:cNvPr id="604" name="pasted-image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4065387" y="1895411"/>
            <a:ext cx="1268348" cy="296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024695" y="1795062"/>
            <a:ext cx="1353645" cy="449307"/>
          </a:xfrm>
          <a:prstGeom prst="rect">
            <a:avLst/>
          </a:prstGeom>
        </p:spPr>
      </p:pic>
      <p:pic>
        <p:nvPicPr>
          <p:cNvPr id="607" name="pasted-image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5425729" y="1859397"/>
            <a:ext cx="1397365" cy="356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383026" y="1796643"/>
            <a:ext cx="1353645" cy="449307"/>
          </a:xfrm>
          <a:prstGeom prst="rect">
            <a:avLst/>
          </a:prstGeom>
        </p:spPr>
      </p:pic>
      <p:pic>
        <p:nvPicPr>
          <p:cNvPr id="610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662450" y="2256300"/>
            <a:ext cx="1353645" cy="449307"/>
          </a:xfrm>
          <a:prstGeom prst="rect">
            <a:avLst/>
          </a:prstGeom>
        </p:spPr>
      </p:pic>
      <p:pic>
        <p:nvPicPr>
          <p:cNvPr id="612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028471" y="2244403"/>
            <a:ext cx="1353645" cy="449307"/>
          </a:xfrm>
          <a:prstGeom prst="rect">
            <a:avLst/>
          </a:prstGeom>
        </p:spPr>
      </p:pic>
      <p:pic>
        <p:nvPicPr>
          <p:cNvPr id="614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383026" y="2236572"/>
            <a:ext cx="1353645" cy="449307"/>
          </a:xfrm>
          <a:prstGeom prst="rect">
            <a:avLst/>
          </a:prstGeom>
        </p:spPr>
      </p:pic>
      <p:pic>
        <p:nvPicPr>
          <p:cNvPr id="616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675150" y="2699757"/>
            <a:ext cx="1353645" cy="449306"/>
          </a:xfrm>
          <a:prstGeom prst="rect">
            <a:avLst/>
          </a:prstGeom>
        </p:spPr>
      </p:pic>
      <p:pic>
        <p:nvPicPr>
          <p:cNvPr id="618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044090" y="2699757"/>
            <a:ext cx="1353645" cy="449306"/>
          </a:xfrm>
          <a:prstGeom prst="rect">
            <a:avLst/>
          </a:prstGeom>
        </p:spPr>
      </p:pic>
      <p:pic>
        <p:nvPicPr>
          <p:cNvPr id="620" name="pasted-image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5449613" y="2788828"/>
            <a:ext cx="1236582" cy="253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21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383026" y="2696664"/>
            <a:ext cx="1353645" cy="449307"/>
          </a:xfrm>
          <a:prstGeom prst="rect">
            <a:avLst/>
          </a:prstGeom>
        </p:spPr>
      </p:pic>
      <p:pic>
        <p:nvPicPr>
          <p:cNvPr id="623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675150" y="3145970"/>
            <a:ext cx="1353645" cy="449307"/>
          </a:xfrm>
          <a:prstGeom prst="rect">
            <a:avLst/>
          </a:prstGeom>
        </p:spPr>
      </p:pic>
      <p:pic>
        <p:nvPicPr>
          <p:cNvPr id="625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029089" y="3142932"/>
            <a:ext cx="1353644" cy="449306"/>
          </a:xfrm>
          <a:prstGeom prst="rect">
            <a:avLst/>
          </a:prstGeom>
        </p:spPr>
      </p:pic>
      <p:pic>
        <p:nvPicPr>
          <p:cNvPr id="627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391082" y="3134964"/>
            <a:ext cx="1353645" cy="449307"/>
          </a:xfrm>
          <a:prstGeom prst="rect">
            <a:avLst/>
          </a:prstGeom>
        </p:spPr>
      </p:pic>
      <p:pic>
        <p:nvPicPr>
          <p:cNvPr id="629" name="pasted-image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5477915" y="3270188"/>
            <a:ext cx="1179979" cy="188219"/>
          </a:xfrm>
          <a:prstGeom prst="rect">
            <a:avLst/>
          </a:prstGeom>
          <a:ln w="12700">
            <a:miter lim="400000"/>
          </a:ln>
        </p:spPr>
      </p:pic>
      <p:sp>
        <p:nvSpPr>
          <p:cNvPr id="630" name="Shape 630"/>
          <p:cNvSpPr/>
          <p:nvPr/>
        </p:nvSpPr>
        <p:spPr>
          <a:xfrm>
            <a:off x="4237032" y="3201882"/>
            <a:ext cx="999900" cy="341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900">
                <a:solidFill>
                  <a:srgbClr val="5A5A5A"/>
                </a:solidFill>
              </a:defRPr>
            </a:pPr>
            <a:r>
              <a:t>Mobile Services</a:t>
            </a:r>
          </a:p>
          <a:p>
            <a:pPr algn="ctr">
              <a:defRPr b="1" sz="900">
                <a:solidFill>
                  <a:srgbClr val="5A5A5A"/>
                </a:solidFill>
              </a:defRPr>
            </a:pPr>
            <a:r>
              <a:t>for Pivotal CF</a:t>
            </a:r>
          </a:p>
        </p:txBody>
      </p:sp>
      <p:sp>
        <p:nvSpPr>
          <p:cNvPr id="631" name="Shape 631"/>
          <p:cNvSpPr/>
          <p:nvPr/>
        </p:nvSpPr>
        <p:spPr>
          <a:xfrm>
            <a:off x="2886200" y="3194945"/>
            <a:ext cx="917412" cy="341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900">
                <a:solidFill>
                  <a:srgbClr val="5A5A5A"/>
                </a:solidFill>
              </a:defRPr>
            </a:pPr>
            <a:r>
              <a:t>ElasticSearch </a:t>
            </a:r>
          </a:p>
          <a:p>
            <a:pPr algn="ctr">
              <a:defRPr b="1" sz="900">
                <a:solidFill>
                  <a:srgbClr val="5A5A5A"/>
                </a:solidFill>
              </a:defRPr>
            </a:pPr>
            <a:r>
              <a:t>for Pivotal CF</a:t>
            </a:r>
          </a:p>
        </p:txBody>
      </p:sp>
      <p:sp>
        <p:nvSpPr>
          <p:cNvPr id="632" name="Shape 632"/>
          <p:cNvSpPr/>
          <p:nvPr/>
        </p:nvSpPr>
        <p:spPr>
          <a:xfrm>
            <a:off x="5432723" y="2296021"/>
            <a:ext cx="1190326" cy="341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900">
                <a:solidFill>
                  <a:srgbClr val="5A5A5A"/>
                </a:solidFill>
              </a:defRPr>
            </a:pPr>
            <a:r>
              <a:t>CloudBees Jenkins</a:t>
            </a:r>
          </a:p>
          <a:p>
            <a:pPr algn="ctr">
              <a:defRPr b="1" sz="900">
                <a:solidFill>
                  <a:srgbClr val="5A5A5A"/>
                </a:solidFill>
              </a:defRPr>
            </a:pPr>
            <a:r>
              <a:t>Enterprise</a:t>
            </a:r>
          </a:p>
        </p:txBody>
      </p:sp>
      <p:sp>
        <p:nvSpPr>
          <p:cNvPr id="633" name="Shape 633"/>
          <p:cNvSpPr/>
          <p:nvPr/>
        </p:nvSpPr>
        <p:spPr>
          <a:xfrm>
            <a:off x="2884061" y="2741112"/>
            <a:ext cx="929703" cy="366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1000">
                <a:solidFill>
                  <a:srgbClr val="5A5A5A"/>
                </a:solidFill>
              </a:defRPr>
            </a:pPr>
            <a:r>
              <a:t>Cassandra</a:t>
            </a:r>
          </a:p>
          <a:p>
            <a:pPr algn="ctr">
              <a:defRPr b="1" sz="1000">
                <a:solidFill>
                  <a:srgbClr val="5A5A5A"/>
                </a:solidFill>
              </a:defRPr>
            </a:pPr>
            <a:r>
              <a:t>for Pivotal CF</a:t>
            </a:r>
          </a:p>
        </p:txBody>
      </p:sp>
      <p:sp>
        <p:nvSpPr>
          <p:cNvPr id="634" name="Shape 634"/>
          <p:cNvSpPr/>
          <p:nvPr/>
        </p:nvSpPr>
        <p:spPr>
          <a:xfrm>
            <a:off x="325160" y="2209134"/>
            <a:ext cx="1767287" cy="481940"/>
          </a:xfrm>
          <a:prstGeom prst="roundRect">
            <a:avLst>
              <a:gd name="adj" fmla="val 39528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7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BOSH releases</a:t>
            </a:r>
          </a:p>
        </p:txBody>
      </p:sp>
      <p:sp>
        <p:nvSpPr>
          <p:cNvPr id="635" name="Shape 635"/>
          <p:cNvSpPr/>
          <p:nvPr/>
        </p:nvSpPr>
        <p:spPr>
          <a:xfrm flipV="1">
            <a:off x="1770245" y="1482404"/>
            <a:ext cx="910353" cy="640707"/>
          </a:xfrm>
          <a:prstGeom prst="line">
            <a:avLst/>
          </a:prstGeom>
          <a:ln w="25400">
            <a:solidFill>
              <a:schemeClr val="accent3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36" name="Shape 636"/>
          <p:cNvSpPr/>
          <p:nvPr/>
        </p:nvSpPr>
        <p:spPr>
          <a:xfrm flipV="1">
            <a:off x="2043719" y="1984652"/>
            <a:ext cx="643256" cy="189595"/>
          </a:xfrm>
          <a:prstGeom prst="line">
            <a:avLst/>
          </a:prstGeom>
          <a:ln w="25400">
            <a:solidFill>
              <a:schemeClr val="accent3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37" name="Shape 637"/>
          <p:cNvSpPr/>
          <p:nvPr/>
        </p:nvSpPr>
        <p:spPr>
          <a:xfrm>
            <a:off x="2122688" y="2479960"/>
            <a:ext cx="490471" cy="1"/>
          </a:xfrm>
          <a:prstGeom prst="line">
            <a:avLst/>
          </a:prstGeom>
          <a:ln w="25400">
            <a:solidFill>
              <a:schemeClr val="accent3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38" name="Shape 638"/>
          <p:cNvSpPr/>
          <p:nvPr/>
        </p:nvSpPr>
        <p:spPr>
          <a:xfrm>
            <a:off x="2017558" y="2755096"/>
            <a:ext cx="636178" cy="159358"/>
          </a:xfrm>
          <a:prstGeom prst="line">
            <a:avLst/>
          </a:prstGeom>
          <a:ln w="25400">
            <a:solidFill>
              <a:schemeClr val="accent3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39" name="Shape 639"/>
          <p:cNvSpPr/>
          <p:nvPr/>
        </p:nvSpPr>
        <p:spPr>
          <a:xfrm>
            <a:off x="1730151" y="2850708"/>
            <a:ext cx="923585" cy="508910"/>
          </a:xfrm>
          <a:prstGeom prst="line">
            <a:avLst/>
          </a:prstGeom>
          <a:ln w="25400">
            <a:solidFill>
              <a:schemeClr val="accent3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643" name="Group 643"/>
          <p:cNvGrpSpPr/>
          <p:nvPr/>
        </p:nvGrpSpPr>
        <p:grpSpPr>
          <a:xfrm>
            <a:off x="2275345" y="1167027"/>
            <a:ext cx="1734790" cy="611849"/>
            <a:chOff x="-43380" y="-69408"/>
            <a:chExt cx="1734788" cy="611848"/>
          </a:xfrm>
        </p:grpSpPr>
        <p:pic>
          <p:nvPicPr>
            <p:cNvPr id="640" name="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345207" y="116541"/>
              <a:ext cx="1346201" cy="425899"/>
            </a:xfrm>
            <a:prstGeom prst="rect">
              <a:avLst/>
            </a:prstGeom>
            <a:effectLst/>
          </p:spPr>
        </p:pic>
        <p:sp>
          <p:nvSpPr>
            <p:cNvPr id="642" name="Shape 642"/>
            <p:cNvSpPr/>
            <p:nvPr/>
          </p:nvSpPr>
          <p:spPr>
            <a:xfrm>
              <a:off x="-43381" y="-69409"/>
              <a:ext cx="375008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600">
                  <a:solidFill>
                    <a:schemeClr val="accent3"/>
                  </a:solidFill>
                </a:defRPr>
              </a:lvl1pPr>
            </a:lstStyle>
            <a:p>
              <a:pPr/>
              <a:r>
                <a:t>CF</a:t>
              </a:r>
            </a:p>
          </p:txBody>
        </p:sp>
      </p:grpSp>
      <p:pic>
        <p:nvPicPr>
          <p:cNvPr id="644" name=""/>
          <p:cNvPicPr>
            <a:picLocks noChangeAspect="0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2628037" y="3539204"/>
            <a:ext cx="4184234" cy="1009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5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5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5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8" dur="8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8" grpId="4"/>
      <p:bldP build="whole" bldLvl="1" animBg="1" rev="0" advAuto="0" spid="639" grpId="5"/>
      <p:bldP build="whole" bldLvl="1" animBg="1" rev="0" advAuto="0" spid="635" grpId="1"/>
      <p:bldP build="whole" bldLvl="1" animBg="1" rev="0" advAuto="0" spid="643" grpId="7"/>
      <p:bldP build="whole" bldLvl="1" animBg="1" rev="0" advAuto="0" spid="636" grpId="2"/>
      <p:bldP build="whole" bldLvl="1" animBg="1" rev="0" advAuto="0" spid="637" grpId="3"/>
      <p:bldP build="whole" bldLvl="1" animBg="1" rev="0" advAuto="0" spid="634" grpId="6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4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4152" y="1111242"/>
            <a:ext cx="4336986" cy="3188961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Shape 649"/>
          <p:cNvSpPr/>
          <p:nvPr/>
        </p:nvSpPr>
        <p:spPr>
          <a:xfrm>
            <a:off x="2533024" y="4368515"/>
            <a:ext cx="3569951" cy="27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defRPr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http://docs.cloudfoundry.org/bosh/workflow.html</a:t>
            </a:r>
          </a:p>
        </p:txBody>
      </p:sp>
      <p:sp>
        <p:nvSpPr>
          <p:cNvPr id="650" name="Shape 650"/>
          <p:cNvSpPr/>
          <p:nvPr/>
        </p:nvSpPr>
        <p:spPr>
          <a:xfrm>
            <a:off x="2032040" y="1118272"/>
            <a:ext cx="1909319" cy="3174900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1" name="Shape 651"/>
          <p:cNvSpPr/>
          <p:nvPr/>
        </p:nvSpPr>
        <p:spPr>
          <a:xfrm>
            <a:off x="2341803" y="817726"/>
            <a:ext cx="1289793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lumOff val="-7725"/>
                  </a:schemeClr>
                </a:solidFill>
              </a:defRPr>
            </a:lvl1pPr>
          </a:lstStyle>
          <a:p>
            <a:pPr/>
            <a:r>
              <a:t>Pivotal CF flow</a:t>
            </a:r>
          </a:p>
        </p:txBody>
      </p:sp>
      <p:pic>
        <p:nvPicPr>
          <p:cNvPr id="660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01094" y="3414773"/>
            <a:ext cx="645195" cy="66571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653" name="Shape 653"/>
          <p:cNvSpPr/>
          <p:nvPr/>
        </p:nvSpPr>
        <p:spPr>
          <a:xfrm>
            <a:off x="1047844" y="3499927"/>
            <a:ext cx="756455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chemeClr val="accent1">
                    <a:lumOff val="-7725"/>
                  </a:schemeClr>
                </a:solidFill>
              </a:defRPr>
            </a:lvl1pPr>
          </a:lstStyle>
          <a:p>
            <a:pPr/>
            <a:r>
              <a:t>Bootstrap</a:t>
            </a:r>
          </a:p>
        </p:txBody>
      </p:sp>
      <p:sp>
        <p:nvSpPr>
          <p:cNvPr id="654" name="Shape 654"/>
          <p:cNvSpPr/>
          <p:nvPr/>
        </p:nvSpPr>
        <p:spPr>
          <a:xfrm>
            <a:off x="564316" y="3776965"/>
            <a:ext cx="1230199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chemeClr val="accent1">
                    <a:lumOff val="-7725"/>
                  </a:schemeClr>
                </a:solidFill>
              </a:defRPr>
            </a:lvl1pPr>
          </a:lstStyle>
          <a:p>
            <a:pPr/>
            <a:r>
              <a:t>Manage Releases</a:t>
            </a:r>
          </a:p>
        </p:txBody>
      </p:sp>
      <p:sp>
        <p:nvSpPr>
          <p:cNvPr id="655" name="Shape 655"/>
          <p:cNvSpPr/>
          <p:nvPr/>
        </p:nvSpPr>
        <p:spPr>
          <a:xfrm>
            <a:off x="742897" y="4005064"/>
            <a:ext cx="1051618" cy="23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chemeClr val="accent1">
                    <a:lumOff val="-7725"/>
                  </a:schemeClr>
                </a:solidFill>
              </a:defRPr>
            </a:lvl1pPr>
          </a:lstStyle>
          <a:p>
            <a:pPr/>
            <a:r>
              <a:t>Manage Config</a:t>
            </a:r>
          </a:p>
        </p:txBody>
      </p:sp>
      <p:sp>
        <p:nvSpPr>
          <p:cNvPr id="656" name="Shape 656"/>
          <p:cNvSpPr/>
          <p:nvPr/>
        </p:nvSpPr>
        <p:spPr>
          <a:xfrm>
            <a:off x="953447" y="4242780"/>
            <a:ext cx="818534" cy="23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chemeClr val="accent1">
                    <a:lumOff val="-7725"/>
                  </a:schemeClr>
                </a:solidFill>
              </a:defRPr>
            </a:lvl1pPr>
          </a:lstStyle>
          <a:p>
            <a:pPr/>
            <a:r>
              <a:t>Bosh Client</a:t>
            </a:r>
          </a:p>
        </p:txBody>
      </p:sp>
      <p:sp>
        <p:nvSpPr>
          <p:cNvPr id="657" name="Shape 657"/>
          <p:cNvSpPr/>
          <p:nvPr>
            <p:ph type="title" idx="4294967295"/>
          </p:nvPr>
        </p:nvSpPr>
        <p:spPr>
          <a:xfrm>
            <a:off x="224221" y="76956"/>
            <a:ext cx="8410576" cy="533401"/>
          </a:xfrm>
          <a:prstGeom prst="rect">
            <a:avLst/>
          </a:prstGeom>
          <a:effectLst/>
        </p:spPr>
        <p:txBody>
          <a:bodyPr anchor="t"/>
          <a:lstStyle>
            <a:lvl1pPr>
              <a:lnSpc>
                <a:spcPct val="100000"/>
              </a:lnSpc>
              <a:defRPr sz="2900">
                <a:solidFill>
                  <a:schemeClr val="accent1">
                    <a:lumOff val="-7725"/>
                  </a:schemeClr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BOSH possible flows</a:t>
            </a:r>
          </a:p>
        </p:txBody>
      </p:sp>
      <p:sp>
        <p:nvSpPr>
          <p:cNvPr id="658" name="Shape 658"/>
          <p:cNvSpPr/>
          <p:nvPr/>
        </p:nvSpPr>
        <p:spPr>
          <a:xfrm>
            <a:off x="268204" y="3715127"/>
            <a:ext cx="245056" cy="362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>
                <a:solidFill>
                  <a:schemeClr val="accent1">
                    <a:lumOff val="-7725"/>
                  </a:schemeClr>
                </a:solidFill>
              </a:defRPr>
            </a:lvl1pPr>
          </a:lstStyle>
          <a:p>
            <a:pPr/>
            <a:r>
              <a:t>+</a:t>
            </a:r>
          </a:p>
        </p:txBody>
      </p:sp>
      <p:pic>
        <p:nvPicPr>
          <p:cNvPr id="659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18009" y="3811517"/>
            <a:ext cx="1537380" cy="385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499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9"/>
                            </p:stCondLst>
                            <p:childTnLst>
                              <p:par>
                                <p:cTn id="9" presetClass="entr" nodeType="after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1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99"/>
                            </p:stCondLst>
                            <p:childTnLst>
                              <p:par>
                                <p:cTn id="13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49"/>
                            </p:stCondLst>
                            <p:childTnLst>
                              <p:par>
                                <p:cTn id="18" presetClass="entr" nodeType="afterEffect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0" dur="399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48"/>
                            </p:stCondLst>
                            <p:childTnLst>
                              <p:par>
                                <p:cTn id="22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48"/>
                            </p:stCondLst>
                            <p:childTnLst>
                              <p:par>
                                <p:cTn id="25" presetClass="exit" nodeType="after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26" dur="1000" fill="hold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48"/>
                            </p:stCondLst>
                            <p:childTnLst>
                              <p:par>
                                <p:cTn id="29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5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98"/>
                            </p:stCondLst>
                            <p:childTnLst>
                              <p:par>
                                <p:cTn id="34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98"/>
                            </p:stCondLst>
                            <p:childTnLst>
                              <p:par>
                                <p:cTn id="37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198"/>
                            </p:stCondLst>
                            <p:childTnLst>
                              <p:par>
                                <p:cTn id="40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0" grpId="6"/>
      <p:bldP build="whole" bldLvl="1" animBg="1" rev="0" advAuto="0" spid="651" grpId="1"/>
      <p:bldP build="whole" bldLvl="1" animBg="1" rev="0" advAuto="0" spid="659" grpId="3"/>
      <p:bldP build="whole" bldLvl="1" animBg="1" rev="0" advAuto="0" spid="655" grpId="9"/>
      <p:bldP build="whole" bldLvl="1" animBg="1" rev="0" advAuto="0" spid="653" grpId="5"/>
      <p:bldP build="whole" bldLvl="1" animBg="1" rev="0" advAuto="0" spid="656" grpId="10"/>
      <p:bldP build="whole" bldLvl="1" animBg="1" rev="0" advAuto="0" spid="650" grpId="2"/>
      <p:bldP build="whole" bldLvl="1" animBg="1" rev="0" advAuto="0" spid="658" grpId="7"/>
      <p:bldP build="whole" bldLvl="1" animBg="1" rev="0" advAuto="0" spid="654" grpId="8"/>
      <p:bldP build="whole" bldLvl="1" animBg="1" rev="0" advAuto="0" spid="660" grpId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type="title" idx="4294967295"/>
          </p:nvPr>
        </p:nvSpPr>
        <p:spPr>
          <a:xfrm>
            <a:off x="1291682" y="1466854"/>
            <a:ext cx="7852267" cy="533401"/>
          </a:xfrm>
          <a:prstGeom prst="rect">
            <a:avLst/>
          </a:prstGeom>
          <a:effectLst/>
        </p:spPr>
        <p:txBody>
          <a:bodyPr anchor="t"/>
          <a:lstStyle/>
          <a:p>
            <a:pPr lvl="5">
              <a:lnSpc>
                <a:spcPct val="100000"/>
              </a:lnSpc>
              <a:defRPr sz="3200">
                <a:solidFill>
                  <a:schemeClr val="accent1">
                    <a:lumOff val="-7725"/>
                  </a:schemeClr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How does a Pivotal CF install work?</a:t>
            </a:r>
          </a:p>
        </p:txBody>
      </p:sp>
      <p:sp>
        <p:nvSpPr>
          <p:cNvPr id="663" name="Shape 66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6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7546" y="2317425"/>
            <a:ext cx="1729718" cy="19945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66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668" name="Shape 668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chemeClr val="accent1">
                  <a:lumOff val="-7725"/>
                </a:schemeClr>
              </a:gs>
              <a:gs pos="100000">
                <a:schemeClr val="accent1">
                  <a:lumOff val="-772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669" name="dropped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Shape 671"/>
          <p:cNvSpPr/>
          <p:nvPr/>
        </p:nvSpPr>
        <p:spPr>
          <a:xfrm>
            <a:off x="96447" y="267128"/>
            <a:ext cx="3767664" cy="4267025"/>
          </a:xfrm>
          <a:prstGeom prst="roundRect">
            <a:avLst>
              <a:gd name="adj" fmla="val 4004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72" name="Shape 672"/>
          <p:cNvSpPr/>
          <p:nvPr/>
        </p:nvSpPr>
        <p:spPr>
          <a:xfrm>
            <a:off x="2329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Deploy Ops Manager VM</a:t>
            </a:r>
          </a:p>
        </p:txBody>
      </p:sp>
      <p:sp>
        <p:nvSpPr>
          <p:cNvPr id="673" name="Shape 6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4" name="Shape 674"/>
          <p:cNvSpPr/>
          <p:nvPr/>
        </p:nvSpPr>
        <p:spPr>
          <a:xfrm>
            <a:off x="4115487" y="13393"/>
            <a:ext cx="128979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lumOff val="-7725"/>
                  </a:schemeClr>
                </a:solidFill>
              </a:defRPr>
            </a:lvl1pPr>
          </a:lstStyle>
          <a:p>
            <a:pPr/>
            <a:r>
              <a:t>Pivotal CF flow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after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mph" nodeType="withEffect" presetSubtype="0" presetID="35" grpId="3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withEffect" presetSubtype="0" presetID="35" grpId="4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withEffect" presetSubtype="0" presetID="35" grpId="5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mph" nodeType="withEffect" presetSubtype="0" presetID="35" grpId="6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9" grpId="5"/>
      <p:bldP build="whole" bldLvl="1" animBg="1" rev="0" advAuto="0" spid="666" grpId="2"/>
      <p:bldP build="whole" bldLvl="1" animBg="1" rev="0" advAuto="0" spid="667" grpId="3"/>
      <p:bldP build="whole" bldLvl="1" animBg="1" rev="0" advAuto="0" spid="672" grpId="1"/>
      <p:bldP build="whole" bldLvl="1" animBg="1" rev="0" advAuto="0" spid="668" grpId="4"/>
      <p:bldP build="whole" bldLvl="1" animBg="1" rev="0" advAuto="0" spid="670" grpId="6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67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678" name="Shape 678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chemeClr val="accent1">
                  <a:lumOff val="-7725"/>
                </a:schemeClr>
              </a:gs>
              <a:gs pos="100000">
                <a:schemeClr val="accent1">
                  <a:lumOff val="-772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679" name="dropped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0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sp>
        <p:nvSpPr>
          <p:cNvPr id="681" name="Shape 681"/>
          <p:cNvSpPr/>
          <p:nvPr/>
        </p:nvSpPr>
        <p:spPr>
          <a:xfrm>
            <a:off x="96447" y="267128"/>
            <a:ext cx="3767664" cy="4267025"/>
          </a:xfrm>
          <a:prstGeom prst="roundRect">
            <a:avLst>
              <a:gd name="adj" fmla="val 4004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82" name="Shape 682"/>
          <p:cNvSpPr/>
          <p:nvPr/>
        </p:nvSpPr>
        <p:spPr>
          <a:xfrm>
            <a:off x="2329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Deploy Ops Manager VM</a:t>
            </a:r>
          </a:p>
        </p:txBody>
      </p:sp>
      <p:sp>
        <p:nvSpPr>
          <p:cNvPr id="683" name="Shape 6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4" name="Shape 684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Conf. IaaS tile / apply changes</a:t>
            </a:r>
          </a:p>
        </p:txBody>
      </p:sp>
      <p:pic>
        <p:nvPicPr>
          <p:cNvPr id="685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17419" y="1335616"/>
            <a:ext cx="2254903" cy="132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5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58851" y="892956"/>
            <a:ext cx="1177602" cy="469602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687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09058" y="1756833"/>
            <a:ext cx="1421892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8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058172" y="1511300"/>
            <a:ext cx="211667" cy="211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696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19284" y="1062188"/>
            <a:ext cx="1029995" cy="670594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grpSp>
        <p:nvGrpSpPr>
          <p:cNvPr id="692" name="Group 692"/>
          <p:cNvGrpSpPr/>
          <p:nvPr/>
        </p:nvGrpSpPr>
        <p:grpSpPr>
          <a:xfrm>
            <a:off x="4085218" y="904129"/>
            <a:ext cx="965201" cy="807783"/>
            <a:chOff x="0" y="0"/>
            <a:chExt cx="965200" cy="807782"/>
          </a:xfrm>
        </p:grpSpPr>
        <p:sp>
          <p:nvSpPr>
            <p:cNvPr id="690" name="Shape 690"/>
            <p:cNvSpPr/>
            <p:nvPr/>
          </p:nvSpPr>
          <p:spPr>
            <a:xfrm>
              <a:off x="0" y="269201"/>
              <a:ext cx="965200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8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Manifest</a:t>
              </a:r>
            </a:p>
          </p:txBody>
        </p:sp>
        <p:pic>
          <p:nvPicPr>
            <p:cNvPr id="691" name="pasted-image.pdf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86867" y="0"/>
              <a:ext cx="368301" cy="33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93" name="Shape 693"/>
          <p:cNvSpPr/>
          <p:nvPr/>
        </p:nvSpPr>
        <p:spPr>
          <a:xfrm>
            <a:off x="5457212" y="1077543"/>
            <a:ext cx="880189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BOSH Bootstrap</a:t>
            </a:r>
          </a:p>
        </p:txBody>
      </p:sp>
      <p:sp>
        <p:nvSpPr>
          <p:cNvPr id="694" name="Shape 694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499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99"/>
                            </p:stCondLst>
                            <p:childTnLst>
                              <p:par>
                                <p:cTn id="12" presetClass="exit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3" dur="1000" fill="hold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99"/>
                            </p:stCondLst>
                            <p:childTnLst>
                              <p:par>
                                <p:cTn id="16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99"/>
                            </p:stCondLst>
                            <p:childTnLst>
                              <p:par>
                                <p:cTn id="21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49"/>
                            </p:stCondLst>
                            <p:childTnLst>
                              <p:par>
                                <p:cTn id="26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949"/>
                            </p:stCondLst>
                            <p:childTnLst>
                              <p:par>
                                <p:cTn id="31" presetClass="exit" nodeType="after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199"/>
                            </p:stCondLst>
                            <p:childTnLst>
                              <p:par>
                                <p:cTn id="36" presetClass="exit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199"/>
                            </p:stCondLst>
                            <p:childTnLst>
                              <p:par>
                                <p:cTn id="39" presetClass="exit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99"/>
                            </p:stCondLst>
                            <p:childTnLst>
                              <p:par>
                                <p:cTn id="42" presetClass="entr" nodeType="afterEffect" presetSubtype="2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4" dur="7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899"/>
                            </p:stCondLst>
                            <p:childTnLst>
                              <p:par>
                                <p:cTn id="46" presetClass="exit" nodeType="afterEffect" presetSubtype="2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47" dur="499" fill="hold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398"/>
                            </p:stCondLst>
                            <p:childTnLst>
                              <p:par>
                                <p:cTn id="50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148"/>
                            </p:stCondLst>
                            <p:childTnLst>
                              <p:par>
                                <p:cTn id="55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148"/>
                            </p:stCondLst>
                            <p:childTnLst>
                              <p:par>
                                <p:cTn id="59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7" grpId="9"/>
      <p:bldP build="whole" bldLvl="1" animBg="1" rev="0" advAuto="0" spid="684" grpId="1"/>
      <p:bldP build="whole" bldLvl="1" animBg="1" rev="0" advAuto="0" spid="696" grpId="10"/>
      <p:bldP build="whole" bldLvl="1" animBg="1" rev="0" advAuto="0" spid="696" grpId="11"/>
      <p:bldP build="whole" bldLvl="1" animBg="1" rev="0" advAuto="0" spid="694" grpId="13"/>
      <p:bldP build="whole" bldLvl="1" animBg="1" rev="0" advAuto="0" spid="692" grpId="12"/>
      <p:bldP build="whole" bldLvl="1" animBg="1" rev="0" advAuto="0" spid="685" grpId="4"/>
      <p:bldP build="whole" bldLvl="1" animBg="1" rev="0" advAuto="0" spid="695" grpId="3"/>
      <p:bldP build="whole" bldLvl="1" animBg="1" rev="0" advAuto="0" spid="695" grpId="2"/>
      <p:bldP build="whole" bldLvl="1" animBg="1" rev="0" advAuto="0" spid="685" grpId="7"/>
      <p:bldP build="whole" bldLvl="1" animBg="1" rev="0" advAuto="0" spid="687" grpId="5"/>
      <p:bldP build="whole" bldLvl="1" animBg="1" rev="0" advAuto="0" spid="688" grpId="6"/>
      <p:bldP build="whole" bldLvl="1" animBg="1" rev="0" advAuto="0" spid="693" grpId="14"/>
      <p:bldP build="whole" bldLvl="1" animBg="1" rev="0" advAuto="0" spid="688" grpId="8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7411" y="114946"/>
            <a:ext cx="7129178" cy="10551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3462" y="1397827"/>
            <a:ext cx="6101394" cy="3092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96447" y="267128"/>
            <a:ext cx="3749695" cy="4267025"/>
          </a:xfrm>
          <a:prstGeom prst="roundRect">
            <a:avLst>
              <a:gd name="adj" fmla="val 4023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99" name="Shape 699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Deploy Ops Manager VM</a:t>
            </a:r>
          </a:p>
        </p:txBody>
      </p:sp>
      <p:sp>
        <p:nvSpPr>
          <p:cNvPr id="700" name="Shape 7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1" name="Shape 701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Conf. IaaS tile / apply changes</a:t>
            </a:r>
          </a:p>
        </p:txBody>
      </p:sp>
      <p:sp>
        <p:nvSpPr>
          <p:cNvPr id="702" name="Shape 702"/>
          <p:cNvSpPr/>
          <p:nvPr/>
        </p:nvSpPr>
        <p:spPr>
          <a:xfrm>
            <a:off x="5457212" y="1077543"/>
            <a:ext cx="880189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BOSH Bootstrap</a:t>
            </a:r>
          </a:p>
        </p:txBody>
      </p:sp>
      <p:sp>
        <p:nvSpPr>
          <p:cNvPr id="703" name="Shape 703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70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705" name="Shape 705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chemeClr val="accent1">
                  <a:lumOff val="-7725"/>
                </a:schemeClr>
              </a:gs>
              <a:gs pos="100000">
                <a:schemeClr val="accent1">
                  <a:lumOff val="-772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706" name="dropped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707" name="Shape 707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08" name="Shape 708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09" name="Shape 709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sz="1800">
                <a:solidFill>
                  <a:srgbClr val="00685D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pic>
        <p:nvPicPr>
          <p:cNvPr id="710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711" name="Shape 711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000">
                <a:solidFill>
                  <a:schemeClr val="accent1">
                    <a:lumOff val="-7725"/>
                  </a:schemeClr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 sz="1800"/>
            </a:pPr>
            <a:r>
              <a:rPr sz="1000"/>
              <a:t>Ops Manager Director</a:t>
            </a:r>
          </a:p>
        </p:txBody>
      </p:sp>
      <p:pic>
        <p:nvPicPr>
          <p:cNvPr id="712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5" name="Group 715"/>
          <p:cNvGrpSpPr/>
          <p:nvPr/>
        </p:nvGrpSpPr>
        <p:grpSpPr>
          <a:xfrm>
            <a:off x="4085218" y="904129"/>
            <a:ext cx="965201" cy="807783"/>
            <a:chOff x="0" y="0"/>
            <a:chExt cx="965200" cy="807782"/>
          </a:xfrm>
        </p:grpSpPr>
        <p:sp>
          <p:nvSpPr>
            <p:cNvPr id="713" name="Shape 713"/>
            <p:cNvSpPr/>
            <p:nvPr/>
          </p:nvSpPr>
          <p:spPr>
            <a:xfrm>
              <a:off x="0" y="269201"/>
              <a:ext cx="965200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8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Manifest</a:t>
              </a:r>
            </a:p>
          </p:txBody>
        </p:sp>
        <p:pic>
          <p:nvPicPr>
            <p:cNvPr id="714" name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86867" y="0"/>
              <a:ext cx="368301" cy="33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300" fill="hold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25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25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125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50"/>
                            </p:stCondLst>
                            <p:childTnLst>
                              <p:par>
                                <p:cTn id="21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25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0" grpId="5"/>
      <p:bldP build="whole" bldLvl="1" animBg="1" rev="0" advAuto="0" spid="709" grpId="4"/>
      <p:bldP build="whole" bldLvl="1" animBg="1" rev="0" advAuto="0" spid="711" grpId="2"/>
      <p:bldP build="whole" bldLvl="1" animBg="1" rev="0" advAuto="0" spid="708" grpId="3"/>
      <p:bldP build="whole" bldLvl="1" animBg="1" rev="0" advAuto="0" spid="71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18" name="Shape 718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Deploy Ops Manager VM</a:t>
            </a:r>
          </a:p>
        </p:txBody>
      </p:sp>
      <p:sp>
        <p:nvSpPr>
          <p:cNvPr id="719" name="Shape 71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0" name="Shape 720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Add ER tile (BOSH release)</a:t>
            </a:r>
          </a:p>
        </p:txBody>
      </p:sp>
      <p:sp>
        <p:nvSpPr>
          <p:cNvPr id="721" name="Shape 721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72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723" name="Shape 723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chemeClr val="accent1">
                  <a:lumOff val="-7725"/>
                </a:schemeClr>
              </a:gs>
              <a:gs pos="100000">
                <a:schemeClr val="accent1">
                  <a:lumOff val="-772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724" name="dropped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725" name="Shape 725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26" name="Shape 726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727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728" name="Shape 728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000">
                <a:solidFill>
                  <a:schemeClr val="accent1">
                    <a:lumOff val="-7725"/>
                  </a:schemeClr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 sz="1800"/>
            </a:pPr>
            <a:r>
              <a:rPr sz="1000"/>
              <a:t>Ops Manager Director</a:t>
            </a:r>
          </a:p>
        </p:txBody>
      </p:sp>
      <p:pic>
        <p:nvPicPr>
          <p:cNvPr id="729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0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141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731" name="Shape 731"/>
          <p:cNvSpPr/>
          <p:nvPr/>
        </p:nvSpPr>
        <p:spPr>
          <a:xfrm>
            <a:off x="4287608" y="1079700"/>
            <a:ext cx="676492" cy="2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r">
              <a:defRPr sz="800">
                <a:solidFill>
                  <a:schemeClr val="accent1">
                    <a:lumOff val="-7725"/>
                  </a:schemeClr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>
                <a:solidFill>
                  <a:srgbClr val="FFFFFF"/>
                </a:solidFill>
              </a:rPr>
              <a:t>CF</a:t>
            </a:r>
            <a:r>
              <a:t> </a:t>
            </a:r>
            <a:r>
              <a:rPr>
                <a:solidFill>
                  <a:srgbClr val="FFFFFF"/>
                </a:solidFill>
              </a:rPr>
              <a:t>Release</a:t>
            </a:r>
          </a:p>
        </p:txBody>
      </p:sp>
      <p:sp>
        <p:nvSpPr>
          <p:cNvPr id="732" name="Shape 732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sz="1800">
                <a:solidFill>
                  <a:srgbClr val="00685D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sp>
        <p:nvSpPr>
          <p:cNvPr id="733" name="Shape 733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Conf. IaaS tile / apply changes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0" grpId="1"/>
      <p:bldP build="whole" bldLvl="1" animBg="1" rev="0" advAuto="0" spid="730" grpId="2"/>
      <p:bldP build="whole" bldLvl="1" animBg="1" rev="0" advAuto="0" spid="731" grpId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6" name="Shape 736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Deploy Ops Manager VM</a:t>
            </a:r>
          </a:p>
        </p:txBody>
      </p:sp>
      <p:sp>
        <p:nvSpPr>
          <p:cNvPr id="737" name="Shape 7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8" name="Shape 738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Add ER tile (BOSH release)</a:t>
            </a:r>
          </a:p>
        </p:txBody>
      </p:sp>
      <p:sp>
        <p:nvSpPr>
          <p:cNvPr id="739" name="Shape 739"/>
          <p:cNvSpPr/>
          <p:nvPr/>
        </p:nvSpPr>
        <p:spPr>
          <a:xfrm>
            <a:off x="4236808" y="1282900"/>
            <a:ext cx="676492" cy="2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r">
              <a:defRPr sz="800">
                <a:solidFill>
                  <a:schemeClr val="accent1">
                    <a:lumOff val="-7725"/>
                  </a:schemeClr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>
                <a:solidFill>
                  <a:srgbClr val="FFFFFF"/>
                </a:solidFill>
              </a:rPr>
              <a:t>CF</a:t>
            </a:r>
            <a:r>
              <a:t> </a:t>
            </a:r>
            <a:r>
              <a:rPr>
                <a:solidFill>
                  <a:srgbClr val="FFFFFF"/>
                </a:solidFill>
              </a:rPr>
              <a:t>Release</a:t>
            </a:r>
          </a:p>
        </p:txBody>
      </p:sp>
      <p:sp>
        <p:nvSpPr>
          <p:cNvPr id="740" name="Shape 740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74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742" name="Shape 742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chemeClr val="accent1">
                  <a:lumOff val="-7725"/>
                </a:schemeClr>
              </a:gs>
              <a:gs pos="100000">
                <a:schemeClr val="accent1">
                  <a:lumOff val="-772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743" name="dropped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744" name="Shape 744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45" name="Shape 745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746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747" name="Shape 747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000">
                <a:solidFill>
                  <a:schemeClr val="accent1">
                    <a:lumOff val="-7725"/>
                  </a:schemeClr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 sz="1800"/>
            </a:pPr>
            <a:r>
              <a:rPr sz="1000"/>
              <a:t>Ops Manager Director</a:t>
            </a:r>
          </a:p>
        </p:txBody>
      </p:sp>
      <p:pic>
        <p:nvPicPr>
          <p:cNvPr id="748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49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141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750" name="Shape 750"/>
          <p:cNvSpPr/>
          <p:nvPr/>
        </p:nvSpPr>
        <p:spPr>
          <a:xfrm>
            <a:off x="4287608" y="1079700"/>
            <a:ext cx="676492" cy="2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r">
              <a:defRPr sz="800">
                <a:solidFill>
                  <a:schemeClr val="accent1">
                    <a:lumOff val="-7725"/>
                  </a:schemeClr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>
                <a:solidFill>
                  <a:srgbClr val="FFFFFF"/>
                </a:solidFill>
              </a:rPr>
              <a:t>CF</a:t>
            </a:r>
            <a:r>
              <a:t> </a:t>
            </a:r>
            <a:r>
              <a:rPr>
                <a:solidFill>
                  <a:srgbClr val="FFFFFF"/>
                </a:solidFill>
              </a:rPr>
              <a:t>Release</a:t>
            </a:r>
          </a:p>
        </p:txBody>
      </p:sp>
      <p:grpSp>
        <p:nvGrpSpPr>
          <p:cNvPr id="756" name="Group 756"/>
          <p:cNvGrpSpPr/>
          <p:nvPr/>
        </p:nvGrpSpPr>
        <p:grpSpPr>
          <a:xfrm>
            <a:off x="4225405" y="1320730"/>
            <a:ext cx="3751830" cy="3256624"/>
            <a:chOff x="0" y="0"/>
            <a:chExt cx="3751829" cy="3256623"/>
          </a:xfrm>
        </p:grpSpPr>
        <p:sp>
          <p:nvSpPr>
            <p:cNvPr id="751" name="Shape 751"/>
            <p:cNvSpPr/>
            <p:nvPr/>
          </p:nvSpPr>
          <p:spPr>
            <a:xfrm>
              <a:off x="1331153" y="2718042"/>
              <a:ext cx="965201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000">
                  <a:solidFill>
                    <a:srgbClr val="535353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>
                <a:defRPr sz="1800"/>
              </a:pPr>
              <a:r>
                <a:rPr sz="1000"/>
                <a:t>Config parameters</a:t>
              </a:r>
            </a:p>
          </p:txBody>
        </p:sp>
        <p:grpSp>
          <p:nvGrpSpPr>
            <p:cNvPr id="755" name="Group 755"/>
            <p:cNvGrpSpPr/>
            <p:nvPr/>
          </p:nvGrpSpPr>
          <p:grpSpPr>
            <a:xfrm>
              <a:off x="0" y="0"/>
              <a:ext cx="3751830" cy="2666247"/>
              <a:chOff x="0" y="0"/>
              <a:chExt cx="3751829" cy="2666246"/>
            </a:xfrm>
          </p:grpSpPr>
          <p:pic>
            <p:nvPicPr>
              <p:cNvPr id="752" name="pasted-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728951"/>
                <a:ext cx="3751830" cy="1937296"/>
              </a:xfrm>
              <a:prstGeom prst="rect">
                <a:avLst/>
              </a:prstGeom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</p:pic>
          <p:sp>
            <p:nvSpPr>
              <p:cNvPr id="753" name="Shape 753"/>
              <p:cNvSpPr/>
              <p:nvPr/>
            </p:nvSpPr>
            <p:spPr>
              <a:xfrm flipV="1">
                <a:off x="3110" y="0"/>
                <a:ext cx="449564" cy="71991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54" name="Shape 754"/>
              <p:cNvSpPr/>
              <p:nvPr/>
            </p:nvSpPr>
            <p:spPr>
              <a:xfrm flipH="1" flipV="1">
                <a:off x="447374" y="1742"/>
                <a:ext cx="3295755" cy="714998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</p:grpSp>
      <p:sp>
        <p:nvSpPr>
          <p:cNvPr id="757" name="Shape 757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sz="1800">
                <a:solidFill>
                  <a:srgbClr val="00685D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sp>
        <p:nvSpPr>
          <p:cNvPr id="758" name="Shape 758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Conf. IaaS tile / apply changes</a:t>
            </a:r>
          </a:p>
        </p:txBody>
      </p:sp>
      <p:pic>
        <p:nvPicPr>
          <p:cNvPr id="764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775150" y="924632"/>
            <a:ext cx="880187" cy="1098326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grpSp>
        <p:nvGrpSpPr>
          <p:cNvPr id="762" name="Group 762"/>
          <p:cNvGrpSpPr/>
          <p:nvPr/>
        </p:nvGrpSpPr>
        <p:grpSpPr>
          <a:xfrm>
            <a:off x="4603105" y="1007536"/>
            <a:ext cx="965201" cy="807783"/>
            <a:chOff x="0" y="0"/>
            <a:chExt cx="965200" cy="807782"/>
          </a:xfrm>
        </p:grpSpPr>
        <p:sp>
          <p:nvSpPr>
            <p:cNvPr id="760" name="Shape 760"/>
            <p:cNvSpPr/>
            <p:nvPr/>
          </p:nvSpPr>
          <p:spPr>
            <a:xfrm>
              <a:off x="0" y="269201"/>
              <a:ext cx="965200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8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Manifest</a:t>
              </a:r>
            </a:p>
          </p:txBody>
        </p:sp>
        <p:pic>
          <p:nvPicPr>
            <p:cNvPr id="761" name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86867" y="0"/>
              <a:ext cx="368301" cy="33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65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47702" y="1244769"/>
            <a:ext cx="682339" cy="1345766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499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9"/>
                            </p:stCondLst>
                            <p:childTnLst>
                              <p:par>
                                <p:cTn id="9" presetClass="exit" nodeType="afterEffect" presetSubtype="6" presetID="18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strips(downRight)" transition="out">
                                      <p:cBhvr>
                                        <p:cTn id="10" dur="1000" fill="hold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99"/>
                            </p:stCondLst>
                            <p:childTnLst>
                              <p:par>
                                <p:cTn id="13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49"/>
                            </p:stCondLst>
                            <p:childTnLst>
                              <p:par>
                                <p:cTn id="18" presetClass="entr" nodeType="afterEffect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0" dur="7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949"/>
                            </p:stCondLst>
                            <p:childTnLst>
                              <p:par>
                                <p:cTn id="22" presetClass="exit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3" dur="1000" fill="hold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49"/>
                            </p:stCondLst>
                            <p:childTnLst>
                              <p:par>
                                <p:cTn id="26" presetClass="exit" nodeType="afterEffect" presetSubtype="9" presetID="18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strips(upLeft)" transition="out">
                                      <p:cBhvr>
                                        <p:cTn id="27" dur="499" fill="hold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448"/>
                            </p:stCondLst>
                            <p:childTnLst>
                              <p:par>
                                <p:cTn id="30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6" grpId="3"/>
      <p:bldP build="whole" bldLvl="1" animBg="1" rev="0" advAuto="0" spid="762" grpId="7"/>
      <p:bldP build="whole" bldLvl="1" animBg="1" rev="0" advAuto="0" spid="756" grpId="5"/>
      <p:bldP build="whole" bldLvl="1" animBg="1" rev="0" advAuto="0" spid="765" grpId="4"/>
      <p:bldP build="whole" bldLvl="1" animBg="1" rev="0" advAuto="0" spid="765" grpId="6"/>
      <p:bldP build="whole" bldLvl="1" animBg="1" rev="0" advAuto="0" spid="764" grpId="1"/>
      <p:bldP build="whole" bldLvl="1" animBg="1" rev="0" advAuto="0" spid="764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68" name="Shape 768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Deploy Ops Manager VM</a:t>
            </a:r>
          </a:p>
        </p:txBody>
      </p:sp>
      <p:sp>
        <p:nvSpPr>
          <p:cNvPr id="769" name="Shape 7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0" name="Shape 770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Add ER tile (BOSH release)</a:t>
            </a:r>
          </a:p>
        </p:txBody>
      </p:sp>
      <p:pic>
        <p:nvPicPr>
          <p:cNvPr id="795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8509" y="1377214"/>
            <a:ext cx="1641695" cy="519036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772" name="Shape 772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Apply Changes</a:t>
            </a:r>
          </a:p>
        </p:txBody>
      </p:sp>
      <p:grpSp>
        <p:nvGrpSpPr>
          <p:cNvPr id="775" name="Group 775"/>
          <p:cNvGrpSpPr/>
          <p:nvPr/>
        </p:nvGrpSpPr>
        <p:grpSpPr>
          <a:xfrm>
            <a:off x="6055497" y="1962084"/>
            <a:ext cx="1050462" cy="763745"/>
            <a:chOff x="0" y="0"/>
            <a:chExt cx="1050461" cy="763744"/>
          </a:xfrm>
        </p:grpSpPr>
        <p:sp>
          <p:nvSpPr>
            <p:cNvPr id="773" name="Shape 773"/>
            <p:cNvSpPr/>
            <p:nvPr/>
          </p:nvSpPr>
          <p:spPr>
            <a:xfrm>
              <a:off x="0" y="0"/>
              <a:ext cx="1050462" cy="538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000">
                  <a:solidFill>
                    <a:srgbClr val="535353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>
                <a:defRPr sz="1800"/>
              </a:pPr>
              <a:r>
                <a:rPr sz="1000"/>
                <a:t>Upload Release + Stemcell </a:t>
              </a:r>
            </a:p>
          </p:txBody>
        </p:sp>
        <p:pic>
          <p:nvPicPr>
            <p:cNvPr id="774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19549" y="352380"/>
              <a:ext cx="411364" cy="41136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</p:pic>
      </p:grpSp>
      <p:sp>
        <p:nvSpPr>
          <p:cNvPr id="776" name="Shape 776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777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778" name="Shape 778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chemeClr val="accent1">
                  <a:lumOff val="-7725"/>
                </a:schemeClr>
              </a:gs>
              <a:gs pos="100000">
                <a:schemeClr val="accent1">
                  <a:lumOff val="-772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779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780" name="Shape 780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81" name="Shape 781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782" name="image10.png" descr="ICON_VM_basic_label_Q30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783" name="Shape 783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000">
                <a:solidFill>
                  <a:schemeClr val="accent1">
                    <a:lumOff val="-7725"/>
                  </a:schemeClr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 sz="1800"/>
            </a:pPr>
            <a:r>
              <a:rPr sz="1000"/>
              <a:t>Ops Manager Director</a:t>
            </a:r>
          </a:p>
        </p:txBody>
      </p:sp>
      <p:pic>
        <p:nvPicPr>
          <p:cNvPr id="784" name="image10.png" descr="ICON_VM_basic_label_Q30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8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786" name="Shape 786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sz="1800">
                <a:solidFill>
                  <a:srgbClr val="00685D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grpSp>
        <p:nvGrpSpPr>
          <p:cNvPr id="790" name="Group 790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787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789" name="Shape 789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900">
                  <a:solidFill>
                    <a:schemeClr val="accent1">
                      <a:lumOff val="-7725"/>
                    </a:schemeClr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pPr>
              <a:r>
                <a:rPr>
                  <a:solidFill>
                    <a:srgbClr val="FFFFFF"/>
                  </a:solidFill>
                </a:rPr>
                <a:t>CF</a:t>
              </a:r>
              <a:r>
                <a:t> </a:t>
              </a:r>
              <a:r>
                <a:rPr>
                  <a:solidFill>
                    <a:srgbClr val="FFFFFF"/>
                  </a:solidFill>
                </a:rPr>
                <a:t>Release</a:t>
              </a:r>
            </a:p>
          </p:txBody>
        </p:sp>
      </p:grpSp>
      <p:grpSp>
        <p:nvGrpSpPr>
          <p:cNvPr id="793" name="Group 793"/>
          <p:cNvGrpSpPr/>
          <p:nvPr/>
        </p:nvGrpSpPr>
        <p:grpSpPr>
          <a:xfrm>
            <a:off x="4603105" y="1020236"/>
            <a:ext cx="965201" cy="807783"/>
            <a:chOff x="0" y="0"/>
            <a:chExt cx="965200" cy="807782"/>
          </a:xfrm>
        </p:grpSpPr>
        <p:sp>
          <p:nvSpPr>
            <p:cNvPr id="791" name="Shape 791"/>
            <p:cNvSpPr/>
            <p:nvPr/>
          </p:nvSpPr>
          <p:spPr>
            <a:xfrm>
              <a:off x="0" y="269201"/>
              <a:ext cx="965200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8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Manifest</a:t>
              </a:r>
            </a:p>
          </p:txBody>
        </p:sp>
        <p:pic>
          <p:nvPicPr>
            <p:cNvPr id="792" name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86867" y="0"/>
              <a:ext cx="368301" cy="33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94" name="Shape 794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Conf. IaaS tile / apply changes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Class="exit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8" dur="700" fill="hold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50"/>
                            </p:stCondLst>
                            <p:childTnLst>
                              <p:par>
                                <p:cTn id="21" presetClass="exit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2" dur="300" fill="hold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0" grpId="6"/>
      <p:bldP build="whole" bldLvl="1" animBg="1" rev="0" advAuto="0" spid="795" grpId="2"/>
      <p:bldP build="whole" bldLvl="1" animBg="1" rev="0" advAuto="0" spid="772" grpId="1"/>
      <p:bldP build="whole" bldLvl="1" animBg="1" rev="0" advAuto="0" spid="795" grpId="4"/>
      <p:bldP build="whole" bldLvl="1" animBg="1" rev="0" advAuto="0" spid="775" grpId="3"/>
      <p:bldP build="whole" bldLvl="1" animBg="1" rev="0" advAuto="0" spid="775" grpId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98" name="Shape 798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Deploy Ops Manager VM</a:t>
            </a:r>
          </a:p>
        </p:txBody>
      </p:sp>
      <p:sp>
        <p:nvSpPr>
          <p:cNvPr id="799" name="Shape 7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0" name="Shape 800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Add ER tile (BOSH release)</a:t>
            </a:r>
          </a:p>
        </p:txBody>
      </p:sp>
      <p:pic>
        <p:nvPicPr>
          <p:cNvPr id="825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8509" y="1377214"/>
            <a:ext cx="1641695" cy="519036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802" name="Shape 802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Apply Changes</a:t>
            </a:r>
          </a:p>
        </p:txBody>
      </p:sp>
      <p:grpSp>
        <p:nvGrpSpPr>
          <p:cNvPr id="805" name="Group 805"/>
          <p:cNvGrpSpPr/>
          <p:nvPr/>
        </p:nvGrpSpPr>
        <p:grpSpPr>
          <a:xfrm>
            <a:off x="6055497" y="1962084"/>
            <a:ext cx="1050462" cy="538582"/>
            <a:chOff x="0" y="0"/>
            <a:chExt cx="1050461" cy="538580"/>
          </a:xfrm>
        </p:grpSpPr>
        <p:sp>
          <p:nvSpPr>
            <p:cNvPr id="803" name="Shape 803"/>
            <p:cNvSpPr/>
            <p:nvPr/>
          </p:nvSpPr>
          <p:spPr>
            <a:xfrm>
              <a:off x="0" y="0"/>
              <a:ext cx="1050462" cy="538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000">
                  <a:solidFill>
                    <a:srgbClr val="535353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>
                <a:defRPr sz="1800"/>
              </a:pPr>
              <a:r>
                <a:rPr sz="1000"/>
                <a:t>Set Manifest</a:t>
              </a:r>
            </a:p>
          </p:txBody>
        </p:sp>
        <p:pic>
          <p:nvPicPr>
            <p:cNvPr id="804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1672" y="190144"/>
              <a:ext cx="368301" cy="330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06" name="Shape 806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807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808" name="Shape 808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chemeClr val="accent1">
                  <a:lumOff val="-7725"/>
                </a:schemeClr>
              </a:gs>
              <a:gs pos="100000">
                <a:schemeClr val="accent1">
                  <a:lumOff val="-772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809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810" name="Shape 810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11" name="Shape 811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812" name="image10.png" descr="ICON_VM_basic_label_Q30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813" name="Shape 813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000">
                <a:solidFill>
                  <a:schemeClr val="accent1">
                    <a:lumOff val="-7725"/>
                  </a:schemeClr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 sz="1800"/>
            </a:pPr>
            <a:r>
              <a:rPr sz="1000"/>
              <a:t>Ops Manager Director</a:t>
            </a:r>
          </a:p>
        </p:txBody>
      </p:sp>
      <p:pic>
        <p:nvPicPr>
          <p:cNvPr id="814" name="image10.png" descr="ICON_VM_basic_label_Q30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815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816" name="Shape 816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sz="1800">
                <a:solidFill>
                  <a:srgbClr val="00685D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grpSp>
        <p:nvGrpSpPr>
          <p:cNvPr id="820" name="Group 820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817" name="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819" name="Shape 819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900">
                  <a:solidFill>
                    <a:schemeClr val="accent1">
                      <a:lumOff val="-7725"/>
                    </a:schemeClr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pPr>
              <a:r>
                <a:rPr>
                  <a:solidFill>
                    <a:srgbClr val="FFFFFF"/>
                  </a:solidFill>
                </a:rPr>
                <a:t>CF</a:t>
              </a:r>
              <a:r>
                <a:t> </a:t>
              </a:r>
              <a:r>
                <a:rPr>
                  <a:solidFill>
                    <a:srgbClr val="FFFFFF"/>
                  </a:solidFill>
                </a:rPr>
                <a:t>Release</a:t>
              </a:r>
            </a:p>
          </p:txBody>
        </p:sp>
      </p:grpSp>
      <p:grpSp>
        <p:nvGrpSpPr>
          <p:cNvPr id="823" name="Group 823"/>
          <p:cNvGrpSpPr/>
          <p:nvPr/>
        </p:nvGrpSpPr>
        <p:grpSpPr>
          <a:xfrm>
            <a:off x="4603105" y="1020236"/>
            <a:ext cx="965201" cy="807783"/>
            <a:chOff x="0" y="0"/>
            <a:chExt cx="965200" cy="807782"/>
          </a:xfrm>
        </p:grpSpPr>
        <p:sp>
          <p:nvSpPr>
            <p:cNvPr id="821" name="Shape 821"/>
            <p:cNvSpPr/>
            <p:nvPr/>
          </p:nvSpPr>
          <p:spPr>
            <a:xfrm>
              <a:off x="0" y="269201"/>
              <a:ext cx="965200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8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Manifest</a:t>
              </a:r>
            </a:p>
          </p:txBody>
        </p:sp>
        <p:pic>
          <p:nvPicPr>
            <p:cNvPr id="82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86867" y="0"/>
              <a:ext cx="368301" cy="33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24" name="Shape 824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Conf. IaaS tile / apply changes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Class="exit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5" dur="1000" fill="hold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Class="exit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9" dur="700" fill="hold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450"/>
                            </p:stCondLst>
                            <p:childTnLst>
                              <p:par>
                                <p:cTn id="22" presetClass="exit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3" dur="300" fill="hold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5" grpId="4"/>
      <p:bldP build="whole" bldLvl="1" animBg="1" rev="0" advAuto="0" spid="805" grpId="2"/>
      <p:bldP build="whole" bldLvl="1" animBg="1" rev="0" advAuto="0" spid="825" grpId="1"/>
      <p:bldP build="whole" bldLvl="1" animBg="1" rev="0" advAuto="0" spid="823" grpId="3"/>
      <p:bldP build="whole" bldLvl="1" animBg="1" rev="0" advAuto="0" spid="805" grpId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28" name="Shape 828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Deploy Ops Manager VM</a:t>
            </a:r>
          </a:p>
        </p:txBody>
      </p:sp>
      <p:sp>
        <p:nvSpPr>
          <p:cNvPr id="829" name="Shape 8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0" name="Shape 830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Add ER tile (BOSH release)</a:t>
            </a:r>
          </a:p>
        </p:txBody>
      </p:sp>
      <p:pic>
        <p:nvPicPr>
          <p:cNvPr id="850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8509" y="1377214"/>
            <a:ext cx="1641695" cy="519036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832" name="Shape 832"/>
          <p:cNvSpPr/>
          <p:nvPr/>
        </p:nvSpPr>
        <p:spPr>
          <a:xfrm>
            <a:off x="6055497" y="1949384"/>
            <a:ext cx="1050462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>
              <a:defRPr sz="1800"/>
            </a:pPr>
            <a:r>
              <a:rPr sz="1000"/>
              <a:t>Deploy</a:t>
            </a:r>
          </a:p>
        </p:txBody>
      </p:sp>
      <p:sp>
        <p:nvSpPr>
          <p:cNvPr id="833" name="Shape 833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Apply Changes</a:t>
            </a:r>
          </a:p>
        </p:txBody>
      </p:sp>
      <p:sp>
        <p:nvSpPr>
          <p:cNvPr id="834" name="Shape 834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83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836" name="Shape 836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chemeClr val="accent1">
                  <a:lumOff val="-7725"/>
                </a:schemeClr>
              </a:gs>
              <a:gs pos="100000">
                <a:schemeClr val="accent1">
                  <a:lumOff val="-772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837" name="dropped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838" name="Shape 838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39" name="Shape 839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840" name="image10.png" descr="ICON_VM_basic_label_Q30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841" name="Shape 841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000">
                <a:solidFill>
                  <a:schemeClr val="accent1">
                    <a:lumOff val="-7725"/>
                  </a:schemeClr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 sz="1800"/>
            </a:pPr>
            <a:r>
              <a:rPr sz="1000"/>
              <a:t>Ops Manager Director</a:t>
            </a:r>
          </a:p>
        </p:txBody>
      </p:sp>
      <p:pic>
        <p:nvPicPr>
          <p:cNvPr id="842" name="image10.png" descr="ICON_VM_basic_label_Q30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844" name="Shape 844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sz="1800">
                <a:solidFill>
                  <a:srgbClr val="00685D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grpSp>
        <p:nvGrpSpPr>
          <p:cNvPr id="848" name="Group 848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845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847" name="Shape 847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900">
                  <a:solidFill>
                    <a:schemeClr val="accent1">
                      <a:lumOff val="-7725"/>
                    </a:schemeClr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pPr>
              <a:r>
                <a:rPr>
                  <a:solidFill>
                    <a:srgbClr val="FFFFFF"/>
                  </a:solidFill>
                </a:rPr>
                <a:t>CF</a:t>
              </a:r>
              <a:r>
                <a:t> </a:t>
              </a:r>
              <a:r>
                <a:rPr>
                  <a:solidFill>
                    <a:srgbClr val="FFFFFF"/>
                  </a:solidFill>
                </a:rPr>
                <a:t>Release</a:t>
              </a:r>
            </a:p>
          </p:txBody>
        </p:sp>
      </p:grpSp>
      <p:sp>
        <p:nvSpPr>
          <p:cNvPr id="849" name="Shape 849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Conf. IaaS tile / apply changes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Class="exit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5" dur="700" fill="hold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50"/>
                            </p:stCondLst>
                            <p:childTnLst>
                              <p:par>
                                <p:cTn id="18" presetClass="exit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9" dur="300" fill="hold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2" grpId="4"/>
      <p:bldP build="whole" bldLvl="1" animBg="1" rev="0" advAuto="0" spid="850" grpId="1"/>
      <p:bldP build="whole" bldLvl="1" animBg="1" rev="0" advAuto="0" spid="850" grpId="3"/>
      <p:bldP build="whole" bldLvl="1" animBg="1" rev="0" advAuto="0" spid="832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53" name="Shape 853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Deploy Ops Manager VM</a:t>
            </a:r>
          </a:p>
        </p:txBody>
      </p:sp>
      <p:sp>
        <p:nvSpPr>
          <p:cNvPr id="854" name="Shape 8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5" name="Shape 855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000">
                <a:solidFill>
                  <a:schemeClr val="accent1">
                    <a:lumOff val="-7725"/>
                  </a:schemeClr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 sz="1800"/>
            </a:pPr>
            <a:r>
              <a:rPr sz="1000"/>
              <a:t>Ops Manager Director</a:t>
            </a:r>
          </a:p>
        </p:txBody>
      </p:sp>
      <p:sp>
        <p:nvSpPr>
          <p:cNvPr id="856" name="Shape 856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Add ER tile (BOSH release)</a:t>
            </a:r>
          </a:p>
        </p:txBody>
      </p:sp>
      <p:sp>
        <p:nvSpPr>
          <p:cNvPr id="857" name="Shape 857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Apply Changes</a:t>
            </a:r>
          </a:p>
        </p:txBody>
      </p:sp>
      <p:sp>
        <p:nvSpPr>
          <p:cNvPr id="858" name="Shape 858"/>
          <p:cNvSpPr/>
          <p:nvPr/>
        </p:nvSpPr>
        <p:spPr>
          <a:xfrm>
            <a:off x="6238345" y="1421388"/>
            <a:ext cx="2669706" cy="2454704"/>
          </a:xfrm>
          <a:prstGeom prst="roundRect">
            <a:avLst>
              <a:gd name="adj" fmla="val 1573"/>
            </a:avLst>
          </a:prstGeom>
          <a:ln w="25400">
            <a:solidFill>
              <a:schemeClr val="accent1">
                <a:lumOff val="-7725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59" name="Shape 859"/>
          <p:cNvSpPr/>
          <p:nvPr/>
        </p:nvSpPr>
        <p:spPr>
          <a:xfrm flipV="1">
            <a:off x="8291152" y="1847982"/>
            <a:ext cx="268098" cy="268097"/>
          </a:xfrm>
          <a:prstGeom prst="line">
            <a:avLst/>
          </a:prstGeom>
          <a:ln w="19050">
            <a:solidFill>
              <a:srgbClr val="535353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60" name="Shape 860"/>
          <p:cNvSpPr/>
          <p:nvPr/>
        </p:nvSpPr>
        <p:spPr>
          <a:xfrm>
            <a:off x="7386725" y="1843537"/>
            <a:ext cx="268098" cy="268098"/>
          </a:xfrm>
          <a:prstGeom prst="line">
            <a:avLst/>
          </a:prstGeom>
          <a:ln w="19050">
            <a:solidFill>
              <a:srgbClr val="535353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61" name="Shape 861"/>
          <p:cNvSpPr/>
          <p:nvPr/>
        </p:nvSpPr>
        <p:spPr>
          <a:xfrm>
            <a:off x="6905416" y="1556750"/>
            <a:ext cx="896839" cy="330024"/>
          </a:xfrm>
          <a:prstGeom prst="roundRect">
            <a:avLst>
              <a:gd name="adj" fmla="val 13563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Blobstore</a:t>
            </a:r>
          </a:p>
        </p:txBody>
      </p:sp>
      <p:sp>
        <p:nvSpPr>
          <p:cNvPr id="862" name="Shape 862"/>
          <p:cNvSpPr/>
          <p:nvPr/>
        </p:nvSpPr>
        <p:spPr>
          <a:xfrm>
            <a:off x="7420466" y="3274381"/>
            <a:ext cx="1360687" cy="330024"/>
          </a:xfrm>
          <a:prstGeom prst="roundRect">
            <a:avLst>
              <a:gd name="adj" fmla="val 15295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Health Monitor</a:t>
            </a:r>
          </a:p>
        </p:txBody>
      </p:sp>
      <p:sp>
        <p:nvSpPr>
          <p:cNvPr id="863" name="Shape 863"/>
          <p:cNvSpPr/>
          <p:nvPr/>
        </p:nvSpPr>
        <p:spPr>
          <a:xfrm>
            <a:off x="8293718" y="1578103"/>
            <a:ext cx="533401" cy="295250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1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DB</a:t>
            </a:r>
          </a:p>
        </p:txBody>
      </p:sp>
      <p:grpSp>
        <p:nvGrpSpPr>
          <p:cNvPr id="866" name="Group 866"/>
          <p:cNvGrpSpPr/>
          <p:nvPr/>
        </p:nvGrpSpPr>
        <p:grpSpPr>
          <a:xfrm>
            <a:off x="7273224" y="2039384"/>
            <a:ext cx="1451970" cy="363583"/>
            <a:chOff x="0" y="0"/>
            <a:chExt cx="1451969" cy="363582"/>
          </a:xfrm>
        </p:grpSpPr>
        <p:sp>
          <p:nvSpPr>
            <p:cNvPr id="864" name="Shape 864"/>
            <p:cNvSpPr/>
            <p:nvPr/>
          </p:nvSpPr>
          <p:spPr>
            <a:xfrm>
              <a:off x="0" y="0"/>
              <a:ext cx="1451970" cy="363583"/>
            </a:xfrm>
            <a:prstGeom prst="roundRect">
              <a:avLst>
                <a:gd name="adj" fmla="val 13884"/>
              </a:avLst>
            </a:prstGeom>
            <a:solidFill>
              <a:schemeClr val="accent1">
                <a:lumOff val="-7725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2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        BOSH Director</a:t>
              </a:r>
            </a:p>
          </p:txBody>
        </p:sp>
        <p:pic>
          <p:nvPicPr>
            <p:cNvPr id="865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8883" y="73841"/>
              <a:ext cx="167923" cy="2159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869" name="Group 869"/>
          <p:cNvGrpSpPr/>
          <p:nvPr/>
        </p:nvGrpSpPr>
        <p:grpSpPr>
          <a:xfrm>
            <a:off x="7670257" y="2700778"/>
            <a:ext cx="1004615" cy="297423"/>
            <a:chOff x="0" y="0"/>
            <a:chExt cx="1004614" cy="297422"/>
          </a:xfrm>
        </p:grpSpPr>
        <p:sp>
          <p:nvSpPr>
            <p:cNvPr id="867" name="Shape 867"/>
            <p:cNvSpPr/>
            <p:nvPr/>
          </p:nvSpPr>
          <p:spPr>
            <a:xfrm>
              <a:off x="0" y="0"/>
              <a:ext cx="1004615" cy="297423"/>
            </a:xfrm>
            <a:prstGeom prst="roundRect">
              <a:avLst>
                <a:gd name="adj" fmla="val 13169"/>
              </a:avLst>
            </a:prstGeom>
            <a:solidFill>
              <a:schemeClr val="accent1">
                <a:lumOff val="-7725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      </a:t>
              </a:r>
              <a:r>
                <a:rPr sz="1200"/>
                <a:t>NATS</a:t>
              </a:r>
            </a:p>
          </p:txBody>
        </p:sp>
        <p:pic>
          <p:nvPicPr>
            <p:cNvPr id="868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5986" y="73551"/>
              <a:ext cx="228601" cy="18505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870" name="Shape 870"/>
          <p:cNvSpPr/>
          <p:nvPr/>
        </p:nvSpPr>
        <p:spPr>
          <a:xfrm flipV="1">
            <a:off x="8100652" y="2432360"/>
            <a:ext cx="1" cy="268098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71" name="Shape 871"/>
          <p:cNvSpPr/>
          <p:nvPr/>
        </p:nvSpPr>
        <p:spPr>
          <a:xfrm flipV="1">
            <a:off x="8100652" y="3010917"/>
            <a:ext cx="1" cy="268098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29" name="Shape 929"/>
          <p:cNvSpPr/>
          <p:nvPr/>
        </p:nvSpPr>
        <p:spPr>
          <a:xfrm>
            <a:off x="7206822" y="2402921"/>
            <a:ext cx="711530" cy="327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8113" y="8226"/>
                  <a:pt x="10913" y="15426"/>
                  <a:pt x="0" y="21600"/>
                </a:cubicBezTo>
              </a:path>
            </a:pathLst>
          </a:custGeom>
          <a:ln w="19050">
            <a:solidFill>
              <a:srgbClr val="535353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73" name="Shape 873"/>
          <p:cNvSpPr/>
          <p:nvPr/>
        </p:nvSpPr>
        <p:spPr>
          <a:xfrm>
            <a:off x="6309983" y="2380398"/>
            <a:ext cx="896840" cy="893985"/>
          </a:xfrm>
          <a:prstGeom prst="roundRect">
            <a:avLst>
              <a:gd name="adj" fmla="val 4579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74" name="Shape 874"/>
          <p:cNvSpPr/>
          <p:nvPr/>
        </p:nvSpPr>
        <p:spPr>
          <a:xfrm>
            <a:off x="6342068" y="2975569"/>
            <a:ext cx="858070" cy="28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1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>
                <a:solidFill>
                  <a:srgbClr val="00685D"/>
                </a:solidFill>
              </a:defRPr>
            </a:pPr>
            <a:r>
              <a:rPr>
                <a:solidFill>
                  <a:srgbClr val="FFFFFF"/>
                </a:solidFill>
              </a:rPr>
              <a:t>Worker VMs</a:t>
            </a:r>
          </a:p>
        </p:txBody>
      </p:sp>
      <p:grpSp>
        <p:nvGrpSpPr>
          <p:cNvPr id="881" name="Group 881"/>
          <p:cNvGrpSpPr/>
          <p:nvPr/>
        </p:nvGrpSpPr>
        <p:grpSpPr>
          <a:xfrm>
            <a:off x="6490396" y="2420329"/>
            <a:ext cx="498808" cy="578187"/>
            <a:chOff x="0" y="0"/>
            <a:chExt cx="498807" cy="578185"/>
          </a:xfrm>
        </p:grpSpPr>
        <p:pic>
          <p:nvPicPr>
            <p:cNvPr id="875" name="image26.png" descr="ICON_VM_basic_label_Q30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42306"/>
              <a:ext cx="240267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6" name="image26.png" descr="ICON_VM_basic_label_Q30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8410" y="219438"/>
              <a:ext cx="240268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7" name="image26.png" descr="ICON_VM_basic_label_Q30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6821" y="296570"/>
              <a:ext cx="240267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8" name="image26.png" descr="ICON_VM_basic_label_Q30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19" y="0"/>
              <a:ext cx="240267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9" name="image26.png" descr="ICON_VM_basic_label_Q30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0129" y="77132"/>
              <a:ext cx="240268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0" name="image26.png" descr="ICON_VM_basic_label_Q30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8540" y="154264"/>
              <a:ext cx="240268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82" name="Shape 882"/>
          <p:cNvSpPr/>
          <p:nvPr/>
        </p:nvSpPr>
        <p:spPr>
          <a:xfrm>
            <a:off x="6333630" y="365919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accent1">
                    <a:lumOff val="-7725"/>
                  </a:schemeClr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sz="1800"/>
            </a:pPr>
            <a:r>
              <a:rPr sz="1200"/>
              <a:t>MicroBOSH</a:t>
            </a:r>
          </a:p>
        </p:txBody>
      </p:sp>
      <p:grpSp>
        <p:nvGrpSpPr>
          <p:cNvPr id="888" name="Group 888"/>
          <p:cNvGrpSpPr/>
          <p:nvPr/>
        </p:nvGrpSpPr>
        <p:grpSpPr>
          <a:xfrm>
            <a:off x="3986518" y="2020085"/>
            <a:ext cx="2107573" cy="680758"/>
            <a:chOff x="0" y="0"/>
            <a:chExt cx="2107571" cy="680757"/>
          </a:xfrm>
        </p:grpSpPr>
        <p:sp>
          <p:nvSpPr>
            <p:cNvPr id="883" name="Shape 883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Off val="-7725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884" name="Shape 884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Cloud Controller</a:t>
              </a:r>
            </a:p>
          </p:txBody>
        </p:sp>
        <p:sp>
          <p:nvSpPr>
            <p:cNvPr id="885" name="Shape 885"/>
            <p:cNvSpPr/>
            <p:nvPr/>
          </p:nvSpPr>
          <p:spPr>
            <a:xfrm>
              <a:off x="64243" y="218145"/>
              <a:ext cx="167843" cy="22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6618"/>
                  </a:moveTo>
                  <a:lnTo>
                    <a:pt x="6946" y="18824"/>
                  </a:lnTo>
                  <a:cubicBezTo>
                    <a:pt x="7990" y="19479"/>
                    <a:pt x="9343" y="19815"/>
                    <a:pt x="10800" y="19815"/>
                  </a:cubicBezTo>
                  <a:cubicBezTo>
                    <a:pt x="12257" y="19815"/>
                    <a:pt x="13610" y="19479"/>
                    <a:pt x="14654" y="18825"/>
                  </a:cubicBezTo>
                  <a:close/>
                  <a:moveTo>
                    <a:pt x="4280" y="12886"/>
                  </a:moveTo>
                  <a:cubicBezTo>
                    <a:pt x="3997" y="13421"/>
                    <a:pt x="3858" y="14005"/>
                    <a:pt x="3858" y="14613"/>
                  </a:cubicBezTo>
                  <a:cubicBezTo>
                    <a:pt x="3858" y="16342"/>
                    <a:pt x="4983" y="17873"/>
                    <a:pt x="6787" y="18744"/>
                  </a:cubicBezTo>
                  <a:lnTo>
                    <a:pt x="8263" y="15166"/>
                  </a:lnTo>
                  <a:close/>
                  <a:moveTo>
                    <a:pt x="17320" y="12886"/>
                  </a:moveTo>
                  <a:lnTo>
                    <a:pt x="13337" y="15166"/>
                  </a:lnTo>
                  <a:lnTo>
                    <a:pt x="14813" y="18744"/>
                  </a:lnTo>
                  <a:cubicBezTo>
                    <a:pt x="16617" y="17873"/>
                    <a:pt x="17742" y="16342"/>
                    <a:pt x="17742" y="14613"/>
                  </a:cubicBezTo>
                  <a:cubicBezTo>
                    <a:pt x="17742" y="14005"/>
                    <a:pt x="17603" y="13421"/>
                    <a:pt x="17320" y="12886"/>
                  </a:cubicBezTo>
                  <a:close/>
                  <a:moveTo>
                    <a:pt x="10970" y="9424"/>
                  </a:moveTo>
                  <a:lnTo>
                    <a:pt x="12368" y="12816"/>
                  </a:lnTo>
                  <a:lnTo>
                    <a:pt x="17290" y="12816"/>
                  </a:lnTo>
                  <a:cubicBezTo>
                    <a:pt x="16353" y="10863"/>
                    <a:pt x="13884" y="9465"/>
                    <a:pt x="10970" y="9424"/>
                  </a:cubicBezTo>
                  <a:close/>
                  <a:moveTo>
                    <a:pt x="10630" y="9424"/>
                  </a:moveTo>
                  <a:cubicBezTo>
                    <a:pt x="7716" y="9465"/>
                    <a:pt x="5247" y="10863"/>
                    <a:pt x="4310" y="12816"/>
                  </a:cubicBezTo>
                  <a:lnTo>
                    <a:pt x="9232" y="12816"/>
                  </a:lnTo>
                  <a:close/>
                  <a:moveTo>
                    <a:pt x="12665" y="2637"/>
                  </a:moveTo>
                  <a:lnTo>
                    <a:pt x="20124" y="2637"/>
                  </a:lnTo>
                  <a:lnTo>
                    <a:pt x="20124" y="5249"/>
                  </a:lnTo>
                  <a:lnTo>
                    <a:pt x="15871" y="8762"/>
                  </a:lnTo>
                  <a:cubicBezTo>
                    <a:pt x="18434" y="9999"/>
                    <a:pt x="20124" y="12158"/>
                    <a:pt x="20124" y="14613"/>
                  </a:cubicBezTo>
                  <a:cubicBezTo>
                    <a:pt x="20124" y="18472"/>
                    <a:pt x="15949" y="21600"/>
                    <a:pt x="10800" y="21600"/>
                  </a:cubicBezTo>
                  <a:cubicBezTo>
                    <a:pt x="5651" y="21600"/>
                    <a:pt x="1476" y="18472"/>
                    <a:pt x="1476" y="14613"/>
                  </a:cubicBezTo>
                  <a:cubicBezTo>
                    <a:pt x="1476" y="12161"/>
                    <a:pt x="3162" y="10004"/>
                    <a:pt x="5719" y="8766"/>
                  </a:cubicBezTo>
                  <a:lnTo>
                    <a:pt x="1476" y="5261"/>
                  </a:lnTo>
                  <a:lnTo>
                    <a:pt x="1476" y="2649"/>
                  </a:lnTo>
                  <a:lnTo>
                    <a:pt x="8935" y="2649"/>
                  </a:lnTo>
                  <a:lnTo>
                    <a:pt x="8935" y="7767"/>
                  </a:lnTo>
                  <a:cubicBezTo>
                    <a:pt x="9538" y="7675"/>
                    <a:pt x="10161" y="7626"/>
                    <a:pt x="10800" y="7626"/>
                  </a:cubicBezTo>
                  <a:lnTo>
                    <a:pt x="12665" y="7767"/>
                  </a:lnTo>
                  <a:lnTo>
                    <a:pt x="12665" y="5249"/>
                  </a:ln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1688"/>
                  </a:lnTo>
                  <a:lnTo>
                    <a:pt x="0" y="16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  <p:pic>
          <p:nvPicPr>
            <p:cNvPr id="886" name="image10.png" descr="ICON_VM_basic_label_Q30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87" name="Shape 887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</p:grpSp>
      <p:grpSp>
        <p:nvGrpSpPr>
          <p:cNvPr id="895" name="Group 895"/>
          <p:cNvGrpSpPr/>
          <p:nvPr/>
        </p:nvGrpSpPr>
        <p:grpSpPr>
          <a:xfrm>
            <a:off x="4086919" y="2148076"/>
            <a:ext cx="2107573" cy="680758"/>
            <a:chOff x="0" y="0"/>
            <a:chExt cx="2107571" cy="680757"/>
          </a:xfrm>
        </p:grpSpPr>
        <p:grpSp>
          <p:nvGrpSpPr>
            <p:cNvPr id="893" name="Group 893"/>
            <p:cNvGrpSpPr/>
            <p:nvPr/>
          </p:nvGrpSpPr>
          <p:grpSpPr>
            <a:xfrm>
              <a:off x="0" y="0"/>
              <a:ext cx="2107572" cy="680758"/>
              <a:chOff x="0" y="0"/>
              <a:chExt cx="2107571" cy="680757"/>
            </a:xfrm>
          </p:grpSpPr>
          <p:sp>
            <p:nvSpPr>
              <p:cNvPr id="889" name="Shape 889"/>
              <p:cNvSpPr/>
              <p:nvPr/>
            </p:nvSpPr>
            <p:spPr>
              <a:xfrm>
                <a:off x="0" y="0"/>
                <a:ext cx="1637523" cy="680758"/>
              </a:xfrm>
              <a:prstGeom prst="roundRect">
                <a:avLst>
                  <a:gd name="adj" fmla="val 4579"/>
                </a:avLst>
              </a:prstGeom>
              <a:solidFill>
                <a:schemeClr val="accent1">
                  <a:lumOff val="-7725"/>
                </a:schemeClr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80808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890" name="Shape 890"/>
              <p:cNvSpPr/>
              <p:nvPr/>
            </p:nvSpPr>
            <p:spPr>
              <a:xfrm>
                <a:off x="41251" y="30543"/>
                <a:ext cx="2066321" cy="171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1200">
                    <a:solidFill>
                      <a:srgbClr val="FFFFFF"/>
                    </a:solidFill>
                    <a:uFillTx/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pPr>
                  <a:defRPr sz="1800">
                    <a:solidFill>
                      <a:srgbClr val="00685D"/>
                    </a:solidFill>
                  </a:defRPr>
                </a:pPr>
                <a:r>
                  <a:rPr sz="1200">
                    <a:solidFill>
                      <a:srgbClr val="FFFFFF"/>
                    </a:solidFill>
                  </a:rPr>
                  <a:t>NATS</a:t>
                </a:r>
              </a:p>
            </p:txBody>
          </p:sp>
          <p:pic>
            <p:nvPicPr>
              <p:cNvPr id="891" name="image10.png" descr="ICON_VM_basic_label_Q308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299703" y="289266"/>
                <a:ext cx="253144" cy="2967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92" name="Shape 892"/>
              <p:cNvSpPr/>
              <p:nvPr/>
            </p:nvSpPr>
            <p:spPr>
              <a:xfrm>
                <a:off x="390758" y="331665"/>
                <a:ext cx="856007" cy="254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r">
                  <a:defRPr sz="1000">
                    <a:solidFill>
                      <a:srgbClr val="FFFFFF"/>
                    </a:solidFill>
                    <a:uFillTx/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lvl1pPr>
              </a:lstStyle>
              <a:p>
                <a:pPr>
                  <a:defRPr sz="1800">
                    <a:solidFill>
                      <a:srgbClr val="00685D"/>
                    </a:solidFill>
                  </a:defRPr>
                </a:pPr>
                <a:r>
                  <a:rPr sz="1000">
                    <a:solidFill>
                      <a:srgbClr val="FFFFFF"/>
                    </a:solidFill>
                  </a:rPr>
                  <a:t>BOSH Agent</a:t>
                </a:r>
              </a:p>
            </p:txBody>
          </p:sp>
        </p:grpSp>
        <p:sp>
          <p:nvSpPr>
            <p:cNvPr id="894" name="Shape 894"/>
            <p:cNvSpPr/>
            <p:nvPr/>
          </p:nvSpPr>
          <p:spPr>
            <a:xfrm rot="11254553">
              <a:off x="115677" y="347724"/>
              <a:ext cx="202002" cy="178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7" h="20870" fill="norm" stroke="1" extrusionOk="0">
                  <a:moveTo>
                    <a:pt x="5461" y="14219"/>
                  </a:moveTo>
                  <a:cubicBezTo>
                    <a:pt x="6370" y="14080"/>
                    <a:pt x="7008" y="13119"/>
                    <a:pt x="6887" y="12073"/>
                  </a:cubicBezTo>
                  <a:cubicBezTo>
                    <a:pt x="6766" y="11027"/>
                    <a:pt x="5932" y="10292"/>
                    <a:pt x="5024" y="10431"/>
                  </a:cubicBezTo>
                  <a:cubicBezTo>
                    <a:pt x="4115" y="10570"/>
                    <a:pt x="3477" y="11531"/>
                    <a:pt x="3598" y="12577"/>
                  </a:cubicBezTo>
                  <a:cubicBezTo>
                    <a:pt x="3719" y="13623"/>
                    <a:pt x="4553" y="14358"/>
                    <a:pt x="5461" y="14219"/>
                  </a:cubicBezTo>
                  <a:close/>
                  <a:moveTo>
                    <a:pt x="10425" y="13459"/>
                  </a:moveTo>
                  <a:cubicBezTo>
                    <a:pt x="11333" y="13320"/>
                    <a:pt x="11971" y="12359"/>
                    <a:pt x="11851" y="11313"/>
                  </a:cubicBezTo>
                  <a:cubicBezTo>
                    <a:pt x="11730" y="10267"/>
                    <a:pt x="10896" y="9532"/>
                    <a:pt x="9987" y="9671"/>
                  </a:cubicBezTo>
                  <a:cubicBezTo>
                    <a:pt x="9079" y="9810"/>
                    <a:pt x="8441" y="10771"/>
                    <a:pt x="8561" y="11817"/>
                  </a:cubicBezTo>
                  <a:cubicBezTo>
                    <a:pt x="8682" y="12863"/>
                    <a:pt x="9516" y="13598"/>
                    <a:pt x="10425" y="13459"/>
                  </a:cubicBezTo>
                  <a:close/>
                  <a:moveTo>
                    <a:pt x="15388" y="12698"/>
                  </a:moveTo>
                  <a:cubicBezTo>
                    <a:pt x="16297" y="12559"/>
                    <a:pt x="16935" y="11599"/>
                    <a:pt x="16814" y="10553"/>
                  </a:cubicBezTo>
                  <a:cubicBezTo>
                    <a:pt x="16693" y="9507"/>
                    <a:pt x="15859" y="8771"/>
                    <a:pt x="14951" y="8911"/>
                  </a:cubicBezTo>
                  <a:cubicBezTo>
                    <a:pt x="14043" y="9050"/>
                    <a:pt x="13404" y="10010"/>
                    <a:pt x="13525" y="11056"/>
                  </a:cubicBezTo>
                  <a:cubicBezTo>
                    <a:pt x="13646" y="12102"/>
                    <a:pt x="14480" y="12838"/>
                    <a:pt x="15388" y="12698"/>
                  </a:cubicBezTo>
                  <a:close/>
                  <a:moveTo>
                    <a:pt x="11333" y="20736"/>
                  </a:moveTo>
                  <a:cubicBezTo>
                    <a:pt x="5692" y="21600"/>
                    <a:pt x="644" y="18177"/>
                    <a:pt x="56" y="13092"/>
                  </a:cubicBezTo>
                  <a:cubicBezTo>
                    <a:pt x="-531" y="8006"/>
                    <a:pt x="3565" y="3182"/>
                    <a:pt x="9205" y="2319"/>
                  </a:cubicBezTo>
                  <a:cubicBezTo>
                    <a:pt x="10331" y="2146"/>
                    <a:pt x="11433" y="2144"/>
                    <a:pt x="12475" y="2337"/>
                  </a:cubicBezTo>
                  <a:cubicBezTo>
                    <a:pt x="14907" y="2290"/>
                    <a:pt x="17337" y="1504"/>
                    <a:pt x="19768" y="0"/>
                  </a:cubicBezTo>
                  <a:cubicBezTo>
                    <a:pt x="19085" y="1758"/>
                    <a:pt x="18589" y="3515"/>
                    <a:pt x="18297" y="5277"/>
                  </a:cubicBezTo>
                  <a:cubicBezTo>
                    <a:pt x="19489" y="6533"/>
                    <a:pt x="20271" y="8142"/>
                    <a:pt x="20482" y="9963"/>
                  </a:cubicBezTo>
                  <a:cubicBezTo>
                    <a:pt x="21069" y="15049"/>
                    <a:pt x="16973" y="19872"/>
                    <a:pt x="11333" y="2073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901" name="Group 901"/>
          <p:cNvGrpSpPr/>
          <p:nvPr/>
        </p:nvGrpSpPr>
        <p:grpSpPr>
          <a:xfrm>
            <a:off x="4258339" y="2250159"/>
            <a:ext cx="2107573" cy="680759"/>
            <a:chOff x="0" y="0"/>
            <a:chExt cx="2107571" cy="680757"/>
          </a:xfrm>
        </p:grpSpPr>
        <p:sp>
          <p:nvSpPr>
            <p:cNvPr id="896" name="Shape 896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Off val="-7725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897" name="Shape 897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Health Manager</a:t>
              </a:r>
            </a:p>
          </p:txBody>
        </p:sp>
        <p:pic>
          <p:nvPicPr>
            <p:cNvPr id="898" name="image10.png" descr="ICON_VM_basic_label_Q30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99" name="Shape 899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  <p:sp>
          <p:nvSpPr>
            <p:cNvPr id="900" name="Shape 900"/>
            <p:cNvSpPr/>
            <p:nvPr/>
          </p:nvSpPr>
          <p:spPr>
            <a:xfrm>
              <a:off x="41119" y="250160"/>
              <a:ext cx="188325" cy="162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657" h="15999" fill="norm" stroke="1" extrusionOk="0">
                  <a:moveTo>
                    <a:pt x="5328" y="3849"/>
                  </a:moveTo>
                  <a:cubicBezTo>
                    <a:pt x="7532" y="-5601"/>
                    <a:pt x="16128" y="3849"/>
                    <a:pt x="5328" y="15999"/>
                  </a:cubicBezTo>
                  <a:cubicBezTo>
                    <a:pt x="-5472" y="3849"/>
                    <a:pt x="3124" y="-5601"/>
                    <a:pt x="5328" y="384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907" name="Group 907"/>
          <p:cNvGrpSpPr/>
          <p:nvPr/>
        </p:nvGrpSpPr>
        <p:grpSpPr>
          <a:xfrm>
            <a:off x="4380819" y="2397686"/>
            <a:ext cx="2107572" cy="680759"/>
            <a:chOff x="0" y="0"/>
            <a:chExt cx="2107571" cy="680757"/>
          </a:xfrm>
        </p:grpSpPr>
        <p:sp>
          <p:nvSpPr>
            <p:cNvPr id="902" name="Shape 902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Off val="-7725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03" name="Shape 903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DEA</a:t>
              </a:r>
            </a:p>
          </p:txBody>
        </p:sp>
        <p:pic>
          <p:nvPicPr>
            <p:cNvPr id="904" name="image10.png" descr="ICON_VM_basic_label_Q30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5" name="Shape 905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  <p:pic>
          <p:nvPicPr>
            <p:cNvPr id="906" name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4375" y="278422"/>
              <a:ext cx="241301" cy="2286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930" name="Shape 930"/>
          <p:cNvSpPr/>
          <p:nvPr/>
        </p:nvSpPr>
        <p:spPr>
          <a:xfrm>
            <a:off x="5453874" y="3182027"/>
            <a:ext cx="1115095" cy="217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0" fill="norm" stroke="1" extrusionOk="0">
                <a:moveTo>
                  <a:pt x="21600" y="5662"/>
                </a:moveTo>
                <a:cubicBezTo>
                  <a:pt x="14488" y="21600"/>
                  <a:pt x="7288" y="19713"/>
                  <a:pt x="0" y="0"/>
                </a:cubicBezTo>
              </a:path>
            </a:pathLst>
          </a:custGeom>
          <a:ln w="19050">
            <a:solidFill>
              <a:srgbClr val="535353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909" name="dropped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18954" y="4201690"/>
            <a:ext cx="297424" cy="297424"/>
          </a:xfrm>
          <a:prstGeom prst="rect">
            <a:avLst/>
          </a:prstGeom>
          <a:ln w="12700">
            <a:miter lim="400000"/>
          </a:ln>
        </p:spPr>
      </p:pic>
      <p:sp>
        <p:nvSpPr>
          <p:cNvPr id="910" name="Shape 910"/>
          <p:cNvSpPr/>
          <p:nvPr/>
        </p:nvSpPr>
        <p:spPr>
          <a:xfrm>
            <a:off x="6871235" y="4399908"/>
            <a:ext cx="965201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>
              <a:defRPr sz="1800"/>
            </a:pPr>
            <a:r>
              <a:rPr sz="1000"/>
              <a:t>vSphere</a:t>
            </a:r>
          </a:p>
        </p:txBody>
      </p:sp>
      <p:sp>
        <p:nvSpPr>
          <p:cNvPr id="911" name="Shape 911"/>
          <p:cNvSpPr/>
          <p:nvPr/>
        </p:nvSpPr>
        <p:spPr>
          <a:xfrm flipV="1">
            <a:off x="7306699" y="3888125"/>
            <a:ext cx="1" cy="268098"/>
          </a:xfrm>
          <a:prstGeom prst="line">
            <a:avLst/>
          </a:prstGeom>
          <a:ln w="25400">
            <a:solidFill>
              <a:schemeClr val="accent1">
                <a:lumOff val="-7725"/>
              </a:schemeClr>
            </a:solidFill>
            <a:tailEnd type="stealt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12" name="Shape 912"/>
          <p:cNvSpPr/>
          <p:nvPr/>
        </p:nvSpPr>
        <p:spPr>
          <a:xfrm>
            <a:off x="7440950" y="3888116"/>
            <a:ext cx="1" cy="281649"/>
          </a:xfrm>
          <a:prstGeom prst="line">
            <a:avLst/>
          </a:prstGeom>
          <a:ln w="25400">
            <a:solidFill>
              <a:schemeClr val="accent1">
                <a:lumOff val="-7725"/>
              </a:schemeClr>
            </a:solidFill>
            <a:tailEnd type="stealt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13" name="Shape 913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914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915" name="Shape 915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chemeClr val="accent1">
                  <a:lumOff val="-7725"/>
                </a:schemeClr>
              </a:gs>
              <a:gs pos="100000">
                <a:schemeClr val="accent1">
                  <a:lumOff val="-772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916" name="dropped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917" name="Shape 917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18" name="Shape 918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919" name="image10.png" descr="ICON_VM_basic_label_Q30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920" name="Shape 920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000">
                <a:solidFill>
                  <a:schemeClr val="accent1">
                    <a:lumOff val="-7725"/>
                  </a:schemeClr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 sz="1800"/>
            </a:pPr>
            <a:r>
              <a:rPr sz="1000"/>
              <a:t>Ops Manager Director</a:t>
            </a:r>
          </a:p>
        </p:txBody>
      </p:sp>
      <p:pic>
        <p:nvPicPr>
          <p:cNvPr id="921" name="image10.png" descr="ICON_VM_basic_label_Q30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922" name="pasted-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923" name="Shape 923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sz="1800">
                <a:solidFill>
                  <a:srgbClr val="00685D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grpSp>
        <p:nvGrpSpPr>
          <p:cNvPr id="927" name="Group 927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924" name="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926" name="Shape 926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900">
                  <a:solidFill>
                    <a:schemeClr val="accent1">
                      <a:lumOff val="-7725"/>
                    </a:schemeClr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pPr>
              <a:r>
                <a:rPr>
                  <a:solidFill>
                    <a:srgbClr val="FFFFFF"/>
                  </a:solidFill>
                </a:rPr>
                <a:t>CF</a:t>
              </a:r>
              <a:r>
                <a:t> </a:t>
              </a:r>
              <a:r>
                <a:rPr>
                  <a:solidFill>
                    <a:srgbClr val="FFFFFF"/>
                  </a:solidFill>
                </a:rPr>
                <a:t>Release</a:t>
              </a:r>
            </a:p>
          </p:txBody>
        </p:sp>
      </p:grpSp>
      <p:sp>
        <p:nvSpPr>
          <p:cNvPr id="928" name="Shape 928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Conf. IaaS tile / apply changes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6"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0"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52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4"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Class="entr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8"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60" presetClass="entr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2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Class="entr" nodeType="after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6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Class="entr" nodeType="after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0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0"/>
                            </p:stCondLst>
                            <p:childTnLst>
                              <p:par>
                                <p:cTn id="72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4" dur="75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750"/>
                            </p:stCondLst>
                            <p:childTnLst>
                              <p:par>
                                <p:cTn id="76" presetClass="entr" nodeType="afterEffect" presetSubtype="2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8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250"/>
                            </p:stCondLst>
                            <p:childTnLst>
                              <p:par>
                                <p:cTn id="80" presetClass="exit" nodeType="afterEffect" presetSubtype="2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81" dur="1000" fill="hold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250"/>
                            </p:stCondLst>
                            <p:childTnLst>
                              <p:par>
                                <p:cTn id="84" presetClass="entr" nodeType="afterEffect" presetSubtype="2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86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8750"/>
                            </p:stCondLst>
                            <p:childTnLst>
                              <p:par>
                                <p:cTn id="88" presetClass="exit" nodeType="afterEffect" presetSubtype="2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89" dur="1000" fill="hold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9750"/>
                            </p:stCondLst>
                            <p:childTnLst>
                              <p:par>
                                <p:cTn id="92" presetClass="entr" nodeType="afterEffect" presetSubtype="8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4" dur="75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500"/>
                            </p:stCondLst>
                            <p:childTnLst>
                              <p:par>
                                <p:cTn id="96" presetClass="entr" nodeType="afterEffect" presetSubtype="8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8" dur="75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1250"/>
                            </p:stCondLst>
                            <p:childTnLst>
                              <p:par>
                                <p:cTn id="100" presetClass="entr" nodeType="afterEffect" presetSubtype="8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2" dur="75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2000"/>
                            </p:stCondLst>
                            <p:childTnLst>
                              <p:par>
                                <p:cTn id="104" presetClass="entr" nodeType="afterEffect" presetSubtype="8" presetID="2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6" dur="75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1" grpId="3"/>
      <p:bldP build="whole" bldLvl="1" animBg="1" rev="0" advAuto="0" spid="863" grpId="4"/>
      <p:bldP build="whole" bldLvl="1" animBg="1" rev="0" advAuto="0" spid="862" grpId="13"/>
      <p:bldP build="whole" bldLvl="1" animBg="1" rev="0" advAuto="0" spid="859" grpId="6"/>
      <p:bldP build="whole" bldLvl="1" animBg="1" rev="0" advAuto="0" spid="869" grpId="10"/>
      <p:bldP build="whole" bldLvl="1" animBg="1" rev="0" advAuto="0" spid="909" grpId="17"/>
      <p:bldP build="whole" bldLvl="1" animBg="1" rev="0" advAuto="0" spid="912" grpId="16"/>
      <p:bldP build="whole" bldLvl="1" animBg="1" rev="0" advAuto="0" spid="895" grpId="24"/>
      <p:bldP build="whole" bldLvl="1" animBg="1" rev="0" advAuto="0" spid="860" grpId="5"/>
      <p:bldP build="whole" bldLvl="1" animBg="1" rev="0" advAuto="0" spid="881" grpId="14"/>
      <p:bldP build="whole" bldLvl="1" animBg="1" rev="0" advAuto="0" spid="873" grpId="8"/>
      <p:bldP build="whole" bldLvl="1" animBg="1" rev="0" advAuto="0" spid="888" grpId="23"/>
      <p:bldP build="whole" bldLvl="1" animBg="1" rev="0" advAuto="0" spid="910" grpId="18"/>
      <p:bldP build="whole" bldLvl="1" animBg="1" rev="0" advAuto="0" spid="929" grpId="19"/>
      <p:bldP build="whole" bldLvl="1" animBg="1" rev="0" advAuto="0" spid="870" grpId="9"/>
      <p:bldP build="whole" bldLvl="1" animBg="1" rev="0" advAuto="0" spid="929" grpId="20"/>
      <p:bldP build="whole" bldLvl="1" animBg="1" rev="0" advAuto="0" spid="930" grpId="21"/>
      <p:bldP build="whole" bldLvl="1" animBg="1" rev="0" advAuto="0" spid="911" grpId="15"/>
      <p:bldP build="whole" bldLvl="1" animBg="1" rev="0" advAuto="0" spid="930" grpId="22"/>
      <p:bldP build="whole" bldLvl="1" animBg="1" rev="0" advAuto="0" spid="901" grpId="25"/>
      <p:bldP build="whole" bldLvl="1" animBg="1" rev="0" advAuto="0" spid="874" grpId="11"/>
      <p:bldP build="whole" bldLvl="1" animBg="1" rev="0" advAuto="0" spid="871" grpId="12"/>
      <p:bldP build="whole" bldLvl="1" animBg="1" rev="0" advAuto="0" spid="907" grpId="26"/>
      <p:bldP build="whole" bldLvl="1" animBg="1" rev="0" advAuto="0" spid="882" grpId="2"/>
      <p:bldP build="whole" bldLvl="1" animBg="1" rev="0" advAuto="0" spid="866" grpId="7"/>
      <p:bldP build="whole" bldLvl="1" animBg="1" rev="0" advAuto="0" spid="85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33" name="Shape 933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Deploy Ops Manager VM</a:t>
            </a:r>
          </a:p>
        </p:txBody>
      </p:sp>
      <p:sp>
        <p:nvSpPr>
          <p:cNvPr id="934" name="Shape 9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5" name="Shape 935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93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937" name="Shape 937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chemeClr val="accent1">
                  <a:lumOff val="-7725"/>
                </a:schemeClr>
              </a:gs>
              <a:gs pos="100000">
                <a:schemeClr val="accent1">
                  <a:lumOff val="-772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938" name="dropped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939" name="Shape 939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40" name="Shape 940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941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942" name="Shape 942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000">
                <a:solidFill>
                  <a:schemeClr val="accent1">
                    <a:lumOff val="-7725"/>
                  </a:schemeClr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 sz="1800"/>
            </a:pPr>
            <a:r>
              <a:rPr sz="1000"/>
              <a:t>Ops Manager Director</a:t>
            </a:r>
          </a:p>
        </p:txBody>
      </p:sp>
      <p:pic>
        <p:nvPicPr>
          <p:cNvPr id="943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sp>
        <p:nvSpPr>
          <p:cNvPr id="944" name="Shape 944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Add ER tile (BOSH release)</a:t>
            </a:r>
          </a:p>
        </p:txBody>
      </p:sp>
      <p:pic>
        <p:nvPicPr>
          <p:cNvPr id="945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946" name="Shape 946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Apply Changes</a:t>
            </a:r>
          </a:p>
        </p:txBody>
      </p:sp>
      <p:grpSp>
        <p:nvGrpSpPr>
          <p:cNvPr id="952" name="Group 952"/>
          <p:cNvGrpSpPr/>
          <p:nvPr/>
        </p:nvGrpSpPr>
        <p:grpSpPr>
          <a:xfrm>
            <a:off x="3986518" y="2020085"/>
            <a:ext cx="2107573" cy="680758"/>
            <a:chOff x="0" y="0"/>
            <a:chExt cx="2107571" cy="680757"/>
          </a:xfrm>
        </p:grpSpPr>
        <p:sp>
          <p:nvSpPr>
            <p:cNvPr id="947" name="Shape 947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Off val="-7725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48" name="Shape 948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Cloud Controller</a:t>
              </a:r>
            </a:p>
          </p:txBody>
        </p:sp>
        <p:sp>
          <p:nvSpPr>
            <p:cNvPr id="949" name="Shape 949"/>
            <p:cNvSpPr/>
            <p:nvPr/>
          </p:nvSpPr>
          <p:spPr>
            <a:xfrm>
              <a:off x="64243" y="218145"/>
              <a:ext cx="167843" cy="22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6618"/>
                  </a:moveTo>
                  <a:lnTo>
                    <a:pt x="6946" y="18824"/>
                  </a:lnTo>
                  <a:cubicBezTo>
                    <a:pt x="7990" y="19479"/>
                    <a:pt x="9343" y="19815"/>
                    <a:pt x="10800" y="19815"/>
                  </a:cubicBezTo>
                  <a:cubicBezTo>
                    <a:pt x="12257" y="19815"/>
                    <a:pt x="13610" y="19479"/>
                    <a:pt x="14654" y="18825"/>
                  </a:cubicBezTo>
                  <a:close/>
                  <a:moveTo>
                    <a:pt x="4280" y="12886"/>
                  </a:moveTo>
                  <a:cubicBezTo>
                    <a:pt x="3997" y="13421"/>
                    <a:pt x="3858" y="14005"/>
                    <a:pt x="3858" y="14613"/>
                  </a:cubicBezTo>
                  <a:cubicBezTo>
                    <a:pt x="3858" y="16342"/>
                    <a:pt x="4983" y="17873"/>
                    <a:pt x="6787" y="18744"/>
                  </a:cubicBezTo>
                  <a:lnTo>
                    <a:pt x="8263" y="15166"/>
                  </a:lnTo>
                  <a:close/>
                  <a:moveTo>
                    <a:pt x="17320" y="12886"/>
                  </a:moveTo>
                  <a:lnTo>
                    <a:pt x="13337" y="15166"/>
                  </a:lnTo>
                  <a:lnTo>
                    <a:pt x="14813" y="18744"/>
                  </a:lnTo>
                  <a:cubicBezTo>
                    <a:pt x="16617" y="17873"/>
                    <a:pt x="17742" y="16342"/>
                    <a:pt x="17742" y="14613"/>
                  </a:cubicBezTo>
                  <a:cubicBezTo>
                    <a:pt x="17742" y="14005"/>
                    <a:pt x="17603" y="13421"/>
                    <a:pt x="17320" y="12886"/>
                  </a:cubicBezTo>
                  <a:close/>
                  <a:moveTo>
                    <a:pt x="10970" y="9424"/>
                  </a:moveTo>
                  <a:lnTo>
                    <a:pt x="12368" y="12816"/>
                  </a:lnTo>
                  <a:lnTo>
                    <a:pt x="17290" y="12816"/>
                  </a:lnTo>
                  <a:cubicBezTo>
                    <a:pt x="16353" y="10863"/>
                    <a:pt x="13884" y="9465"/>
                    <a:pt x="10970" y="9424"/>
                  </a:cubicBezTo>
                  <a:close/>
                  <a:moveTo>
                    <a:pt x="10630" y="9424"/>
                  </a:moveTo>
                  <a:cubicBezTo>
                    <a:pt x="7716" y="9465"/>
                    <a:pt x="5247" y="10863"/>
                    <a:pt x="4310" y="12816"/>
                  </a:cubicBezTo>
                  <a:lnTo>
                    <a:pt x="9232" y="12816"/>
                  </a:lnTo>
                  <a:close/>
                  <a:moveTo>
                    <a:pt x="12665" y="2637"/>
                  </a:moveTo>
                  <a:lnTo>
                    <a:pt x="20124" y="2637"/>
                  </a:lnTo>
                  <a:lnTo>
                    <a:pt x="20124" y="5249"/>
                  </a:lnTo>
                  <a:lnTo>
                    <a:pt x="15871" y="8762"/>
                  </a:lnTo>
                  <a:cubicBezTo>
                    <a:pt x="18434" y="9999"/>
                    <a:pt x="20124" y="12158"/>
                    <a:pt x="20124" y="14613"/>
                  </a:cubicBezTo>
                  <a:cubicBezTo>
                    <a:pt x="20124" y="18472"/>
                    <a:pt x="15949" y="21600"/>
                    <a:pt x="10800" y="21600"/>
                  </a:cubicBezTo>
                  <a:cubicBezTo>
                    <a:pt x="5651" y="21600"/>
                    <a:pt x="1476" y="18472"/>
                    <a:pt x="1476" y="14613"/>
                  </a:cubicBezTo>
                  <a:cubicBezTo>
                    <a:pt x="1476" y="12161"/>
                    <a:pt x="3162" y="10004"/>
                    <a:pt x="5719" y="8766"/>
                  </a:cubicBezTo>
                  <a:lnTo>
                    <a:pt x="1476" y="5261"/>
                  </a:lnTo>
                  <a:lnTo>
                    <a:pt x="1476" y="2649"/>
                  </a:lnTo>
                  <a:lnTo>
                    <a:pt x="8935" y="2649"/>
                  </a:lnTo>
                  <a:lnTo>
                    <a:pt x="8935" y="7767"/>
                  </a:lnTo>
                  <a:cubicBezTo>
                    <a:pt x="9538" y="7675"/>
                    <a:pt x="10161" y="7626"/>
                    <a:pt x="10800" y="7626"/>
                  </a:cubicBezTo>
                  <a:lnTo>
                    <a:pt x="12665" y="7767"/>
                  </a:lnTo>
                  <a:lnTo>
                    <a:pt x="12665" y="5249"/>
                  </a:ln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1688"/>
                  </a:lnTo>
                  <a:lnTo>
                    <a:pt x="0" y="16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  <p:pic>
          <p:nvPicPr>
            <p:cNvPr id="950" name="image10.png" descr="ICON_VM_basic_label_Q30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51" name="Shape 951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</p:grpSp>
      <p:grpSp>
        <p:nvGrpSpPr>
          <p:cNvPr id="959" name="Group 959"/>
          <p:cNvGrpSpPr/>
          <p:nvPr/>
        </p:nvGrpSpPr>
        <p:grpSpPr>
          <a:xfrm>
            <a:off x="4086919" y="2148076"/>
            <a:ext cx="2107573" cy="680758"/>
            <a:chOff x="0" y="0"/>
            <a:chExt cx="2107571" cy="680757"/>
          </a:xfrm>
        </p:grpSpPr>
        <p:grpSp>
          <p:nvGrpSpPr>
            <p:cNvPr id="957" name="Group 957"/>
            <p:cNvGrpSpPr/>
            <p:nvPr/>
          </p:nvGrpSpPr>
          <p:grpSpPr>
            <a:xfrm>
              <a:off x="0" y="0"/>
              <a:ext cx="2107572" cy="680758"/>
              <a:chOff x="0" y="0"/>
              <a:chExt cx="2107571" cy="680757"/>
            </a:xfrm>
          </p:grpSpPr>
          <p:sp>
            <p:nvSpPr>
              <p:cNvPr id="953" name="Shape 953"/>
              <p:cNvSpPr/>
              <p:nvPr/>
            </p:nvSpPr>
            <p:spPr>
              <a:xfrm>
                <a:off x="0" y="0"/>
                <a:ext cx="1637523" cy="680758"/>
              </a:xfrm>
              <a:prstGeom prst="roundRect">
                <a:avLst>
                  <a:gd name="adj" fmla="val 4579"/>
                </a:avLst>
              </a:prstGeom>
              <a:solidFill>
                <a:schemeClr val="accent1">
                  <a:lumOff val="-7725"/>
                </a:schemeClr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80808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954" name="Shape 954"/>
              <p:cNvSpPr/>
              <p:nvPr/>
            </p:nvSpPr>
            <p:spPr>
              <a:xfrm>
                <a:off x="41251" y="30543"/>
                <a:ext cx="2066321" cy="171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1200">
                    <a:solidFill>
                      <a:srgbClr val="FFFFFF"/>
                    </a:solidFill>
                    <a:uFillTx/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pPr>
                  <a:defRPr sz="1800">
                    <a:solidFill>
                      <a:srgbClr val="00685D"/>
                    </a:solidFill>
                  </a:defRPr>
                </a:pPr>
                <a:r>
                  <a:rPr sz="1200">
                    <a:solidFill>
                      <a:srgbClr val="FFFFFF"/>
                    </a:solidFill>
                  </a:rPr>
                  <a:t>NATS</a:t>
                </a:r>
              </a:p>
            </p:txBody>
          </p:sp>
          <p:pic>
            <p:nvPicPr>
              <p:cNvPr id="955" name="image10.png" descr="ICON_VM_basic_label_Q30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299703" y="289266"/>
                <a:ext cx="253144" cy="2967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56" name="Shape 956"/>
              <p:cNvSpPr/>
              <p:nvPr/>
            </p:nvSpPr>
            <p:spPr>
              <a:xfrm>
                <a:off x="390758" y="331665"/>
                <a:ext cx="856007" cy="254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r">
                  <a:defRPr sz="1000">
                    <a:solidFill>
                      <a:srgbClr val="FFFFFF"/>
                    </a:solidFill>
                    <a:uFillTx/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lvl1pPr>
              </a:lstStyle>
              <a:p>
                <a:pPr>
                  <a:defRPr sz="1800">
                    <a:solidFill>
                      <a:srgbClr val="00685D"/>
                    </a:solidFill>
                  </a:defRPr>
                </a:pPr>
                <a:r>
                  <a:rPr sz="1000">
                    <a:solidFill>
                      <a:srgbClr val="FFFFFF"/>
                    </a:solidFill>
                  </a:rPr>
                  <a:t>BOSH Agent</a:t>
                </a:r>
              </a:p>
            </p:txBody>
          </p:sp>
        </p:grpSp>
        <p:sp>
          <p:nvSpPr>
            <p:cNvPr id="958" name="Shape 958"/>
            <p:cNvSpPr/>
            <p:nvPr/>
          </p:nvSpPr>
          <p:spPr>
            <a:xfrm rot="11254553">
              <a:off x="115677" y="347724"/>
              <a:ext cx="202002" cy="178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7" h="20870" fill="norm" stroke="1" extrusionOk="0">
                  <a:moveTo>
                    <a:pt x="5461" y="14219"/>
                  </a:moveTo>
                  <a:cubicBezTo>
                    <a:pt x="6370" y="14080"/>
                    <a:pt x="7008" y="13119"/>
                    <a:pt x="6887" y="12073"/>
                  </a:cubicBezTo>
                  <a:cubicBezTo>
                    <a:pt x="6766" y="11027"/>
                    <a:pt x="5932" y="10292"/>
                    <a:pt x="5024" y="10431"/>
                  </a:cubicBezTo>
                  <a:cubicBezTo>
                    <a:pt x="4115" y="10570"/>
                    <a:pt x="3477" y="11531"/>
                    <a:pt x="3598" y="12577"/>
                  </a:cubicBezTo>
                  <a:cubicBezTo>
                    <a:pt x="3719" y="13623"/>
                    <a:pt x="4553" y="14358"/>
                    <a:pt x="5461" y="14219"/>
                  </a:cubicBezTo>
                  <a:close/>
                  <a:moveTo>
                    <a:pt x="10425" y="13459"/>
                  </a:moveTo>
                  <a:cubicBezTo>
                    <a:pt x="11333" y="13320"/>
                    <a:pt x="11971" y="12359"/>
                    <a:pt x="11851" y="11313"/>
                  </a:cubicBezTo>
                  <a:cubicBezTo>
                    <a:pt x="11730" y="10267"/>
                    <a:pt x="10896" y="9532"/>
                    <a:pt x="9987" y="9671"/>
                  </a:cubicBezTo>
                  <a:cubicBezTo>
                    <a:pt x="9079" y="9810"/>
                    <a:pt x="8441" y="10771"/>
                    <a:pt x="8561" y="11817"/>
                  </a:cubicBezTo>
                  <a:cubicBezTo>
                    <a:pt x="8682" y="12863"/>
                    <a:pt x="9516" y="13598"/>
                    <a:pt x="10425" y="13459"/>
                  </a:cubicBezTo>
                  <a:close/>
                  <a:moveTo>
                    <a:pt x="15388" y="12698"/>
                  </a:moveTo>
                  <a:cubicBezTo>
                    <a:pt x="16297" y="12559"/>
                    <a:pt x="16935" y="11599"/>
                    <a:pt x="16814" y="10553"/>
                  </a:cubicBezTo>
                  <a:cubicBezTo>
                    <a:pt x="16693" y="9507"/>
                    <a:pt x="15859" y="8771"/>
                    <a:pt x="14951" y="8911"/>
                  </a:cubicBezTo>
                  <a:cubicBezTo>
                    <a:pt x="14043" y="9050"/>
                    <a:pt x="13404" y="10010"/>
                    <a:pt x="13525" y="11056"/>
                  </a:cubicBezTo>
                  <a:cubicBezTo>
                    <a:pt x="13646" y="12102"/>
                    <a:pt x="14480" y="12838"/>
                    <a:pt x="15388" y="12698"/>
                  </a:cubicBezTo>
                  <a:close/>
                  <a:moveTo>
                    <a:pt x="11333" y="20736"/>
                  </a:moveTo>
                  <a:cubicBezTo>
                    <a:pt x="5692" y="21600"/>
                    <a:pt x="644" y="18177"/>
                    <a:pt x="56" y="13092"/>
                  </a:cubicBezTo>
                  <a:cubicBezTo>
                    <a:pt x="-531" y="8006"/>
                    <a:pt x="3565" y="3182"/>
                    <a:pt x="9205" y="2319"/>
                  </a:cubicBezTo>
                  <a:cubicBezTo>
                    <a:pt x="10331" y="2146"/>
                    <a:pt x="11433" y="2144"/>
                    <a:pt x="12475" y="2337"/>
                  </a:cubicBezTo>
                  <a:cubicBezTo>
                    <a:pt x="14907" y="2290"/>
                    <a:pt x="17337" y="1504"/>
                    <a:pt x="19768" y="0"/>
                  </a:cubicBezTo>
                  <a:cubicBezTo>
                    <a:pt x="19085" y="1758"/>
                    <a:pt x="18589" y="3515"/>
                    <a:pt x="18297" y="5277"/>
                  </a:cubicBezTo>
                  <a:cubicBezTo>
                    <a:pt x="19489" y="6533"/>
                    <a:pt x="20271" y="8142"/>
                    <a:pt x="20482" y="9963"/>
                  </a:cubicBezTo>
                  <a:cubicBezTo>
                    <a:pt x="21069" y="15049"/>
                    <a:pt x="16973" y="19872"/>
                    <a:pt x="11333" y="2073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965" name="Group 965"/>
          <p:cNvGrpSpPr/>
          <p:nvPr/>
        </p:nvGrpSpPr>
        <p:grpSpPr>
          <a:xfrm>
            <a:off x="4258339" y="2250159"/>
            <a:ext cx="2107573" cy="680759"/>
            <a:chOff x="0" y="0"/>
            <a:chExt cx="2107571" cy="680757"/>
          </a:xfrm>
        </p:grpSpPr>
        <p:sp>
          <p:nvSpPr>
            <p:cNvPr id="960" name="Shape 960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Off val="-7725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61" name="Shape 961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Health Manager</a:t>
              </a:r>
            </a:p>
          </p:txBody>
        </p:sp>
        <p:pic>
          <p:nvPicPr>
            <p:cNvPr id="962" name="image10.png" descr="ICON_VM_basic_label_Q30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63" name="Shape 963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  <p:sp>
          <p:nvSpPr>
            <p:cNvPr id="964" name="Shape 964"/>
            <p:cNvSpPr/>
            <p:nvPr/>
          </p:nvSpPr>
          <p:spPr>
            <a:xfrm>
              <a:off x="41119" y="250160"/>
              <a:ext cx="188325" cy="162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657" h="15999" fill="norm" stroke="1" extrusionOk="0">
                  <a:moveTo>
                    <a:pt x="5328" y="3849"/>
                  </a:moveTo>
                  <a:cubicBezTo>
                    <a:pt x="7532" y="-5601"/>
                    <a:pt x="16128" y="3849"/>
                    <a:pt x="5328" y="15999"/>
                  </a:cubicBezTo>
                  <a:cubicBezTo>
                    <a:pt x="-5472" y="3849"/>
                    <a:pt x="3124" y="-5601"/>
                    <a:pt x="5328" y="384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971" name="Group 971"/>
          <p:cNvGrpSpPr/>
          <p:nvPr/>
        </p:nvGrpSpPr>
        <p:grpSpPr>
          <a:xfrm>
            <a:off x="4380819" y="2397686"/>
            <a:ext cx="2107572" cy="680759"/>
            <a:chOff x="0" y="0"/>
            <a:chExt cx="2107571" cy="680757"/>
          </a:xfrm>
        </p:grpSpPr>
        <p:sp>
          <p:nvSpPr>
            <p:cNvPr id="966" name="Shape 966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Off val="-7725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67" name="Shape 967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DEA</a:t>
              </a:r>
            </a:p>
          </p:txBody>
        </p:sp>
        <p:pic>
          <p:nvPicPr>
            <p:cNvPr id="968" name="image10.png" descr="ICON_VM_basic_label_Q30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69" name="Shape 969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  <p:pic>
          <p:nvPicPr>
            <p:cNvPr id="970" name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4375" y="278422"/>
              <a:ext cx="241301" cy="2286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972" name="Shape 972"/>
          <p:cNvSpPr/>
          <p:nvPr/>
        </p:nvSpPr>
        <p:spPr>
          <a:xfrm>
            <a:off x="3901545" y="1862067"/>
            <a:ext cx="2199810" cy="1586484"/>
          </a:xfrm>
          <a:prstGeom prst="roundRect">
            <a:avLst>
              <a:gd name="adj" fmla="val 2434"/>
            </a:avLst>
          </a:prstGeom>
          <a:ln w="25400">
            <a:solidFill>
              <a:schemeClr val="accent1">
                <a:lumOff val="-7725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73" name="Shape 973"/>
          <p:cNvSpPr/>
          <p:nvPr/>
        </p:nvSpPr>
        <p:spPr>
          <a:xfrm>
            <a:off x="4326554" y="3141723"/>
            <a:ext cx="1339278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lumOff val="-7725"/>
                  </a:schemeClr>
                </a:solidFill>
              </a:defRPr>
            </a:lvl1pPr>
          </a:lstStyle>
          <a:p>
            <a:pPr/>
            <a:r>
              <a:t>Elastic Runtime</a:t>
            </a:r>
          </a:p>
        </p:txBody>
      </p:sp>
      <p:sp>
        <p:nvSpPr>
          <p:cNvPr id="974" name="Shape 974"/>
          <p:cNvSpPr/>
          <p:nvPr/>
        </p:nvSpPr>
        <p:spPr>
          <a:xfrm>
            <a:off x="6238345" y="1421388"/>
            <a:ext cx="2669706" cy="2454704"/>
          </a:xfrm>
          <a:prstGeom prst="roundRect">
            <a:avLst>
              <a:gd name="adj" fmla="val 1573"/>
            </a:avLst>
          </a:prstGeom>
          <a:ln w="25400">
            <a:solidFill>
              <a:schemeClr val="accent1">
                <a:lumOff val="-7725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75" name="Shape 975"/>
          <p:cNvSpPr/>
          <p:nvPr/>
        </p:nvSpPr>
        <p:spPr>
          <a:xfrm flipV="1">
            <a:off x="8291152" y="1847982"/>
            <a:ext cx="268098" cy="268097"/>
          </a:xfrm>
          <a:prstGeom prst="line">
            <a:avLst/>
          </a:prstGeom>
          <a:ln w="19050">
            <a:solidFill>
              <a:srgbClr val="535353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76" name="Shape 976"/>
          <p:cNvSpPr/>
          <p:nvPr/>
        </p:nvSpPr>
        <p:spPr>
          <a:xfrm>
            <a:off x="7386725" y="1843537"/>
            <a:ext cx="268098" cy="268098"/>
          </a:xfrm>
          <a:prstGeom prst="line">
            <a:avLst/>
          </a:prstGeom>
          <a:ln w="19050">
            <a:solidFill>
              <a:srgbClr val="535353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77" name="Shape 977"/>
          <p:cNvSpPr/>
          <p:nvPr/>
        </p:nvSpPr>
        <p:spPr>
          <a:xfrm>
            <a:off x="6905416" y="1556750"/>
            <a:ext cx="896839" cy="330024"/>
          </a:xfrm>
          <a:prstGeom prst="roundRect">
            <a:avLst>
              <a:gd name="adj" fmla="val 13563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Blobstore</a:t>
            </a:r>
          </a:p>
        </p:txBody>
      </p:sp>
      <p:sp>
        <p:nvSpPr>
          <p:cNvPr id="978" name="Shape 978"/>
          <p:cNvSpPr/>
          <p:nvPr/>
        </p:nvSpPr>
        <p:spPr>
          <a:xfrm>
            <a:off x="7420466" y="3274381"/>
            <a:ext cx="1360687" cy="330024"/>
          </a:xfrm>
          <a:prstGeom prst="roundRect">
            <a:avLst>
              <a:gd name="adj" fmla="val 15295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Health Monitor</a:t>
            </a:r>
          </a:p>
        </p:txBody>
      </p:sp>
      <p:sp>
        <p:nvSpPr>
          <p:cNvPr id="979" name="Shape 979"/>
          <p:cNvSpPr/>
          <p:nvPr/>
        </p:nvSpPr>
        <p:spPr>
          <a:xfrm>
            <a:off x="8293718" y="1578103"/>
            <a:ext cx="533401" cy="295250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1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DB</a:t>
            </a:r>
          </a:p>
        </p:txBody>
      </p:sp>
      <p:grpSp>
        <p:nvGrpSpPr>
          <p:cNvPr id="982" name="Group 982"/>
          <p:cNvGrpSpPr/>
          <p:nvPr/>
        </p:nvGrpSpPr>
        <p:grpSpPr>
          <a:xfrm>
            <a:off x="7273224" y="2039384"/>
            <a:ext cx="1451970" cy="363583"/>
            <a:chOff x="0" y="0"/>
            <a:chExt cx="1451969" cy="363582"/>
          </a:xfrm>
        </p:grpSpPr>
        <p:sp>
          <p:nvSpPr>
            <p:cNvPr id="980" name="Shape 980"/>
            <p:cNvSpPr/>
            <p:nvPr/>
          </p:nvSpPr>
          <p:spPr>
            <a:xfrm>
              <a:off x="0" y="0"/>
              <a:ext cx="1451970" cy="363583"/>
            </a:xfrm>
            <a:prstGeom prst="roundRect">
              <a:avLst>
                <a:gd name="adj" fmla="val 13884"/>
              </a:avLst>
            </a:prstGeom>
            <a:solidFill>
              <a:schemeClr val="accent1">
                <a:lumOff val="-7725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2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        BOSH Director</a:t>
              </a:r>
            </a:p>
          </p:txBody>
        </p:sp>
        <p:pic>
          <p:nvPicPr>
            <p:cNvPr id="981" name="pasted-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8883" y="73841"/>
              <a:ext cx="167923" cy="2159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985" name="Group 985"/>
          <p:cNvGrpSpPr/>
          <p:nvPr/>
        </p:nvGrpSpPr>
        <p:grpSpPr>
          <a:xfrm>
            <a:off x="7670257" y="2700778"/>
            <a:ext cx="1004615" cy="297423"/>
            <a:chOff x="0" y="0"/>
            <a:chExt cx="1004614" cy="297422"/>
          </a:xfrm>
        </p:grpSpPr>
        <p:sp>
          <p:nvSpPr>
            <p:cNvPr id="983" name="Shape 983"/>
            <p:cNvSpPr/>
            <p:nvPr/>
          </p:nvSpPr>
          <p:spPr>
            <a:xfrm>
              <a:off x="0" y="0"/>
              <a:ext cx="1004615" cy="297423"/>
            </a:xfrm>
            <a:prstGeom prst="roundRect">
              <a:avLst>
                <a:gd name="adj" fmla="val 13169"/>
              </a:avLst>
            </a:prstGeom>
            <a:solidFill>
              <a:schemeClr val="accent1">
                <a:lumOff val="-7725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      </a:t>
              </a:r>
              <a:r>
                <a:rPr sz="1200"/>
                <a:t>NATS</a:t>
              </a:r>
            </a:p>
          </p:txBody>
        </p:sp>
        <p:pic>
          <p:nvPicPr>
            <p:cNvPr id="984" name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5986" y="73551"/>
              <a:ext cx="228601" cy="18505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986" name="Shape 986"/>
          <p:cNvSpPr/>
          <p:nvPr/>
        </p:nvSpPr>
        <p:spPr>
          <a:xfrm flipV="1">
            <a:off x="8100652" y="2432360"/>
            <a:ext cx="1" cy="268098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87" name="Shape 987"/>
          <p:cNvSpPr/>
          <p:nvPr/>
        </p:nvSpPr>
        <p:spPr>
          <a:xfrm flipV="1">
            <a:off x="8100652" y="3010917"/>
            <a:ext cx="1" cy="268098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88" name="Shape 988"/>
          <p:cNvSpPr/>
          <p:nvPr/>
        </p:nvSpPr>
        <p:spPr>
          <a:xfrm>
            <a:off x="6342068" y="2975569"/>
            <a:ext cx="858070" cy="28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1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>
                <a:solidFill>
                  <a:srgbClr val="00685D"/>
                </a:solidFill>
              </a:defRPr>
            </a:pPr>
            <a:r>
              <a:rPr>
                <a:solidFill>
                  <a:srgbClr val="FFFFFF"/>
                </a:solidFill>
              </a:rPr>
              <a:t>Worker VMs</a:t>
            </a:r>
          </a:p>
        </p:txBody>
      </p:sp>
      <p:sp>
        <p:nvSpPr>
          <p:cNvPr id="989" name="Shape 989"/>
          <p:cNvSpPr/>
          <p:nvPr/>
        </p:nvSpPr>
        <p:spPr>
          <a:xfrm>
            <a:off x="6333630" y="365919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accent1">
                    <a:lumOff val="-7725"/>
                  </a:schemeClr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sz="1800"/>
            </a:pPr>
            <a:r>
              <a:rPr sz="1200"/>
              <a:t>MicroBOSH</a:t>
            </a:r>
          </a:p>
        </p:txBody>
      </p:sp>
      <p:sp>
        <p:nvSpPr>
          <p:cNvPr id="998" name="Shape 998"/>
          <p:cNvSpPr/>
          <p:nvPr/>
        </p:nvSpPr>
        <p:spPr>
          <a:xfrm>
            <a:off x="5895846" y="2456706"/>
            <a:ext cx="1912374" cy="244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28" fill="norm" stroke="1" extrusionOk="0">
                <a:moveTo>
                  <a:pt x="0" y="2192"/>
                </a:moveTo>
                <a:cubicBezTo>
                  <a:pt x="7464" y="-3472"/>
                  <a:pt x="14664" y="1840"/>
                  <a:pt x="21600" y="18128"/>
                </a:cubicBezTo>
              </a:path>
            </a:pathLst>
          </a:custGeom>
          <a:ln w="19050">
            <a:solidFill>
              <a:srgbClr val="535353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91" name="Shape 991"/>
          <p:cNvSpPr/>
          <p:nvPr/>
        </p:nvSpPr>
        <p:spPr>
          <a:xfrm>
            <a:off x="6097830" y="2469894"/>
            <a:ext cx="1050463" cy="53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>
              <a:defRPr sz="1800"/>
            </a:pPr>
            <a:r>
              <a:rPr sz="1000"/>
              <a:t>Ping</a:t>
            </a:r>
          </a:p>
        </p:txBody>
      </p:sp>
      <p:sp>
        <p:nvSpPr>
          <p:cNvPr id="992" name="Shape 992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sz="1800">
                <a:solidFill>
                  <a:srgbClr val="00685D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grpSp>
        <p:nvGrpSpPr>
          <p:cNvPr id="996" name="Group 996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993" name="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995" name="Shape 995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900">
                  <a:solidFill>
                    <a:schemeClr val="accent1">
                      <a:lumOff val="-7725"/>
                    </a:schemeClr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pPr>
              <a:r>
                <a:rPr>
                  <a:solidFill>
                    <a:srgbClr val="FFFFFF"/>
                  </a:solidFill>
                </a:rPr>
                <a:t>CF</a:t>
              </a:r>
              <a:r>
                <a:t> </a:t>
              </a:r>
              <a:r>
                <a:rPr>
                  <a:solidFill>
                    <a:srgbClr val="FFFFFF"/>
                  </a:solidFill>
                </a:rPr>
                <a:t>Release</a:t>
              </a:r>
            </a:p>
          </p:txBody>
        </p:sp>
      </p:grpSp>
      <p:sp>
        <p:nvSpPr>
          <p:cNvPr id="997" name="Shape 997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Conf. IaaS tile / apply changes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8" grpId="1"/>
      <p:bldP build="whole" bldLvl="1" animBg="1" rev="0" advAuto="0" spid="991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01" name="Shape 1001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Deploy Ops Manager VM</a:t>
            </a:r>
          </a:p>
        </p:txBody>
      </p:sp>
      <p:sp>
        <p:nvSpPr>
          <p:cNvPr id="1002" name="Shape 10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03" name="Shape 1003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Add ER tile (BOSH release)</a:t>
            </a:r>
          </a:p>
        </p:txBody>
      </p:sp>
      <p:sp>
        <p:nvSpPr>
          <p:cNvPr id="1004" name="Shape 1004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00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1006" name="Shape 1006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chemeClr val="accent1">
                  <a:lumOff val="-7725"/>
                </a:schemeClr>
              </a:gs>
              <a:gs pos="100000">
                <a:schemeClr val="accent1">
                  <a:lumOff val="-772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007" name="dropped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1008" name="Shape 1008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09" name="Shape 1009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010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1011" name="Shape 1011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000">
                <a:solidFill>
                  <a:schemeClr val="accent1">
                    <a:lumOff val="-7725"/>
                  </a:schemeClr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 sz="1800"/>
            </a:pPr>
            <a:r>
              <a:rPr sz="1000"/>
              <a:t>Ops Manager Director</a:t>
            </a:r>
          </a:p>
        </p:txBody>
      </p:sp>
      <p:pic>
        <p:nvPicPr>
          <p:cNvPr id="1012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3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1014" name="Shape 1014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sz="1800">
                <a:solidFill>
                  <a:srgbClr val="00685D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pic>
        <p:nvPicPr>
          <p:cNvPr id="1015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97941" y="789130"/>
            <a:ext cx="330024" cy="3300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19" name="Group 1019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1016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1018" name="Shape 1018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900">
                  <a:solidFill>
                    <a:schemeClr val="accent1">
                      <a:lumOff val="-7725"/>
                    </a:schemeClr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pPr>
              <a:r>
                <a:rPr>
                  <a:solidFill>
                    <a:srgbClr val="FFFFFF"/>
                  </a:solidFill>
                </a:rPr>
                <a:t>CF</a:t>
              </a:r>
              <a:r>
                <a:t> </a:t>
              </a:r>
              <a:r>
                <a:rPr>
                  <a:solidFill>
                    <a:srgbClr val="FFFFFF"/>
                  </a:solidFill>
                </a:rPr>
                <a:t>Release</a:t>
              </a:r>
            </a:p>
          </p:txBody>
        </p:sp>
      </p:grpSp>
      <p:sp>
        <p:nvSpPr>
          <p:cNvPr id="1020" name="Shape 1020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Apply Changes</a:t>
            </a:r>
          </a:p>
        </p:txBody>
      </p:sp>
      <p:sp>
        <p:nvSpPr>
          <p:cNvPr id="1021" name="Shape 1021"/>
          <p:cNvSpPr/>
          <p:nvPr/>
        </p:nvSpPr>
        <p:spPr>
          <a:xfrm>
            <a:off x="232914" y="2514953"/>
            <a:ext cx="3106675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(… same for other services)</a:t>
            </a:r>
          </a:p>
        </p:txBody>
      </p:sp>
      <p:sp>
        <p:nvSpPr>
          <p:cNvPr id="1022" name="Shape 1022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Conf. IaaS tile / apply changes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1" grpId="1"/>
      <p:bldP build="whole" bldLvl="1" animBg="1" rev="0" advAuto="0" spid="1015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25" name="Shape 1025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Deploy Ops Manager VM</a:t>
            </a:r>
          </a:p>
        </p:txBody>
      </p:sp>
      <p:sp>
        <p:nvSpPr>
          <p:cNvPr id="1026" name="Shape 10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7" name="Shape 1027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Add ER tile (BOSH release)</a:t>
            </a:r>
          </a:p>
        </p:txBody>
      </p:sp>
      <p:sp>
        <p:nvSpPr>
          <p:cNvPr id="1028" name="Shape 1028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02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1030" name="Shape 1030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chemeClr val="accent1">
                  <a:lumOff val="-7725"/>
                </a:schemeClr>
              </a:gs>
              <a:gs pos="100000">
                <a:schemeClr val="accent1">
                  <a:lumOff val="-772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031" name="dropped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2" name="Shape 1032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33" name="Shape 1033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034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1035" name="Shape 1035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000">
                <a:solidFill>
                  <a:schemeClr val="accent1">
                    <a:lumOff val="-7725"/>
                  </a:schemeClr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 sz="1800"/>
            </a:pPr>
            <a:r>
              <a:rPr sz="1000"/>
              <a:t>Ops Manager Director</a:t>
            </a:r>
          </a:p>
        </p:txBody>
      </p:sp>
      <p:pic>
        <p:nvPicPr>
          <p:cNvPr id="1036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7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1038" name="Shape 1038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sz="1800">
                <a:solidFill>
                  <a:srgbClr val="00685D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grpSp>
        <p:nvGrpSpPr>
          <p:cNvPr id="1042" name="Group 1042"/>
          <p:cNvGrpSpPr/>
          <p:nvPr/>
        </p:nvGrpSpPr>
        <p:grpSpPr>
          <a:xfrm>
            <a:off x="4769063" y="1434638"/>
            <a:ext cx="3537713" cy="2923079"/>
            <a:chOff x="0" y="0"/>
            <a:chExt cx="3537711" cy="2923077"/>
          </a:xfrm>
        </p:grpSpPr>
        <p:sp>
          <p:nvSpPr>
            <p:cNvPr id="1039" name="Shape 1039"/>
            <p:cNvSpPr/>
            <p:nvPr/>
          </p:nvSpPr>
          <p:spPr>
            <a:xfrm flipV="1">
              <a:off x="9785" y="0"/>
              <a:ext cx="449564" cy="7199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040" name="Shape 1040"/>
            <p:cNvSpPr/>
            <p:nvPr/>
          </p:nvSpPr>
          <p:spPr>
            <a:xfrm flipH="1" flipV="1">
              <a:off x="466749" y="1742"/>
              <a:ext cx="3054494" cy="71441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pic>
          <p:nvPicPr>
            <p:cNvPr id="1041" name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728938"/>
              <a:ext cx="3537712" cy="2194140"/>
            </a:xfrm>
            <a:prstGeom prst="rect">
              <a:avLst/>
            </a:prstGeom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</p:pic>
      </p:grpSp>
      <p:grpSp>
        <p:nvGrpSpPr>
          <p:cNvPr id="1046" name="Group 1046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1043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1045" name="Shape 1045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900">
                  <a:solidFill>
                    <a:schemeClr val="accent1">
                      <a:lumOff val="-7725"/>
                    </a:schemeClr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pPr>
              <a:r>
                <a:rPr>
                  <a:solidFill>
                    <a:srgbClr val="FFFFFF"/>
                  </a:solidFill>
                </a:rPr>
                <a:t>CF</a:t>
              </a:r>
              <a:r>
                <a:t> </a:t>
              </a:r>
              <a:r>
                <a:rPr>
                  <a:solidFill>
                    <a:srgbClr val="FFFFFF"/>
                  </a:solidFill>
                </a:rPr>
                <a:t>Release</a:t>
              </a:r>
            </a:p>
          </p:txBody>
        </p:sp>
      </p:grpSp>
      <p:pic>
        <p:nvPicPr>
          <p:cNvPr id="1056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300637" y="903395"/>
            <a:ext cx="1192028" cy="1216904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1057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058674" y="1067588"/>
            <a:ext cx="929673" cy="1526549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1049" name="pasted-image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997941" y="789130"/>
            <a:ext cx="330024" cy="330024"/>
          </a:xfrm>
          <a:prstGeom prst="rect">
            <a:avLst/>
          </a:prstGeom>
          <a:ln w="12700">
            <a:miter lim="400000"/>
          </a:ln>
        </p:spPr>
      </p:pic>
      <p:sp>
        <p:nvSpPr>
          <p:cNvPr id="1050" name="Shape 1050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Apply Changes</a:t>
            </a:r>
          </a:p>
        </p:txBody>
      </p:sp>
      <p:sp>
        <p:nvSpPr>
          <p:cNvPr id="1051" name="Shape 1051"/>
          <p:cNvSpPr/>
          <p:nvPr/>
        </p:nvSpPr>
        <p:spPr>
          <a:xfrm>
            <a:off x="232914" y="2514953"/>
            <a:ext cx="3106675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(… same for other services)</a:t>
            </a:r>
          </a:p>
        </p:txBody>
      </p:sp>
      <p:grpSp>
        <p:nvGrpSpPr>
          <p:cNvPr id="1054" name="Group 1054"/>
          <p:cNvGrpSpPr/>
          <p:nvPr/>
        </p:nvGrpSpPr>
        <p:grpSpPr>
          <a:xfrm>
            <a:off x="4846684" y="1067588"/>
            <a:ext cx="965201" cy="807783"/>
            <a:chOff x="0" y="0"/>
            <a:chExt cx="965200" cy="807782"/>
          </a:xfrm>
        </p:grpSpPr>
        <p:sp>
          <p:nvSpPr>
            <p:cNvPr id="1052" name="Shape 1052"/>
            <p:cNvSpPr/>
            <p:nvPr/>
          </p:nvSpPr>
          <p:spPr>
            <a:xfrm>
              <a:off x="0" y="269201"/>
              <a:ext cx="965200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8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Manifest</a:t>
              </a:r>
            </a:p>
          </p:txBody>
        </p:sp>
        <p:pic>
          <p:nvPicPr>
            <p:cNvPr id="1053" name="pasted-image.pdf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86867" y="0"/>
              <a:ext cx="368301" cy="33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55" name="Shape 1055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Conf. IaaS tile / apply changes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499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9"/>
                            </p:stCondLst>
                            <p:childTnLst>
                              <p:par>
                                <p:cTn id="9" presetClass="exit" nodeType="afterEffect" presetSubtype="6" presetID="18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strips(downRight)" transition="out">
                                      <p:cBhvr>
                                        <p:cTn id="10" dur="1000" fill="hold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99"/>
                            </p:stCondLst>
                            <p:childTnLst>
                              <p:par>
                                <p:cTn id="13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49"/>
                            </p:stCondLst>
                            <p:childTnLst>
                              <p:par>
                                <p:cTn id="18" presetClass="entr" nodeType="afterEffect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0" dur="7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449"/>
                            </p:stCondLst>
                            <p:childTnLst>
                              <p:par>
                                <p:cTn id="22" presetClass="exit" nodeType="afterEffect" presetSubtype="9" presetID="18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strips(upLeft)" transition="out">
                                      <p:cBhvr>
                                        <p:cTn id="23" dur="499" fill="hold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48"/>
                            </p:stCondLst>
                            <p:childTnLst>
                              <p:par>
                                <p:cTn id="26" presetClass="exit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7" dur="2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448"/>
                            </p:stCondLst>
                            <p:childTnLst>
                              <p:par>
                                <p:cTn id="31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4" grpId="7"/>
      <p:bldP build="whole" bldLvl="1" animBg="1" rev="0" advAuto="0" spid="1057" grpId="4"/>
      <p:bldP build="whole" bldLvl="1" animBg="1" rev="0" advAuto="0" spid="1057" grpId="5"/>
      <p:bldP build="whole" bldLvl="1" animBg="1" rev="0" advAuto="0" spid="1056" grpId="1"/>
      <p:bldP build="whole" bldLvl="1" animBg="1" rev="0" advAuto="0" spid="1042" grpId="3"/>
      <p:bldP build="whole" bldLvl="1" animBg="1" rev="0" advAuto="0" spid="1056" grpId="2"/>
      <p:bldP build="whole" bldLvl="1" animBg="1" rev="0" advAuto="0" spid="1042" grpId="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Shape 257"/>
          <p:cNvSpPr/>
          <p:nvPr/>
        </p:nvSpPr>
        <p:spPr>
          <a:xfrm>
            <a:off x="9168" y="945399"/>
            <a:ext cx="2692920" cy="3571821"/>
          </a:xfrm>
          <a:prstGeom prst="roundRect">
            <a:avLst>
              <a:gd name="adj" fmla="val 4689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58" name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0244" y="972471"/>
            <a:ext cx="6940281" cy="3517677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hape 259"/>
          <p:cNvSpPr/>
          <p:nvPr/>
        </p:nvSpPr>
        <p:spPr>
          <a:xfrm>
            <a:off x="161638" y="1039635"/>
            <a:ext cx="2041838" cy="54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chemeClr val="accent1">
                    <a:lumOff val="-7725"/>
                  </a:schemeClr>
                </a:solidFill>
              </a:defRPr>
            </a:lvl1pPr>
          </a:lstStyle>
          <a:p>
            <a:pPr/>
            <a:r>
              <a:t>Provision services, not machines</a:t>
            </a:r>
          </a:p>
        </p:txBody>
      </p:sp>
      <p:sp>
        <p:nvSpPr>
          <p:cNvPr id="260" name="Shape 260"/>
          <p:cNvSpPr/>
          <p:nvPr/>
        </p:nvSpPr>
        <p:spPr>
          <a:xfrm>
            <a:off x="161638" y="1649235"/>
            <a:ext cx="2041838" cy="54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chemeClr val="accent1">
                    <a:lumOff val="-7725"/>
                  </a:schemeClr>
                </a:solidFill>
              </a:defRPr>
            </a:lvl1pPr>
          </a:lstStyle>
          <a:p>
            <a:pPr/>
            <a:r>
              <a:t>Enables continuous delivery</a:t>
            </a:r>
          </a:p>
        </p:txBody>
      </p:sp>
      <p:sp>
        <p:nvSpPr>
          <p:cNvPr id="261" name="Shape 261"/>
          <p:cNvSpPr/>
          <p:nvPr/>
        </p:nvSpPr>
        <p:spPr>
          <a:xfrm>
            <a:off x="161638" y="2291187"/>
            <a:ext cx="2041838" cy="54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chemeClr val="accent1">
                    <a:lumOff val="-7725"/>
                  </a:schemeClr>
                </a:solidFill>
              </a:defRPr>
            </a:lvl1pPr>
          </a:lstStyle>
          <a:p>
            <a:pPr/>
            <a:r>
              <a:t>Cloud-agnostic view of Platform Ops</a:t>
            </a:r>
          </a:p>
        </p:txBody>
      </p:sp>
      <p:sp>
        <p:nvSpPr>
          <p:cNvPr id="262" name="Shape 262"/>
          <p:cNvSpPr/>
          <p:nvPr/>
        </p:nvSpPr>
        <p:spPr>
          <a:xfrm>
            <a:off x="161638" y="2971767"/>
            <a:ext cx="2041838" cy="54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chemeClr val="accent1">
                    <a:lumOff val="-7725"/>
                  </a:schemeClr>
                </a:solidFill>
              </a:defRPr>
            </a:lvl1pPr>
          </a:lstStyle>
          <a:p>
            <a:pPr/>
            <a:r>
              <a:t>Holistic Toolchain for “rule them all"</a:t>
            </a:r>
          </a:p>
        </p:txBody>
      </p:sp>
      <p:sp>
        <p:nvSpPr>
          <p:cNvPr id="263" name="Shape 263"/>
          <p:cNvSpPr/>
          <p:nvPr/>
        </p:nvSpPr>
        <p:spPr>
          <a:xfrm>
            <a:off x="161638" y="3614246"/>
            <a:ext cx="2041838" cy="77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chemeClr val="accent1">
                    <a:lumOff val="-7725"/>
                  </a:schemeClr>
                </a:solidFill>
              </a:defRPr>
            </a:lvl1pPr>
          </a:lstStyle>
          <a:p>
            <a:pPr/>
            <a:r>
              <a:t>Eliminate bespoke automation on top of config management</a:t>
            </a:r>
          </a:p>
        </p:txBody>
      </p:sp>
      <p:sp>
        <p:nvSpPr>
          <p:cNvPr id="264" name="Shape 264"/>
          <p:cNvSpPr/>
          <p:nvPr>
            <p:ph type="title" idx="4294967295"/>
          </p:nvPr>
        </p:nvSpPr>
        <p:spPr>
          <a:xfrm>
            <a:off x="366712" y="223838"/>
            <a:ext cx="8410576" cy="529387"/>
          </a:xfrm>
          <a:prstGeom prst="rect">
            <a:avLst/>
          </a:prstGeom>
          <a:effectLst/>
        </p:spPr>
        <p:txBody>
          <a:bodyPr anchor="t"/>
          <a:lstStyle>
            <a:lvl1pPr>
              <a:lnSpc>
                <a:spcPct val="100000"/>
              </a:lnSpc>
              <a:defRPr sz="3200">
                <a:solidFill>
                  <a:schemeClr val="accent1">
                    <a:lumOff val="-7725"/>
                  </a:schemeClr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Why BOSH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60" name="Shape 1060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Deploy Ops Manager VM</a:t>
            </a:r>
          </a:p>
        </p:txBody>
      </p:sp>
      <p:sp>
        <p:nvSpPr>
          <p:cNvPr id="1061" name="Shape 10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2" name="Shape 1062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Add ER tile (BOSH release)</a:t>
            </a:r>
          </a:p>
        </p:txBody>
      </p:sp>
      <p:sp>
        <p:nvSpPr>
          <p:cNvPr id="1063" name="Shape 1063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06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1065" name="Shape 1065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chemeClr val="accent1">
                  <a:lumOff val="-7725"/>
                </a:schemeClr>
              </a:gs>
              <a:gs pos="100000">
                <a:schemeClr val="accent1">
                  <a:lumOff val="-772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066" name="dropped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7" name="Shape 1067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68" name="Shape 1068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069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1070" name="Shape 1070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000">
                <a:solidFill>
                  <a:schemeClr val="accent1">
                    <a:lumOff val="-7725"/>
                  </a:schemeClr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 sz="1800"/>
            </a:pPr>
            <a:r>
              <a:rPr sz="1000"/>
              <a:t>Ops Manager Director</a:t>
            </a:r>
          </a:p>
        </p:txBody>
      </p:sp>
      <p:pic>
        <p:nvPicPr>
          <p:cNvPr id="1071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2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1073" name="Shape 1073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sz="1800">
                <a:solidFill>
                  <a:srgbClr val="00685D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pic>
        <p:nvPicPr>
          <p:cNvPr id="1074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97941" y="789130"/>
            <a:ext cx="330024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9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48509" y="1377214"/>
            <a:ext cx="1641695" cy="519036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grpSp>
        <p:nvGrpSpPr>
          <p:cNvPr id="1078" name="Group 1078"/>
          <p:cNvGrpSpPr/>
          <p:nvPr/>
        </p:nvGrpSpPr>
        <p:grpSpPr>
          <a:xfrm>
            <a:off x="6035768" y="1928987"/>
            <a:ext cx="1050463" cy="744282"/>
            <a:chOff x="0" y="0"/>
            <a:chExt cx="1050461" cy="744281"/>
          </a:xfrm>
        </p:grpSpPr>
        <p:sp>
          <p:nvSpPr>
            <p:cNvPr id="1076" name="Shape 1076"/>
            <p:cNvSpPr/>
            <p:nvPr/>
          </p:nvSpPr>
          <p:spPr>
            <a:xfrm>
              <a:off x="0" y="0"/>
              <a:ext cx="1050462" cy="538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000">
                  <a:solidFill>
                    <a:srgbClr val="535353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>
                <a:defRPr sz="1800"/>
              </a:pPr>
              <a:r>
                <a:rPr sz="1000"/>
                <a:t>Upload Release + Stemcell </a:t>
              </a:r>
            </a:p>
          </p:txBody>
        </p:sp>
        <p:pic>
          <p:nvPicPr>
            <p:cNvPr id="1077" name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60219" y="414258"/>
              <a:ext cx="330024" cy="3300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82" name="Group 1082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1079" name="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1081" name="Shape 1081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900">
                  <a:solidFill>
                    <a:schemeClr val="accent1">
                      <a:lumOff val="-7725"/>
                    </a:schemeClr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pPr>
              <a:r>
                <a:rPr>
                  <a:solidFill>
                    <a:srgbClr val="FFFFFF"/>
                  </a:solidFill>
                </a:rPr>
                <a:t>CF</a:t>
              </a:r>
              <a:r>
                <a:t> </a:t>
              </a:r>
              <a:r>
                <a:rPr>
                  <a:solidFill>
                    <a:srgbClr val="FFFFFF"/>
                  </a:solidFill>
                </a:rPr>
                <a:t>Release</a:t>
              </a:r>
            </a:p>
          </p:txBody>
        </p:sp>
      </p:grpSp>
      <p:sp>
        <p:nvSpPr>
          <p:cNvPr id="1083" name="Shape 1083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Apply Changes</a:t>
            </a:r>
          </a:p>
        </p:txBody>
      </p:sp>
      <p:sp>
        <p:nvSpPr>
          <p:cNvPr id="1084" name="Shape 1084"/>
          <p:cNvSpPr/>
          <p:nvPr/>
        </p:nvSpPr>
        <p:spPr>
          <a:xfrm>
            <a:off x="232914" y="2514953"/>
            <a:ext cx="3106675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(… same for other services)</a:t>
            </a:r>
          </a:p>
        </p:txBody>
      </p:sp>
      <p:grpSp>
        <p:nvGrpSpPr>
          <p:cNvPr id="1087" name="Group 1087"/>
          <p:cNvGrpSpPr/>
          <p:nvPr/>
        </p:nvGrpSpPr>
        <p:grpSpPr>
          <a:xfrm>
            <a:off x="4846684" y="1067588"/>
            <a:ext cx="965201" cy="807783"/>
            <a:chOff x="0" y="0"/>
            <a:chExt cx="965200" cy="807782"/>
          </a:xfrm>
        </p:grpSpPr>
        <p:sp>
          <p:nvSpPr>
            <p:cNvPr id="1085" name="Shape 1085"/>
            <p:cNvSpPr/>
            <p:nvPr/>
          </p:nvSpPr>
          <p:spPr>
            <a:xfrm>
              <a:off x="0" y="269201"/>
              <a:ext cx="965200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8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Manifest</a:t>
              </a:r>
            </a:p>
          </p:txBody>
        </p:sp>
        <p:pic>
          <p:nvPicPr>
            <p:cNvPr id="1086" name="pasted-image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86867" y="0"/>
              <a:ext cx="368301" cy="33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88" name="Shape 1088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Conf. IaaS tile / apply changes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50"/>
                            </p:stCondLst>
                            <p:childTnLst>
                              <p:par>
                                <p:cTn id="14" presetClass="exit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5" dur="700" fill="hold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Class="exit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9" dur="300" fill="hold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89" grpId="1"/>
      <p:bldP build="whole" bldLvl="1" animBg="1" rev="0" advAuto="0" spid="1078" grpId="2"/>
      <p:bldP build="whole" bldLvl="1" animBg="1" rev="0" advAuto="0" spid="1089" grpId="3"/>
      <p:bldP build="whole" bldLvl="1" animBg="1" rev="0" advAuto="0" spid="1078" grpId="4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Shape 1091"/>
          <p:cNvSpPr/>
          <p:nvPr/>
        </p:nvSpPr>
        <p:spPr>
          <a:xfrm>
            <a:off x="96447" y="2417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92" name="Shape 1092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Deploy Ops Manager VM</a:t>
            </a:r>
          </a:p>
        </p:txBody>
      </p:sp>
      <p:sp>
        <p:nvSpPr>
          <p:cNvPr id="1093" name="Shape 109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4" name="Shape 1094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Add ER tile (BOSH release)</a:t>
            </a:r>
          </a:p>
        </p:txBody>
      </p:sp>
      <p:sp>
        <p:nvSpPr>
          <p:cNvPr id="1095" name="Shape 1095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09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1097" name="Shape 1097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chemeClr val="accent1">
                  <a:lumOff val="-7725"/>
                </a:schemeClr>
              </a:gs>
              <a:gs pos="100000">
                <a:schemeClr val="accent1">
                  <a:lumOff val="-772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098" name="dropped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1099" name="Shape 1099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00" name="Shape 1100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101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1102" name="Shape 1102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000">
                <a:solidFill>
                  <a:schemeClr val="accent1">
                    <a:lumOff val="-7725"/>
                  </a:schemeClr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 sz="1800"/>
            </a:pPr>
            <a:r>
              <a:rPr sz="1000"/>
              <a:t>Ops Manager Director</a:t>
            </a:r>
          </a:p>
        </p:txBody>
      </p:sp>
      <p:pic>
        <p:nvPicPr>
          <p:cNvPr id="1103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4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1105" name="Shape 1105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sz="1800">
                <a:solidFill>
                  <a:srgbClr val="00685D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pic>
        <p:nvPicPr>
          <p:cNvPr id="1106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97941" y="789130"/>
            <a:ext cx="330024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5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48509" y="1377214"/>
            <a:ext cx="1641695" cy="519036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grpSp>
        <p:nvGrpSpPr>
          <p:cNvPr id="1110" name="Group 1110"/>
          <p:cNvGrpSpPr/>
          <p:nvPr/>
        </p:nvGrpSpPr>
        <p:grpSpPr>
          <a:xfrm>
            <a:off x="6055497" y="1962084"/>
            <a:ext cx="1050462" cy="538582"/>
            <a:chOff x="0" y="0"/>
            <a:chExt cx="1050461" cy="538580"/>
          </a:xfrm>
        </p:grpSpPr>
        <p:sp>
          <p:nvSpPr>
            <p:cNvPr id="1108" name="Shape 1108"/>
            <p:cNvSpPr/>
            <p:nvPr/>
          </p:nvSpPr>
          <p:spPr>
            <a:xfrm>
              <a:off x="0" y="0"/>
              <a:ext cx="1050462" cy="538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000">
                  <a:solidFill>
                    <a:srgbClr val="535353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>
                <a:defRPr sz="1800"/>
              </a:pPr>
              <a:r>
                <a:rPr sz="1000"/>
                <a:t>Set Manifest</a:t>
              </a:r>
            </a:p>
          </p:txBody>
        </p:sp>
        <p:pic>
          <p:nvPicPr>
            <p:cNvPr id="1109" name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41081" y="198820"/>
              <a:ext cx="368301" cy="330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4" name="Group 1114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1111" name="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1113" name="Shape 1113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900">
                  <a:solidFill>
                    <a:schemeClr val="accent1">
                      <a:lumOff val="-7725"/>
                    </a:schemeClr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pPr>
              <a:r>
                <a:rPr>
                  <a:solidFill>
                    <a:srgbClr val="FFFFFF"/>
                  </a:solidFill>
                </a:rPr>
                <a:t>CF</a:t>
              </a:r>
              <a:r>
                <a:t> </a:t>
              </a:r>
              <a:r>
                <a:rPr>
                  <a:solidFill>
                    <a:srgbClr val="FFFFFF"/>
                  </a:solidFill>
                </a:rPr>
                <a:t>Release</a:t>
              </a:r>
            </a:p>
          </p:txBody>
        </p:sp>
      </p:grpSp>
      <p:grpSp>
        <p:nvGrpSpPr>
          <p:cNvPr id="1118" name="Group 1118"/>
          <p:cNvGrpSpPr/>
          <p:nvPr/>
        </p:nvGrpSpPr>
        <p:grpSpPr>
          <a:xfrm>
            <a:off x="7163820" y="989149"/>
            <a:ext cx="1072616" cy="343576"/>
            <a:chOff x="-35921" y="-35921"/>
            <a:chExt cx="1072615" cy="343574"/>
          </a:xfrm>
        </p:grpSpPr>
        <p:pic>
          <p:nvPicPr>
            <p:cNvPr id="1115" name="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35922" y="-35922"/>
              <a:ext cx="1072617" cy="343576"/>
            </a:xfrm>
            <a:prstGeom prst="rect">
              <a:avLst/>
            </a:prstGeom>
            <a:effectLst/>
          </p:spPr>
        </p:pic>
        <p:sp>
          <p:nvSpPr>
            <p:cNvPr id="1117" name="Shape 1117"/>
            <p:cNvSpPr/>
            <p:nvPr/>
          </p:nvSpPr>
          <p:spPr>
            <a:xfrm>
              <a:off x="12855" y="12700"/>
              <a:ext cx="975064" cy="281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900">
                  <a:solidFill>
                    <a:schemeClr val="accent1">
                      <a:lumOff val="-7725"/>
                    </a:schemeClr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pPr>
              <a:r>
                <a:rPr>
                  <a:solidFill>
                    <a:srgbClr val="FFFFFF"/>
                  </a:solidFill>
                </a:rPr>
                <a:t>MySQL  </a:t>
              </a:r>
              <a:r>
                <a:t> </a:t>
              </a:r>
              <a:r>
                <a:rPr>
                  <a:solidFill>
                    <a:srgbClr val="FFFFFF"/>
                  </a:solidFill>
                </a:rPr>
                <a:t>Release</a:t>
              </a:r>
            </a:p>
          </p:txBody>
        </p:sp>
      </p:grpSp>
      <p:grpSp>
        <p:nvGrpSpPr>
          <p:cNvPr id="1121" name="Group 1121"/>
          <p:cNvGrpSpPr/>
          <p:nvPr/>
        </p:nvGrpSpPr>
        <p:grpSpPr>
          <a:xfrm>
            <a:off x="4846684" y="1067588"/>
            <a:ext cx="965201" cy="807783"/>
            <a:chOff x="0" y="0"/>
            <a:chExt cx="965200" cy="807782"/>
          </a:xfrm>
        </p:grpSpPr>
        <p:sp>
          <p:nvSpPr>
            <p:cNvPr id="1119" name="Shape 1119"/>
            <p:cNvSpPr/>
            <p:nvPr/>
          </p:nvSpPr>
          <p:spPr>
            <a:xfrm>
              <a:off x="0" y="269201"/>
              <a:ext cx="965200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8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Manifest</a:t>
              </a:r>
            </a:p>
          </p:txBody>
        </p:sp>
        <p:pic>
          <p:nvPicPr>
            <p:cNvPr id="1120" name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86867" y="0"/>
              <a:ext cx="368301" cy="33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22" name="Shape 1122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Apply Changes</a:t>
            </a:r>
          </a:p>
        </p:txBody>
      </p:sp>
      <p:sp>
        <p:nvSpPr>
          <p:cNvPr id="1123" name="Shape 1123"/>
          <p:cNvSpPr/>
          <p:nvPr/>
        </p:nvSpPr>
        <p:spPr>
          <a:xfrm>
            <a:off x="232914" y="2514953"/>
            <a:ext cx="3106675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(… same for other services)</a:t>
            </a:r>
          </a:p>
        </p:txBody>
      </p:sp>
      <p:sp>
        <p:nvSpPr>
          <p:cNvPr id="1124" name="Shape 1124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Conf. IaaS tile / apply changes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Class="exit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5" dur="700" fill="hold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50"/>
                            </p:stCondLst>
                            <p:childTnLst>
                              <p:par>
                                <p:cTn id="18" presetClass="exit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9" dur="300" fill="hold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5" grpId="1"/>
      <p:bldP build="whole" bldLvl="1" animBg="1" rev="0" advAuto="0" spid="1110" grpId="2"/>
      <p:bldP build="whole" bldLvl="1" animBg="1" rev="0" advAuto="0" spid="1125" grpId="3"/>
      <p:bldP build="whole" bldLvl="1" animBg="1" rev="0" advAuto="0" spid="1121" grpId="4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/>
          <p:nvPr/>
        </p:nvSpPr>
        <p:spPr>
          <a:xfrm>
            <a:off x="96447" y="2417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28" name="Shape 1128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Deploy Ops Manager VM</a:t>
            </a:r>
          </a:p>
        </p:txBody>
      </p:sp>
      <p:sp>
        <p:nvSpPr>
          <p:cNvPr id="1129" name="Shape 11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0" name="Shape 1130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Add ER tile (BOSH release)</a:t>
            </a:r>
          </a:p>
        </p:txBody>
      </p:sp>
      <p:sp>
        <p:nvSpPr>
          <p:cNvPr id="1131" name="Shape 1131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13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1133" name="Shape 1133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chemeClr val="accent1">
                  <a:lumOff val="-7725"/>
                </a:schemeClr>
              </a:gs>
              <a:gs pos="100000">
                <a:schemeClr val="accent1">
                  <a:lumOff val="-772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134" name="dropped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5" name="Shape 1135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36" name="Shape 1136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137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1138" name="Shape 1138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000">
                <a:solidFill>
                  <a:schemeClr val="accent1">
                    <a:lumOff val="-7725"/>
                  </a:schemeClr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 sz="1800"/>
            </a:pPr>
            <a:r>
              <a:rPr sz="1000"/>
              <a:t>Ops Manager Director</a:t>
            </a:r>
          </a:p>
        </p:txBody>
      </p:sp>
      <p:pic>
        <p:nvPicPr>
          <p:cNvPr id="1139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0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1141" name="Shape 1141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sz="1800">
                <a:solidFill>
                  <a:srgbClr val="00685D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pic>
        <p:nvPicPr>
          <p:cNvPr id="1142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97941" y="789130"/>
            <a:ext cx="330024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6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48509" y="1377214"/>
            <a:ext cx="1641695" cy="519036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1144" name="Shape 1144"/>
          <p:cNvSpPr/>
          <p:nvPr/>
        </p:nvSpPr>
        <p:spPr>
          <a:xfrm>
            <a:off x="6055497" y="1962084"/>
            <a:ext cx="1050462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>
              <a:defRPr sz="1800"/>
            </a:pPr>
            <a:r>
              <a:rPr sz="1000"/>
              <a:t>Deploy</a:t>
            </a:r>
          </a:p>
        </p:txBody>
      </p:sp>
      <p:grpSp>
        <p:nvGrpSpPr>
          <p:cNvPr id="1148" name="Group 1148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1145" name="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1147" name="Shape 1147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900">
                  <a:solidFill>
                    <a:schemeClr val="accent1">
                      <a:lumOff val="-7725"/>
                    </a:schemeClr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pPr>
              <a:r>
                <a:rPr>
                  <a:solidFill>
                    <a:srgbClr val="FFFFFF"/>
                  </a:solidFill>
                </a:rPr>
                <a:t>CF</a:t>
              </a:r>
              <a:r>
                <a:t> </a:t>
              </a:r>
              <a:r>
                <a:rPr>
                  <a:solidFill>
                    <a:srgbClr val="FFFFFF"/>
                  </a:solidFill>
                </a:rPr>
                <a:t>Release</a:t>
              </a:r>
            </a:p>
          </p:txBody>
        </p:sp>
      </p:grpSp>
      <p:grpSp>
        <p:nvGrpSpPr>
          <p:cNvPr id="1152" name="Group 1152"/>
          <p:cNvGrpSpPr/>
          <p:nvPr/>
        </p:nvGrpSpPr>
        <p:grpSpPr>
          <a:xfrm>
            <a:off x="7163820" y="989149"/>
            <a:ext cx="1072616" cy="343576"/>
            <a:chOff x="-35921" y="-35921"/>
            <a:chExt cx="1072615" cy="343574"/>
          </a:xfrm>
        </p:grpSpPr>
        <p:pic>
          <p:nvPicPr>
            <p:cNvPr id="1149" name="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35922" y="-35922"/>
              <a:ext cx="1072617" cy="343576"/>
            </a:xfrm>
            <a:prstGeom prst="rect">
              <a:avLst/>
            </a:prstGeom>
            <a:effectLst/>
          </p:spPr>
        </p:pic>
        <p:sp>
          <p:nvSpPr>
            <p:cNvPr id="1151" name="Shape 1151"/>
            <p:cNvSpPr/>
            <p:nvPr/>
          </p:nvSpPr>
          <p:spPr>
            <a:xfrm>
              <a:off x="12855" y="12700"/>
              <a:ext cx="975064" cy="281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900">
                  <a:solidFill>
                    <a:schemeClr val="accent1">
                      <a:lumOff val="-7725"/>
                    </a:schemeClr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pPr>
              <a:r>
                <a:rPr>
                  <a:solidFill>
                    <a:srgbClr val="FFFFFF"/>
                  </a:solidFill>
                </a:rPr>
                <a:t>MySQL  </a:t>
              </a:r>
              <a:r>
                <a:t> </a:t>
              </a:r>
              <a:r>
                <a:rPr>
                  <a:solidFill>
                    <a:srgbClr val="FFFFFF"/>
                  </a:solidFill>
                </a:rPr>
                <a:t>Release</a:t>
              </a:r>
            </a:p>
          </p:txBody>
        </p:sp>
      </p:grpSp>
      <p:sp>
        <p:nvSpPr>
          <p:cNvPr id="1153" name="Shape 1153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Apply Changes</a:t>
            </a:r>
          </a:p>
        </p:txBody>
      </p:sp>
      <p:sp>
        <p:nvSpPr>
          <p:cNvPr id="1154" name="Shape 1154"/>
          <p:cNvSpPr/>
          <p:nvPr/>
        </p:nvSpPr>
        <p:spPr>
          <a:xfrm>
            <a:off x="232914" y="2514953"/>
            <a:ext cx="3106675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(… same for other services)</a:t>
            </a:r>
          </a:p>
        </p:txBody>
      </p:sp>
      <p:sp>
        <p:nvSpPr>
          <p:cNvPr id="1155" name="Shape 1155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Conf. IaaS tile / apply changes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Class="exit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5" dur="700" fill="hold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56" grpId="1"/>
      <p:bldP build="whole" bldLvl="1" animBg="1" rev="0" advAuto="0" spid="1144" grpId="2"/>
      <p:bldP build="whole" bldLvl="1" animBg="1" rev="0" advAuto="0" spid="1156" grpId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59" name="Shape 1159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Deploy Ops Manager VM</a:t>
            </a:r>
          </a:p>
        </p:txBody>
      </p:sp>
      <p:sp>
        <p:nvSpPr>
          <p:cNvPr id="1160" name="Shape 116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1" name="Shape 1161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000">
                <a:solidFill>
                  <a:schemeClr val="accent1">
                    <a:lumOff val="-7725"/>
                  </a:schemeClr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 sz="1800"/>
            </a:pPr>
            <a:r>
              <a:rPr sz="1000"/>
              <a:t>Ops Manager Director</a:t>
            </a:r>
          </a:p>
        </p:txBody>
      </p:sp>
      <p:sp>
        <p:nvSpPr>
          <p:cNvPr id="1162" name="Shape 1162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Add ER tile (BOSH release)</a:t>
            </a:r>
          </a:p>
        </p:txBody>
      </p:sp>
      <p:sp>
        <p:nvSpPr>
          <p:cNvPr id="1163" name="Shape 1163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Apply Changes</a:t>
            </a:r>
          </a:p>
        </p:txBody>
      </p:sp>
      <p:sp>
        <p:nvSpPr>
          <p:cNvPr id="1164" name="Shape 1164"/>
          <p:cNvSpPr/>
          <p:nvPr/>
        </p:nvSpPr>
        <p:spPr>
          <a:xfrm>
            <a:off x="6238345" y="1421388"/>
            <a:ext cx="2669706" cy="2454704"/>
          </a:xfrm>
          <a:prstGeom prst="roundRect">
            <a:avLst>
              <a:gd name="adj" fmla="val 1573"/>
            </a:avLst>
          </a:prstGeom>
          <a:ln w="25400">
            <a:solidFill>
              <a:schemeClr val="accent1">
                <a:lumOff val="-7725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65" name="Shape 1165"/>
          <p:cNvSpPr/>
          <p:nvPr/>
        </p:nvSpPr>
        <p:spPr>
          <a:xfrm flipV="1">
            <a:off x="8291152" y="1847982"/>
            <a:ext cx="268098" cy="268097"/>
          </a:xfrm>
          <a:prstGeom prst="line">
            <a:avLst/>
          </a:prstGeom>
          <a:ln w="19050">
            <a:solidFill>
              <a:srgbClr val="535353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66" name="Shape 1166"/>
          <p:cNvSpPr/>
          <p:nvPr/>
        </p:nvSpPr>
        <p:spPr>
          <a:xfrm>
            <a:off x="7386725" y="1843537"/>
            <a:ext cx="268098" cy="268098"/>
          </a:xfrm>
          <a:prstGeom prst="line">
            <a:avLst/>
          </a:prstGeom>
          <a:ln w="19050">
            <a:solidFill>
              <a:srgbClr val="535353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67" name="Shape 1167"/>
          <p:cNvSpPr/>
          <p:nvPr/>
        </p:nvSpPr>
        <p:spPr>
          <a:xfrm>
            <a:off x="6905416" y="1556750"/>
            <a:ext cx="896839" cy="330024"/>
          </a:xfrm>
          <a:prstGeom prst="roundRect">
            <a:avLst>
              <a:gd name="adj" fmla="val 13563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Blobstore</a:t>
            </a:r>
          </a:p>
        </p:txBody>
      </p:sp>
      <p:sp>
        <p:nvSpPr>
          <p:cNvPr id="1168" name="Shape 1168"/>
          <p:cNvSpPr/>
          <p:nvPr/>
        </p:nvSpPr>
        <p:spPr>
          <a:xfrm>
            <a:off x="7420466" y="3274381"/>
            <a:ext cx="1360687" cy="330024"/>
          </a:xfrm>
          <a:prstGeom prst="roundRect">
            <a:avLst>
              <a:gd name="adj" fmla="val 15295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Health Monitor</a:t>
            </a:r>
          </a:p>
        </p:txBody>
      </p:sp>
      <p:sp>
        <p:nvSpPr>
          <p:cNvPr id="1169" name="Shape 1169"/>
          <p:cNvSpPr/>
          <p:nvPr/>
        </p:nvSpPr>
        <p:spPr>
          <a:xfrm>
            <a:off x="8293718" y="1578103"/>
            <a:ext cx="533401" cy="295250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1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DB</a:t>
            </a:r>
          </a:p>
        </p:txBody>
      </p:sp>
      <p:grpSp>
        <p:nvGrpSpPr>
          <p:cNvPr id="1172" name="Group 1172"/>
          <p:cNvGrpSpPr/>
          <p:nvPr/>
        </p:nvGrpSpPr>
        <p:grpSpPr>
          <a:xfrm>
            <a:off x="7273224" y="2039384"/>
            <a:ext cx="1451970" cy="363583"/>
            <a:chOff x="0" y="0"/>
            <a:chExt cx="1451969" cy="363582"/>
          </a:xfrm>
        </p:grpSpPr>
        <p:sp>
          <p:nvSpPr>
            <p:cNvPr id="1170" name="Shape 1170"/>
            <p:cNvSpPr/>
            <p:nvPr/>
          </p:nvSpPr>
          <p:spPr>
            <a:xfrm>
              <a:off x="0" y="0"/>
              <a:ext cx="1451970" cy="363583"/>
            </a:xfrm>
            <a:prstGeom prst="roundRect">
              <a:avLst>
                <a:gd name="adj" fmla="val 13884"/>
              </a:avLst>
            </a:prstGeom>
            <a:solidFill>
              <a:schemeClr val="accent1">
                <a:lumOff val="-7725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2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        BOSH Director</a:t>
              </a:r>
            </a:p>
          </p:txBody>
        </p:sp>
        <p:pic>
          <p:nvPicPr>
            <p:cNvPr id="1171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8883" y="73841"/>
              <a:ext cx="167923" cy="2159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1175" name="Group 1175"/>
          <p:cNvGrpSpPr/>
          <p:nvPr/>
        </p:nvGrpSpPr>
        <p:grpSpPr>
          <a:xfrm>
            <a:off x="7670257" y="2700778"/>
            <a:ext cx="1004615" cy="297423"/>
            <a:chOff x="0" y="0"/>
            <a:chExt cx="1004614" cy="297422"/>
          </a:xfrm>
        </p:grpSpPr>
        <p:sp>
          <p:nvSpPr>
            <p:cNvPr id="1173" name="Shape 1173"/>
            <p:cNvSpPr/>
            <p:nvPr/>
          </p:nvSpPr>
          <p:spPr>
            <a:xfrm>
              <a:off x="0" y="0"/>
              <a:ext cx="1004615" cy="297423"/>
            </a:xfrm>
            <a:prstGeom prst="roundRect">
              <a:avLst>
                <a:gd name="adj" fmla="val 13169"/>
              </a:avLst>
            </a:prstGeom>
            <a:solidFill>
              <a:schemeClr val="accent1">
                <a:lumOff val="-7725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      </a:t>
              </a:r>
              <a:r>
                <a:rPr sz="1200"/>
                <a:t>NATS</a:t>
              </a:r>
            </a:p>
          </p:txBody>
        </p:sp>
        <p:pic>
          <p:nvPicPr>
            <p:cNvPr id="1174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5986" y="73551"/>
              <a:ext cx="228601" cy="18505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176" name="Shape 1176"/>
          <p:cNvSpPr/>
          <p:nvPr/>
        </p:nvSpPr>
        <p:spPr>
          <a:xfrm flipV="1">
            <a:off x="8100652" y="2432360"/>
            <a:ext cx="1" cy="268098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77" name="Shape 1177"/>
          <p:cNvSpPr/>
          <p:nvPr/>
        </p:nvSpPr>
        <p:spPr>
          <a:xfrm flipV="1">
            <a:off x="8100652" y="3010917"/>
            <a:ext cx="1" cy="268098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35" name="Shape 1235"/>
          <p:cNvSpPr/>
          <p:nvPr/>
        </p:nvSpPr>
        <p:spPr>
          <a:xfrm>
            <a:off x="7206822" y="2402921"/>
            <a:ext cx="711530" cy="327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8113" y="8226"/>
                  <a:pt x="10913" y="15426"/>
                  <a:pt x="0" y="21600"/>
                </a:cubicBezTo>
              </a:path>
            </a:pathLst>
          </a:custGeom>
          <a:ln w="19050">
            <a:solidFill>
              <a:srgbClr val="535353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79" name="Shape 1179"/>
          <p:cNvSpPr/>
          <p:nvPr/>
        </p:nvSpPr>
        <p:spPr>
          <a:xfrm>
            <a:off x="6309983" y="2380398"/>
            <a:ext cx="896840" cy="893985"/>
          </a:xfrm>
          <a:prstGeom prst="roundRect">
            <a:avLst>
              <a:gd name="adj" fmla="val 4579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180" name="Shape 1180"/>
          <p:cNvSpPr/>
          <p:nvPr/>
        </p:nvSpPr>
        <p:spPr>
          <a:xfrm>
            <a:off x="6342068" y="2975569"/>
            <a:ext cx="858070" cy="28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1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>
                <a:solidFill>
                  <a:srgbClr val="00685D"/>
                </a:solidFill>
              </a:defRPr>
            </a:pPr>
            <a:r>
              <a:rPr>
                <a:solidFill>
                  <a:srgbClr val="FFFFFF"/>
                </a:solidFill>
              </a:rPr>
              <a:t>Worker VMs</a:t>
            </a:r>
          </a:p>
        </p:txBody>
      </p:sp>
      <p:grpSp>
        <p:nvGrpSpPr>
          <p:cNvPr id="1187" name="Group 1187"/>
          <p:cNvGrpSpPr/>
          <p:nvPr/>
        </p:nvGrpSpPr>
        <p:grpSpPr>
          <a:xfrm>
            <a:off x="6490396" y="2420329"/>
            <a:ext cx="498808" cy="578187"/>
            <a:chOff x="0" y="0"/>
            <a:chExt cx="498807" cy="578185"/>
          </a:xfrm>
        </p:grpSpPr>
        <p:pic>
          <p:nvPicPr>
            <p:cNvPr id="1181" name="image26.png" descr="ICON_VM_basic_label_Q30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42306"/>
              <a:ext cx="240267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2" name="image26.png" descr="ICON_VM_basic_label_Q30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8410" y="219438"/>
              <a:ext cx="240268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3" name="image26.png" descr="ICON_VM_basic_label_Q30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6821" y="296570"/>
              <a:ext cx="240267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4" name="image26.png" descr="ICON_VM_basic_label_Q30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19" y="0"/>
              <a:ext cx="240267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5" name="image26.png" descr="ICON_VM_basic_label_Q30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0129" y="77132"/>
              <a:ext cx="240268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6" name="image26.png" descr="ICON_VM_basic_label_Q30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8540" y="154264"/>
              <a:ext cx="240268" cy="281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88" name="Shape 1188"/>
          <p:cNvSpPr/>
          <p:nvPr/>
        </p:nvSpPr>
        <p:spPr>
          <a:xfrm>
            <a:off x="6333630" y="365919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accent1">
                    <a:lumOff val="-7725"/>
                  </a:schemeClr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sz="1800"/>
            </a:pPr>
            <a:r>
              <a:rPr sz="1200"/>
              <a:t>MicroBOSH</a:t>
            </a:r>
          </a:p>
        </p:txBody>
      </p:sp>
      <p:grpSp>
        <p:nvGrpSpPr>
          <p:cNvPr id="1194" name="Group 1194"/>
          <p:cNvGrpSpPr/>
          <p:nvPr/>
        </p:nvGrpSpPr>
        <p:grpSpPr>
          <a:xfrm>
            <a:off x="3986518" y="2020085"/>
            <a:ext cx="2107573" cy="680758"/>
            <a:chOff x="0" y="0"/>
            <a:chExt cx="2107571" cy="680757"/>
          </a:xfrm>
        </p:grpSpPr>
        <p:sp>
          <p:nvSpPr>
            <p:cNvPr id="1189" name="Shape 1189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Off val="-7725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MySQL Server</a:t>
              </a: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64243" y="218145"/>
              <a:ext cx="167843" cy="22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6618"/>
                  </a:moveTo>
                  <a:lnTo>
                    <a:pt x="6946" y="18824"/>
                  </a:lnTo>
                  <a:cubicBezTo>
                    <a:pt x="7990" y="19479"/>
                    <a:pt x="9343" y="19815"/>
                    <a:pt x="10800" y="19815"/>
                  </a:cubicBezTo>
                  <a:cubicBezTo>
                    <a:pt x="12257" y="19815"/>
                    <a:pt x="13610" y="19479"/>
                    <a:pt x="14654" y="18825"/>
                  </a:cubicBezTo>
                  <a:close/>
                  <a:moveTo>
                    <a:pt x="4280" y="12886"/>
                  </a:moveTo>
                  <a:cubicBezTo>
                    <a:pt x="3997" y="13421"/>
                    <a:pt x="3858" y="14005"/>
                    <a:pt x="3858" y="14613"/>
                  </a:cubicBezTo>
                  <a:cubicBezTo>
                    <a:pt x="3858" y="16342"/>
                    <a:pt x="4983" y="17873"/>
                    <a:pt x="6787" y="18744"/>
                  </a:cubicBezTo>
                  <a:lnTo>
                    <a:pt x="8263" y="15166"/>
                  </a:lnTo>
                  <a:close/>
                  <a:moveTo>
                    <a:pt x="17320" y="12886"/>
                  </a:moveTo>
                  <a:lnTo>
                    <a:pt x="13337" y="15166"/>
                  </a:lnTo>
                  <a:lnTo>
                    <a:pt x="14813" y="18744"/>
                  </a:lnTo>
                  <a:cubicBezTo>
                    <a:pt x="16617" y="17873"/>
                    <a:pt x="17742" y="16342"/>
                    <a:pt x="17742" y="14613"/>
                  </a:cubicBezTo>
                  <a:cubicBezTo>
                    <a:pt x="17742" y="14005"/>
                    <a:pt x="17603" y="13421"/>
                    <a:pt x="17320" y="12886"/>
                  </a:cubicBezTo>
                  <a:close/>
                  <a:moveTo>
                    <a:pt x="10970" y="9424"/>
                  </a:moveTo>
                  <a:lnTo>
                    <a:pt x="12368" y="12816"/>
                  </a:lnTo>
                  <a:lnTo>
                    <a:pt x="17290" y="12816"/>
                  </a:lnTo>
                  <a:cubicBezTo>
                    <a:pt x="16353" y="10863"/>
                    <a:pt x="13884" y="9465"/>
                    <a:pt x="10970" y="9424"/>
                  </a:cubicBezTo>
                  <a:close/>
                  <a:moveTo>
                    <a:pt x="10630" y="9424"/>
                  </a:moveTo>
                  <a:cubicBezTo>
                    <a:pt x="7716" y="9465"/>
                    <a:pt x="5247" y="10863"/>
                    <a:pt x="4310" y="12816"/>
                  </a:cubicBezTo>
                  <a:lnTo>
                    <a:pt x="9232" y="12816"/>
                  </a:lnTo>
                  <a:close/>
                  <a:moveTo>
                    <a:pt x="12665" y="2637"/>
                  </a:moveTo>
                  <a:lnTo>
                    <a:pt x="20124" y="2637"/>
                  </a:lnTo>
                  <a:lnTo>
                    <a:pt x="20124" y="5249"/>
                  </a:lnTo>
                  <a:lnTo>
                    <a:pt x="15871" y="8762"/>
                  </a:lnTo>
                  <a:cubicBezTo>
                    <a:pt x="18434" y="9999"/>
                    <a:pt x="20124" y="12158"/>
                    <a:pt x="20124" y="14613"/>
                  </a:cubicBezTo>
                  <a:cubicBezTo>
                    <a:pt x="20124" y="18472"/>
                    <a:pt x="15949" y="21600"/>
                    <a:pt x="10800" y="21600"/>
                  </a:cubicBezTo>
                  <a:cubicBezTo>
                    <a:pt x="5651" y="21600"/>
                    <a:pt x="1476" y="18472"/>
                    <a:pt x="1476" y="14613"/>
                  </a:cubicBezTo>
                  <a:cubicBezTo>
                    <a:pt x="1476" y="12161"/>
                    <a:pt x="3162" y="10004"/>
                    <a:pt x="5719" y="8766"/>
                  </a:cubicBezTo>
                  <a:lnTo>
                    <a:pt x="1476" y="5261"/>
                  </a:lnTo>
                  <a:lnTo>
                    <a:pt x="1476" y="2649"/>
                  </a:lnTo>
                  <a:lnTo>
                    <a:pt x="8935" y="2649"/>
                  </a:lnTo>
                  <a:lnTo>
                    <a:pt x="8935" y="7767"/>
                  </a:lnTo>
                  <a:cubicBezTo>
                    <a:pt x="9538" y="7675"/>
                    <a:pt x="10161" y="7626"/>
                    <a:pt x="10800" y="7626"/>
                  </a:cubicBezTo>
                  <a:lnTo>
                    <a:pt x="12665" y="7767"/>
                  </a:lnTo>
                  <a:lnTo>
                    <a:pt x="12665" y="5249"/>
                  </a:ln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1688"/>
                  </a:lnTo>
                  <a:lnTo>
                    <a:pt x="0" y="16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  <p:pic>
          <p:nvPicPr>
            <p:cNvPr id="1192" name="image10.png" descr="ICON_VM_basic_label_Q30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93" name="Shape 1193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</p:grpSp>
      <p:grpSp>
        <p:nvGrpSpPr>
          <p:cNvPr id="1201" name="Group 1201"/>
          <p:cNvGrpSpPr/>
          <p:nvPr/>
        </p:nvGrpSpPr>
        <p:grpSpPr>
          <a:xfrm>
            <a:off x="4109166" y="2224629"/>
            <a:ext cx="2107573" cy="680758"/>
            <a:chOff x="0" y="0"/>
            <a:chExt cx="2107571" cy="680757"/>
          </a:xfrm>
        </p:grpSpPr>
        <p:grpSp>
          <p:nvGrpSpPr>
            <p:cNvPr id="1199" name="Group 1199"/>
            <p:cNvGrpSpPr/>
            <p:nvPr/>
          </p:nvGrpSpPr>
          <p:grpSpPr>
            <a:xfrm>
              <a:off x="0" y="0"/>
              <a:ext cx="2107572" cy="680758"/>
              <a:chOff x="0" y="0"/>
              <a:chExt cx="2107571" cy="680757"/>
            </a:xfrm>
          </p:grpSpPr>
          <p:sp>
            <p:nvSpPr>
              <p:cNvPr id="1195" name="Shape 1195"/>
              <p:cNvSpPr/>
              <p:nvPr/>
            </p:nvSpPr>
            <p:spPr>
              <a:xfrm>
                <a:off x="0" y="0"/>
                <a:ext cx="1637523" cy="680758"/>
              </a:xfrm>
              <a:prstGeom prst="roundRect">
                <a:avLst>
                  <a:gd name="adj" fmla="val 4579"/>
                </a:avLst>
              </a:prstGeom>
              <a:solidFill>
                <a:schemeClr val="accent1">
                  <a:lumOff val="-7725"/>
                </a:schemeClr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80808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1196" name="Shape 1196"/>
              <p:cNvSpPr/>
              <p:nvPr/>
            </p:nvSpPr>
            <p:spPr>
              <a:xfrm>
                <a:off x="41251" y="30543"/>
                <a:ext cx="2066321" cy="171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1200">
                    <a:solidFill>
                      <a:srgbClr val="FFFFFF"/>
                    </a:solidFill>
                    <a:uFillTx/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pPr>
                  <a:defRPr sz="1800">
                    <a:solidFill>
                      <a:srgbClr val="00685D"/>
                    </a:solidFill>
                  </a:defRPr>
                </a:pPr>
                <a:r>
                  <a:rPr sz="1200">
                    <a:solidFill>
                      <a:srgbClr val="FFFFFF"/>
                    </a:solidFill>
                  </a:rPr>
                  <a:t>Service Broker</a:t>
                </a:r>
              </a:p>
            </p:txBody>
          </p:sp>
          <p:pic>
            <p:nvPicPr>
              <p:cNvPr id="1197" name="image10.png" descr="ICON_VM_basic_label_Q308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299703" y="289266"/>
                <a:ext cx="253144" cy="2967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98" name="Shape 1198"/>
              <p:cNvSpPr/>
              <p:nvPr/>
            </p:nvSpPr>
            <p:spPr>
              <a:xfrm>
                <a:off x="390758" y="331665"/>
                <a:ext cx="856007" cy="254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r">
                  <a:defRPr sz="1000">
                    <a:solidFill>
                      <a:srgbClr val="FFFFFF"/>
                    </a:solidFill>
                    <a:uFillTx/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lvl1pPr>
              </a:lstStyle>
              <a:p>
                <a:pPr>
                  <a:defRPr sz="1800">
                    <a:solidFill>
                      <a:srgbClr val="00685D"/>
                    </a:solidFill>
                  </a:defRPr>
                </a:pPr>
                <a:r>
                  <a:rPr sz="1000">
                    <a:solidFill>
                      <a:srgbClr val="FFFFFF"/>
                    </a:solidFill>
                  </a:rPr>
                  <a:t>BOSH Agent</a:t>
                </a:r>
              </a:p>
            </p:txBody>
          </p:sp>
        </p:grpSp>
        <p:sp>
          <p:nvSpPr>
            <p:cNvPr id="1200" name="Shape 1200"/>
            <p:cNvSpPr/>
            <p:nvPr/>
          </p:nvSpPr>
          <p:spPr>
            <a:xfrm rot="11254553">
              <a:off x="115677" y="347724"/>
              <a:ext cx="202002" cy="178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7" h="20870" fill="norm" stroke="1" extrusionOk="0">
                  <a:moveTo>
                    <a:pt x="5461" y="14219"/>
                  </a:moveTo>
                  <a:cubicBezTo>
                    <a:pt x="6370" y="14080"/>
                    <a:pt x="7008" y="13119"/>
                    <a:pt x="6887" y="12073"/>
                  </a:cubicBezTo>
                  <a:cubicBezTo>
                    <a:pt x="6766" y="11027"/>
                    <a:pt x="5932" y="10292"/>
                    <a:pt x="5024" y="10431"/>
                  </a:cubicBezTo>
                  <a:cubicBezTo>
                    <a:pt x="4115" y="10570"/>
                    <a:pt x="3477" y="11531"/>
                    <a:pt x="3598" y="12577"/>
                  </a:cubicBezTo>
                  <a:cubicBezTo>
                    <a:pt x="3719" y="13623"/>
                    <a:pt x="4553" y="14358"/>
                    <a:pt x="5461" y="14219"/>
                  </a:cubicBezTo>
                  <a:close/>
                  <a:moveTo>
                    <a:pt x="10425" y="13459"/>
                  </a:moveTo>
                  <a:cubicBezTo>
                    <a:pt x="11333" y="13320"/>
                    <a:pt x="11971" y="12359"/>
                    <a:pt x="11851" y="11313"/>
                  </a:cubicBezTo>
                  <a:cubicBezTo>
                    <a:pt x="11730" y="10267"/>
                    <a:pt x="10896" y="9532"/>
                    <a:pt x="9987" y="9671"/>
                  </a:cubicBezTo>
                  <a:cubicBezTo>
                    <a:pt x="9079" y="9810"/>
                    <a:pt x="8441" y="10771"/>
                    <a:pt x="8561" y="11817"/>
                  </a:cubicBezTo>
                  <a:cubicBezTo>
                    <a:pt x="8682" y="12863"/>
                    <a:pt x="9516" y="13598"/>
                    <a:pt x="10425" y="13459"/>
                  </a:cubicBezTo>
                  <a:close/>
                  <a:moveTo>
                    <a:pt x="15388" y="12698"/>
                  </a:moveTo>
                  <a:cubicBezTo>
                    <a:pt x="16297" y="12559"/>
                    <a:pt x="16935" y="11599"/>
                    <a:pt x="16814" y="10553"/>
                  </a:cubicBezTo>
                  <a:cubicBezTo>
                    <a:pt x="16693" y="9507"/>
                    <a:pt x="15859" y="8771"/>
                    <a:pt x="14951" y="8911"/>
                  </a:cubicBezTo>
                  <a:cubicBezTo>
                    <a:pt x="14043" y="9050"/>
                    <a:pt x="13404" y="10010"/>
                    <a:pt x="13525" y="11056"/>
                  </a:cubicBezTo>
                  <a:cubicBezTo>
                    <a:pt x="13646" y="12102"/>
                    <a:pt x="14480" y="12838"/>
                    <a:pt x="15388" y="12698"/>
                  </a:cubicBezTo>
                  <a:close/>
                  <a:moveTo>
                    <a:pt x="11333" y="20736"/>
                  </a:moveTo>
                  <a:cubicBezTo>
                    <a:pt x="5692" y="21600"/>
                    <a:pt x="644" y="18177"/>
                    <a:pt x="56" y="13092"/>
                  </a:cubicBezTo>
                  <a:cubicBezTo>
                    <a:pt x="-531" y="8006"/>
                    <a:pt x="3565" y="3182"/>
                    <a:pt x="9205" y="2319"/>
                  </a:cubicBezTo>
                  <a:cubicBezTo>
                    <a:pt x="10331" y="2146"/>
                    <a:pt x="11433" y="2144"/>
                    <a:pt x="12475" y="2337"/>
                  </a:cubicBezTo>
                  <a:cubicBezTo>
                    <a:pt x="14907" y="2290"/>
                    <a:pt x="17337" y="1504"/>
                    <a:pt x="19768" y="0"/>
                  </a:cubicBezTo>
                  <a:cubicBezTo>
                    <a:pt x="19085" y="1758"/>
                    <a:pt x="18589" y="3515"/>
                    <a:pt x="18297" y="5277"/>
                  </a:cubicBezTo>
                  <a:cubicBezTo>
                    <a:pt x="19489" y="6533"/>
                    <a:pt x="20271" y="8142"/>
                    <a:pt x="20482" y="9963"/>
                  </a:cubicBezTo>
                  <a:cubicBezTo>
                    <a:pt x="21069" y="15049"/>
                    <a:pt x="16973" y="19872"/>
                    <a:pt x="11333" y="2073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207" name="Group 1207"/>
          <p:cNvGrpSpPr/>
          <p:nvPr/>
        </p:nvGrpSpPr>
        <p:grpSpPr>
          <a:xfrm>
            <a:off x="4254550" y="2423728"/>
            <a:ext cx="2107573" cy="680758"/>
            <a:chOff x="0" y="0"/>
            <a:chExt cx="2107571" cy="680757"/>
          </a:xfrm>
        </p:grpSpPr>
        <p:sp>
          <p:nvSpPr>
            <p:cNvPr id="1202" name="Shape 1202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Off val="-7725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41251" y="30543"/>
              <a:ext cx="2066321" cy="1975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MySQL Server</a:t>
              </a:r>
            </a:p>
          </p:txBody>
        </p:sp>
        <p:pic>
          <p:nvPicPr>
            <p:cNvPr id="1204" name="image10.png" descr="ICON_VM_basic_label_Q30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05" name="Shape 1205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  <p:pic>
          <p:nvPicPr>
            <p:cNvPr id="1206" name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4375" y="278422"/>
              <a:ext cx="241301" cy="2286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236" name="Shape 1236"/>
          <p:cNvSpPr/>
          <p:nvPr/>
        </p:nvSpPr>
        <p:spPr>
          <a:xfrm>
            <a:off x="5453874" y="3182027"/>
            <a:ext cx="1115095" cy="217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0" fill="norm" stroke="1" extrusionOk="0">
                <a:moveTo>
                  <a:pt x="21600" y="5662"/>
                </a:moveTo>
                <a:cubicBezTo>
                  <a:pt x="14488" y="21600"/>
                  <a:pt x="7288" y="19713"/>
                  <a:pt x="0" y="0"/>
                </a:cubicBezTo>
              </a:path>
            </a:pathLst>
          </a:custGeom>
          <a:ln w="19050">
            <a:solidFill>
              <a:srgbClr val="535353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209" name="dropped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18954" y="4201690"/>
            <a:ext cx="297424" cy="297424"/>
          </a:xfrm>
          <a:prstGeom prst="rect">
            <a:avLst/>
          </a:prstGeom>
          <a:ln w="12700">
            <a:miter lim="400000"/>
          </a:ln>
        </p:spPr>
      </p:pic>
      <p:sp>
        <p:nvSpPr>
          <p:cNvPr id="1210" name="Shape 1210"/>
          <p:cNvSpPr/>
          <p:nvPr/>
        </p:nvSpPr>
        <p:spPr>
          <a:xfrm>
            <a:off x="6871235" y="4399908"/>
            <a:ext cx="965201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>
              <a:defRPr sz="1800"/>
            </a:pPr>
            <a:r>
              <a:rPr sz="1000"/>
              <a:t>vSphere</a:t>
            </a:r>
          </a:p>
        </p:txBody>
      </p:sp>
      <p:sp>
        <p:nvSpPr>
          <p:cNvPr id="1211" name="Shape 1211"/>
          <p:cNvSpPr/>
          <p:nvPr/>
        </p:nvSpPr>
        <p:spPr>
          <a:xfrm flipV="1">
            <a:off x="7306699" y="3888125"/>
            <a:ext cx="1" cy="268098"/>
          </a:xfrm>
          <a:prstGeom prst="line">
            <a:avLst/>
          </a:prstGeom>
          <a:ln w="25400">
            <a:solidFill>
              <a:schemeClr val="accent1">
                <a:lumOff val="-7725"/>
              </a:schemeClr>
            </a:solidFill>
            <a:tailEnd type="stealt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12" name="Shape 1212"/>
          <p:cNvSpPr/>
          <p:nvPr/>
        </p:nvSpPr>
        <p:spPr>
          <a:xfrm>
            <a:off x="7440950" y="3888116"/>
            <a:ext cx="1" cy="281649"/>
          </a:xfrm>
          <a:prstGeom prst="line">
            <a:avLst/>
          </a:prstGeom>
          <a:ln w="25400">
            <a:solidFill>
              <a:schemeClr val="accent1">
                <a:lumOff val="-7725"/>
              </a:schemeClr>
            </a:solidFill>
            <a:tailEnd type="stealt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13" name="Shape 1213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214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1215" name="Shape 1215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chemeClr val="accent1">
                  <a:lumOff val="-7725"/>
                </a:schemeClr>
              </a:gs>
              <a:gs pos="100000">
                <a:schemeClr val="accent1">
                  <a:lumOff val="-772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216" name="dropped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7" name="Shape 1217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18" name="Shape 1218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219" name="image10.png" descr="ICON_VM_basic_label_Q30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1220" name="Shape 1220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000">
                <a:solidFill>
                  <a:schemeClr val="accent1">
                    <a:lumOff val="-7725"/>
                  </a:schemeClr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 sz="1800"/>
            </a:pPr>
            <a:r>
              <a:rPr sz="1000"/>
              <a:t>Ops Manager Director</a:t>
            </a:r>
          </a:p>
        </p:txBody>
      </p:sp>
      <p:pic>
        <p:nvPicPr>
          <p:cNvPr id="1221" name="image10.png" descr="ICON_VM_basic_label_Q30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2" name="pasted-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1223" name="Shape 1223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sz="1800">
                <a:solidFill>
                  <a:srgbClr val="00685D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grpSp>
        <p:nvGrpSpPr>
          <p:cNvPr id="1227" name="Group 1227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1224" name="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1226" name="Shape 1226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900">
                  <a:solidFill>
                    <a:schemeClr val="accent1">
                      <a:lumOff val="-7725"/>
                    </a:schemeClr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pPr>
              <a:r>
                <a:rPr>
                  <a:solidFill>
                    <a:srgbClr val="FFFFFF"/>
                  </a:solidFill>
                </a:rPr>
                <a:t>CF</a:t>
              </a:r>
              <a:r>
                <a:t> </a:t>
              </a:r>
              <a:r>
                <a:rPr>
                  <a:solidFill>
                    <a:srgbClr val="FFFFFF"/>
                  </a:solidFill>
                </a:rPr>
                <a:t>Release</a:t>
              </a:r>
            </a:p>
          </p:txBody>
        </p:sp>
      </p:grpSp>
      <p:sp>
        <p:nvSpPr>
          <p:cNvPr id="1228" name="Shape 1228"/>
          <p:cNvSpPr/>
          <p:nvPr/>
        </p:nvSpPr>
        <p:spPr>
          <a:xfrm>
            <a:off x="232914" y="2514953"/>
            <a:ext cx="3106675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(… same for other services)</a:t>
            </a:r>
          </a:p>
        </p:txBody>
      </p:sp>
      <p:pic>
        <p:nvPicPr>
          <p:cNvPr id="1229" name="pasted-image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997941" y="789130"/>
            <a:ext cx="330024" cy="3300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33" name="Group 1233"/>
          <p:cNvGrpSpPr/>
          <p:nvPr/>
        </p:nvGrpSpPr>
        <p:grpSpPr>
          <a:xfrm>
            <a:off x="7163820" y="989149"/>
            <a:ext cx="1072616" cy="343576"/>
            <a:chOff x="-35921" y="-35921"/>
            <a:chExt cx="1072615" cy="343574"/>
          </a:xfrm>
        </p:grpSpPr>
        <p:pic>
          <p:nvPicPr>
            <p:cNvPr id="1230" name="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-35922" y="-35922"/>
              <a:ext cx="1072617" cy="343576"/>
            </a:xfrm>
            <a:prstGeom prst="rect">
              <a:avLst/>
            </a:prstGeom>
            <a:effectLst/>
          </p:spPr>
        </p:pic>
        <p:sp>
          <p:nvSpPr>
            <p:cNvPr id="1232" name="Shape 1232"/>
            <p:cNvSpPr/>
            <p:nvPr/>
          </p:nvSpPr>
          <p:spPr>
            <a:xfrm>
              <a:off x="12855" y="12700"/>
              <a:ext cx="975064" cy="281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900">
                  <a:solidFill>
                    <a:schemeClr val="accent1">
                      <a:lumOff val="-7725"/>
                    </a:schemeClr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pPr>
              <a:r>
                <a:rPr>
                  <a:solidFill>
                    <a:srgbClr val="FFFFFF"/>
                  </a:solidFill>
                </a:rPr>
                <a:t>MySQL  </a:t>
              </a:r>
              <a:r>
                <a:t> </a:t>
              </a:r>
              <a:r>
                <a:rPr>
                  <a:solidFill>
                    <a:srgbClr val="FFFFFF"/>
                  </a:solidFill>
                </a:rPr>
                <a:t>Release</a:t>
              </a:r>
            </a:p>
          </p:txBody>
        </p:sp>
      </p:grpSp>
      <p:sp>
        <p:nvSpPr>
          <p:cNvPr id="1234" name="Shape 1234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Conf. IaaS tile / apply changes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10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10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10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10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10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6" dur="10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0" dur="10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52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4" dur="10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Class="entr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8"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60" presetClass="entr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2" dur="10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Class="entr" nodeType="after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6" dur="10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Class="entr" nodeType="after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0" dur="10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0"/>
                            </p:stCondLst>
                            <p:childTnLst>
                              <p:par>
                                <p:cTn id="72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4" dur="75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750"/>
                            </p:stCondLst>
                            <p:childTnLst>
                              <p:par>
                                <p:cTn id="76" presetClass="entr" nodeType="afterEffect" presetSubtype="2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8"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250"/>
                            </p:stCondLst>
                            <p:childTnLst>
                              <p:par>
                                <p:cTn id="80" presetClass="exit" nodeType="afterEffect" presetSubtype="2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81" dur="1000" fill="hold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250"/>
                            </p:stCondLst>
                            <p:childTnLst>
                              <p:par>
                                <p:cTn id="84" presetClass="entr" nodeType="afterEffect" presetSubtype="2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86"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8750"/>
                            </p:stCondLst>
                            <p:childTnLst>
                              <p:par>
                                <p:cTn id="88" presetClass="exit" nodeType="afterEffect" presetSubtype="2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89" dur="1000" fill="hold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9750"/>
                            </p:stCondLst>
                            <p:childTnLst>
                              <p:par>
                                <p:cTn id="92" presetClass="entr" nodeType="afterEffect" presetSubtype="8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4" dur="75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500"/>
                            </p:stCondLst>
                            <p:childTnLst>
                              <p:par>
                                <p:cTn id="96" presetClass="entr" nodeType="afterEffect" presetSubtype="8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8" dur="75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1250"/>
                            </p:stCondLst>
                            <p:childTnLst>
                              <p:par>
                                <p:cTn id="100" presetClass="entr" nodeType="afterEffect" presetSubtype="8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2" dur="75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5" grpId="20"/>
      <p:bldP build="whole" bldLvl="1" animBg="1" rev="0" advAuto="0" spid="1175" grpId="10"/>
      <p:bldP build="whole" bldLvl="1" animBg="1" rev="0" advAuto="0" spid="1167" grpId="3"/>
      <p:bldP build="whole" bldLvl="1" animBg="1" rev="0" advAuto="0" spid="1172" grpId="7"/>
      <p:bldP build="whole" bldLvl="1" animBg="1" rev="0" advAuto="0" spid="1211" grpId="15"/>
      <p:bldP build="whole" bldLvl="1" animBg="1" rev="0" advAuto="0" spid="1201" grpId="24"/>
      <p:bldP build="whole" bldLvl="1" animBg="1" rev="0" advAuto="0" spid="1209" grpId="17"/>
      <p:bldP build="whole" bldLvl="1" animBg="1" rev="0" advAuto="0" spid="1176" grpId="9"/>
      <p:bldP build="whole" bldLvl="1" animBg="1" rev="0" advAuto="0" spid="1169" grpId="4"/>
      <p:bldP build="whole" bldLvl="1" animBg="1" rev="0" advAuto="0" spid="1168" grpId="13"/>
      <p:bldP build="whole" bldLvl="1" animBg="1" rev="0" advAuto="0" spid="1187" grpId="14"/>
      <p:bldP build="whole" bldLvl="1" animBg="1" rev="0" advAuto="0" spid="1212" grpId="16"/>
      <p:bldP build="whole" bldLvl="1" animBg="1" rev="0" advAuto="0" spid="1165" grpId="6"/>
      <p:bldP build="whole" bldLvl="1" animBg="1" rev="0" advAuto="0" spid="1207" grpId="25"/>
      <p:bldP build="whole" bldLvl="1" animBg="1" rev="0" advAuto="0" spid="1179" grpId="8"/>
      <p:bldP build="whole" bldLvl="1" animBg="1" rev="0" advAuto="0" spid="1210" grpId="18"/>
      <p:bldP build="whole" bldLvl="1" animBg="1" rev="0" advAuto="0" spid="1180" grpId="11"/>
      <p:bldP build="whole" bldLvl="1" animBg="1" rev="0" advAuto="0" spid="1194" grpId="23"/>
      <p:bldP build="whole" bldLvl="1" animBg="1" rev="0" advAuto="0" spid="1236" grpId="21"/>
      <p:bldP build="whole" bldLvl="1" animBg="1" rev="0" advAuto="0" spid="1188" grpId="2"/>
      <p:bldP build="whole" bldLvl="1" animBg="1" rev="0" advAuto="0" spid="1236" grpId="22"/>
      <p:bldP build="whole" bldLvl="1" animBg="1" rev="0" advAuto="0" spid="1164" grpId="1"/>
      <p:bldP build="whole" bldLvl="1" animBg="1" rev="0" advAuto="0" spid="1166" grpId="5"/>
      <p:bldP build="whole" bldLvl="1" animBg="1" rev="0" advAuto="0" spid="1177" grpId="12"/>
      <p:bldP build="whole" bldLvl="1" animBg="1" rev="0" advAuto="0" spid="1235" grpId="19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39" name="Shape 1239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Deploy Ops Manager VM</a:t>
            </a:r>
          </a:p>
        </p:txBody>
      </p:sp>
      <p:sp>
        <p:nvSpPr>
          <p:cNvPr id="1240" name="Shape 12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1" name="Shape 1241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2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1243" name="Shape 1243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chemeClr val="accent1">
                  <a:lumOff val="-7725"/>
                </a:schemeClr>
              </a:gs>
              <a:gs pos="100000">
                <a:schemeClr val="accent1">
                  <a:lumOff val="-772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244" name="dropped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5" name="Shape 1245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46" name="Shape 1246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247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1248" name="Shape 1248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000">
                <a:solidFill>
                  <a:schemeClr val="accent1">
                    <a:lumOff val="-7725"/>
                  </a:schemeClr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 sz="1800"/>
            </a:pPr>
            <a:r>
              <a:rPr sz="1000"/>
              <a:t>Ops Manager Director</a:t>
            </a:r>
          </a:p>
        </p:txBody>
      </p:sp>
      <p:pic>
        <p:nvPicPr>
          <p:cNvPr id="1249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sp>
        <p:nvSpPr>
          <p:cNvPr id="1250" name="Shape 1250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Add ER tile (BOSH release)</a:t>
            </a:r>
          </a:p>
        </p:txBody>
      </p:sp>
      <p:pic>
        <p:nvPicPr>
          <p:cNvPr id="1251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1252" name="Shape 1252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Apply Changes</a:t>
            </a:r>
          </a:p>
        </p:txBody>
      </p:sp>
      <p:sp>
        <p:nvSpPr>
          <p:cNvPr id="1253" name="Shape 1253"/>
          <p:cNvSpPr/>
          <p:nvPr/>
        </p:nvSpPr>
        <p:spPr>
          <a:xfrm>
            <a:off x="3901545" y="1862067"/>
            <a:ext cx="2199810" cy="1586484"/>
          </a:xfrm>
          <a:prstGeom prst="roundRect">
            <a:avLst>
              <a:gd name="adj" fmla="val 2434"/>
            </a:avLst>
          </a:prstGeom>
          <a:ln w="25400">
            <a:solidFill>
              <a:schemeClr val="accent1">
                <a:lumOff val="-7725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4" name="Shape 1254"/>
          <p:cNvSpPr/>
          <p:nvPr/>
        </p:nvSpPr>
        <p:spPr>
          <a:xfrm>
            <a:off x="4326554" y="3141723"/>
            <a:ext cx="1322783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lumOff val="-7725"/>
                  </a:schemeClr>
                </a:solidFill>
              </a:defRPr>
            </a:lvl1pPr>
          </a:lstStyle>
          <a:p>
            <a:pPr/>
            <a:r>
              <a:t>Pivotal MySQL </a:t>
            </a:r>
          </a:p>
        </p:txBody>
      </p:sp>
      <p:sp>
        <p:nvSpPr>
          <p:cNvPr id="1255" name="Shape 1255"/>
          <p:cNvSpPr/>
          <p:nvPr/>
        </p:nvSpPr>
        <p:spPr>
          <a:xfrm>
            <a:off x="6238345" y="1421388"/>
            <a:ext cx="2669706" cy="2454704"/>
          </a:xfrm>
          <a:prstGeom prst="roundRect">
            <a:avLst>
              <a:gd name="adj" fmla="val 1573"/>
            </a:avLst>
          </a:prstGeom>
          <a:ln w="25400">
            <a:solidFill>
              <a:schemeClr val="accent1">
                <a:lumOff val="-7725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6" name="Shape 1256"/>
          <p:cNvSpPr/>
          <p:nvPr/>
        </p:nvSpPr>
        <p:spPr>
          <a:xfrm flipV="1">
            <a:off x="8291152" y="1847982"/>
            <a:ext cx="268098" cy="268097"/>
          </a:xfrm>
          <a:prstGeom prst="line">
            <a:avLst/>
          </a:prstGeom>
          <a:ln w="19050">
            <a:solidFill>
              <a:srgbClr val="535353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57" name="Shape 1257"/>
          <p:cNvSpPr/>
          <p:nvPr/>
        </p:nvSpPr>
        <p:spPr>
          <a:xfrm>
            <a:off x="7386725" y="1843537"/>
            <a:ext cx="268098" cy="268098"/>
          </a:xfrm>
          <a:prstGeom prst="line">
            <a:avLst/>
          </a:prstGeom>
          <a:ln w="19050">
            <a:solidFill>
              <a:srgbClr val="535353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58" name="Shape 1258"/>
          <p:cNvSpPr/>
          <p:nvPr/>
        </p:nvSpPr>
        <p:spPr>
          <a:xfrm>
            <a:off x="6905416" y="1556750"/>
            <a:ext cx="896839" cy="330024"/>
          </a:xfrm>
          <a:prstGeom prst="roundRect">
            <a:avLst>
              <a:gd name="adj" fmla="val 13563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Blobstore</a:t>
            </a:r>
          </a:p>
        </p:txBody>
      </p:sp>
      <p:sp>
        <p:nvSpPr>
          <p:cNvPr id="1259" name="Shape 1259"/>
          <p:cNvSpPr/>
          <p:nvPr/>
        </p:nvSpPr>
        <p:spPr>
          <a:xfrm>
            <a:off x="7420466" y="3274381"/>
            <a:ext cx="1360687" cy="330024"/>
          </a:xfrm>
          <a:prstGeom prst="roundRect">
            <a:avLst>
              <a:gd name="adj" fmla="val 15295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Health Monitor</a:t>
            </a:r>
          </a:p>
        </p:txBody>
      </p:sp>
      <p:sp>
        <p:nvSpPr>
          <p:cNvPr id="1260" name="Shape 1260"/>
          <p:cNvSpPr/>
          <p:nvPr/>
        </p:nvSpPr>
        <p:spPr>
          <a:xfrm>
            <a:off x="8293718" y="1578103"/>
            <a:ext cx="533401" cy="295250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1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DB</a:t>
            </a:r>
          </a:p>
        </p:txBody>
      </p:sp>
      <p:grpSp>
        <p:nvGrpSpPr>
          <p:cNvPr id="1263" name="Group 1263"/>
          <p:cNvGrpSpPr/>
          <p:nvPr/>
        </p:nvGrpSpPr>
        <p:grpSpPr>
          <a:xfrm>
            <a:off x="7273224" y="2039384"/>
            <a:ext cx="1451970" cy="363583"/>
            <a:chOff x="0" y="0"/>
            <a:chExt cx="1451969" cy="363582"/>
          </a:xfrm>
        </p:grpSpPr>
        <p:sp>
          <p:nvSpPr>
            <p:cNvPr id="1261" name="Shape 1261"/>
            <p:cNvSpPr/>
            <p:nvPr/>
          </p:nvSpPr>
          <p:spPr>
            <a:xfrm>
              <a:off x="0" y="0"/>
              <a:ext cx="1451970" cy="363583"/>
            </a:xfrm>
            <a:prstGeom prst="roundRect">
              <a:avLst>
                <a:gd name="adj" fmla="val 13884"/>
              </a:avLst>
            </a:prstGeom>
            <a:solidFill>
              <a:schemeClr val="accent1">
                <a:lumOff val="-7725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2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        BOSH Director</a:t>
              </a:r>
            </a:p>
          </p:txBody>
        </p:sp>
        <p:pic>
          <p:nvPicPr>
            <p:cNvPr id="1262" name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8883" y="73841"/>
              <a:ext cx="167923" cy="2159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1266" name="Group 1266"/>
          <p:cNvGrpSpPr/>
          <p:nvPr/>
        </p:nvGrpSpPr>
        <p:grpSpPr>
          <a:xfrm>
            <a:off x="7670257" y="2700778"/>
            <a:ext cx="1004615" cy="297423"/>
            <a:chOff x="0" y="0"/>
            <a:chExt cx="1004614" cy="297422"/>
          </a:xfrm>
        </p:grpSpPr>
        <p:sp>
          <p:nvSpPr>
            <p:cNvPr id="1264" name="Shape 1264"/>
            <p:cNvSpPr/>
            <p:nvPr/>
          </p:nvSpPr>
          <p:spPr>
            <a:xfrm>
              <a:off x="0" y="0"/>
              <a:ext cx="1004615" cy="297423"/>
            </a:xfrm>
            <a:prstGeom prst="roundRect">
              <a:avLst>
                <a:gd name="adj" fmla="val 13169"/>
              </a:avLst>
            </a:prstGeom>
            <a:solidFill>
              <a:schemeClr val="accent1">
                <a:lumOff val="-7725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      </a:t>
              </a:r>
              <a:r>
                <a:rPr sz="1200"/>
                <a:t>NATS</a:t>
              </a:r>
            </a:p>
          </p:txBody>
        </p:sp>
        <p:pic>
          <p:nvPicPr>
            <p:cNvPr id="1265" name="pasted-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5986" y="73551"/>
              <a:ext cx="228601" cy="18505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267" name="Shape 1267"/>
          <p:cNvSpPr/>
          <p:nvPr/>
        </p:nvSpPr>
        <p:spPr>
          <a:xfrm flipV="1">
            <a:off x="8100652" y="2432360"/>
            <a:ext cx="1" cy="268098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68" name="Shape 1268"/>
          <p:cNvSpPr/>
          <p:nvPr/>
        </p:nvSpPr>
        <p:spPr>
          <a:xfrm flipV="1">
            <a:off x="8100652" y="3010917"/>
            <a:ext cx="1" cy="268098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69" name="Shape 1269"/>
          <p:cNvSpPr/>
          <p:nvPr/>
        </p:nvSpPr>
        <p:spPr>
          <a:xfrm>
            <a:off x="6342068" y="2975569"/>
            <a:ext cx="858070" cy="28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1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>
                <a:solidFill>
                  <a:srgbClr val="00685D"/>
                </a:solidFill>
              </a:defRPr>
            </a:pPr>
            <a:r>
              <a:rPr>
                <a:solidFill>
                  <a:srgbClr val="FFFFFF"/>
                </a:solidFill>
              </a:rPr>
              <a:t>Worker VMs</a:t>
            </a:r>
          </a:p>
        </p:txBody>
      </p:sp>
      <p:sp>
        <p:nvSpPr>
          <p:cNvPr id="1270" name="Shape 1270"/>
          <p:cNvSpPr/>
          <p:nvPr/>
        </p:nvSpPr>
        <p:spPr>
          <a:xfrm>
            <a:off x="6333630" y="365919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accent1">
                    <a:lumOff val="-7725"/>
                  </a:schemeClr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sz="1800"/>
            </a:pPr>
            <a:r>
              <a:rPr sz="1200"/>
              <a:t>MicroBOSH</a:t>
            </a:r>
          </a:p>
        </p:txBody>
      </p:sp>
      <p:sp>
        <p:nvSpPr>
          <p:cNvPr id="1304" name="Shape 1304"/>
          <p:cNvSpPr/>
          <p:nvPr/>
        </p:nvSpPr>
        <p:spPr>
          <a:xfrm>
            <a:off x="5312125" y="2456706"/>
            <a:ext cx="2496095" cy="244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77" fill="norm" stroke="1" extrusionOk="0">
                <a:moveTo>
                  <a:pt x="0" y="9035"/>
                </a:moveTo>
                <a:cubicBezTo>
                  <a:pt x="7537" y="-5123"/>
                  <a:pt x="14737" y="-2642"/>
                  <a:pt x="21600" y="16477"/>
                </a:cubicBezTo>
              </a:path>
            </a:pathLst>
          </a:custGeom>
          <a:ln w="19050">
            <a:solidFill>
              <a:srgbClr val="535353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72" name="Shape 1272"/>
          <p:cNvSpPr/>
          <p:nvPr/>
        </p:nvSpPr>
        <p:spPr>
          <a:xfrm>
            <a:off x="6097830" y="2469894"/>
            <a:ext cx="1050463" cy="53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>
              <a:defRPr sz="1800"/>
            </a:pPr>
            <a:r>
              <a:rPr sz="1000"/>
              <a:t>Ping</a:t>
            </a:r>
          </a:p>
        </p:txBody>
      </p:sp>
      <p:sp>
        <p:nvSpPr>
          <p:cNvPr id="1273" name="Shape 1273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sz="1800">
                <a:solidFill>
                  <a:srgbClr val="00685D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grpSp>
        <p:nvGrpSpPr>
          <p:cNvPr id="1277" name="Group 1277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1274" name="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1276" name="Shape 1276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900">
                  <a:solidFill>
                    <a:schemeClr val="accent1">
                      <a:lumOff val="-7725"/>
                    </a:schemeClr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pPr>
              <a:r>
                <a:rPr>
                  <a:solidFill>
                    <a:srgbClr val="FFFFFF"/>
                  </a:solidFill>
                </a:rPr>
                <a:t>CF</a:t>
              </a:r>
              <a:r>
                <a:t> </a:t>
              </a:r>
              <a:r>
                <a:rPr>
                  <a:solidFill>
                    <a:srgbClr val="FFFFFF"/>
                  </a:solidFill>
                </a:rPr>
                <a:t>Release</a:t>
              </a:r>
            </a:p>
          </p:txBody>
        </p:sp>
      </p:grpSp>
      <p:sp>
        <p:nvSpPr>
          <p:cNvPr id="1278" name="Shape 1278"/>
          <p:cNvSpPr/>
          <p:nvPr/>
        </p:nvSpPr>
        <p:spPr>
          <a:xfrm>
            <a:off x="232914" y="2514953"/>
            <a:ext cx="3106675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(… same for other services)</a:t>
            </a:r>
          </a:p>
        </p:txBody>
      </p:sp>
      <p:pic>
        <p:nvPicPr>
          <p:cNvPr id="1279" name="pasted-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997941" y="789130"/>
            <a:ext cx="330024" cy="3300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83" name="Group 1283"/>
          <p:cNvGrpSpPr/>
          <p:nvPr/>
        </p:nvGrpSpPr>
        <p:grpSpPr>
          <a:xfrm>
            <a:off x="7163820" y="989149"/>
            <a:ext cx="1072616" cy="343576"/>
            <a:chOff x="-35921" y="-35921"/>
            <a:chExt cx="1072615" cy="343574"/>
          </a:xfrm>
        </p:grpSpPr>
        <p:pic>
          <p:nvPicPr>
            <p:cNvPr id="1280" name="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35922" y="-35922"/>
              <a:ext cx="1072617" cy="343576"/>
            </a:xfrm>
            <a:prstGeom prst="rect">
              <a:avLst/>
            </a:prstGeom>
            <a:effectLst/>
          </p:spPr>
        </p:pic>
        <p:sp>
          <p:nvSpPr>
            <p:cNvPr id="1282" name="Shape 1282"/>
            <p:cNvSpPr/>
            <p:nvPr/>
          </p:nvSpPr>
          <p:spPr>
            <a:xfrm>
              <a:off x="12855" y="12700"/>
              <a:ext cx="975064" cy="281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900">
                  <a:solidFill>
                    <a:schemeClr val="accent1">
                      <a:lumOff val="-7725"/>
                    </a:schemeClr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pPr>
              <a:r>
                <a:rPr>
                  <a:solidFill>
                    <a:srgbClr val="FFFFFF"/>
                  </a:solidFill>
                </a:rPr>
                <a:t>MySQL  </a:t>
              </a:r>
              <a:r>
                <a:t> </a:t>
              </a:r>
              <a:r>
                <a:rPr>
                  <a:solidFill>
                    <a:srgbClr val="FFFFFF"/>
                  </a:solidFill>
                </a:rPr>
                <a:t>Release</a:t>
              </a:r>
            </a:p>
          </p:txBody>
        </p:sp>
      </p:grpSp>
      <p:grpSp>
        <p:nvGrpSpPr>
          <p:cNvPr id="1289" name="Group 1289"/>
          <p:cNvGrpSpPr/>
          <p:nvPr/>
        </p:nvGrpSpPr>
        <p:grpSpPr>
          <a:xfrm>
            <a:off x="3986518" y="2020085"/>
            <a:ext cx="2107573" cy="680758"/>
            <a:chOff x="0" y="0"/>
            <a:chExt cx="2107571" cy="680757"/>
          </a:xfrm>
        </p:grpSpPr>
        <p:sp>
          <p:nvSpPr>
            <p:cNvPr id="1284" name="Shape 1284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Off val="-7725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MySQL Server</a:t>
              </a:r>
            </a:p>
          </p:txBody>
        </p:sp>
        <p:sp>
          <p:nvSpPr>
            <p:cNvPr id="1286" name="Shape 1286"/>
            <p:cNvSpPr/>
            <p:nvPr/>
          </p:nvSpPr>
          <p:spPr>
            <a:xfrm>
              <a:off x="64243" y="218145"/>
              <a:ext cx="167843" cy="22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6618"/>
                  </a:moveTo>
                  <a:lnTo>
                    <a:pt x="6946" y="18824"/>
                  </a:lnTo>
                  <a:cubicBezTo>
                    <a:pt x="7990" y="19479"/>
                    <a:pt x="9343" y="19815"/>
                    <a:pt x="10800" y="19815"/>
                  </a:cubicBezTo>
                  <a:cubicBezTo>
                    <a:pt x="12257" y="19815"/>
                    <a:pt x="13610" y="19479"/>
                    <a:pt x="14654" y="18825"/>
                  </a:cubicBezTo>
                  <a:close/>
                  <a:moveTo>
                    <a:pt x="4280" y="12886"/>
                  </a:moveTo>
                  <a:cubicBezTo>
                    <a:pt x="3997" y="13421"/>
                    <a:pt x="3858" y="14005"/>
                    <a:pt x="3858" y="14613"/>
                  </a:cubicBezTo>
                  <a:cubicBezTo>
                    <a:pt x="3858" y="16342"/>
                    <a:pt x="4983" y="17873"/>
                    <a:pt x="6787" y="18744"/>
                  </a:cubicBezTo>
                  <a:lnTo>
                    <a:pt x="8263" y="15166"/>
                  </a:lnTo>
                  <a:close/>
                  <a:moveTo>
                    <a:pt x="17320" y="12886"/>
                  </a:moveTo>
                  <a:lnTo>
                    <a:pt x="13337" y="15166"/>
                  </a:lnTo>
                  <a:lnTo>
                    <a:pt x="14813" y="18744"/>
                  </a:lnTo>
                  <a:cubicBezTo>
                    <a:pt x="16617" y="17873"/>
                    <a:pt x="17742" y="16342"/>
                    <a:pt x="17742" y="14613"/>
                  </a:cubicBezTo>
                  <a:cubicBezTo>
                    <a:pt x="17742" y="14005"/>
                    <a:pt x="17603" y="13421"/>
                    <a:pt x="17320" y="12886"/>
                  </a:cubicBezTo>
                  <a:close/>
                  <a:moveTo>
                    <a:pt x="10970" y="9424"/>
                  </a:moveTo>
                  <a:lnTo>
                    <a:pt x="12368" y="12816"/>
                  </a:lnTo>
                  <a:lnTo>
                    <a:pt x="17290" y="12816"/>
                  </a:lnTo>
                  <a:cubicBezTo>
                    <a:pt x="16353" y="10863"/>
                    <a:pt x="13884" y="9465"/>
                    <a:pt x="10970" y="9424"/>
                  </a:cubicBezTo>
                  <a:close/>
                  <a:moveTo>
                    <a:pt x="10630" y="9424"/>
                  </a:moveTo>
                  <a:cubicBezTo>
                    <a:pt x="7716" y="9465"/>
                    <a:pt x="5247" y="10863"/>
                    <a:pt x="4310" y="12816"/>
                  </a:cubicBezTo>
                  <a:lnTo>
                    <a:pt x="9232" y="12816"/>
                  </a:lnTo>
                  <a:close/>
                  <a:moveTo>
                    <a:pt x="12665" y="2637"/>
                  </a:moveTo>
                  <a:lnTo>
                    <a:pt x="20124" y="2637"/>
                  </a:lnTo>
                  <a:lnTo>
                    <a:pt x="20124" y="5249"/>
                  </a:lnTo>
                  <a:lnTo>
                    <a:pt x="15871" y="8762"/>
                  </a:lnTo>
                  <a:cubicBezTo>
                    <a:pt x="18434" y="9999"/>
                    <a:pt x="20124" y="12158"/>
                    <a:pt x="20124" y="14613"/>
                  </a:cubicBezTo>
                  <a:cubicBezTo>
                    <a:pt x="20124" y="18472"/>
                    <a:pt x="15949" y="21600"/>
                    <a:pt x="10800" y="21600"/>
                  </a:cubicBezTo>
                  <a:cubicBezTo>
                    <a:pt x="5651" y="21600"/>
                    <a:pt x="1476" y="18472"/>
                    <a:pt x="1476" y="14613"/>
                  </a:cubicBezTo>
                  <a:cubicBezTo>
                    <a:pt x="1476" y="12161"/>
                    <a:pt x="3162" y="10004"/>
                    <a:pt x="5719" y="8766"/>
                  </a:cubicBezTo>
                  <a:lnTo>
                    <a:pt x="1476" y="5261"/>
                  </a:lnTo>
                  <a:lnTo>
                    <a:pt x="1476" y="2649"/>
                  </a:lnTo>
                  <a:lnTo>
                    <a:pt x="8935" y="2649"/>
                  </a:lnTo>
                  <a:lnTo>
                    <a:pt x="8935" y="7767"/>
                  </a:lnTo>
                  <a:cubicBezTo>
                    <a:pt x="9538" y="7675"/>
                    <a:pt x="10161" y="7626"/>
                    <a:pt x="10800" y="7626"/>
                  </a:cubicBezTo>
                  <a:lnTo>
                    <a:pt x="12665" y="7767"/>
                  </a:lnTo>
                  <a:lnTo>
                    <a:pt x="12665" y="5249"/>
                  </a:ln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1688"/>
                  </a:lnTo>
                  <a:lnTo>
                    <a:pt x="0" y="16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  <p:pic>
          <p:nvPicPr>
            <p:cNvPr id="1287" name="image10.png" descr="ICON_VM_basic_label_Q30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8" name="Shape 1288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</p:grpSp>
      <p:grpSp>
        <p:nvGrpSpPr>
          <p:cNvPr id="1296" name="Group 1296"/>
          <p:cNvGrpSpPr/>
          <p:nvPr/>
        </p:nvGrpSpPr>
        <p:grpSpPr>
          <a:xfrm>
            <a:off x="4109166" y="2224629"/>
            <a:ext cx="2107573" cy="680758"/>
            <a:chOff x="0" y="0"/>
            <a:chExt cx="2107571" cy="680757"/>
          </a:xfrm>
        </p:grpSpPr>
        <p:grpSp>
          <p:nvGrpSpPr>
            <p:cNvPr id="1294" name="Group 1294"/>
            <p:cNvGrpSpPr/>
            <p:nvPr/>
          </p:nvGrpSpPr>
          <p:grpSpPr>
            <a:xfrm>
              <a:off x="0" y="0"/>
              <a:ext cx="2107572" cy="680758"/>
              <a:chOff x="0" y="0"/>
              <a:chExt cx="2107571" cy="680757"/>
            </a:xfrm>
          </p:grpSpPr>
          <p:sp>
            <p:nvSpPr>
              <p:cNvPr id="1290" name="Shape 1290"/>
              <p:cNvSpPr/>
              <p:nvPr/>
            </p:nvSpPr>
            <p:spPr>
              <a:xfrm>
                <a:off x="0" y="0"/>
                <a:ext cx="1637523" cy="680758"/>
              </a:xfrm>
              <a:prstGeom prst="roundRect">
                <a:avLst>
                  <a:gd name="adj" fmla="val 4579"/>
                </a:avLst>
              </a:prstGeom>
              <a:solidFill>
                <a:schemeClr val="accent1">
                  <a:lumOff val="-7725"/>
                </a:schemeClr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80808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1291" name="Shape 1291"/>
              <p:cNvSpPr/>
              <p:nvPr/>
            </p:nvSpPr>
            <p:spPr>
              <a:xfrm>
                <a:off x="41251" y="30543"/>
                <a:ext cx="2066321" cy="171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1200">
                    <a:solidFill>
                      <a:srgbClr val="FFFFFF"/>
                    </a:solidFill>
                    <a:uFillTx/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pPr>
                  <a:defRPr sz="1800">
                    <a:solidFill>
                      <a:srgbClr val="00685D"/>
                    </a:solidFill>
                  </a:defRPr>
                </a:pPr>
                <a:r>
                  <a:rPr sz="1200">
                    <a:solidFill>
                      <a:srgbClr val="FFFFFF"/>
                    </a:solidFill>
                  </a:rPr>
                  <a:t>Service Broker</a:t>
                </a:r>
              </a:p>
            </p:txBody>
          </p:sp>
          <p:pic>
            <p:nvPicPr>
              <p:cNvPr id="1292" name="image10.png" descr="ICON_VM_basic_label_Q30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299703" y="289266"/>
                <a:ext cx="253144" cy="2967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293" name="Shape 1293"/>
              <p:cNvSpPr/>
              <p:nvPr/>
            </p:nvSpPr>
            <p:spPr>
              <a:xfrm>
                <a:off x="390758" y="331665"/>
                <a:ext cx="856007" cy="254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r">
                  <a:defRPr sz="1000">
                    <a:solidFill>
                      <a:srgbClr val="FFFFFF"/>
                    </a:solidFill>
                    <a:uFillTx/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lvl1pPr>
              </a:lstStyle>
              <a:p>
                <a:pPr>
                  <a:defRPr sz="1800">
                    <a:solidFill>
                      <a:srgbClr val="00685D"/>
                    </a:solidFill>
                  </a:defRPr>
                </a:pPr>
                <a:r>
                  <a:rPr sz="1000">
                    <a:solidFill>
                      <a:srgbClr val="FFFFFF"/>
                    </a:solidFill>
                  </a:rPr>
                  <a:t>BOSH Agent</a:t>
                </a:r>
              </a:p>
            </p:txBody>
          </p:sp>
        </p:grpSp>
        <p:sp>
          <p:nvSpPr>
            <p:cNvPr id="1295" name="Shape 1295"/>
            <p:cNvSpPr/>
            <p:nvPr/>
          </p:nvSpPr>
          <p:spPr>
            <a:xfrm rot="11254553">
              <a:off x="115677" y="347724"/>
              <a:ext cx="202002" cy="178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7" h="20870" fill="norm" stroke="1" extrusionOk="0">
                  <a:moveTo>
                    <a:pt x="5461" y="14219"/>
                  </a:moveTo>
                  <a:cubicBezTo>
                    <a:pt x="6370" y="14080"/>
                    <a:pt x="7008" y="13119"/>
                    <a:pt x="6887" y="12073"/>
                  </a:cubicBezTo>
                  <a:cubicBezTo>
                    <a:pt x="6766" y="11027"/>
                    <a:pt x="5932" y="10292"/>
                    <a:pt x="5024" y="10431"/>
                  </a:cubicBezTo>
                  <a:cubicBezTo>
                    <a:pt x="4115" y="10570"/>
                    <a:pt x="3477" y="11531"/>
                    <a:pt x="3598" y="12577"/>
                  </a:cubicBezTo>
                  <a:cubicBezTo>
                    <a:pt x="3719" y="13623"/>
                    <a:pt x="4553" y="14358"/>
                    <a:pt x="5461" y="14219"/>
                  </a:cubicBezTo>
                  <a:close/>
                  <a:moveTo>
                    <a:pt x="10425" y="13459"/>
                  </a:moveTo>
                  <a:cubicBezTo>
                    <a:pt x="11333" y="13320"/>
                    <a:pt x="11971" y="12359"/>
                    <a:pt x="11851" y="11313"/>
                  </a:cubicBezTo>
                  <a:cubicBezTo>
                    <a:pt x="11730" y="10267"/>
                    <a:pt x="10896" y="9532"/>
                    <a:pt x="9987" y="9671"/>
                  </a:cubicBezTo>
                  <a:cubicBezTo>
                    <a:pt x="9079" y="9810"/>
                    <a:pt x="8441" y="10771"/>
                    <a:pt x="8561" y="11817"/>
                  </a:cubicBezTo>
                  <a:cubicBezTo>
                    <a:pt x="8682" y="12863"/>
                    <a:pt x="9516" y="13598"/>
                    <a:pt x="10425" y="13459"/>
                  </a:cubicBezTo>
                  <a:close/>
                  <a:moveTo>
                    <a:pt x="15388" y="12698"/>
                  </a:moveTo>
                  <a:cubicBezTo>
                    <a:pt x="16297" y="12559"/>
                    <a:pt x="16935" y="11599"/>
                    <a:pt x="16814" y="10553"/>
                  </a:cubicBezTo>
                  <a:cubicBezTo>
                    <a:pt x="16693" y="9507"/>
                    <a:pt x="15859" y="8771"/>
                    <a:pt x="14951" y="8911"/>
                  </a:cubicBezTo>
                  <a:cubicBezTo>
                    <a:pt x="14043" y="9050"/>
                    <a:pt x="13404" y="10010"/>
                    <a:pt x="13525" y="11056"/>
                  </a:cubicBezTo>
                  <a:cubicBezTo>
                    <a:pt x="13646" y="12102"/>
                    <a:pt x="14480" y="12838"/>
                    <a:pt x="15388" y="12698"/>
                  </a:cubicBezTo>
                  <a:close/>
                  <a:moveTo>
                    <a:pt x="11333" y="20736"/>
                  </a:moveTo>
                  <a:cubicBezTo>
                    <a:pt x="5692" y="21600"/>
                    <a:pt x="644" y="18177"/>
                    <a:pt x="56" y="13092"/>
                  </a:cubicBezTo>
                  <a:cubicBezTo>
                    <a:pt x="-531" y="8006"/>
                    <a:pt x="3565" y="3182"/>
                    <a:pt x="9205" y="2319"/>
                  </a:cubicBezTo>
                  <a:cubicBezTo>
                    <a:pt x="10331" y="2146"/>
                    <a:pt x="11433" y="2144"/>
                    <a:pt x="12475" y="2337"/>
                  </a:cubicBezTo>
                  <a:cubicBezTo>
                    <a:pt x="14907" y="2290"/>
                    <a:pt x="17337" y="1504"/>
                    <a:pt x="19768" y="0"/>
                  </a:cubicBezTo>
                  <a:cubicBezTo>
                    <a:pt x="19085" y="1758"/>
                    <a:pt x="18589" y="3515"/>
                    <a:pt x="18297" y="5277"/>
                  </a:cubicBezTo>
                  <a:cubicBezTo>
                    <a:pt x="19489" y="6533"/>
                    <a:pt x="20271" y="8142"/>
                    <a:pt x="20482" y="9963"/>
                  </a:cubicBezTo>
                  <a:cubicBezTo>
                    <a:pt x="21069" y="15049"/>
                    <a:pt x="16973" y="19872"/>
                    <a:pt x="11333" y="2073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302" name="Group 1302"/>
          <p:cNvGrpSpPr/>
          <p:nvPr/>
        </p:nvGrpSpPr>
        <p:grpSpPr>
          <a:xfrm>
            <a:off x="4254550" y="2423728"/>
            <a:ext cx="2107573" cy="680758"/>
            <a:chOff x="0" y="0"/>
            <a:chExt cx="2107571" cy="680757"/>
          </a:xfrm>
        </p:grpSpPr>
        <p:sp>
          <p:nvSpPr>
            <p:cNvPr id="1297" name="Shape 1297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Off val="-7725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41251" y="30543"/>
              <a:ext cx="2066321" cy="1975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MySQL Server</a:t>
              </a:r>
            </a:p>
          </p:txBody>
        </p:sp>
        <p:pic>
          <p:nvPicPr>
            <p:cNvPr id="1299" name="image10.png" descr="ICON_VM_basic_label_Q30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00" name="Shape 1300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  <p:pic>
          <p:nvPicPr>
            <p:cNvPr id="1301" name="pasted-image.pdf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4375" y="278422"/>
              <a:ext cx="241301" cy="2286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303" name="Shape 1303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Conf. IaaS tile / apply changes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2" grpId="2"/>
      <p:bldP build="whole" bldLvl="1" animBg="1" rev="0" advAuto="0" spid="1304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Shape 1306"/>
          <p:cNvSpPr/>
          <p:nvPr/>
        </p:nvSpPr>
        <p:spPr>
          <a:xfrm>
            <a:off x="96447" y="267128"/>
            <a:ext cx="3680808" cy="4267025"/>
          </a:xfrm>
          <a:prstGeom prst="roundRect">
            <a:avLst>
              <a:gd name="adj" fmla="val 4098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07" name="Shape 1307"/>
          <p:cNvSpPr/>
          <p:nvPr/>
        </p:nvSpPr>
        <p:spPr>
          <a:xfrm>
            <a:off x="220214" y="450186"/>
            <a:ext cx="28605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Deploy Ops Manager VM</a:t>
            </a:r>
          </a:p>
        </p:txBody>
      </p:sp>
      <p:sp>
        <p:nvSpPr>
          <p:cNvPr id="1308" name="Shape 13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9" name="Shape 1309"/>
          <p:cNvSpPr/>
          <p:nvPr/>
        </p:nvSpPr>
        <p:spPr>
          <a:xfrm>
            <a:off x="232914" y="1482570"/>
            <a:ext cx="3060193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Add ER tile (BOSH release)</a:t>
            </a:r>
          </a:p>
        </p:txBody>
      </p:sp>
      <p:sp>
        <p:nvSpPr>
          <p:cNvPr id="1310" name="Shape 1310"/>
          <p:cNvSpPr/>
          <p:nvPr/>
        </p:nvSpPr>
        <p:spPr>
          <a:xfrm>
            <a:off x="3944682" y="347339"/>
            <a:ext cx="1633941" cy="511870"/>
          </a:xfrm>
          <a:prstGeom prst="roundRect">
            <a:avLst>
              <a:gd name="adj" fmla="val 770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31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992" y="410392"/>
            <a:ext cx="1537380" cy="385764"/>
          </a:xfrm>
          <a:prstGeom prst="rect">
            <a:avLst/>
          </a:prstGeom>
          <a:ln w="12700">
            <a:miter lim="400000"/>
          </a:ln>
        </p:spPr>
      </p:pic>
      <p:sp>
        <p:nvSpPr>
          <p:cNvPr id="1312" name="Shape 1312"/>
          <p:cNvSpPr/>
          <p:nvPr/>
        </p:nvSpPr>
        <p:spPr>
          <a:xfrm>
            <a:off x="3942143" y="858882"/>
            <a:ext cx="1634466" cy="690807"/>
          </a:xfrm>
          <a:prstGeom prst="roundRect">
            <a:avLst>
              <a:gd name="adj" fmla="val 1163"/>
            </a:avLst>
          </a:prstGeom>
          <a:gradFill>
            <a:gsLst>
              <a:gs pos="0">
                <a:schemeClr val="accent1">
                  <a:lumOff val="-7725"/>
                </a:schemeClr>
              </a:gs>
              <a:gs pos="100000">
                <a:schemeClr val="accent1">
                  <a:lumOff val="-772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313" name="dropped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240" y="874069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4" name="Shape 1314"/>
          <p:cNvSpPr/>
          <p:nvPr/>
        </p:nvSpPr>
        <p:spPr>
          <a:xfrm>
            <a:off x="5687600" y="962969"/>
            <a:ext cx="41941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15" name="Shape 1315"/>
          <p:cNvSpPr/>
          <p:nvPr/>
        </p:nvSpPr>
        <p:spPr>
          <a:xfrm>
            <a:off x="6215989" y="664972"/>
            <a:ext cx="2695107" cy="739168"/>
          </a:xfrm>
          <a:prstGeom prst="roundRect">
            <a:avLst>
              <a:gd name="adj" fmla="val 4579"/>
            </a:avLst>
          </a:prstGeom>
          <a:solidFill>
            <a:schemeClr val="accent1">
              <a:lumOff val="-7725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/>
          <a:lstStyle/>
          <a:p>
            <a:pPr>
              <a:defRPr b="1" sz="12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316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4725" y="867478"/>
            <a:ext cx="361548" cy="423767"/>
          </a:xfrm>
          <a:prstGeom prst="rect">
            <a:avLst/>
          </a:prstGeom>
          <a:ln w="12700">
            <a:miter lim="400000"/>
          </a:ln>
        </p:spPr>
      </p:pic>
      <p:sp>
        <p:nvSpPr>
          <p:cNvPr id="1317" name="Shape 1317"/>
          <p:cNvSpPr/>
          <p:nvPr/>
        </p:nvSpPr>
        <p:spPr>
          <a:xfrm>
            <a:off x="6919757" y="384045"/>
            <a:ext cx="1468308" cy="29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000">
                <a:solidFill>
                  <a:schemeClr val="accent1">
                    <a:lumOff val="-7725"/>
                  </a:schemeClr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 sz="1800"/>
            </a:pPr>
            <a:r>
              <a:rPr sz="1000"/>
              <a:t>Ops Manager Director</a:t>
            </a:r>
          </a:p>
        </p:txBody>
      </p:sp>
      <p:pic>
        <p:nvPicPr>
          <p:cNvPr id="1318" name="image10.png" descr="ICON_VM_basic_label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981" y="1181822"/>
            <a:ext cx="281568" cy="33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9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26867" y="770260"/>
            <a:ext cx="411365" cy="411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1320" name="Shape 1320"/>
          <p:cNvSpPr/>
          <p:nvPr/>
        </p:nvSpPr>
        <p:spPr>
          <a:xfrm>
            <a:off x="6326717" y="720360"/>
            <a:ext cx="2243612" cy="18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sz="1800">
                <a:solidFill>
                  <a:srgbClr val="00685D"/>
                </a:solidFill>
              </a:defRPr>
            </a:pPr>
            <a:r>
              <a:rPr sz="1200">
                <a:solidFill>
                  <a:srgbClr val="FFFFFF"/>
                </a:solidFill>
              </a:rPr>
              <a:t>MicroBOSH</a:t>
            </a:r>
          </a:p>
        </p:txBody>
      </p:sp>
      <p:pic>
        <p:nvPicPr>
          <p:cNvPr id="1321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97941" y="789130"/>
            <a:ext cx="330024" cy="3300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25" name="Group 1325"/>
          <p:cNvGrpSpPr/>
          <p:nvPr/>
        </p:nvGrpSpPr>
        <p:grpSpPr>
          <a:xfrm>
            <a:off x="7163820" y="989149"/>
            <a:ext cx="1072616" cy="343576"/>
            <a:chOff x="-35921" y="-35921"/>
            <a:chExt cx="1072615" cy="343574"/>
          </a:xfrm>
        </p:grpSpPr>
        <p:pic>
          <p:nvPicPr>
            <p:cNvPr id="1322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35922" y="-35922"/>
              <a:ext cx="1072617" cy="343576"/>
            </a:xfrm>
            <a:prstGeom prst="rect">
              <a:avLst/>
            </a:prstGeom>
            <a:effectLst/>
          </p:spPr>
        </p:pic>
        <p:sp>
          <p:nvSpPr>
            <p:cNvPr id="1324" name="Shape 1324"/>
            <p:cNvSpPr/>
            <p:nvPr/>
          </p:nvSpPr>
          <p:spPr>
            <a:xfrm>
              <a:off x="12855" y="12700"/>
              <a:ext cx="975064" cy="281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900">
                  <a:solidFill>
                    <a:schemeClr val="accent1">
                      <a:lumOff val="-7725"/>
                    </a:schemeClr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pPr>
              <a:r>
                <a:rPr>
                  <a:solidFill>
                    <a:srgbClr val="FFFFFF"/>
                  </a:solidFill>
                </a:rPr>
                <a:t>MySQL  </a:t>
              </a:r>
              <a:r>
                <a:t> </a:t>
              </a:r>
              <a:r>
                <a:rPr>
                  <a:solidFill>
                    <a:srgbClr val="FFFFFF"/>
                  </a:solidFill>
                </a:rPr>
                <a:t>Release</a:t>
              </a:r>
            </a:p>
          </p:txBody>
        </p:sp>
      </p:grpSp>
      <p:grpSp>
        <p:nvGrpSpPr>
          <p:cNvPr id="1329" name="Group 1329"/>
          <p:cNvGrpSpPr/>
          <p:nvPr/>
        </p:nvGrpSpPr>
        <p:grpSpPr>
          <a:xfrm>
            <a:off x="6322807" y="989149"/>
            <a:ext cx="774045" cy="343576"/>
            <a:chOff x="-35921" y="-35921"/>
            <a:chExt cx="774043" cy="343574"/>
          </a:xfrm>
        </p:grpSpPr>
        <p:pic>
          <p:nvPicPr>
            <p:cNvPr id="1326" name="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35922" y="-35922"/>
              <a:ext cx="774045" cy="343576"/>
            </a:xfrm>
            <a:prstGeom prst="rect">
              <a:avLst/>
            </a:prstGeom>
            <a:effectLst/>
          </p:spPr>
        </p:pic>
        <p:sp>
          <p:nvSpPr>
            <p:cNvPr id="1328" name="Shape 1328"/>
            <p:cNvSpPr/>
            <p:nvPr/>
          </p:nvSpPr>
          <p:spPr>
            <a:xfrm>
              <a:off x="12855" y="7078"/>
              <a:ext cx="676492" cy="274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900">
                  <a:solidFill>
                    <a:schemeClr val="accent1">
                      <a:lumOff val="-7725"/>
                    </a:schemeClr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pPr>
              <a:r>
                <a:rPr>
                  <a:solidFill>
                    <a:srgbClr val="FFFFFF"/>
                  </a:solidFill>
                </a:rPr>
                <a:t>CF</a:t>
              </a:r>
              <a:r>
                <a:t> </a:t>
              </a:r>
              <a:r>
                <a:rPr>
                  <a:solidFill>
                    <a:srgbClr val="FFFFFF"/>
                  </a:solidFill>
                </a:rPr>
                <a:t>Release</a:t>
              </a:r>
            </a:p>
          </p:txBody>
        </p:sp>
      </p:grpSp>
      <p:sp>
        <p:nvSpPr>
          <p:cNvPr id="1395" name="Shape 1395"/>
          <p:cNvSpPr/>
          <p:nvPr/>
        </p:nvSpPr>
        <p:spPr>
          <a:xfrm>
            <a:off x="4988305" y="2362269"/>
            <a:ext cx="1352686" cy="960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793" y="10419"/>
                  <a:pt x="12993" y="3219"/>
                  <a:pt x="21600" y="0"/>
                </a:cubicBezTo>
              </a:path>
            </a:pathLst>
          </a:custGeom>
          <a:ln w="19050">
            <a:solidFill>
              <a:srgbClr val="535353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31" name="Shape 1331"/>
          <p:cNvSpPr/>
          <p:nvPr/>
        </p:nvSpPr>
        <p:spPr>
          <a:xfrm>
            <a:off x="5699897" y="2554489"/>
            <a:ext cx="1050462" cy="53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>
              <a:defRPr sz="1800"/>
            </a:pPr>
            <a:r>
              <a:rPr sz="1000"/>
              <a:t>Ping</a:t>
            </a:r>
          </a:p>
        </p:txBody>
      </p:sp>
      <p:grpSp>
        <p:nvGrpSpPr>
          <p:cNvPr id="1337" name="Group 1337"/>
          <p:cNvGrpSpPr/>
          <p:nvPr/>
        </p:nvGrpSpPr>
        <p:grpSpPr>
          <a:xfrm>
            <a:off x="6680467" y="2983073"/>
            <a:ext cx="2107573" cy="680758"/>
            <a:chOff x="0" y="0"/>
            <a:chExt cx="2107571" cy="680757"/>
          </a:xfrm>
        </p:grpSpPr>
        <p:sp>
          <p:nvSpPr>
            <p:cNvPr id="1332" name="Shape 1332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Off val="-7725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Cloud Controller</a:t>
              </a: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64243" y="218145"/>
              <a:ext cx="167843" cy="22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6618"/>
                  </a:moveTo>
                  <a:lnTo>
                    <a:pt x="6946" y="18824"/>
                  </a:lnTo>
                  <a:cubicBezTo>
                    <a:pt x="7990" y="19479"/>
                    <a:pt x="9343" y="19815"/>
                    <a:pt x="10800" y="19815"/>
                  </a:cubicBezTo>
                  <a:cubicBezTo>
                    <a:pt x="12257" y="19815"/>
                    <a:pt x="13610" y="19479"/>
                    <a:pt x="14654" y="18825"/>
                  </a:cubicBezTo>
                  <a:close/>
                  <a:moveTo>
                    <a:pt x="4280" y="12886"/>
                  </a:moveTo>
                  <a:cubicBezTo>
                    <a:pt x="3997" y="13421"/>
                    <a:pt x="3858" y="14005"/>
                    <a:pt x="3858" y="14613"/>
                  </a:cubicBezTo>
                  <a:cubicBezTo>
                    <a:pt x="3858" y="16342"/>
                    <a:pt x="4983" y="17873"/>
                    <a:pt x="6787" y="18744"/>
                  </a:cubicBezTo>
                  <a:lnTo>
                    <a:pt x="8263" y="15166"/>
                  </a:lnTo>
                  <a:close/>
                  <a:moveTo>
                    <a:pt x="17320" y="12886"/>
                  </a:moveTo>
                  <a:lnTo>
                    <a:pt x="13337" y="15166"/>
                  </a:lnTo>
                  <a:lnTo>
                    <a:pt x="14813" y="18744"/>
                  </a:lnTo>
                  <a:cubicBezTo>
                    <a:pt x="16617" y="17873"/>
                    <a:pt x="17742" y="16342"/>
                    <a:pt x="17742" y="14613"/>
                  </a:cubicBezTo>
                  <a:cubicBezTo>
                    <a:pt x="17742" y="14005"/>
                    <a:pt x="17603" y="13421"/>
                    <a:pt x="17320" y="12886"/>
                  </a:cubicBezTo>
                  <a:close/>
                  <a:moveTo>
                    <a:pt x="10970" y="9424"/>
                  </a:moveTo>
                  <a:lnTo>
                    <a:pt x="12368" y="12816"/>
                  </a:lnTo>
                  <a:lnTo>
                    <a:pt x="17290" y="12816"/>
                  </a:lnTo>
                  <a:cubicBezTo>
                    <a:pt x="16353" y="10863"/>
                    <a:pt x="13884" y="9465"/>
                    <a:pt x="10970" y="9424"/>
                  </a:cubicBezTo>
                  <a:close/>
                  <a:moveTo>
                    <a:pt x="10630" y="9424"/>
                  </a:moveTo>
                  <a:cubicBezTo>
                    <a:pt x="7716" y="9465"/>
                    <a:pt x="5247" y="10863"/>
                    <a:pt x="4310" y="12816"/>
                  </a:cubicBezTo>
                  <a:lnTo>
                    <a:pt x="9232" y="12816"/>
                  </a:lnTo>
                  <a:close/>
                  <a:moveTo>
                    <a:pt x="12665" y="2637"/>
                  </a:moveTo>
                  <a:lnTo>
                    <a:pt x="20124" y="2637"/>
                  </a:lnTo>
                  <a:lnTo>
                    <a:pt x="20124" y="5249"/>
                  </a:lnTo>
                  <a:lnTo>
                    <a:pt x="15871" y="8762"/>
                  </a:lnTo>
                  <a:cubicBezTo>
                    <a:pt x="18434" y="9999"/>
                    <a:pt x="20124" y="12158"/>
                    <a:pt x="20124" y="14613"/>
                  </a:cubicBezTo>
                  <a:cubicBezTo>
                    <a:pt x="20124" y="18472"/>
                    <a:pt x="15949" y="21600"/>
                    <a:pt x="10800" y="21600"/>
                  </a:cubicBezTo>
                  <a:cubicBezTo>
                    <a:pt x="5651" y="21600"/>
                    <a:pt x="1476" y="18472"/>
                    <a:pt x="1476" y="14613"/>
                  </a:cubicBezTo>
                  <a:cubicBezTo>
                    <a:pt x="1476" y="12161"/>
                    <a:pt x="3162" y="10004"/>
                    <a:pt x="5719" y="8766"/>
                  </a:cubicBezTo>
                  <a:lnTo>
                    <a:pt x="1476" y="5261"/>
                  </a:lnTo>
                  <a:lnTo>
                    <a:pt x="1476" y="2649"/>
                  </a:lnTo>
                  <a:lnTo>
                    <a:pt x="8935" y="2649"/>
                  </a:lnTo>
                  <a:lnTo>
                    <a:pt x="8935" y="7767"/>
                  </a:lnTo>
                  <a:cubicBezTo>
                    <a:pt x="9538" y="7675"/>
                    <a:pt x="10161" y="7626"/>
                    <a:pt x="10800" y="7626"/>
                  </a:cubicBezTo>
                  <a:lnTo>
                    <a:pt x="12665" y="7767"/>
                  </a:lnTo>
                  <a:lnTo>
                    <a:pt x="12665" y="5249"/>
                  </a:ln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1688"/>
                  </a:lnTo>
                  <a:lnTo>
                    <a:pt x="0" y="16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  <p:pic>
          <p:nvPicPr>
            <p:cNvPr id="1335" name="image10.png" descr="ICON_VM_basic_label_Q30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36" name="Shape 1336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</p:grpSp>
      <p:grpSp>
        <p:nvGrpSpPr>
          <p:cNvPr id="1344" name="Group 1344"/>
          <p:cNvGrpSpPr/>
          <p:nvPr/>
        </p:nvGrpSpPr>
        <p:grpSpPr>
          <a:xfrm>
            <a:off x="6780868" y="3111064"/>
            <a:ext cx="2107573" cy="680759"/>
            <a:chOff x="0" y="0"/>
            <a:chExt cx="2107571" cy="680757"/>
          </a:xfrm>
        </p:grpSpPr>
        <p:grpSp>
          <p:nvGrpSpPr>
            <p:cNvPr id="1342" name="Group 1342"/>
            <p:cNvGrpSpPr/>
            <p:nvPr/>
          </p:nvGrpSpPr>
          <p:grpSpPr>
            <a:xfrm>
              <a:off x="0" y="0"/>
              <a:ext cx="2107572" cy="680758"/>
              <a:chOff x="0" y="0"/>
              <a:chExt cx="2107571" cy="680757"/>
            </a:xfrm>
          </p:grpSpPr>
          <p:sp>
            <p:nvSpPr>
              <p:cNvPr id="1338" name="Shape 1338"/>
              <p:cNvSpPr/>
              <p:nvPr/>
            </p:nvSpPr>
            <p:spPr>
              <a:xfrm>
                <a:off x="0" y="0"/>
                <a:ext cx="1637523" cy="680758"/>
              </a:xfrm>
              <a:prstGeom prst="roundRect">
                <a:avLst>
                  <a:gd name="adj" fmla="val 4579"/>
                </a:avLst>
              </a:prstGeom>
              <a:solidFill>
                <a:schemeClr val="accent1">
                  <a:lumOff val="-7725"/>
                </a:schemeClr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80808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1339" name="Shape 1339"/>
              <p:cNvSpPr/>
              <p:nvPr/>
            </p:nvSpPr>
            <p:spPr>
              <a:xfrm>
                <a:off x="41251" y="30543"/>
                <a:ext cx="2066321" cy="171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1200">
                    <a:solidFill>
                      <a:srgbClr val="FFFFFF"/>
                    </a:solidFill>
                    <a:uFillTx/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pPr>
                  <a:defRPr sz="1800">
                    <a:solidFill>
                      <a:srgbClr val="00685D"/>
                    </a:solidFill>
                  </a:defRPr>
                </a:pPr>
                <a:r>
                  <a:rPr sz="1200">
                    <a:solidFill>
                      <a:srgbClr val="FFFFFF"/>
                    </a:solidFill>
                  </a:rPr>
                  <a:t>NATS</a:t>
                </a:r>
              </a:p>
            </p:txBody>
          </p:sp>
          <p:pic>
            <p:nvPicPr>
              <p:cNvPr id="1340" name="image10.png" descr="ICON_VM_basic_label_Q30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299703" y="289266"/>
                <a:ext cx="253144" cy="2967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41" name="Shape 1341"/>
              <p:cNvSpPr/>
              <p:nvPr/>
            </p:nvSpPr>
            <p:spPr>
              <a:xfrm>
                <a:off x="390758" y="331665"/>
                <a:ext cx="856007" cy="254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r">
                  <a:defRPr sz="1000">
                    <a:solidFill>
                      <a:srgbClr val="FFFFFF"/>
                    </a:solidFill>
                    <a:uFillTx/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lvl1pPr>
              </a:lstStyle>
              <a:p>
                <a:pPr>
                  <a:defRPr sz="1800">
                    <a:solidFill>
                      <a:srgbClr val="00685D"/>
                    </a:solidFill>
                  </a:defRPr>
                </a:pPr>
                <a:r>
                  <a:rPr sz="1000">
                    <a:solidFill>
                      <a:srgbClr val="FFFFFF"/>
                    </a:solidFill>
                  </a:rPr>
                  <a:t>BOSH Agent</a:t>
                </a:r>
              </a:p>
            </p:txBody>
          </p:sp>
        </p:grpSp>
        <p:sp>
          <p:nvSpPr>
            <p:cNvPr id="1343" name="Shape 1343"/>
            <p:cNvSpPr/>
            <p:nvPr/>
          </p:nvSpPr>
          <p:spPr>
            <a:xfrm rot="11254553">
              <a:off x="115677" y="347724"/>
              <a:ext cx="202002" cy="178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7" h="20870" fill="norm" stroke="1" extrusionOk="0">
                  <a:moveTo>
                    <a:pt x="5461" y="14219"/>
                  </a:moveTo>
                  <a:cubicBezTo>
                    <a:pt x="6370" y="14080"/>
                    <a:pt x="7008" y="13119"/>
                    <a:pt x="6887" y="12073"/>
                  </a:cubicBezTo>
                  <a:cubicBezTo>
                    <a:pt x="6766" y="11027"/>
                    <a:pt x="5932" y="10292"/>
                    <a:pt x="5024" y="10431"/>
                  </a:cubicBezTo>
                  <a:cubicBezTo>
                    <a:pt x="4115" y="10570"/>
                    <a:pt x="3477" y="11531"/>
                    <a:pt x="3598" y="12577"/>
                  </a:cubicBezTo>
                  <a:cubicBezTo>
                    <a:pt x="3719" y="13623"/>
                    <a:pt x="4553" y="14358"/>
                    <a:pt x="5461" y="14219"/>
                  </a:cubicBezTo>
                  <a:close/>
                  <a:moveTo>
                    <a:pt x="10425" y="13459"/>
                  </a:moveTo>
                  <a:cubicBezTo>
                    <a:pt x="11333" y="13320"/>
                    <a:pt x="11971" y="12359"/>
                    <a:pt x="11851" y="11313"/>
                  </a:cubicBezTo>
                  <a:cubicBezTo>
                    <a:pt x="11730" y="10267"/>
                    <a:pt x="10896" y="9532"/>
                    <a:pt x="9987" y="9671"/>
                  </a:cubicBezTo>
                  <a:cubicBezTo>
                    <a:pt x="9079" y="9810"/>
                    <a:pt x="8441" y="10771"/>
                    <a:pt x="8561" y="11817"/>
                  </a:cubicBezTo>
                  <a:cubicBezTo>
                    <a:pt x="8682" y="12863"/>
                    <a:pt x="9516" y="13598"/>
                    <a:pt x="10425" y="13459"/>
                  </a:cubicBezTo>
                  <a:close/>
                  <a:moveTo>
                    <a:pt x="15388" y="12698"/>
                  </a:moveTo>
                  <a:cubicBezTo>
                    <a:pt x="16297" y="12559"/>
                    <a:pt x="16935" y="11599"/>
                    <a:pt x="16814" y="10553"/>
                  </a:cubicBezTo>
                  <a:cubicBezTo>
                    <a:pt x="16693" y="9507"/>
                    <a:pt x="15859" y="8771"/>
                    <a:pt x="14951" y="8911"/>
                  </a:cubicBezTo>
                  <a:cubicBezTo>
                    <a:pt x="14043" y="9050"/>
                    <a:pt x="13404" y="10010"/>
                    <a:pt x="13525" y="11056"/>
                  </a:cubicBezTo>
                  <a:cubicBezTo>
                    <a:pt x="13646" y="12102"/>
                    <a:pt x="14480" y="12838"/>
                    <a:pt x="15388" y="12698"/>
                  </a:cubicBezTo>
                  <a:close/>
                  <a:moveTo>
                    <a:pt x="11333" y="20736"/>
                  </a:moveTo>
                  <a:cubicBezTo>
                    <a:pt x="5692" y="21600"/>
                    <a:pt x="644" y="18177"/>
                    <a:pt x="56" y="13092"/>
                  </a:cubicBezTo>
                  <a:cubicBezTo>
                    <a:pt x="-531" y="8006"/>
                    <a:pt x="3565" y="3182"/>
                    <a:pt x="9205" y="2319"/>
                  </a:cubicBezTo>
                  <a:cubicBezTo>
                    <a:pt x="10331" y="2146"/>
                    <a:pt x="11433" y="2144"/>
                    <a:pt x="12475" y="2337"/>
                  </a:cubicBezTo>
                  <a:cubicBezTo>
                    <a:pt x="14907" y="2290"/>
                    <a:pt x="17337" y="1504"/>
                    <a:pt x="19768" y="0"/>
                  </a:cubicBezTo>
                  <a:cubicBezTo>
                    <a:pt x="19085" y="1758"/>
                    <a:pt x="18589" y="3515"/>
                    <a:pt x="18297" y="5277"/>
                  </a:cubicBezTo>
                  <a:cubicBezTo>
                    <a:pt x="19489" y="6533"/>
                    <a:pt x="20271" y="8142"/>
                    <a:pt x="20482" y="9963"/>
                  </a:cubicBezTo>
                  <a:cubicBezTo>
                    <a:pt x="21069" y="15049"/>
                    <a:pt x="16973" y="19872"/>
                    <a:pt x="11333" y="2073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350" name="Group 1350"/>
          <p:cNvGrpSpPr/>
          <p:nvPr/>
        </p:nvGrpSpPr>
        <p:grpSpPr>
          <a:xfrm>
            <a:off x="6952288" y="3213148"/>
            <a:ext cx="2107573" cy="680758"/>
            <a:chOff x="0" y="0"/>
            <a:chExt cx="2107571" cy="680757"/>
          </a:xfrm>
        </p:grpSpPr>
        <p:sp>
          <p:nvSpPr>
            <p:cNvPr id="1345" name="Shape 1345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Off val="-7725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Health Manager</a:t>
              </a:r>
            </a:p>
          </p:txBody>
        </p:sp>
        <p:pic>
          <p:nvPicPr>
            <p:cNvPr id="1347" name="image10.png" descr="ICON_VM_basic_label_Q30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48" name="Shape 1348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41119" y="250160"/>
              <a:ext cx="188325" cy="162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657" h="15999" fill="norm" stroke="1" extrusionOk="0">
                  <a:moveTo>
                    <a:pt x="5328" y="3849"/>
                  </a:moveTo>
                  <a:cubicBezTo>
                    <a:pt x="7532" y="-5601"/>
                    <a:pt x="16128" y="3849"/>
                    <a:pt x="5328" y="15999"/>
                  </a:cubicBezTo>
                  <a:cubicBezTo>
                    <a:pt x="-5472" y="3849"/>
                    <a:pt x="3124" y="-5601"/>
                    <a:pt x="5328" y="384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356" name="Group 1356"/>
          <p:cNvGrpSpPr/>
          <p:nvPr/>
        </p:nvGrpSpPr>
        <p:grpSpPr>
          <a:xfrm>
            <a:off x="7074767" y="3360675"/>
            <a:ext cx="2107573" cy="680758"/>
            <a:chOff x="0" y="0"/>
            <a:chExt cx="2107571" cy="680757"/>
          </a:xfrm>
        </p:grpSpPr>
        <p:sp>
          <p:nvSpPr>
            <p:cNvPr id="1351" name="Shape 1351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Off val="-7725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DEA</a:t>
              </a:r>
            </a:p>
          </p:txBody>
        </p:sp>
        <p:pic>
          <p:nvPicPr>
            <p:cNvPr id="1353" name="image10.png" descr="ICON_VM_basic_label_Q30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4" name="Shape 1354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  <p:pic>
          <p:nvPicPr>
            <p:cNvPr id="1355" name="pasted-image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4375" y="278422"/>
              <a:ext cx="241301" cy="2286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357" name="Shape 1357"/>
          <p:cNvSpPr/>
          <p:nvPr/>
        </p:nvSpPr>
        <p:spPr>
          <a:xfrm>
            <a:off x="6595493" y="2825056"/>
            <a:ext cx="2199811" cy="1586483"/>
          </a:xfrm>
          <a:prstGeom prst="roundRect">
            <a:avLst>
              <a:gd name="adj" fmla="val 2434"/>
            </a:avLst>
          </a:prstGeom>
          <a:ln w="25400">
            <a:solidFill>
              <a:schemeClr val="accent1">
                <a:lumOff val="-7725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58" name="Shape 1358"/>
          <p:cNvSpPr/>
          <p:nvPr/>
        </p:nvSpPr>
        <p:spPr>
          <a:xfrm>
            <a:off x="7020502" y="4104712"/>
            <a:ext cx="133927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lumOff val="-7725"/>
                  </a:schemeClr>
                </a:solidFill>
              </a:defRPr>
            </a:lvl1pPr>
          </a:lstStyle>
          <a:p>
            <a:pPr/>
            <a:r>
              <a:t>Elastic Runtime</a:t>
            </a:r>
          </a:p>
        </p:txBody>
      </p:sp>
      <p:sp>
        <p:nvSpPr>
          <p:cNvPr id="1396" name="Shape 1396"/>
          <p:cNvSpPr/>
          <p:nvPr/>
        </p:nvSpPr>
        <p:spPr>
          <a:xfrm>
            <a:off x="7062423" y="2430204"/>
            <a:ext cx="522365" cy="552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6625" y="13833"/>
                  <a:pt x="9425" y="6633"/>
                  <a:pt x="0" y="0"/>
                </a:cubicBezTo>
              </a:path>
            </a:pathLst>
          </a:custGeom>
          <a:ln w="19050">
            <a:solidFill>
              <a:srgbClr val="535353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60" name="Shape 1360"/>
          <p:cNvSpPr/>
          <p:nvPr/>
        </p:nvSpPr>
        <p:spPr>
          <a:xfrm>
            <a:off x="7001679" y="2532190"/>
            <a:ext cx="1050463" cy="53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>
              <a:defRPr sz="1800"/>
            </a:pPr>
            <a:r>
              <a:rPr sz="1000"/>
              <a:t>Ping</a:t>
            </a:r>
          </a:p>
        </p:txBody>
      </p:sp>
      <p:sp>
        <p:nvSpPr>
          <p:cNvPr id="1361" name="Shape 1361"/>
          <p:cNvSpPr/>
          <p:nvPr/>
        </p:nvSpPr>
        <p:spPr>
          <a:xfrm>
            <a:off x="6238345" y="1421388"/>
            <a:ext cx="2669706" cy="1108105"/>
          </a:xfrm>
          <a:prstGeom prst="roundRect">
            <a:avLst>
              <a:gd name="adj" fmla="val 3485"/>
            </a:avLst>
          </a:prstGeom>
          <a:ln w="25400">
            <a:solidFill>
              <a:schemeClr val="accent1">
                <a:lumOff val="-7725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364" name="Group 1364"/>
          <p:cNvGrpSpPr/>
          <p:nvPr/>
        </p:nvGrpSpPr>
        <p:grpSpPr>
          <a:xfrm>
            <a:off x="6340990" y="2132950"/>
            <a:ext cx="1004616" cy="297423"/>
            <a:chOff x="0" y="0"/>
            <a:chExt cx="1004614" cy="297422"/>
          </a:xfrm>
        </p:grpSpPr>
        <p:sp>
          <p:nvSpPr>
            <p:cNvPr id="1362" name="Shape 1362"/>
            <p:cNvSpPr/>
            <p:nvPr/>
          </p:nvSpPr>
          <p:spPr>
            <a:xfrm>
              <a:off x="0" y="0"/>
              <a:ext cx="1004615" cy="297423"/>
            </a:xfrm>
            <a:prstGeom prst="roundRect">
              <a:avLst>
                <a:gd name="adj" fmla="val 13169"/>
              </a:avLst>
            </a:prstGeom>
            <a:solidFill>
              <a:schemeClr val="accent1">
                <a:lumOff val="-7725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      </a:t>
              </a:r>
              <a:r>
                <a:rPr sz="1200"/>
                <a:t>NATS</a:t>
              </a:r>
            </a:p>
          </p:txBody>
        </p:sp>
        <p:pic>
          <p:nvPicPr>
            <p:cNvPr id="1363" name="pasted-image.pdf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5986" y="73551"/>
              <a:ext cx="228601" cy="18505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365" name="Shape 1365"/>
          <p:cNvSpPr/>
          <p:nvPr/>
        </p:nvSpPr>
        <p:spPr>
          <a:xfrm flipH="1">
            <a:off x="7288898" y="2273849"/>
            <a:ext cx="228601" cy="1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66" name="Shape 1366"/>
          <p:cNvSpPr/>
          <p:nvPr/>
        </p:nvSpPr>
        <p:spPr>
          <a:xfrm flipV="1">
            <a:off x="6817769" y="1925509"/>
            <a:ext cx="526514" cy="210839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67" name="Shape 1367"/>
          <p:cNvSpPr/>
          <p:nvPr/>
        </p:nvSpPr>
        <p:spPr>
          <a:xfrm>
            <a:off x="7448210" y="2100349"/>
            <a:ext cx="1360687" cy="330024"/>
          </a:xfrm>
          <a:prstGeom prst="roundRect">
            <a:avLst>
              <a:gd name="adj" fmla="val 15295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Health Monitor</a:t>
            </a:r>
          </a:p>
        </p:txBody>
      </p:sp>
      <p:grpSp>
        <p:nvGrpSpPr>
          <p:cNvPr id="1370" name="Group 1370"/>
          <p:cNvGrpSpPr/>
          <p:nvPr/>
        </p:nvGrpSpPr>
        <p:grpSpPr>
          <a:xfrm>
            <a:off x="6974143" y="1586753"/>
            <a:ext cx="1451970" cy="363583"/>
            <a:chOff x="0" y="0"/>
            <a:chExt cx="1451969" cy="363582"/>
          </a:xfrm>
        </p:grpSpPr>
        <p:sp>
          <p:nvSpPr>
            <p:cNvPr id="1368" name="Shape 1368"/>
            <p:cNvSpPr/>
            <p:nvPr/>
          </p:nvSpPr>
          <p:spPr>
            <a:xfrm>
              <a:off x="0" y="0"/>
              <a:ext cx="1451970" cy="363583"/>
            </a:xfrm>
            <a:prstGeom prst="roundRect">
              <a:avLst>
                <a:gd name="adj" fmla="val 13884"/>
              </a:avLst>
            </a:prstGeom>
            <a:solidFill>
              <a:schemeClr val="accent1">
                <a:lumOff val="-7725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2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        BOSH Director</a:t>
              </a:r>
            </a:p>
          </p:txBody>
        </p:sp>
        <p:pic>
          <p:nvPicPr>
            <p:cNvPr id="1369" name="pasted-image.pdf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78883" y="73841"/>
              <a:ext cx="167923" cy="2159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371" name="Shape 1371"/>
          <p:cNvSpPr/>
          <p:nvPr/>
        </p:nvSpPr>
        <p:spPr>
          <a:xfrm>
            <a:off x="3939013" y="2832551"/>
            <a:ext cx="2199811" cy="1586484"/>
          </a:xfrm>
          <a:prstGeom prst="roundRect">
            <a:avLst>
              <a:gd name="adj" fmla="val 2434"/>
            </a:avLst>
          </a:prstGeom>
          <a:ln w="25400">
            <a:solidFill>
              <a:schemeClr val="accent1">
                <a:lumOff val="-7725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2" name="Shape 1372"/>
          <p:cNvSpPr/>
          <p:nvPr/>
        </p:nvSpPr>
        <p:spPr>
          <a:xfrm>
            <a:off x="4364022" y="4112207"/>
            <a:ext cx="1322783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lumOff val="-7725"/>
                  </a:schemeClr>
                </a:solidFill>
              </a:defRPr>
            </a:lvl1pPr>
          </a:lstStyle>
          <a:p>
            <a:pPr/>
            <a:r>
              <a:t>Pivotal MySQL </a:t>
            </a:r>
          </a:p>
        </p:txBody>
      </p:sp>
      <p:grpSp>
        <p:nvGrpSpPr>
          <p:cNvPr id="1378" name="Group 1378"/>
          <p:cNvGrpSpPr/>
          <p:nvPr/>
        </p:nvGrpSpPr>
        <p:grpSpPr>
          <a:xfrm>
            <a:off x="4023987" y="2990568"/>
            <a:ext cx="2107573" cy="680759"/>
            <a:chOff x="0" y="0"/>
            <a:chExt cx="2107571" cy="680757"/>
          </a:xfrm>
        </p:grpSpPr>
        <p:sp>
          <p:nvSpPr>
            <p:cNvPr id="1373" name="Shape 1373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Off val="-7725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41251" y="30543"/>
              <a:ext cx="2066321" cy="17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MySQL Server</a:t>
              </a: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64243" y="218145"/>
              <a:ext cx="167843" cy="22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6618"/>
                  </a:moveTo>
                  <a:lnTo>
                    <a:pt x="6946" y="18824"/>
                  </a:lnTo>
                  <a:cubicBezTo>
                    <a:pt x="7990" y="19479"/>
                    <a:pt x="9343" y="19815"/>
                    <a:pt x="10800" y="19815"/>
                  </a:cubicBezTo>
                  <a:cubicBezTo>
                    <a:pt x="12257" y="19815"/>
                    <a:pt x="13610" y="19479"/>
                    <a:pt x="14654" y="18825"/>
                  </a:cubicBezTo>
                  <a:close/>
                  <a:moveTo>
                    <a:pt x="4280" y="12886"/>
                  </a:moveTo>
                  <a:cubicBezTo>
                    <a:pt x="3997" y="13421"/>
                    <a:pt x="3858" y="14005"/>
                    <a:pt x="3858" y="14613"/>
                  </a:cubicBezTo>
                  <a:cubicBezTo>
                    <a:pt x="3858" y="16342"/>
                    <a:pt x="4983" y="17873"/>
                    <a:pt x="6787" y="18744"/>
                  </a:cubicBezTo>
                  <a:lnTo>
                    <a:pt x="8263" y="15166"/>
                  </a:lnTo>
                  <a:close/>
                  <a:moveTo>
                    <a:pt x="17320" y="12886"/>
                  </a:moveTo>
                  <a:lnTo>
                    <a:pt x="13337" y="15166"/>
                  </a:lnTo>
                  <a:lnTo>
                    <a:pt x="14813" y="18744"/>
                  </a:lnTo>
                  <a:cubicBezTo>
                    <a:pt x="16617" y="17873"/>
                    <a:pt x="17742" y="16342"/>
                    <a:pt x="17742" y="14613"/>
                  </a:cubicBezTo>
                  <a:cubicBezTo>
                    <a:pt x="17742" y="14005"/>
                    <a:pt x="17603" y="13421"/>
                    <a:pt x="17320" y="12886"/>
                  </a:cubicBezTo>
                  <a:close/>
                  <a:moveTo>
                    <a:pt x="10970" y="9424"/>
                  </a:moveTo>
                  <a:lnTo>
                    <a:pt x="12368" y="12816"/>
                  </a:lnTo>
                  <a:lnTo>
                    <a:pt x="17290" y="12816"/>
                  </a:lnTo>
                  <a:cubicBezTo>
                    <a:pt x="16353" y="10863"/>
                    <a:pt x="13884" y="9465"/>
                    <a:pt x="10970" y="9424"/>
                  </a:cubicBezTo>
                  <a:close/>
                  <a:moveTo>
                    <a:pt x="10630" y="9424"/>
                  </a:moveTo>
                  <a:cubicBezTo>
                    <a:pt x="7716" y="9465"/>
                    <a:pt x="5247" y="10863"/>
                    <a:pt x="4310" y="12816"/>
                  </a:cubicBezTo>
                  <a:lnTo>
                    <a:pt x="9232" y="12816"/>
                  </a:lnTo>
                  <a:close/>
                  <a:moveTo>
                    <a:pt x="12665" y="2637"/>
                  </a:moveTo>
                  <a:lnTo>
                    <a:pt x="20124" y="2637"/>
                  </a:lnTo>
                  <a:lnTo>
                    <a:pt x="20124" y="5249"/>
                  </a:lnTo>
                  <a:lnTo>
                    <a:pt x="15871" y="8762"/>
                  </a:lnTo>
                  <a:cubicBezTo>
                    <a:pt x="18434" y="9999"/>
                    <a:pt x="20124" y="12158"/>
                    <a:pt x="20124" y="14613"/>
                  </a:cubicBezTo>
                  <a:cubicBezTo>
                    <a:pt x="20124" y="18472"/>
                    <a:pt x="15949" y="21600"/>
                    <a:pt x="10800" y="21600"/>
                  </a:cubicBezTo>
                  <a:cubicBezTo>
                    <a:pt x="5651" y="21600"/>
                    <a:pt x="1476" y="18472"/>
                    <a:pt x="1476" y="14613"/>
                  </a:cubicBezTo>
                  <a:cubicBezTo>
                    <a:pt x="1476" y="12161"/>
                    <a:pt x="3162" y="10004"/>
                    <a:pt x="5719" y="8766"/>
                  </a:cubicBezTo>
                  <a:lnTo>
                    <a:pt x="1476" y="5261"/>
                  </a:lnTo>
                  <a:lnTo>
                    <a:pt x="1476" y="2649"/>
                  </a:lnTo>
                  <a:lnTo>
                    <a:pt x="8935" y="2649"/>
                  </a:lnTo>
                  <a:lnTo>
                    <a:pt x="8935" y="7767"/>
                  </a:lnTo>
                  <a:cubicBezTo>
                    <a:pt x="9538" y="7675"/>
                    <a:pt x="10161" y="7626"/>
                    <a:pt x="10800" y="7626"/>
                  </a:cubicBezTo>
                  <a:lnTo>
                    <a:pt x="12665" y="7767"/>
                  </a:lnTo>
                  <a:lnTo>
                    <a:pt x="12665" y="5249"/>
                  </a:ln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1688"/>
                  </a:lnTo>
                  <a:lnTo>
                    <a:pt x="0" y="16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  <p:pic>
          <p:nvPicPr>
            <p:cNvPr id="1376" name="image10.png" descr="ICON_VM_basic_label_Q30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7" name="Shape 1377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</p:grpSp>
      <p:grpSp>
        <p:nvGrpSpPr>
          <p:cNvPr id="1385" name="Group 1385"/>
          <p:cNvGrpSpPr/>
          <p:nvPr/>
        </p:nvGrpSpPr>
        <p:grpSpPr>
          <a:xfrm>
            <a:off x="4146635" y="3195113"/>
            <a:ext cx="2107573" cy="680758"/>
            <a:chOff x="0" y="0"/>
            <a:chExt cx="2107571" cy="680757"/>
          </a:xfrm>
        </p:grpSpPr>
        <p:grpSp>
          <p:nvGrpSpPr>
            <p:cNvPr id="1383" name="Group 1383"/>
            <p:cNvGrpSpPr/>
            <p:nvPr/>
          </p:nvGrpSpPr>
          <p:grpSpPr>
            <a:xfrm>
              <a:off x="0" y="0"/>
              <a:ext cx="2107572" cy="680758"/>
              <a:chOff x="0" y="0"/>
              <a:chExt cx="2107571" cy="680757"/>
            </a:xfrm>
          </p:grpSpPr>
          <p:sp>
            <p:nvSpPr>
              <p:cNvPr id="1379" name="Shape 1379"/>
              <p:cNvSpPr/>
              <p:nvPr/>
            </p:nvSpPr>
            <p:spPr>
              <a:xfrm>
                <a:off x="0" y="0"/>
                <a:ext cx="1637523" cy="680758"/>
              </a:xfrm>
              <a:prstGeom prst="roundRect">
                <a:avLst>
                  <a:gd name="adj" fmla="val 4579"/>
                </a:avLst>
              </a:prstGeom>
              <a:solidFill>
                <a:schemeClr val="accent1">
                  <a:lumOff val="-7725"/>
                </a:schemeClr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80808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1380" name="Shape 1380"/>
              <p:cNvSpPr/>
              <p:nvPr/>
            </p:nvSpPr>
            <p:spPr>
              <a:xfrm>
                <a:off x="41251" y="30543"/>
                <a:ext cx="2066321" cy="171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1200">
                    <a:solidFill>
                      <a:srgbClr val="FFFFFF"/>
                    </a:solidFill>
                    <a:uFillTx/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pPr>
                  <a:defRPr sz="1800">
                    <a:solidFill>
                      <a:srgbClr val="00685D"/>
                    </a:solidFill>
                  </a:defRPr>
                </a:pPr>
                <a:r>
                  <a:rPr sz="1200">
                    <a:solidFill>
                      <a:srgbClr val="FFFFFF"/>
                    </a:solidFill>
                  </a:rPr>
                  <a:t>Service Broker</a:t>
                </a:r>
              </a:p>
            </p:txBody>
          </p:sp>
          <p:pic>
            <p:nvPicPr>
              <p:cNvPr id="1381" name="image10.png" descr="ICON_VM_basic_label_Q30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299703" y="289266"/>
                <a:ext cx="253144" cy="2967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82" name="Shape 1382"/>
              <p:cNvSpPr/>
              <p:nvPr/>
            </p:nvSpPr>
            <p:spPr>
              <a:xfrm>
                <a:off x="390758" y="331665"/>
                <a:ext cx="856007" cy="254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r">
                  <a:defRPr sz="1000">
                    <a:solidFill>
                      <a:srgbClr val="FFFFFF"/>
                    </a:solidFill>
                    <a:uFillTx/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lvl1pPr>
              </a:lstStyle>
              <a:p>
                <a:pPr>
                  <a:defRPr sz="1800">
                    <a:solidFill>
                      <a:srgbClr val="00685D"/>
                    </a:solidFill>
                  </a:defRPr>
                </a:pPr>
                <a:r>
                  <a:rPr sz="1000">
                    <a:solidFill>
                      <a:srgbClr val="FFFFFF"/>
                    </a:solidFill>
                  </a:rPr>
                  <a:t>BOSH Agent</a:t>
                </a:r>
              </a:p>
            </p:txBody>
          </p:sp>
        </p:grpSp>
        <p:sp>
          <p:nvSpPr>
            <p:cNvPr id="1384" name="Shape 1384"/>
            <p:cNvSpPr/>
            <p:nvPr/>
          </p:nvSpPr>
          <p:spPr>
            <a:xfrm rot="11254553">
              <a:off x="115677" y="347724"/>
              <a:ext cx="202002" cy="178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7" h="20870" fill="norm" stroke="1" extrusionOk="0">
                  <a:moveTo>
                    <a:pt x="5461" y="14219"/>
                  </a:moveTo>
                  <a:cubicBezTo>
                    <a:pt x="6370" y="14080"/>
                    <a:pt x="7008" y="13119"/>
                    <a:pt x="6887" y="12073"/>
                  </a:cubicBezTo>
                  <a:cubicBezTo>
                    <a:pt x="6766" y="11027"/>
                    <a:pt x="5932" y="10292"/>
                    <a:pt x="5024" y="10431"/>
                  </a:cubicBezTo>
                  <a:cubicBezTo>
                    <a:pt x="4115" y="10570"/>
                    <a:pt x="3477" y="11531"/>
                    <a:pt x="3598" y="12577"/>
                  </a:cubicBezTo>
                  <a:cubicBezTo>
                    <a:pt x="3719" y="13623"/>
                    <a:pt x="4553" y="14358"/>
                    <a:pt x="5461" y="14219"/>
                  </a:cubicBezTo>
                  <a:close/>
                  <a:moveTo>
                    <a:pt x="10425" y="13459"/>
                  </a:moveTo>
                  <a:cubicBezTo>
                    <a:pt x="11333" y="13320"/>
                    <a:pt x="11971" y="12359"/>
                    <a:pt x="11851" y="11313"/>
                  </a:cubicBezTo>
                  <a:cubicBezTo>
                    <a:pt x="11730" y="10267"/>
                    <a:pt x="10896" y="9532"/>
                    <a:pt x="9987" y="9671"/>
                  </a:cubicBezTo>
                  <a:cubicBezTo>
                    <a:pt x="9079" y="9810"/>
                    <a:pt x="8441" y="10771"/>
                    <a:pt x="8561" y="11817"/>
                  </a:cubicBezTo>
                  <a:cubicBezTo>
                    <a:pt x="8682" y="12863"/>
                    <a:pt x="9516" y="13598"/>
                    <a:pt x="10425" y="13459"/>
                  </a:cubicBezTo>
                  <a:close/>
                  <a:moveTo>
                    <a:pt x="15388" y="12698"/>
                  </a:moveTo>
                  <a:cubicBezTo>
                    <a:pt x="16297" y="12559"/>
                    <a:pt x="16935" y="11599"/>
                    <a:pt x="16814" y="10553"/>
                  </a:cubicBezTo>
                  <a:cubicBezTo>
                    <a:pt x="16693" y="9507"/>
                    <a:pt x="15859" y="8771"/>
                    <a:pt x="14951" y="8911"/>
                  </a:cubicBezTo>
                  <a:cubicBezTo>
                    <a:pt x="14043" y="9050"/>
                    <a:pt x="13404" y="10010"/>
                    <a:pt x="13525" y="11056"/>
                  </a:cubicBezTo>
                  <a:cubicBezTo>
                    <a:pt x="13646" y="12102"/>
                    <a:pt x="14480" y="12838"/>
                    <a:pt x="15388" y="12698"/>
                  </a:cubicBezTo>
                  <a:close/>
                  <a:moveTo>
                    <a:pt x="11333" y="20736"/>
                  </a:moveTo>
                  <a:cubicBezTo>
                    <a:pt x="5692" y="21600"/>
                    <a:pt x="644" y="18177"/>
                    <a:pt x="56" y="13092"/>
                  </a:cubicBezTo>
                  <a:cubicBezTo>
                    <a:pt x="-531" y="8006"/>
                    <a:pt x="3565" y="3182"/>
                    <a:pt x="9205" y="2319"/>
                  </a:cubicBezTo>
                  <a:cubicBezTo>
                    <a:pt x="10331" y="2146"/>
                    <a:pt x="11433" y="2144"/>
                    <a:pt x="12475" y="2337"/>
                  </a:cubicBezTo>
                  <a:cubicBezTo>
                    <a:pt x="14907" y="2290"/>
                    <a:pt x="17337" y="1504"/>
                    <a:pt x="19768" y="0"/>
                  </a:cubicBezTo>
                  <a:cubicBezTo>
                    <a:pt x="19085" y="1758"/>
                    <a:pt x="18589" y="3515"/>
                    <a:pt x="18297" y="5277"/>
                  </a:cubicBezTo>
                  <a:cubicBezTo>
                    <a:pt x="19489" y="6533"/>
                    <a:pt x="20271" y="8142"/>
                    <a:pt x="20482" y="9963"/>
                  </a:cubicBezTo>
                  <a:cubicBezTo>
                    <a:pt x="21069" y="15049"/>
                    <a:pt x="16973" y="19872"/>
                    <a:pt x="11333" y="2073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391" name="Group 1391"/>
          <p:cNvGrpSpPr/>
          <p:nvPr/>
        </p:nvGrpSpPr>
        <p:grpSpPr>
          <a:xfrm>
            <a:off x="4292019" y="3394211"/>
            <a:ext cx="2107573" cy="680759"/>
            <a:chOff x="0" y="0"/>
            <a:chExt cx="2107571" cy="680757"/>
          </a:xfrm>
        </p:grpSpPr>
        <p:sp>
          <p:nvSpPr>
            <p:cNvPr id="1386" name="Shape 1386"/>
            <p:cNvSpPr/>
            <p:nvPr/>
          </p:nvSpPr>
          <p:spPr>
            <a:xfrm>
              <a:off x="0" y="0"/>
              <a:ext cx="1637523" cy="680758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Off val="-7725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41251" y="30543"/>
              <a:ext cx="2066321" cy="1975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MySQL Server</a:t>
              </a:r>
            </a:p>
          </p:txBody>
        </p:sp>
        <p:pic>
          <p:nvPicPr>
            <p:cNvPr id="1388" name="image10.png" descr="ICON_VM_basic_label_Q30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9703" y="289266"/>
              <a:ext cx="253144" cy="296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9" name="Shape 1389"/>
            <p:cNvSpPr/>
            <p:nvPr/>
          </p:nvSpPr>
          <p:spPr>
            <a:xfrm>
              <a:off x="390758" y="331665"/>
              <a:ext cx="856007" cy="254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sz="1000">
                  <a:solidFill>
                    <a:srgbClr val="FFFFFF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>
                <a:defRPr sz="1800">
                  <a:solidFill>
                    <a:srgbClr val="00685D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BOSH Agent</a:t>
              </a:r>
            </a:p>
          </p:txBody>
        </p:sp>
        <p:pic>
          <p:nvPicPr>
            <p:cNvPr id="1390" name="pasted-image.pdf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0" b="0"/>
            <a:stretch>
              <a:fillRect/>
            </a:stretch>
          </p:blipFill>
          <p:spPr>
            <a:xfrm>
              <a:off x="94375" y="278422"/>
              <a:ext cx="241301" cy="2286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392" name="Shape 1392"/>
          <p:cNvSpPr/>
          <p:nvPr/>
        </p:nvSpPr>
        <p:spPr>
          <a:xfrm>
            <a:off x="232914" y="1993759"/>
            <a:ext cx="177977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Apply Changes</a:t>
            </a:r>
          </a:p>
        </p:txBody>
      </p:sp>
      <p:sp>
        <p:nvSpPr>
          <p:cNvPr id="1393" name="Shape 1393"/>
          <p:cNvSpPr/>
          <p:nvPr/>
        </p:nvSpPr>
        <p:spPr>
          <a:xfrm>
            <a:off x="232914" y="2514953"/>
            <a:ext cx="3106675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(… same for other services)</a:t>
            </a:r>
          </a:p>
        </p:txBody>
      </p:sp>
      <p:sp>
        <p:nvSpPr>
          <p:cNvPr id="1394" name="Shape 1394"/>
          <p:cNvSpPr/>
          <p:nvPr/>
        </p:nvSpPr>
        <p:spPr>
          <a:xfrm>
            <a:off x="232914" y="966653"/>
            <a:ext cx="3445511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Conf. IaaS tile / apply changes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Class="entr" nodeType="after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6" dur="5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1" grpId="2"/>
      <p:bldP build="whole" bldLvl="1" animBg="1" rev="0" advAuto="0" spid="1395" grpId="1"/>
      <p:bldP build="whole" bldLvl="1" animBg="1" rev="0" advAuto="0" spid="1360" grpId="4"/>
      <p:bldP build="whole" bldLvl="1" animBg="1" rev="0" advAuto="0" spid="1396" grpId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Shape 13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56"/>
            <a:ext cx="9293403" cy="4600270"/>
          </a:xfrm>
          <a:prstGeom prst="rect">
            <a:avLst/>
          </a:prstGeom>
          <a:ln w="12700">
            <a:miter lim="400000"/>
          </a:ln>
        </p:spPr>
      </p:pic>
      <p:sp>
        <p:nvSpPr>
          <p:cNvPr id="1400" name="Shape 1400"/>
          <p:cNvSpPr/>
          <p:nvPr/>
        </p:nvSpPr>
        <p:spPr>
          <a:xfrm flipH="1">
            <a:off x="1151818" y="3848245"/>
            <a:ext cx="539980" cy="539980"/>
          </a:xfrm>
          <a:prstGeom prst="line">
            <a:avLst/>
          </a:prstGeom>
          <a:ln w="25400">
            <a:solidFill>
              <a:schemeClr val="accent3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403" name="Group 1403"/>
          <p:cNvGrpSpPr/>
          <p:nvPr/>
        </p:nvGrpSpPr>
        <p:grpSpPr>
          <a:xfrm>
            <a:off x="3873282" y="2958705"/>
            <a:ext cx="2243613" cy="1545898"/>
            <a:chOff x="-100484" y="0"/>
            <a:chExt cx="2243611" cy="1545897"/>
          </a:xfrm>
        </p:grpSpPr>
        <p:pic>
          <p:nvPicPr>
            <p:cNvPr id="1401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416705" cy="1416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02" name="Shape 1402"/>
            <p:cNvSpPr/>
            <p:nvPr/>
          </p:nvSpPr>
          <p:spPr>
            <a:xfrm>
              <a:off x="-100485" y="1239897"/>
              <a:ext cx="2243612" cy="30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>
                  <a:solidFill>
                    <a:schemeClr val="accent5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p-rabbitmq-1.3</a:t>
              </a:r>
              <a:r>
                <a:t>.pivotal</a:t>
              </a:r>
            </a:p>
          </p:txBody>
        </p:sp>
      </p:grpSp>
      <p:grpSp>
        <p:nvGrpSpPr>
          <p:cNvPr id="1406" name="Group 1406"/>
          <p:cNvGrpSpPr/>
          <p:nvPr/>
        </p:nvGrpSpPr>
        <p:grpSpPr>
          <a:xfrm>
            <a:off x="1738666" y="3457174"/>
            <a:ext cx="2448127" cy="548960"/>
            <a:chOff x="0" y="0"/>
            <a:chExt cx="2448125" cy="548959"/>
          </a:xfrm>
        </p:grpSpPr>
        <p:sp>
          <p:nvSpPr>
            <p:cNvPr id="1405" name="Shape 1405"/>
            <p:cNvSpPr/>
            <p:nvPr/>
          </p:nvSpPr>
          <p:spPr>
            <a:xfrm>
              <a:off x="38100" y="38100"/>
              <a:ext cx="2371926" cy="472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pPr/>
              <a:r>
                <a:t>Upload a .pivotal file</a:t>
              </a:r>
            </a:p>
          </p:txBody>
        </p:sp>
        <p:pic>
          <p:nvPicPr>
            <p:cNvPr id="1404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2448126" cy="548961"/>
            </a:xfrm>
            <a:prstGeom prst="rect">
              <a:avLst/>
            </a:prstGeom>
            <a:effectLst/>
          </p:spPr>
        </p:pic>
      </p:grpSp>
      <p:sp>
        <p:nvSpPr>
          <p:cNvPr id="1407" name="Shape 1407"/>
          <p:cNvSpPr/>
          <p:nvPr>
            <p:ph type="title" idx="4294967295"/>
          </p:nvPr>
        </p:nvSpPr>
        <p:spPr>
          <a:xfrm>
            <a:off x="2889662" y="2033333"/>
            <a:ext cx="7852268" cy="533401"/>
          </a:xfrm>
          <a:prstGeom prst="rect">
            <a:avLst/>
          </a:prstGeom>
          <a:effectLst/>
        </p:spPr>
        <p:txBody>
          <a:bodyPr anchor="t"/>
          <a:lstStyle/>
          <a:p>
            <a:pPr lvl="5">
              <a:lnSpc>
                <a:spcPct val="100000"/>
              </a:lnSpc>
              <a:defRPr sz="3200">
                <a:solidFill>
                  <a:schemeClr val="accent1">
                    <a:lumOff val="-7725"/>
                  </a:schemeClr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… adding a new tile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400" fill="hold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0" fill="hold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9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499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99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499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7" grpId="1"/>
      <p:bldP build="whole" bldLvl="1" animBg="1" rev="0" advAuto="0" spid="1399" grpId="2"/>
      <p:bldP build="whole" bldLvl="1" animBg="1" rev="0" advAuto="0" spid="1406" grpId="4"/>
      <p:bldP build="whole" bldLvl="1" animBg="1" rev="0" advAuto="0" spid="1403" grpId="5"/>
      <p:bldP build="whole" bldLvl="1" animBg="1" rev="0" advAuto="0" spid="1400" grpId="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0" name="Shape 1410"/>
          <p:cNvSpPr/>
          <p:nvPr/>
        </p:nvSpPr>
        <p:spPr>
          <a:xfrm>
            <a:off x="375623" y="306921"/>
            <a:ext cx="598321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5" indent="0">
              <a:defRPr sz="2300">
                <a:solidFill>
                  <a:schemeClr val="accent1">
                    <a:lumOff val="-7725"/>
                  </a:schemeClr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What’s inside a .pivotal file?</a:t>
            </a:r>
          </a:p>
        </p:txBody>
      </p:sp>
      <p:grpSp>
        <p:nvGrpSpPr>
          <p:cNvPr id="1420" name="Group 1420"/>
          <p:cNvGrpSpPr/>
          <p:nvPr/>
        </p:nvGrpSpPr>
        <p:grpSpPr>
          <a:xfrm>
            <a:off x="526280" y="1513833"/>
            <a:ext cx="8584754" cy="1980367"/>
            <a:chOff x="0" y="0"/>
            <a:chExt cx="8584752" cy="1980366"/>
          </a:xfrm>
        </p:grpSpPr>
        <p:pic>
          <p:nvPicPr>
            <p:cNvPr id="1411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296614" cy="1756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2" name="Shape 1412"/>
            <p:cNvSpPr/>
            <p:nvPr/>
          </p:nvSpPr>
          <p:spPr>
            <a:xfrm flipH="1">
              <a:off x="5109078" y="1609526"/>
              <a:ext cx="462619" cy="1"/>
            </a:xfrm>
            <a:prstGeom prst="line">
              <a:avLst/>
            </a:prstGeom>
            <a:noFill/>
            <a:ln w="254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413" name="Shape 1413"/>
            <p:cNvSpPr/>
            <p:nvPr/>
          </p:nvSpPr>
          <p:spPr>
            <a:xfrm flipH="1" flipV="1">
              <a:off x="2100425" y="1279326"/>
              <a:ext cx="3482451" cy="1"/>
            </a:xfrm>
            <a:prstGeom prst="line">
              <a:avLst/>
            </a:prstGeom>
            <a:noFill/>
            <a:ln w="254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414" name="Shape 1414"/>
            <p:cNvSpPr/>
            <p:nvPr/>
          </p:nvSpPr>
          <p:spPr>
            <a:xfrm flipH="1" flipV="1">
              <a:off x="2100425" y="770481"/>
              <a:ext cx="3482451" cy="1"/>
            </a:xfrm>
            <a:prstGeom prst="line">
              <a:avLst/>
            </a:prstGeom>
            <a:noFill/>
            <a:ln w="254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415" name="Shape 1415"/>
            <p:cNvSpPr/>
            <p:nvPr/>
          </p:nvSpPr>
          <p:spPr>
            <a:xfrm flipH="1" flipV="1">
              <a:off x="2100425" y="439859"/>
              <a:ext cx="3482451" cy="1"/>
            </a:xfrm>
            <a:prstGeom prst="line">
              <a:avLst/>
            </a:prstGeom>
            <a:noFill/>
            <a:ln w="254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416" name="Shape 1416"/>
            <p:cNvSpPr/>
            <p:nvPr/>
          </p:nvSpPr>
          <p:spPr>
            <a:xfrm>
              <a:off x="5602371" y="1446966"/>
              <a:ext cx="179215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>
                  <a:solidFill>
                    <a:srgbClr val="535353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Stemcell</a:t>
              </a:r>
            </a:p>
          </p:txBody>
        </p:sp>
        <p:sp>
          <p:nvSpPr>
            <p:cNvPr id="1417" name="Shape 1417"/>
            <p:cNvSpPr/>
            <p:nvPr/>
          </p:nvSpPr>
          <p:spPr>
            <a:xfrm>
              <a:off x="5602371" y="1133699"/>
              <a:ext cx="179215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>
                  <a:solidFill>
                    <a:srgbClr val="535353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BOSH release</a:t>
              </a:r>
            </a:p>
          </p:txBody>
        </p:sp>
        <p:sp>
          <p:nvSpPr>
            <p:cNvPr id="1418" name="Shape 1418"/>
            <p:cNvSpPr/>
            <p:nvPr/>
          </p:nvSpPr>
          <p:spPr>
            <a:xfrm>
              <a:off x="5602371" y="611447"/>
              <a:ext cx="2547777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>
                  <a:solidFill>
                    <a:srgbClr val="535353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Manifest template (includes tile image)</a:t>
              </a:r>
            </a:p>
          </p:txBody>
        </p:sp>
        <p:sp>
          <p:nvSpPr>
            <p:cNvPr id="1419" name="Shape 1419"/>
            <p:cNvSpPr/>
            <p:nvPr/>
          </p:nvSpPr>
          <p:spPr>
            <a:xfrm>
              <a:off x="5602371" y="270099"/>
              <a:ext cx="2982382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>
                  <a:solidFill>
                    <a:srgbClr val="535353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Migration from previous versions</a:t>
              </a:r>
            </a:p>
          </p:txBody>
        </p:sp>
      </p:grpSp>
      <p:sp>
        <p:nvSpPr>
          <p:cNvPr id="1421" name="Shape 1421"/>
          <p:cNvSpPr/>
          <p:nvPr/>
        </p:nvSpPr>
        <p:spPr>
          <a:xfrm>
            <a:off x="375623" y="687921"/>
            <a:ext cx="598321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5" indent="0">
              <a:defRPr sz="1600">
                <a:solidFill>
                  <a:srgbClr val="535353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Ops Manager tile file</a:t>
            </a:r>
          </a:p>
        </p:txBody>
      </p:sp>
      <p:grpSp>
        <p:nvGrpSpPr>
          <p:cNvPr id="1424" name="Group 1424"/>
          <p:cNvGrpSpPr/>
          <p:nvPr/>
        </p:nvGrpSpPr>
        <p:grpSpPr>
          <a:xfrm>
            <a:off x="4149476" y="-65992"/>
            <a:ext cx="2243613" cy="1545899"/>
            <a:chOff x="-100484" y="0"/>
            <a:chExt cx="2243611" cy="1545897"/>
          </a:xfrm>
        </p:grpSpPr>
        <p:pic>
          <p:nvPicPr>
            <p:cNvPr id="1422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416705" cy="1416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3" name="Shape 1423"/>
            <p:cNvSpPr/>
            <p:nvPr/>
          </p:nvSpPr>
          <p:spPr>
            <a:xfrm>
              <a:off x="-100485" y="1239897"/>
              <a:ext cx="2243612" cy="30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>
                  <a:solidFill>
                    <a:schemeClr val="accent5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p-rabbitmq-1.3</a:t>
              </a:r>
              <a:r>
                <a:t>.pivotal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75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0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672" y="971128"/>
            <a:ext cx="9144001" cy="3629086"/>
          </a:xfrm>
          <a:prstGeom prst="rect">
            <a:avLst/>
          </a:prstGeom>
          <a:ln w="12700">
            <a:miter lim="400000"/>
          </a:ln>
        </p:spPr>
      </p:pic>
      <p:sp>
        <p:nvSpPr>
          <p:cNvPr id="1427" name="Shape 14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8" name="Shape 1428"/>
          <p:cNvSpPr/>
          <p:nvPr/>
        </p:nvSpPr>
        <p:spPr>
          <a:xfrm>
            <a:off x="375623" y="306921"/>
            <a:ext cx="598321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5" indent="0">
              <a:defRPr sz="2300">
                <a:solidFill>
                  <a:schemeClr val="accent1">
                    <a:lumOff val="-7725"/>
                  </a:schemeClr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What’s inside a .pivotal file?</a:t>
            </a:r>
          </a:p>
        </p:txBody>
      </p:sp>
      <p:sp>
        <p:nvSpPr>
          <p:cNvPr id="1429" name="Shape 1429"/>
          <p:cNvSpPr/>
          <p:nvPr/>
        </p:nvSpPr>
        <p:spPr>
          <a:xfrm>
            <a:off x="375623" y="687921"/>
            <a:ext cx="598321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5" indent="0">
              <a:defRPr sz="1600">
                <a:solidFill>
                  <a:srgbClr val="535353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Ops Manager tile file</a:t>
            </a:r>
          </a:p>
        </p:txBody>
      </p:sp>
      <p:grpSp>
        <p:nvGrpSpPr>
          <p:cNvPr id="1434" name="Group 1434"/>
          <p:cNvGrpSpPr/>
          <p:nvPr/>
        </p:nvGrpSpPr>
        <p:grpSpPr>
          <a:xfrm>
            <a:off x="4301047" y="2174878"/>
            <a:ext cx="4857402" cy="2173824"/>
            <a:chOff x="0" y="0"/>
            <a:chExt cx="4857400" cy="2173823"/>
          </a:xfrm>
        </p:grpSpPr>
        <p:pic>
          <p:nvPicPr>
            <p:cNvPr id="1430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701474" cy="1955737"/>
            </a:xfrm>
            <a:prstGeom prst="rect">
              <a:avLst/>
            </a:prstGeom>
            <a:ln w="25400" cap="flat">
              <a:solidFill>
                <a:schemeClr val="accent3"/>
              </a:solidFill>
              <a:prstDash val="solid"/>
              <a:round/>
            </a:ln>
            <a:effectLst>
              <a:outerShdw sx="100000" sy="100000" kx="0" ky="0" algn="b" rotWithShape="0" blurRad="38100" dist="83500" dir="5400000">
                <a:srgbClr val="000000">
                  <a:alpha val="38000"/>
                </a:srgbClr>
              </a:outerShdw>
            </a:effectLst>
          </p:spPr>
        </p:pic>
        <p:grpSp>
          <p:nvGrpSpPr>
            <p:cNvPr id="1433" name="Group 1433"/>
            <p:cNvGrpSpPr/>
            <p:nvPr/>
          </p:nvGrpSpPr>
          <p:grpSpPr>
            <a:xfrm>
              <a:off x="3835908" y="1278901"/>
              <a:ext cx="1021493" cy="894923"/>
              <a:chOff x="-12257" y="0"/>
              <a:chExt cx="1021491" cy="894921"/>
            </a:xfrm>
          </p:grpSpPr>
          <p:sp>
            <p:nvSpPr>
              <p:cNvPr id="1431" name="Shape 1431"/>
              <p:cNvSpPr/>
              <p:nvPr/>
            </p:nvSpPr>
            <p:spPr>
              <a:xfrm>
                <a:off x="-12258" y="324930"/>
                <a:ext cx="1021493" cy="5699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000">
                    <a:solidFill>
                      <a:schemeClr val="accent1">
                        <a:lumOff val="-7725"/>
                      </a:schemeClr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/>
                <a:r>
                  <a:t>Manifest</a:t>
                </a:r>
              </a:p>
            </p:txBody>
          </p:sp>
          <p:pic>
            <p:nvPicPr>
              <p:cNvPr id="1432" name="pasted-image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03598" y="0"/>
                <a:ext cx="389781" cy="34945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672" y="971128"/>
            <a:ext cx="9144001" cy="3629086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Shape 14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8" name="Shape 1438"/>
          <p:cNvSpPr/>
          <p:nvPr/>
        </p:nvSpPr>
        <p:spPr>
          <a:xfrm>
            <a:off x="375623" y="306921"/>
            <a:ext cx="598321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5" indent="0">
              <a:defRPr sz="2300">
                <a:solidFill>
                  <a:schemeClr val="accent1">
                    <a:lumOff val="-7725"/>
                  </a:schemeClr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What’s inside a .pivotal file?</a:t>
            </a:r>
          </a:p>
        </p:txBody>
      </p:sp>
      <p:sp>
        <p:nvSpPr>
          <p:cNvPr id="1439" name="Shape 1439"/>
          <p:cNvSpPr/>
          <p:nvPr/>
        </p:nvSpPr>
        <p:spPr>
          <a:xfrm>
            <a:off x="375623" y="687921"/>
            <a:ext cx="598321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5" indent="0">
              <a:defRPr sz="1600">
                <a:solidFill>
                  <a:srgbClr val="535353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Ops Manager tile file</a:t>
            </a:r>
          </a:p>
        </p:txBody>
      </p:sp>
      <p:grpSp>
        <p:nvGrpSpPr>
          <p:cNvPr id="1444" name="Group 1444"/>
          <p:cNvGrpSpPr/>
          <p:nvPr/>
        </p:nvGrpSpPr>
        <p:grpSpPr>
          <a:xfrm>
            <a:off x="4232196" y="2092019"/>
            <a:ext cx="4762727" cy="2428815"/>
            <a:chOff x="0" y="0"/>
            <a:chExt cx="4762726" cy="2428814"/>
          </a:xfrm>
        </p:grpSpPr>
        <p:pic>
          <p:nvPicPr>
            <p:cNvPr id="1440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4677842" cy="2254788"/>
            </a:xfrm>
            <a:prstGeom prst="rect">
              <a:avLst/>
            </a:prstGeom>
            <a:ln w="25400" cap="flat">
              <a:solidFill>
                <a:schemeClr val="accent3"/>
              </a:solidFill>
              <a:prstDash val="solid"/>
              <a:round/>
            </a:ln>
            <a:effectLst>
              <a:outerShdw sx="100000" sy="100000" kx="0" ky="0" algn="b" rotWithShape="0" blurRad="38100" dist="83500" dir="5400000">
                <a:srgbClr val="000000">
                  <a:alpha val="38000"/>
                </a:srgbClr>
              </a:outerShdw>
            </a:effectLst>
          </p:spPr>
        </p:pic>
        <p:grpSp>
          <p:nvGrpSpPr>
            <p:cNvPr id="1443" name="Group 1443"/>
            <p:cNvGrpSpPr/>
            <p:nvPr/>
          </p:nvGrpSpPr>
          <p:grpSpPr>
            <a:xfrm>
              <a:off x="3741234" y="1533892"/>
              <a:ext cx="1021493" cy="894923"/>
              <a:chOff x="-12257" y="0"/>
              <a:chExt cx="1021491" cy="894921"/>
            </a:xfrm>
          </p:grpSpPr>
          <p:sp>
            <p:nvSpPr>
              <p:cNvPr id="1441" name="Shape 1441"/>
              <p:cNvSpPr/>
              <p:nvPr/>
            </p:nvSpPr>
            <p:spPr>
              <a:xfrm>
                <a:off x="-12258" y="324930"/>
                <a:ext cx="1021493" cy="5699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000">
                    <a:solidFill>
                      <a:schemeClr val="accent1">
                        <a:lumOff val="-7725"/>
                      </a:schemeClr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/>
                <a:r>
                  <a:t>Manifest</a:t>
                </a:r>
              </a:p>
            </p:txBody>
          </p:sp>
          <p:pic>
            <p:nvPicPr>
              <p:cNvPr id="1442" name="pasted-image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03598" y="0"/>
                <a:ext cx="389781" cy="34945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0230" y="811883"/>
            <a:ext cx="5740757" cy="3746498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hape 268"/>
          <p:cNvSpPr/>
          <p:nvPr/>
        </p:nvSpPr>
        <p:spPr>
          <a:xfrm>
            <a:off x="45647" y="770049"/>
            <a:ext cx="3194471" cy="3830165"/>
          </a:xfrm>
          <a:prstGeom prst="roundRect">
            <a:avLst>
              <a:gd name="adj" fmla="val 4239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69" name="Shape 269"/>
          <p:cNvSpPr/>
          <p:nvPr>
            <p:ph type="title" idx="4294967295"/>
          </p:nvPr>
        </p:nvSpPr>
        <p:spPr>
          <a:xfrm>
            <a:off x="289675" y="141838"/>
            <a:ext cx="8410576" cy="460376"/>
          </a:xfrm>
          <a:prstGeom prst="rect">
            <a:avLst/>
          </a:prstGeom>
          <a:effectLst/>
        </p:spPr>
        <p:txBody>
          <a:bodyPr anchor="t"/>
          <a:lstStyle>
            <a:lvl1pPr>
              <a:lnSpc>
                <a:spcPct val="100000"/>
              </a:lnSpc>
              <a:defRPr sz="3200">
                <a:solidFill>
                  <a:schemeClr val="accent1">
                    <a:lumOff val="-7725"/>
                  </a:schemeClr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The BOSH Architecture</a:t>
            </a:r>
          </a:p>
        </p:txBody>
      </p:sp>
      <p:sp>
        <p:nvSpPr>
          <p:cNvPr id="270" name="Shape 270"/>
          <p:cNvSpPr/>
          <p:nvPr/>
        </p:nvSpPr>
        <p:spPr>
          <a:xfrm>
            <a:off x="232914" y="959818"/>
            <a:ext cx="3294013" cy="703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Very similar to CF architecture itself</a:t>
            </a:r>
          </a:p>
        </p:txBody>
      </p:sp>
      <p:sp>
        <p:nvSpPr>
          <p:cNvPr id="271" name="Shape 271"/>
          <p:cNvSpPr/>
          <p:nvPr/>
        </p:nvSpPr>
        <p:spPr>
          <a:xfrm>
            <a:off x="252773" y="1834335"/>
            <a:ext cx="2780219" cy="678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19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Director as analogy to Cloud Controller</a:t>
            </a:r>
          </a:p>
        </p:txBody>
      </p:sp>
      <p:sp>
        <p:nvSpPr>
          <p:cNvPr id="272" name="Shape 272"/>
          <p:cNvSpPr/>
          <p:nvPr/>
        </p:nvSpPr>
        <p:spPr>
          <a:xfrm>
            <a:off x="250110" y="2680972"/>
            <a:ext cx="2621534" cy="653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Different CPIs exist per IaaS implementation</a:t>
            </a:r>
          </a:p>
        </p:txBody>
      </p:sp>
      <p:sp>
        <p:nvSpPr>
          <p:cNvPr id="273" name="Shape 273"/>
          <p:cNvSpPr/>
          <p:nvPr/>
        </p:nvSpPr>
        <p:spPr>
          <a:xfrm>
            <a:off x="250110" y="3522194"/>
            <a:ext cx="2621534" cy="97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19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Workers responsible for executing tasks as dictated by Director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" grpId="1"/>
      <p:bldP build="whole" bldLvl="1" animBg="1" rev="0" advAuto="0" spid="272" grpId="4"/>
      <p:bldP build="whole" bldLvl="1" animBg="1" rev="0" advAuto="0" spid="273" grpId="5"/>
      <p:bldP build="whole" bldLvl="1" animBg="1" rev="0" advAuto="0" spid="271" grpId="3"/>
      <p:bldP build="whole" bldLvl="1" animBg="1" rev="0" advAuto="0" spid="270" grpId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Shape 14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7" name="Shape 1447"/>
          <p:cNvSpPr/>
          <p:nvPr>
            <p:ph type="title" idx="4294967295"/>
          </p:nvPr>
        </p:nvSpPr>
        <p:spPr>
          <a:xfrm>
            <a:off x="747712" y="364823"/>
            <a:ext cx="8410576" cy="533401"/>
          </a:xfrm>
          <a:prstGeom prst="rect">
            <a:avLst/>
          </a:prstGeom>
          <a:effectLst/>
        </p:spPr>
        <p:txBody>
          <a:bodyPr anchor="t"/>
          <a:lstStyle>
            <a:lvl1pPr>
              <a:lnSpc>
                <a:spcPct val="100000"/>
              </a:lnSpc>
              <a:defRPr sz="2900">
                <a:solidFill>
                  <a:schemeClr val="accent1">
                    <a:lumOff val="-7725"/>
                  </a:schemeClr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Three main components of a bosh deployment</a:t>
            </a:r>
          </a:p>
        </p:txBody>
      </p:sp>
      <p:grpSp>
        <p:nvGrpSpPr>
          <p:cNvPr id="1451" name="Group 1451"/>
          <p:cNvGrpSpPr/>
          <p:nvPr/>
        </p:nvGrpSpPr>
        <p:grpSpPr>
          <a:xfrm>
            <a:off x="1865595" y="2876962"/>
            <a:ext cx="1441382" cy="1167064"/>
            <a:chOff x="0" y="0"/>
            <a:chExt cx="1441381" cy="1167062"/>
          </a:xfrm>
        </p:grpSpPr>
        <p:sp>
          <p:nvSpPr>
            <p:cNvPr id="1448" name="Shape 1448"/>
            <p:cNvSpPr/>
            <p:nvPr/>
          </p:nvSpPr>
          <p:spPr>
            <a:xfrm>
              <a:off x="0" y="0"/>
              <a:ext cx="1250787" cy="1002618"/>
            </a:xfrm>
            <a:prstGeom prst="roundRect">
              <a:avLst>
                <a:gd name="adj" fmla="val 802"/>
              </a:avLst>
            </a:prstGeom>
            <a:gradFill flip="none" rotWithShape="1">
              <a:gsLst>
                <a:gs pos="0">
                  <a:schemeClr val="accent1">
                    <a:lumOff val="-7725"/>
                  </a:schemeClr>
                </a:gs>
                <a:gs pos="100000">
                  <a:schemeClr val="accent1">
                    <a:satOff val="-17871"/>
                    <a:lumOff val="1534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100162" y="55786"/>
              <a:ext cx="1050463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Stemcell</a:t>
              </a: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90919" y="628482"/>
              <a:ext cx="1050463" cy="538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000">
                  <a:solidFill>
                    <a:srgbClr val="DDDDDD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>
                <a:defRPr sz="1800"/>
              </a:pPr>
              <a:r>
                <a:rPr sz="1000"/>
                <a:t>Agent</a:t>
              </a:r>
            </a:p>
          </p:txBody>
        </p:sp>
      </p:grpSp>
      <p:grpSp>
        <p:nvGrpSpPr>
          <p:cNvPr id="1454" name="Group 1454"/>
          <p:cNvGrpSpPr/>
          <p:nvPr/>
        </p:nvGrpSpPr>
        <p:grpSpPr>
          <a:xfrm>
            <a:off x="3376985" y="1262635"/>
            <a:ext cx="2092492" cy="1037671"/>
            <a:chOff x="38100" y="0"/>
            <a:chExt cx="2092490" cy="1037670"/>
          </a:xfrm>
        </p:grpSpPr>
        <p:sp>
          <p:nvSpPr>
            <p:cNvPr id="1452" name="Shape 1452"/>
            <p:cNvSpPr/>
            <p:nvPr/>
          </p:nvSpPr>
          <p:spPr>
            <a:xfrm>
              <a:off x="38100" y="664044"/>
              <a:ext cx="2092491" cy="373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300">
                  <a:solidFill>
                    <a:schemeClr val="accent1">
                      <a:lumOff val="-7725"/>
                    </a:schemeClr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Manifest</a:t>
              </a:r>
            </a:p>
          </p:txBody>
        </p:sp>
        <p:pic>
          <p:nvPicPr>
            <p:cNvPr id="1453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47020" y="0"/>
              <a:ext cx="798451" cy="7158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57" name="Group 1457"/>
          <p:cNvGrpSpPr/>
          <p:nvPr/>
        </p:nvGrpSpPr>
        <p:grpSpPr>
          <a:xfrm>
            <a:off x="5008846" y="2876962"/>
            <a:ext cx="2269559" cy="1167064"/>
            <a:chOff x="-153963" y="0"/>
            <a:chExt cx="2269558" cy="1167062"/>
          </a:xfrm>
        </p:grpSpPr>
        <p:pic>
          <p:nvPicPr>
            <p:cNvPr id="1455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92894" y="0"/>
              <a:ext cx="1283770" cy="11670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56" name="Shape 1456"/>
            <p:cNvSpPr/>
            <p:nvPr/>
          </p:nvSpPr>
          <p:spPr>
            <a:xfrm>
              <a:off x="-153964" y="109904"/>
              <a:ext cx="2269559" cy="4052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3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Release</a:t>
              </a:r>
            </a:p>
          </p:txBody>
        </p:sp>
      </p:grpSp>
      <p:pic>
        <p:nvPicPr>
          <p:cNvPr id="1458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9576639">
            <a:off x="2383689" y="2278676"/>
            <a:ext cx="1808020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1459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62694" y="3441700"/>
            <a:ext cx="2521074" cy="76200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1460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109373">
            <a:off x="4619066" y="2326465"/>
            <a:ext cx="1745965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1461" name="Shape 1461"/>
          <p:cNvSpPr/>
          <p:nvPr/>
        </p:nvSpPr>
        <p:spPr>
          <a:xfrm>
            <a:off x="1624385" y="3903645"/>
            <a:ext cx="17921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3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VM / Container template + Agent</a:t>
            </a:r>
          </a:p>
        </p:txBody>
      </p:sp>
      <p:sp>
        <p:nvSpPr>
          <p:cNvPr id="1462" name="Shape 1462"/>
          <p:cNvSpPr/>
          <p:nvPr/>
        </p:nvSpPr>
        <p:spPr>
          <a:xfrm>
            <a:off x="3527154" y="2217543"/>
            <a:ext cx="17921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3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Deployment Descriptor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1" grpId="1"/>
      <p:bldP build="whole" bldLvl="1" animBg="1" rev="0" advAuto="0" spid="1462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Shape 1464"/>
          <p:cNvSpPr/>
          <p:nvPr>
            <p:ph type="title" idx="4294967295"/>
          </p:nvPr>
        </p:nvSpPr>
        <p:spPr>
          <a:xfrm>
            <a:off x="1119622" y="1712388"/>
            <a:ext cx="5983218" cy="533401"/>
          </a:xfrm>
          <a:prstGeom prst="rect">
            <a:avLst/>
          </a:prstGeom>
          <a:effectLst/>
        </p:spPr>
        <p:txBody>
          <a:bodyPr anchor="t"/>
          <a:lstStyle/>
          <a:p>
            <a:pPr lvl="5">
              <a:lnSpc>
                <a:spcPct val="100000"/>
              </a:lnSpc>
              <a:defRPr sz="2600">
                <a:solidFill>
                  <a:schemeClr val="accent1">
                    <a:lumOff val="-7725"/>
                  </a:schemeClr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… so what exactly is a BOSH release?</a:t>
            </a:r>
          </a:p>
        </p:txBody>
      </p:sp>
      <p:sp>
        <p:nvSpPr>
          <p:cNvPr id="1465" name="Shape 146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68" name="Group 1468"/>
          <p:cNvGrpSpPr/>
          <p:nvPr/>
        </p:nvGrpSpPr>
        <p:grpSpPr>
          <a:xfrm>
            <a:off x="2688735" y="457432"/>
            <a:ext cx="2269560" cy="1167064"/>
            <a:chOff x="-153963" y="0"/>
            <a:chExt cx="2269558" cy="1167062"/>
          </a:xfrm>
        </p:grpSpPr>
        <p:pic>
          <p:nvPicPr>
            <p:cNvPr id="1466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92894" y="0"/>
              <a:ext cx="1283770" cy="11670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67" name="Shape 1467"/>
            <p:cNvSpPr/>
            <p:nvPr/>
          </p:nvSpPr>
          <p:spPr>
            <a:xfrm>
              <a:off x="-153964" y="109904"/>
              <a:ext cx="2269559" cy="4052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3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Release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Shape 1470"/>
          <p:cNvSpPr/>
          <p:nvPr/>
        </p:nvSpPr>
        <p:spPr>
          <a:xfrm>
            <a:off x="2022173" y="3027362"/>
            <a:ext cx="909046" cy="534507"/>
          </a:xfrm>
          <a:prstGeom prst="rect">
            <a:avLst/>
          </a:prstGeom>
          <a:ln w="25400">
            <a:solidFill>
              <a:srgbClr val="929000"/>
            </a:solidFill>
            <a:custDash>
              <a:ds d="200000" sp="200000"/>
            </a:custDash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71" name="Shape 1471"/>
          <p:cNvSpPr/>
          <p:nvPr/>
        </p:nvSpPr>
        <p:spPr>
          <a:xfrm>
            <a:off x="3108961" y="3025325"/>
            <a:ext cx="714330" cy="366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>
              <a:defRPr sz="1800"/>
            </a:pPr>
            <a:r>
              <a:rPr sz="1000"/>
              <a:t>Packages</a:t>
            </a:r>
          </a:p>
        </p:txBody>
      </p:sp>
      <p:pic>
        <p:nvPicPr>
          <p:cNvPr id="147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2583" y="3336264"/>
            <a:ext cx="673981" cy="5386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  <p:sp>
        <p:nvSpPr>
          <p:cNvPr id="1473" name="Shape 14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4" name="Shape 1474"/>
          <p:cNvSpPr/>
          <p:nvPr>
            <p:ph type="title" idx="4294967295"/>
          </p:nvPr>
        </p:nvSpPr>
        <p:spPr>
          <a:xfrm>
            <a:off x="224221" y="76956"/>
            <a:ext cx="8410576" cy="533401"/>
          </a:xfrm>
          <a:prstGeom prst="rect">
            <a:avLst/>
          </a:prstGeom>
          <a:effectLst/>
        </p:spPr>
        <p:txBody>
          <a:bodyPr anchor="t"/>
          <a:lstStyle>
            <a:lvl1pPr>
              <a:lnSpc>
                <a:spcPct val="100000"/>
              </a:lnSpc>
              <a:defRPr sz="2700">
                <a:solidFill>
                  <a:schemeClr val="accent1">
                    <a:lumOff val="-7725"/>
                  </a:schemeClr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Anatomy of BOSH releases</a:t>
            </a:r>
          </a:p>
        </p:txBody>
      </p:sp>
      <p:pic>
        <p:nvPicPr>
          <p:cNvPr id="1475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5389648" y="3589753"/>
            <a:ext cx="692320" cy="623088"/>
          </a:xfrm>
          <a:prstGeom prst="rect">
            <a:avLst/>
          </a:prstGeom>
          <a:ln w="12700">
            <a:miter lim="400000"/>
          </a:ln>
        </p:spPr>
      </p:pic>
      <p:sp>
        <p:nvSpPr>
          <p:cNvPr id="1476" name="Shape 1476"/>
          <p:cNvSpPr/>
          <p:nvPr/>
        </p:nvSpPr>
        <p:spPr>
          <a:xfrm>
            <a:off x="5128821" y="3414791"/>
            <a:ext cx="1050463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>
              <a:defRPr sz="1800"/>
            </a:pPr>
            <a:r>
              <a:rPr sz="1000"/>
              <a:t>Blobs</a:t>
            </a:r>
          </a:p>
        </p:txBody>
      </p:sp>
      <p:pic>
        <p:nvPicPr>
          <p:cNvPr id="1477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5307977" y="3657486"/>
            <a:ext cx="692320" cy="62308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  <p:pic>
        <p:nvPicPr>
          <p:cNvPr id="1478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5240244" y="3725220"/>
            <a:ext cx="692319" cy="6230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88" name="Group 1488"/>
          <p:cNvGrpSpPr/>
          <p:nvPr/>
        </p:nvGrpSpPr>
        <p:grpSpPr>
          <a:xfrm>
            <a:off x="3579589" y="833516"/>
            <a:ext cx="2004640" cy="1629983"/>
            <a:chOff x="0" y="0"/>
            <a:chExt cx="2004639" cy="1629982"/>
          </a:xfrm>
        </p:grpSpPr>
        <p:sp>
          <p:nvSpPr>
            <p:cNvPr id="1479" name="Shape 1479"/>
            <p:cNvSpPr/>
            <p:nvPr/>
          </p:nvSpPr>
          <p:spPr>
            <a:xfrm>
              <a:off x="47774" y="0"/>
              <a:ext cx="1956866" cy="1405261"/>
            </a:xfrm>
            <a:prstGeom prst="roundRect">
              <a:avLst>
                <a:gd name="adj" fmla="val 572"/>
              </a:avLst>
            </a:prstGeom>
            <a:gradFill flip="none" rotWithShape="1">
              <a:gsLst>
                <a:gs pos="0">
                  <a:schemeClr val="accent1">
                    <a:lumOff val="-7725"/>
                  </a:schemeClr>
                </a:gs>
                <a:gs pos="100000">
                  <a:schemeClr val="accent1">
                    <a:satOff val="-17871"/>
                    <a:lumOff val="1534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88900" dist="137300" dir="5400000">
                <a:schemeClr val="accent1">
                  <a:lumOff val="-7725"/>
                  <a:alpha val="34999"/>
                </a:scheme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1483" name="Group 1483"/>
            <p:cNvGrpSpPr/>
            <p:nvPr/>
          </p:nvGrpSpPr>
          <p:grpSpPr>
            <a:xfrm>
              <a:off x="692007" y="581925"/>
              <a:ext cx="894653" cy="334123"/>
              <a:chOff x="-35921" y="-35921"/>
              <a:chExt cx="894651" cy="334121"/>
            </a:xfrm>
          </p:grpSpPr>
          <p:pic>
            <p:nvPicPr>
              <p:cNvPr id="1480" name="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35922" y="-35922"/>
                <a:ext cx="894653" cy="334123"/>
              </a:xfrm>
              <a:prstGeom prst="rect">
                <a:avLst/>
              </a:prstGeom>
              <a:effectLst/>
            </p:spPr>
          </p:pic>
          <p:sp>
            <p:nvSpPr>
              <p:cNvPr id="1482" name="Shape 1482"/>
              <p:cNvSpPr/>
              <p:nvPr/>
            </p:nvSpPr>
            <p:spPr>
              <a:xfrm>
                <a:off x="15063" y="8293"/>
                <a:ext cx="792684" cy="231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900">
                    <a:solidFill>
                      <a:srgbClr val="FFFFFF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>
                  <a:defRPr>
                    <a:solidFill>
                      <a:schemeClr val="accent1">
                        <a:lumOff val="-7725"/>
                      </a:schemeClr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OS Process</a:t>
                </a:r>
              </a:p>
            </p:txBody>
          </p:sp>
        </p:grpSp>
        <p:grpSp>
          <p:nvGrpSpPr>
            <p:cNvPr id="1487" name="Group 1487"/>
            <p:cNvGrpSpPr/>
            <p:nvPr/>
          </p:nvGrpSpPr>
          <p:grpSpPr>
            <a:xfrm>
              <a:off x="0" y="486177"/>
              <a:ext cx="1685703" cy="1143806"/>
              <a:chOff x="0" y="0"/>
              <a:chExt cx="1685702" cy="1143804"/>
            </a:xfrm>
          </p:grpSpPr>
          <p:sp>
            <p:nvSpPr>
              <p:cNvPr id="1484" name="Shape 1484"/>
              <p:cNvSpPr/>
              <p:nvPr/>
            </p:nvSpPr>
            <p:spPr>
              <a:xfrm>
                <a:off x="0" y="605224"/>
                <a:ext cx="1050462" cy="538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>
                  <a:defRPr sz="1800"/>
                </a:pPr>
                <a:r>
                  <a:rPr sz="1000"/>
                  <a:t>Monit</a:t>
                </a:r>
              </a:p>
            </p:txBody>
          </p:sp>
          <p:sp>
            <p:nvSpPr>
              <p:cNvPr id="1485" name="Shape 1485"/>
              <p:cNvSpPr/>
              <p:nvPr/>
            </p:nvSpPr>
            <p:spPr>
              <a:xfrm>
                <a:off x="592964" y="0"/>
                <a:ext cx="1092739" cy="534506"/>
              </a:xfrm>
              <a:prstGeom prst="rect">
                <a:avLst/>
              </a:prstGeom>
              <a:noFill/>
              <a:ln w="25400" cap="flat">
                <a:solidFill>
                  <a:srgbClr val="FFFFFF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486" name="pasted-image.pdf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429980" y="439473"/>
                <a:ext cx="241487" cy="22877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1498" name="Group 1498"/>
          <p:cNvGrpSpPr/>
          <p:nvPr/>
        </p:nvGrpSpPr>
        <p:grpSpPr>
          <a:xfrm>
            <a:off x="3418722" y="1002849"/>
            <a:ext cx="2004641" cy="1629984"/>
            <a:chOff x="0" y="0"/>
            <a:chExt cx="2004639" cy="1629982"/>
          </a:xfrm>
        </p:grpSpPr>
        <p:sp>
          <p:nvSpPr>
            <p:cNvPr id="1489" name="Shape 1489"/>
            <p:cNvSpPr/>
            <p:nvPr/>
          </p:nvSpPr>
          <p:spPr>
            <a:xfrm>
              <a:off x="47774" y="0"/>
              <a:ext cx="1956866" cy="1405261"/>
            </a:xfrm>
            <a:prstGeom prst="roundRect">
              <a:avLst>
                <a:gd name="adj" fmla="val 572"/>
              </a:avLst>
            </a:prstGeom>
            <a:gradFill flip="none" rotWithShape="1">
              <a:gsLst>
                <a:gs pos="0">
                  <a:schemeClr val="accent1">
                    <a:lumOff val="-7725"/>
                  </a:schemeClr>
                </a:gs>
                <a:gs pos="100000">
                  <a:schemeClr val="accent1">
                    <a:satOff val="-17871"/>
                    <a:lumOff val="1534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88900" dist="137300" dir="5400000">
                <a:schemeClr val="accent1">
                  <a:lumOff val="-7725"/>
                  <a:alpha val="34999"/>
                </a:scheme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1493" name="Group 1493"/>
            <p:cNvGrpSpPr/>
            <p:nvPr/>
          </p:nvGrpSpPr>
          <p:grpSpPr>
            <a:xfrm>
              <a:off x="692007" y="581925"/>
              <a:ext cx="894653" cy="334123"/>
              <a:chOff x="-35921" y="-35921"/>
              <a:chExt cx="894651" cy="334121"/>
            </a:xfrm>
          </p:grpSpPr>
          <p:pic>
            <p:nvPicPr>
              <p:cNvPr id="1490" name="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35922" y="-35922"/>
                <a:ext cx="894653" cy="334123"/>
              </a:xfrm>
              <a:prstGeom prst="rect">
                <a:avLst/>
              </a:prstGeom>
              <a:effectLst/>
            </p:spPr>
          </p:pic>
          <p:sp>
            <p:nvSpPr>
              <p:cNvPr id="1492" name="Shape 1492"/>
              <p:cNvSpPr/>
              <p:nvPr/>
            </p:nvSpPr>
            <p:spPr>
              <a:xfrm>
                <a:off x="15063" y="8293"/>
                <a:ext cx="792684" cy="231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900">
                    <a:solidFill>
                      <a:srgbClr val="FFFFFF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>
                  <a:defRPr>
                    <a:solidFill>
                      <a:schemeClr val="accent1">
                        <a:lumOff val="-7725"/>
                      </a:schemeClr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OS Process</a:t>
                </a:r>
              </a:p>
            </p:txBody>
          </p:sp>
        </p:grpSp>
        <p:grpSp>
          <p:nvGrpSpPr>
            <p:cNvPr id="1497" name="Group 1497"/>
            <p:cNvGrpSpPr/>
            <p:nvPr/>
          </p:nvGrpSpPr>
          <p:grpSpPr>
            <a:xfrm>
              <a:off x="0" y="486177"/>
              <a:ext cx="1685703" cy="1143806"/>
              <a:chOff x="0" y="0"/>
              <a:chExt cx="1685702" cy="1143804"/>
            </a:xfrm>
          </p:grpSpPr>
          <p:sp>
            <p:nvSpPr>
              <p:cNvPr id="1494" name="Shape 1494"/>
              <p:cNvSpPr/>
              <p:nvPr/>
            </p:nvSpPr>
            <p:spPr>
              <a:xfrm>
                <a:off x="0" y="605224"/>
                <a:ext cx="1050462" cy="538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>
                  <a:defRPr sz="1800"/>
                </a:pPr>
                <a:r>
                  <a:rPr sz="1000"/>
                  <a:t>Monit</a:t>
                </a:r>
              </a:p>
            </p:txBody>
          </p:sp>
          <p:sp>
            <p:nvSpPr>
              <p:cNvPr id="1495" name="Shape 1495"/>
              <p:cNvSpPr/>
              <p:nvPr/>
            </p:nvSpPr>
            <p:spPr>
              <a:xfrm>
                <a:off x="592964" y="0"/>
                <a:ext cx="1092739" cy="534506"/>
              </a:xfrm>
              <a:prstGeom prst="rect">
                <a:avLst/>
              </a:prstGeom>
              <a:noFill/>
              <a:ln w="25400" cap="flat">
                <a:solidFill>
                  <a:srgbClr val="FFFFFF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496" name="pasted-image.pdf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429980" y="439473"/>
                <a:ext cx="241487" cy="22877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pic>
        <p:nvPicPr>
          <p:cNvPr id="149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2916" y="3336264"/>
            <a:ext cx="673981" cy="5386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  <p:pic>
        <p:nvPicPr>
          <p:cNvPr id="150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9283" y="3459031"/>
            <a:ext cx="673981" cy="5386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  <p:sp>
        <p:nvSpPr>
          <p:cNvPr id="1545" name="Shape 1545"/>
          <p:cNvSpPr/>
          <p:nvPr/>
        </p:nvSpPr>
        <p:spPr>
          <a:xfrm>
            <a:off x="3796238" y="2602917"/>
            <a:ext cx="332625" cy="422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6957" y="8573"/>
                  <a:pt x="9757" y="15773"/>
                  <a:pt x="0" y="21600"/>
                </a:cubicBezTo>
              </a:path>
            </a:pathLst>
          </a:custGeom>
          <a:ln w="25400">
            <a:solidFill>
              <a:schemeClr val="accent1">
                <a:lumOff val="-7725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02" name="Shape 1502"/>
          <p:cNvSpPr/>
          <p:nvPr/>
        </p:nvSpPr>
        <p:spPr>
          <a:xfrm>
            <a:off x="3134675" y="2663793"/>
            <a:ext cx="1050463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Depends</a:t>
            </a:r>
          </a:p>
        </p:txBody>
      </p:sp>
      <p:sp>
        <p:nvSpPr>
          <p:cNvPr id="1546" name="Shape 1546"/>
          <p:cNvSpPr/>
          <p:nvPr/>
        </p:nvSpPr>
        <p:spPr>
          <a:xfrm>
            <a:off x="3103633" y="3883184"/>
            <a:ext cx="566650" cy="390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3" fill="norm" stroke="1" extrusionOk="0">
                <a:moveTo>
                  <a:pt x="21600" y="2351"/>
                </a:moveTo>
                <a:cubicBezTo>
                  <a:pt x="9649" y="21600"/>
                  <a:pt x="2449" y="20816"/>
                  <a:pt x="0" y="0"/>
                </a:cubicBezTo>
              </a:path>
            </a:pathLst>
          </a:custGeom>
          <a:ln w="25400">
            <a:solidFill>
              <a:schemeClr val="accent1">
                <a:lumOff val="-7725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47" name="Shape 1547"/>
          <p:cNvSpPr/>
          <p:nvPr/>
        </p:nvSpPr>
        <p:spPr>
          <a:xfrm>
            <a:off x="3823302" y="3209162"/>
            <a:ext cx="1659437" cy="659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8227" y="1155"/>
                  <a:pt x="15427" y="8355"/>
                  <a:pt x="21600" y="21600"/>
                </a:cubicBezTo>
              </a:path>
            </a:pathLst>
          </a:custGeom>
          <a:ln w="25400">
            <a:solidFill>
              <a:schemeClr val="accent1">
                <a:lumOff val="-7725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05" name="Shape 1505"/>
          <p:cNvSpPr/>
          <p:nvPr/>
        </p:nvSpPr>
        <p:spPr>
          <a:xfrm>
            <a:off x="3904277" y="3459067"/>
            <a:ext cx="1050463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Depends</a:t>
            </a:r>
          </a:p>
        </p:txBody>
      </p:sp>
      <p:sp>
        <p:nvSpPr>
          <p:cNvPr id="1506" name="Shape 1506"/>
          <p:cNvSpPr/>
          <p:nvPr/>
        </p:nvSpPr>
        <p:spPr>
          <a:xfrm>
            <a:off x="2758076" y="4230325"/>
            <a:ext cx="1050462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Depends</a:t>
            </a:r>
          </a:p>
        </p:txBody>
      </p:sp>
      <p:sp>
        <p:nvSpPr>
          <p:cNvPr id="1507" name="Shape 1507"/>
          <p:cNvSpPr/>
          <p:nvPr/>
        </p:nvSpPr>
        <p:spPr>
          <a:xfrm>
            <a:off x="1852839" y="3080358"/>
            <a:ext cx="1050463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Packaging</a:t>
            </a:r>
          </a:p>
        </p:txBody>
      </p:sp>
      <p:sp>
        <p:nvSpPr>
          <p:cNvPr id="1508" name="Shape 1508"/>
          <p:cNvSpPr/>
          <p:nvPr/>
        </p:nvSpPr>
        <p:spPr>
          <a:xfrm>
            <a:off x="1951464" y="3245458"/>
            <a:ext cx="1050463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Pre-</a:t>
            </a:r>
            <a:r>
              <a:t>Packaging</a:t>
            </a:r>
          </a:p>
        </p:txBody>
      </p:sp>
      <p:sp>
        <p:nvSpPr>
          <p:cNvPr id="1509" name="Shape 1509"/>
          <p:cNvSpPr/>
          <p:nvPr/>
        </p:nvSpPr>
        <p:spPr>
          <a:xfrm>
            <a:off x="1682326" y="2808864"/>
            <a:ext cx="1050463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Scripts:</a:t>
            </a:r>
          </a:p>
        </p:txBody>
      </p:sp>
      <p:grpSp>
        <p:nvGrpSpPr>
          <p:cNvPr id="1512" name="Group 1512"/>
          <p:cNvGrpSpPr/>
          <p:nvPr/>
        </p:nvGrpSpPr>
        <p:grpSpPr>
          <a:xfrm>
            <a:off x="6422207" y="2652919"/>
            <a:ext cx="714331" cy="921650"/>
            <a:chOff x="0" y="0"/>
            <a:chExt cx="714329" cy="921649"/>
          </a:xfrm>
        </p:grpSpPr>
        <p:sp>
          <p:nvSpPr>
            <p:cNvPr id="1510" name="Shape 1510"/>
            <p:cNvSpPr/>
            <p:nvPr/>
          </p:nvSpPr>
          <p:spPr>
            <a:xfrm>
              <a:off x="19385" y="0"/>
              <a:ext cx="673981" cy="366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300">
                  <a:solidFill>
                    <a:srgbClr val="535353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src</a:t>
              </a:r>
            </a:p>
          </p:txBody>
        </p:sp>
        <p:pic>
          <p:nvPicPr>
            <p:cNvPr id="1511" name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207319"/>
              <a:ext cx="714330" cy="7143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13" name="Shape 1513"/>
          <p:cNvSpPr/>
          <p:nvPr/>
        </p:nvSpPr>
        <p:spPr>
          <a:xfrm>
            <a:off x="3221350" y="1098222"/>
            <a:ext cx="1050463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200">
                <a:solidFill>
                  <a:srgbClr val="FFFFFF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Job</a:t>
            </a:r>
          </a:p>
        </p:txBody>
      </p:sp>
      <p:grpSp>
        <p:nvGrpSpPr>
          <p:cNvPr id="1524" name="Group 1524"/>
          <p:cNvGrpSpPr/>
          <p:nvPr/>
        </p:nvGrpSpPr>
        <p:grpSpPr>
          <a:xfrm>
            <a:off x="3170549" y="1197583"/>
            <a:ext cx="2108880" cy="1629983"/>
            <a:chOff x="-104239" y="0"/>
            <a:chExt cx="2108878" cy="1629982"/>
          </a:xfrm>
        </p:grpSpPr>
        <p:sp>
          <p:nvSpPr>
            <p:cNvPr id="1514" name="Shape 1514"/>
            <p:cNvSpPr/>
            <p:nvPr/>
          </p:nvSpPr>
          <p:spPr>
            <a:xfrm>
              <a:off x="47774" y="0"/>
              <a:ext cx="1956866" cy="1405261"/>
            </a:xfrm>
            <a:prstGeom prst="roundRect">
              <a:avLst>
                <a:gd name="adj" fmla="val 572"/>
              </a:avLst>
            </a:prstGeom>
            <a:gradFill flip="none" rotWithShape="1">
              <a:gsLst>
                <a:gs pos="0">
                  <a:schemeClr val="accent1">
                    <a:lumOff val="-7725"/>
                  </a:schemeClr>
                </a:gs>
                <a:gs pos="100000">
                  <a:schemeClr val="accent1">
                    <a:satOff val="-17871"/>
                    <a:lumOff val="1534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88900" dist="137300" dir="5400000">
                <a:schemeClr val="accent1">
                  <a:lumOff val="-7725"/>
                  <a:alpha val="34999"/>
                </a:scheme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15" name="Shape 1515"/>
            <p:cNvSpPr/>
            <p:nvPr/>
          </p:nvSpPr>
          <p:spPr>
            <a:xfrm>
              <a:off x="-104240" y="78439"/>
              <a:ext cx="1050463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3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Job</a:t>
              </a:r>
            </a:p>
          </p:txBody>
        </p:sp>
        <p:grpSp>
          <p:nvGrpSpPr>
            <p:cNvPr id="1519" name="Group 1519"/>
            <p:cNvGrpSpPr/>
            <p:nvPr/>
          </p:nvGrpSpPr>
          <p:grpSpPr>
            <a:xfrm>
              <a:off x="692007" y="581925"/>
              <a:ext cx="894653" cy="334123"/>
              <a:chOff x="-35921" y="-35921"/>
              <a:chExt cx="894651" cy="334121"/>
            </a:xfrm>
          </p:grpSpPr>
          <p:pic>
            <p:nvPicPr>
              <p:cNvPr id="1516" name="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35922" y="-35922"/>
                <a:ext cx="894653" cy="334123"/>
              </a:xfrm>
              <a:prstGeom prst="rect">
                <a:avLst/>
              </a:prstGeom>
              <a:effectLst/>
            </p:spPr>
          </p:pic>
          <p:sp>
            <p:nvSpPr>
              <p:cNvPr id="1518" name="Shape 1518"/>
              <p:cNvSpPr/>
              <p:nvPr/>
            </p:nvSpPr>
            <p:spPr>
              <a:xfrm>
                <a:off x="15063" y="8293"/>
                <a:ext cx="792684" cy="231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900">
                    <a:solidFill>
                      <a:srgbClr val="FFFFFF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>
                  <a:defRPr>
                    <a:solidFill>
                      <a:schemeClr val="accent1">
                        <a:lumOff val="-7725"/>
                      </a:schemeClr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OS Process</a:t>
                </a:r>
              </a:p>
            </p:txBody>
          </p:sp>
        </p:grpSp>
        <p:grpSp>
          <p:nvGrpSpPr>
            <p:cNvPr id="1523" name="Group 1523"/>
            <p:cNvGrpSpPr/>
            <p:nvPr/>
          </p:nvGrpSpPr>
          <p:grpSpPr>
            <a:xfrm>
              <a:off x="0" y="486177"/>
              <a:ext cx="1685703" cy="1143806"/>
              <a:chOff x="0" y="0"/>
              <a:chExt cx="1685702" cy="1143804"/>
            </a:xfrm>
          </p:grpSpPr>
          <p:sp>
            <p:nvSpPr>
              <p:cNvPr id="1520" name="Shape 1520"/>
              <p:cNvSpPr/>
              <p:nvPr/>
            </p:nvSpPr>
            <p:spPr>
              <a:xfrm>
                <a:off x="0" y="605224"/>
                <a:ext cx="1050462" cy="538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>
                    <a:solidFill>
                      <a:srgbClr val="FFFFFF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/>
                <a:r>
                  <a:t>Monit</a:t>
                </a:r>
              </a:p>
            </p:txBody>
          </p:sp>
          <p:sp>
            <p:nvSpPr>
              <p:cNvPr id="1521" name="Shape 1521"/>
              <p:cNvSpPr/>
              <p:nvPr/>
            </p:nvSpPr>
            <p:spPr>
              <a:xfrm>
                <a:off x="592964" y="0"/>
                <a:ext cx="1092739" cy="534506"/>
              </a:xfrm>
              <a:prstGeom prst="rect">
                <a:avLst/>
              </a:prstGeom>
              <a:noFill/>
              <a:ln w="25400" cap="flat">
                <a:solidFill>
                  <a:srgbClr val="FFFFFF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522" name="pasted-image.pdf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429980" y="439473"/>
                <a:ext cx="241487" cy="22877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pic>
        <p:nvPicPr>
          <p:cNvPr id="1525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8282" y="833516"/>
            <a:ext cx="1547819" cy="13702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28" name="Group 1528"/>
          <p:cNvGrpSpPr/>
          <p:nvPr/>
        </p:nvGrpSpPr>
        <p:grpSpPr>
          <a:xfrm>
            <a:off x="-229276" y="2054480"/>
            <a:ext cx="965201" cy="807783"/>
            <a:chOff x="0" y="0"/>
            <a:chExt cx="965200" cy="807782"/>
          </a:xfrm>
        </p:grpSpPr>
        <p:sp>
          <p:nvSpPr>
            <p:cNvPr id="1526" name="Shape 1526"/>
            <p:cNvSpPr/>
            <p:nvPr/>
          </p:nvSpPr>
          <p:spPr>
            <a:xfrm>
              <a:off x="0" y="269201"/>
              <a:ext cx="965200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800">
                  <a:solidFill>
                    <a:schemeClr val="accent1">
                      <a:lumOff val="-7725"/>
                    </a:schemeClr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Manifest</a:t>
              </a:r>
            </a:p>
          </p:txBody>
        </p:sp>
        <p:pic>
          <p:nvPicPr>
            <p:cNvPr id="1527" name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86867" y="0"/>
              <a:ext cx="368301" cy="33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48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677053" y="1440657"/>
            <a:ext cx="1512420" cy="254023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1530" name="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796767" y="644916"/>
            <a:ext cx="7158303" cy="3891165"/>
          </a:xfrm>
          <a:prstGeom prst="rect">
            <a:avLst/>
          </a:prstGeom>
        </p:spPr>
      </p:pic>
      <p:sp>
        <p:nvSpPr>
          <p:cNvPr id="1532" name="Shape 1532"/>
          <p:cNvSpPr/>
          <p:nvPr/>
        </p:nvSpPr>
        <p:spPr>
          <a:xfrm>
            <a:off x="7317690" y="771011"/>
            <a:ext cx="1468308" cy="385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r">
              <a:defRPr sz="1600">
                <a:solidFill>
                  <a:schemeClr val="accent1">
                    <a:lumOff val="-7725"/>
                  </a:schemeClr>
                </a:solidFill>
                <a:uFillTx/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defRPr>
            </a:lvl1pPr>
          </a:lstStyle>
          <a:p>
            <a:pPr/>
            <a:r>
              <a:t>Release</a:t>
            </a:r>
          </a:p>
        </p:txBody>
      </p:sp>
      <p:sp>
        <p:nvSpPr>
          <p:cNvPr id="1549" name="Shape 1549"/>
          <p:cNvSpPr/>
          <p:nvPr/>
        </p:nvSpPr>
        <p:spPr>
          <a:xfrm>
            <a:off x="5423338" y="1631440"/>
            <a:ext cx="1671172" cy="116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chemeClr val="accent1">
                <a:satOff val="-17871"/>
                <a:lumOff val="30686"/>
              </a:schemeClr>
            </a:solidFill>
            <a:custDash>
              <a:ds d="600000" sp="600000"/>
            </a:custDash>
            <a:miter lim="400000"/>
            <a:tailEnd type="arrow"/>
          </a:ln>
        </p:spPr>
        <p:txBody>
          <a:bodyPr/>
          <a:lstStyle/>
          <a:p>
            <a:pPr/>
          </a:p>
        </p:txBody>
      </p:sp>
      <p:grpSp>
        <p:nvGrpSpPr>
          <p:cNvPr id="1537" name="Group 1537"/>
          <p:cNvGrpSpPr/>
          <p:nvPr/>
        </p:nvGrpSpPr>
        <p:grpSpPr>
          <a:xfrm>
            <a:off x="7164648" y="1197583"/>
            <a:ext cx="1441383" cy="1167064"/>
            <a:chOff x="0" y="0"/>
            <a:chExt cx="1441381" cy="1167062"/>
          </a:xfrm>
        </p:grpSpPr>
        <p:sp>
          <p:nvSpPr>
            <p:cNvPr id="1534" name="Shape 1534"/>
            <p:cNvSpPr/>
            <p:nvPr/>
          </p:nvSpPr>
          <p:spPr>
            <a:xfrm>
              <a:off x="0" y="0"/>
              <a:ext cx="1250787" cy="1002618"/>
            </a:xfrm>
            <a:prstGeom prst="roundRect">
              <a:avLst>
                <a:gd name="adj" fmla="val 802"/>
              </a:avLst>
            </a:prstGeom>
            <a:gradFill flip="none" rotWithShape="1">
              <a:gsLst>
                <a:gs pos="0">
                  <a:schemeClr val="accent1">
                    <a:lumOff val="-7725"/>
                  </a:schemeClr>
                </a:gs>
                <a:gs pos="100000">
                  <a:schemeClr val="accent1">
                    <a:satOff val="-17871"/>
                    <a:lumOff val="1534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100162" y="55786"/>
              <a:ext cx="1050463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Stemcell</a:t>
              </a: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90919" y="628482"/>
              <a:ext cx="1050463" cy="538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000">
                  <a:solidFill>
                    <a:srgbClr val="DDDDDD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>
                <a:defRPr sz="1800"/>
              </a:pPr>
              <a:r>
                <a:rPr sz="1000"/>
                <a:t>Agent</a:t>
              </a:r>
            </a:p>
          </p:txBody>
        </p:sp>
      </p:grpSp>
      <p:sp>
        <p:nvSpPr>
          <p:cNvPr id="1538" name="Shape 1538"/>
          <p:cNvSpPr/>
          <p:nvPr/>
        </p:nvSpPr>
        <p:spPr>
          <a:xfrm>
            <a:off x="5849207" y="1743284"/>
            <a:ext cx="1050463" cy="53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Instantiated in runtime based on </a:t>
            </a:r>
          </a:p>
        </p:txBody>
      </p:sp>
      <p:sp>
        <p:nvSpPr>
          <p:cNvPr id="1539" name="Shape 1539"/>
          <p:cNvSpPr/>
          <p:nvPr/>
        </p:nvSpPr>
        <p:spPr>
          <a:xfrm>
            <a:off x="4084913" y="1471369"/>
            <a:ext cx="1050463" cy="53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900">
                <a:solidFill>
                  <a:srgbClr val="FFFFFF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Monit script</a:t>
            </a:r>
          </a:p>
        </p:txBody>
      </p:sp>
      <p:sp>
        <p:nvSpPr>
          <p:cNvPr id="1540" name="Shape 1540"/>
          <p:cNvSpPr/>
          <p:nvPr/>
        </p:nvSpPr>
        <p:spPr>
          <a:xfrm>
            <a:off x="5490020" y="371087"/>
            <a:ext cx="3394049" cy="23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http://docs.cloudfoundry.org/bosh/create-release.html</a:t>
            </a:r>
          </a:p>
        </p:txBody>
      </p:sp>
      <p:sp>
        <p:nvSpPr>
          <p:cNvPr id="1550" name="Shape 1550"/>
          <p:cNvSpPr/>
          <p:nvPr/>
        </p:nvSpPr>
        <p:spPr>
          <a:xfrm>
            <a:off x="3823290" y="2909599"/>
            <a:ext cx="2922404" cy="194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118"/>
                </a:moveTo>
                <a:cubicBezTo>
                  <a:pt x="7293" y="-5400"/>
                  <a:pt x="14493" y="-5373"/>
                  <a:pt x="21600" y="16200"/>
                </a:cubicBezTo>
              </a:path>
            </a:pathLst>
          </a:custGeom>
          <a:ln w="25400">
            <a:solidFill>
              <a:schemeClr val="accent1">
                <a:lumOff val="-7725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42" name="Shape 1542"/>
          <p:cNvSpPr/>
          <p:nvPr/>
        </p:nvSpPr>
        <p:spPr>
          <a:xfrm>
            <a:off x="5018793" y="2905803"/>
            <a:ext cx="1050463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Depends</a:t>
            </a:r>
          </a:p>
        </p:txBody>
      </p:sp>
      <p:sp>
        <p:nvSpPr>
          <p:cNvPr id="1543" name="Shape 1543"/>
          <p:cNvSpPr/>
          <p:nvPr/>
        </p:nvSpPr>
        <p:spPr>
          <a:xfrm>
            <a:off x="45647" y="2542072"/>
            <a:ext cx="1660099" cy="2058142"/>
          </a:xfrm>
          <a:prstGeom prst="roundRect">
            <a:avLst>
              <a:gd name="adj" fmla="val 8157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544" name="Shape 1544"/>
          <p:cNvSpPr/>
          <p:nvPr/>
        </p:nvSpPr>
        <p:spPr>
          <a:xfrm>
            <a:off x="184332" y="2631572"/>
            <a:ext cx="1660099" cy="143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12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Example of Jobs:</a:t>
            </a:r>
          </a:p>
          <a:p>
            <a:pPr marL="120315" indent="-120315" defTabSz="825500">
              <a:buSzPct val="100000"/>
              <a:buChar char="-"/>
              <a:defRPr sz="12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DEA (CF)</a:t>
            </a:r>
          </a:p>
          <a:p>
            <a:pPr marL="120315" indent="-120315" defTabSz="825500">
              <a:buSzPct val="100000"/>
              <a:buChar char="-"/>
              <a:defRPr sz="12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CloudController (CF)</a:t>
            </a:r>
          </a:p>
          <a:p>
            <a:pPr marL="120315" indent="-120315" defTabSz="825500">
              <a:buSzPct val="100000"/>
              <a:buChar char="-"/>
              <a:defRPr sz="12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Service Broker (MySQL &amp; Rabbit)</a:t>
            </a:r>
          </a:p>
          <a:p>
            <a:pPr marL="120315" indent="-120315" defTabSz="825500">
              <a:buSzPct val="100000"/>
              <a:buChar char="-"/>
              <a:defRPr sz="12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Locator (possible GemFire release)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3" grpId="1"/>
      <p:bldP build="whole" bldLvl="1" animBg="1" rev="0" advAuto="0" spid="1544" grpId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Shape 15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3" name="Shape 1553"/>
          <p:cNvSpPr/>
          <p:nvPr>
            <p:ph type="title" idx="4294967295"/>
          </p:nvPr>
        </p:nvSpPr>
        <p:spPr>
          <a:xfrm>
            <a:off x="224221" y="76956"/>
            <a:ext cx="8410576" cy="533401"/>
          </a:xfrm>
          <a:prstGeom prst="rect">
            <a:avLst/>
          </a:prstGeom>
          <a:effectLst/>
        </p:spPr>
        <p:txBody>
          <a:bodyPr anchor="t"/>
          <a:lstStyle>
            <a:lvl1pPr>
              <a:lnSpc>
                <a:spcPct val="100000"/>
              </a:lnSpc>
              <a:defRPr sz="2700">
                <a:solidFill>
                  <a:schemeClr val="accent1">
                    <a:lumOff val="-7725"/>
                  </a:schemeClr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Job Creation</a:t>
            </a:r>
          </a:p>
        </p:txBody>
      </p:sp>
      <p:sp>
        <p:nvSpPr>
          <p:cNvPr id="1554" name="Shape 1554"/>
          <p:cNvSpPr/>
          <p:nvPr/>
        </p:nvSpPr>
        <p:spPr>
          <a:xfrm>
            <a:off x="1672585" y="2681489"/>
            <a:ext cx="1050463" cy="53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200">
                <a:solidFill>
                  <a:srgbClr val="FFFFFF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Job</a:t>
            </a:r>
          </a:p>
        </p:txBody>
      </p:sp>
      <p:grpSp>
        <p:nvGrpSpPr>
          <p:cNvPr id="1558" name="Group 1558"/>
          <p:cNvGrpSpPr/>
          <p:nvPr/>
        </p:nvGrpSpPr>
        <p:grpSpPr>
          <a:xfrm>
            <a:off x="857617" y="1307649"/>
            <a:ext cx="1441382" cy="1167064"/>
            <a:chOff x="0" y="0"/>
            <a:chExt cx="1441381" cy="1167062"/>
          </a:xfrm>
        </p:grpSpPr>
        <p:sp>
          <p:nvSpPr>
            <p:cNvPr id="1555" name="Shape 1555"/>
            <p:cNvSpPr/>
            <p:nvPr/>
          </p:nvSpPr>
          <p:spPr>
            <a:xfrm>
              <a:off x="0" y="0"/>
              <a:ext cx="1250787" cy="1002618"/>
            </a:xfrm>
            <a:prstGeom prst="roundRect">
              <a:avLst>
                <a:gd name="adj" fmla="val 802"/>
              </a:avLst>
            </a:prstGeom>
            <a:gradFill flip="none" rotWithShape="1">
              <a:gsLst>
                <a:gs pos="0">
                  <a:schemeClr val="accent1">
                    <a:lumOff val="-7725"/>
                  </a:schemeClr>
                </a:gs>
                <a:gs pos="100000">
                  <a:schemeClr val="accent1">
                    <a:satOff val="-17871"/>
                    <a:lumOff val="1534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100162" y="55786"/>
              <a:ext cx="1050463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Stemcell</a:t>
              </a: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90919" y="628482"/>
              <a:ext cx="1050463" cy="538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000">
                  <a:solidFill>
                    <a:srgbClr val="DDDDDD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>
                <a:defRPr sz="1800"/>
              </a:pPr>
              <a:r>
                <a:rPr sz="1000"/>
                <a:t>Agent</a:t>
              </a:r>
            </a:p>
          </p:txBody>
        </p:sp>
      </p:grpSp>
      <p:grpSp>
        <p:nvGrpSpPr>
          <p:cNvPr id="1562" name="Group 1562"/>
          <p:cNvGrpSpPr/>
          <p:nvPr/>
        </p:nvGrpSpPr>
        <p:grpSpPr>
          <a:xfrm>
            <a:off x="959217" y="1439731"/>
            <a:ext cx="1940619" cy="1662152"/>
            <a:chOff x="0" y="-3384"/>
            <a:chExt cx="1940618" cy="1662150"/>
          </a:xfrm>
        </p:grpSpPr>
        <p:sp>
          <p:nvSpPr>
            <p:cNvPr id="1559" name="Shape 1559"/>
            <p:cNvSpPr/>
            <p:nvPr/>
          </p:nvSpPr>
          <p:spPr>
            <a:xfrm>
              <a:off x="0" y="0"/>
              <a:ext cx="1632579" cy="1308659"/>
            </a:xfrm>
            <a:prstGeom prst="roundRect">
              <a:avLst>
                <a:gd name="adj" fmla="val 802"/>
              </a:avLst>
            </a:prstGeom>
            <a:gradFill flip="none" rotWithShape="1">
              <a:gsLst>
                <a:gs pos="0">
                  <a:schemeClr val="accent1">
                    <a:lumOff val="-7725"/>
                    <a:alpha val="76319"/>
                  </a:schemeClr>
                </a:gs>
                <a:gs pos="100000">
                  <a:schemeClr val="accent1">
                    <a:satOff val="-17871"/>
                    <a:lumOff val="15343"/>
                    <a:alpha val="76319"/>
                  </a:schemeClr>
                </a:gs>
              </a:gsLst>
              <a:lin ang="5400000" scaled="0"/>
            </a:gradFill>
            <a:ln w="25400" cap="flat">
              <a:solidFill>
                <a:srgbClr val="535353">
                  <a:alpha val="76319"/>
                </a:srgbClr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130735" y="-3385"/>
              <a:ext cx="1371108" cy="702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VM / Container</a:t>
              </a: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569511" y="955788"/>
              <a:ext cx="1371108" cy="702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000">
                  <a:solidFill>
                    <a:srgbClr val="DDDDDD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>
                <a:defRPr sz="1800"/>
              </a:pPr>
              <a:r>
                <a:rPr sz="1000"/>
                <a:t>Agent</a:t>
              </a:r>
            </a:p>
          </p:txBody>
        </p:sp>
      </p:grpSp>
      <p:sp>
        <p:nvSpPr>
          <p:cNvPr id="1563" name="Shape 1563"/>
          <p:cNvSpPr/>
          <p:nvPr/>
        </p:nvSpPr>
        <p:spPr>
          <a:xfrm>
            <a:off x="1404295" y="4028034"/>
            <a:ext cx="1050463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Compiled </a:t>
            </a:r>
            <a:r>
              <a:t>Packages</a:t>
            </a:r>
          </a:p>
        </p:txBody>
      </p:sp>
      <p:pic>
        <p:nvPicPr>
          <p:cNvPr id="156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9894" y="3540361"/>
            <a:ext cx="516056" cy="41243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  <p:grpSp>
        <p:nvGrpSpPr>
          <p:cNvPr id="1573" name="Group 1573"/>
          <p:cNvGrpSpPr/>
          <p:nvPr/>
        </p:nvGrpSpPr>
        <p:grpSpPr>
          <a:xfrm>
            <a:off x="4211709" y="1528828"/>
            <a:ext cx="1589891" cy="1156506"/>
            <a:chOff x="0" y="-12699"/>
            <a:chExt cx="1589889" cy="1156504"/>
          </a:xfrm>
        </p:grpSpPr>
        <p:grpSp>
          <p:nvGrpSpPr>
            <p:cNvPr id="1568" name="Group 1568"/>
            <p:cNvGrpSpPr/>
            <p:nvPr/>
          </p:nvGrpSpPr>
          <p:grpSpPr>
            <a:xfrm>
              <a:off x="0" y="-12700"/>
              <a:ext cx="1589890" cy="1156505"/>
              <a:chOff x="0" y="-12700"/>
              <a:chExt cx="1589889" cy="1156504"/>
            </a:xfrm>
          </p:grpSpPr>
          <p:sp>
            <p:nvSpPr>
              <p:cNvPr id="1565" name="Shape 1565"/>
              <p:cNvSpPr/>
              <p:nvPr/>
            </p:nvSpPr>
            <p:spPr>
              <a:xfrm>
                <a:off x="0" y="605224"/>
                <a:ext cx="1050462" cy="538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>
                    <a:solidFill>
                      <a:srgbClr val="DDDDDD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/>
                <a:r>
                  <a:t>Monit</a:t>
                </a:r>
              </a:p>
            </p:txBody>
          </p:sp>
          <p:sp>
            <p:nvSpPr>
              <p:cNvPr id="1566" name="Shape 1566"/>
              <p:cNvSpPr/>
              <p:nvPr/>
            </p:nvSpPr>
            <p:spPr>
              <a:xfrm>
                <a:off x="582017" y="-12700"/>
                <a:ext cx="1007873" cy="534506"/>
              </a:xfrm>
              <a:prstGeom prst="rect">
                <a:avLst/>
              </a:prstGeom>
              <a:noFill/>
              <a:ln w="25400" cap="flat">
                <a:solidFill>
                  <a:srgbClr val="DDDDD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567" name="pasted-image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429981" y="439473"/>
                <a:ext cx="241487" cy="22877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1572" name="Group 1572"/>
            <p:cNvGrpSpPr/>
            <p:nvPr/>
          </p:nvGrpSpPr>
          <p:grpSpPr>
            <a:xfrm>
              <a:off x="644722" y="83134"/>
              <a:ext cx="894653" cy="334123"/>
              <a:chOff x="-10521" y="-61321"/>
              <a:chExt cx="894651" cy="334121"/>
            </a:xfrm>
          </p:grpSpPr>
          <p:pic>
            <p:nvPicPr>
              <p:cNvPr id="1569" name="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10522" y="-61322"/>
                <a:ext cx="894653" cy="334123"/>
              </a:xfrm>
              <a:prstGeom prst="rect">
                <a:avLst/>
              </a:prstGeom>
              <a:effectLst/>
            </p:spPr>
          </p:pic>
          <p:sp>
            <p:nvSpPr>
              <p:cNvPr id="1571" name="Shape 1571"/>
              <p:cNvSpPr/>
              <p:nvPr/>
            </p:nvSpPr>
            <p:spPr>
              <a:xfrm>
                <a:off x="15063" y="8293"/>
                <a:ext cx="792684" cy="231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900">
                    <a:solidFill>
                      <a:srgbClr val="FFFFFF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>
                  <a:defRPr>
                    <a:solidFill>
                      <a:schemeClr val="accent1">
                        <a:lumOff val="-7725"/>
                      </a:schemeClr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OS Process</a:t>
                </a:r>
              </a:p>
            </p:txBody>
          </p:sp>
        </p:grpSp>
      </p:grpSp>
      <p:sp>
        <p:nvSpPr>
          <p:cNvPr id="1574" name="Shape 1574"/>
          <p:cNvSpPr/>
          <p:nvPr/>
        </p:nvSpPr>
        <p:spPr>
          <a:xfrm>
            <a:off x="4470691" y="829907"/>
            <a:ext cx="1468307" cy="385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600">
                <a:solidFill>
                  <a:schemeClr val="accent1">
                    <a:lumOff val="-7725"/>
                  </a:schemeClr>
                </a:solidFill>
                <a:uFillTx/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defRPr>
            </a:lvl1pPr>
          </a:lstStyle>
          <a:p>
            <a:pPr/>
            <a:r>
              <a:t>Job</a:t>
            </a:r>
          </a:p>
        </p:txBody>
      </p:sp>
      <p:grpSp>
        <p:nvGrpSpPr>
          <p:cNvPr id="1578" name="Group 1578"/>
          <p:cNvGrpSpPr/>
          <p:nvPr/>
        </p:nvGrpSpPr>
        <p:grpSpPr>
          <a:xfrm>
            <a:off x="959217" y="1488120"/>
            <a:ext cx="1940619" cy="1662152"/>
            <a:chOff x="0" y="-3384"/>
            <a:chExt cx="1940618" cy="1662150"/>
          </a:xfrm>
        </p:grpSpPr>
        <p:sp>
          <p:nvSpPr>
            <p:cNvPr id="1575" name="Shape 1575"/>
            <p:cNvSpPr/>
            <p:nvPr/>
          </p:nvSpPr>
          <p:spPr>
            <a:xfrm>
              <a:off x="0" y="0"/>
              <a:ext cx="1632579" cy="1308659"/>
            </a:xfrm>
            <a:prstGeom prst="roundRect">
              <a:avLst>
                <a:gd name="adj" fmla="val 802"/>
              </a:avLst>
            </a:prstGeom>
            <a:gradFill flip="none" rotWithShape="1">
              <a:gsLst>
                <a:gs pos="0">
                  <a:schemeClr val="accent1">
                    <a:lumOff val="-7725"/>
                    <a:alpha val="76319"/>
                  </a:schemeClr>
                </a:gs>
                <a:gs pos="100000">
                  <a:schemeClr val="accent1">
                    <a:satOff val="-17871"/>
                    <a:lumOff val="15343"/>
                    <a:alpha val="76319"/>
                  </a:schemeClr>
                </a:gs>
              </a:gsLst>
              <a:lin ang="5400000" scaled="0"/>
            </a:gradFill>
            <a:ln w="25400" cap="flat">
              <a:solidFill>
                <a:srgbClr val="535353">
                  <a:alpha val="76319"/>
                </a:srgbClr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30735" y="-3385"/>
              <a:ext cx="1371108" cy="702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VM / Container</a:t>
              </a: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69511" y="955788"/>
              <a:ext cx="1371108" cy="702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000">
                  <a:solidFill>
                    <a:srgbClr val="DDDDDD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>
                <a:defRPr sz="1800"/>
              </a:pPr>
              <a:r>
                <a:rPr sz="1000"/>
                <a:t>Agent</a:t>
              </a:r>
            </a:p>
          </p:txBody>
        </p:sp>
      </p:grpSp>
      <p:pic>
        <p:nvPicPr>
          <p:cNvPr id="157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6403" y="3549230"/>
            <a:ext cx="557427" cy="44550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  <p:pic>
        <p:nvPicPr>
          <p:cNvPr id="158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0813" y="3616131"/>
            <a:ext cx="557427" cy="44550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  <p:grpSp>
        <p:nvGrpSpPr>
          <p:cNvPr id="1589" name="Group 1589"/>
          <p:cNvGrpSpPr/>
          <p:nvPr/>
        </p:nvGrpSpPr>
        <p:grpSpPr>
          <a:xfrm>
            <a:off x="4224409" y="3260630"/>
            <a:ext cx="1589891" cy="1156506"/>
            <a:chOff x="0" y="-12699"/>
            <a:chExt cx="1589889" cy="1156504"/>
          </a:xfrm>
        </p:grpSpPr>
        <p:grpSp>
          <p:nvGrpSpPr>
            <p:cNvPr id="1584" name="Group 1584"/>
            <p:cNvGrpSpPr/>
            <p:nvPr/>
          </p:nvGrpSpPr>
          <p:grpSpPr>
            <a:xfrm>
              <a:off x="0" y="-12700"/>
              <a:ext cx="1589890" cy="1156505"/>
              <a:chOff x="0" y="-12700"/>
              <a:chExt cx="1589889" cy="1156504"/>
            </a:xfrm>
          </p:grpSpPr>
          <p:sp>
            <p:nvSpPr>
              <p:cNvPr id="1581" name="Shape 1581"/>
              <p:cNvSpPr/>
              <p:nvPr/>
            </p:nvSpPr>
            <p:spPr>
              <a:xfrm>
                <a:off x="0" y="605224"/>
                <a:ext cx="1050462" cy="538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>
                    <a:solidFill>
                      <a:srgbClr val="DDDDDD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/>
                <a:r>
                  <a:t>Monit</a:t>
                </a:r>
              </a:p>
            </p:txBody>
          </p:sp>
          <p:sp>
            <p:nvSpPr>
              <p:cNvPr id="1582" name="Shape 1582"/>
              <p:cNvSpPr/>
              <p:nvPr/>
            </p:nvSpPr>
            <p:spPr>
              <a:xfrm>
                <a:off x="582017" y="-12700"/>
                <a:ext cx="1007873" cy="534506"/>
              </a:xfrm>
              <a:prstGeom prst="rect">
                <a:avLst/>
              </a:prstGeom>
              <a:noFill/>
              <a:ln w="25400" cap="flat">
                <a:solidFill>
                  <a:srgbClr val="DDDDD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583" name="pasted-image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429981" y="439473"/>
                <a:ext cx="241487" cy="22877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1588" name="Group 1588"/>
            <p:cNvGrpSpPr/>
            <p:nvPr/>
          </p:nvGrpSpPr>
          <p:grpSpPr>
            <a:xfrm>
              <a:off x="644722" y="83134"/>
              <a:ext cx="894653" cy="334123"/>
              <a:chOff x="-10521" y="-61321"/>
              <a:chExt cx="894651" cy="334121"/>
            </a:xfrm>
          </p:grpSpPr>
          <p:pic>
            <p:nvPicPr>
              <p:cNvPr id="1585" name="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10522" y="-61322"/>
                <a:ext cx="894653" cy="334123"/>
              </a:xfrm>
              <a:prstGeom prst="rect">
                <a:avLst/>
              </a:prstGeom>
              <a:effectLst/>
            </p:spPr>
          </p:pic>
          <p:sp>
            <p:nvSpPr>
              <p:cNvPr id="1587" name="Shape 1587"/>
              <p:cNvSpPr/>
              <p:nvPr/>
            </p:nvSpPr>
            <p:spPr>
              <a:xfrm>
                <a:off x="15063" y="8293"/>
                <a:ext cx="792684" cy="231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900">
                    <a:solidFill>
                      <a:srgbClr val="FFFFFF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>
                  <a:defRPr>
                    <a:solidFill>
                      <a:schemeClr val="accent1">
                        <a:lumOff val="-7725"/>
                      </a:schemeClr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OS Process</a:t>
                </a:r>
              </a:p>
            </p:txBody>
          </p:sp>
        </p:grpSp>
      </p:grpSp>
      <p:sp>
        <p:nvSpPr>
          <p:cNvPr id="1590" name="Shape 1590"/>
          <p:cNvSpPr/>
          <p:nvPr/>
        </p:nvSpPr>
        <p:spPr>
          <a:xfrm>
            <a:off x="4470691" y="2586741"/>
            <a:ext cx="1468307" cy="385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600">
                <a:solidFill>
                  <a:schemeClr val="accent1">
                    <a:lumOff val="-7725"/>
                  </a:schemeClr>
                </a:solidFill>
                <a:uFillTx/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defRPr>
            </a:lvl1pPr>
          </a:lstStyle>
          <a:p>
            <a:pPr/>
            <a:r>
              <a:t>Job</a:t>
            </a:r>
          </a:p>
        </p:txBody>
      </p:sp>
      <p:pic>
        <p:nvPicPr>
          <p:cNvPr id="1591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59223" y="620121"/>
            <a:ext cx="3564070" cy="3977762"/>
          </a:xfrm>
          <a:prstGeom prst="rect">
            <a:avLst/>
          </a:prstGeom>
        </p:spPr>
      </p:pic>
      <p:sp>
        <p:nvSpPr>
          <p:cNvPr id="1593" name="Shape 1593"/>
          <p:cNvSpPr/>
          <p:nvPr/>
        </p:nvSpPr>
        <p:spPr>
          <a:xfrm>
            <a:off x="3497024" y="291991"/>
            <a:ext cx="1468308" cy="385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600">
                <a:solidFill>
                  <a:schemeClr val="accent1">
                    <a:lumOff val="-7725"/>
                  </a:schemeClr>
                </a:solidFill>
                <a:uFillTx/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defRPr>
            </a:lvl1pPr>
          </a:lstStyle>
          <a:p>
            <a:pPr/>
            <a:r>
              <a:t>Deployment</a:t>
            </a:r>
          </a:p>
        </p:txBody>
      </p:sp>
      <p:grpSp>
        <p:nvGrpSpPr>
          <p:cNvPr id="1596" name="Group 1596"/>
          <p:cNvGrpSpPr/>
          <p:nvPr/>
        </p:nvGrpSpPr>
        <p:grpSpPr>
          <a:xfrm>
            <a:off x="7571013" y="2460290"/>
            <a:ext cx="1004616" cy="297424"/>
            <a:chOff x="0" y="0"/>
            <a:chExt cx="1004614" cy="297422"/>
          </a:xfrm>
        </p:grpSpPr>
        <p:sp>
          <p:nvSpPr>
            <p:cNvPr id="1594" name="Shape 1594"/>
            <p:cNvSpPr/>
            <p:nvPr/>
          </p:nvSpPr>
          <p:spPr>
            <a:xfrm>
              <a:off x="0" y="0"/>
              <a:ext cx="1004615" cy="297423"/>
            </a:xfrm>
            <a:prstGeom prst="roundRect">
              <a:avLst>
                <a:gd name="adj" fmla="val 13169"/>
              </a:avLst>
            </a:prstGeom>
            <a:solidFill>
              <a:schemeClr val="accent1">
                <a:lumOff val="-7725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      </a:t>
              </a:r>
              <a:r>
                <a:rPr sz="1200"/>
                <a:t>NATS</a:t>
              </a:r>
            </a:p>
          </p:txBody>
        </p:sp>
        <p:pic>
          <p:nvPicPr>
            <p:cNvPr id="1595" name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5986" y="73551"/>
              <a:ext cx="228601" cy="18505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607" name="Shape 1607"/>
          <p:cNvSpPr/>
          <p:nvPr/>
        </p:nvSpPr>
        <p:spPr>
          <a:xfrm>
            <a:off x="5826670" y="2694348"/>
            <a:ext cx="1682266" cy="1200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4892" y="9375"/>
                  <a:pt x="12092" y="2175"/>
                  <a:pt x="21600" y="0"/>
                </a:cubicBezTo>
              </a:path>
            </a:pathLst>
          </a:custGeom>
          <a:ln w="19050">
            <a:solidFill>
              <a:srgbClr val="535353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98" name="Shape 1598"/>
          <p:cNvSpPr/>
          <p:nvPr/>
        </p:nvSpPr>
        <p:spPr>
          <a:xfrm>
            <a:off x="6138417" y="2595147"/>
            <a:ext cx="1050463" cy="53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>
              <a:defRPr sz="1800"/>
            </a:pPr>
            <a:r>
              <a:rPr sz="1000"/>
              <a:t>Ping</a:t>
            </a:r>
          </a:p>
        </p:txBody>
      </p:sp>
      <p:sp>
        <p:nvSpPr>
          <p:cNvPr id="1608" name="Shape 1608"/>
          <p:cNvSpPr/>
          <p:nvPr/>
        </p:nvSpPr>
        <p:spPr>
          <a:xfrm>
            <a:off x="5919697" y="2048835"/>
            <a:ext cx="1620416" cy="469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634" fill="norm" stroke="1" extrusionOk="0">
                <a:moveTo>
                  <a:pt x="0" y="3255"/>
                </a:moveTo>
                <a:cubicBezTo>
                  <a:pt x="8383" y="-3966"/>
                  <a:pt x="15583" y="827"/>
                  <a:pt x="21600" y="17634"/>
                </a:cubicBezTo>
              </a:path>
            </a:pathLst>
          </a:custGeom>
          <a:ln w="19050">
            <a:solidFill>
              <a:srgbClr val="535353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00" name="Shape 1600"/>
          <p:cNvSpPr/>
          <p:nvPr/>
        </p:nvSpPr>
        <p:spPr>
          <a:xfrm>
            <a:off x="6238813" y="1742861"/>
            <a:ext cx="1050463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>
              <a:defRPr sz="1800"/>
            </a:pPr>
            <a:r>
              <a:rPr sz="1000"/>
              <a:t>Ping</a:t>
            </a:r>
          </a:p>
        </p:txBody>
      </p:sp>
      <p:sp>
        <p:nvSpPr>
          <p:cNvPr id="1601" name="Shape 1601"/>
          <p:cNvSpPr/>
          <p:nvPr/>
        </p:nvSpPr>
        <p:spPr>
          <a:xfrm>
            <a:off x="8072760" y="2735361"/>
            <a:ext cx="1" cy="430837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02" name="Shape 1602"/>
          <p:cNvSpPr/>
          <p:nvPr/>
        </p:nvSpPr>
        <p:spPr>
          <a:xfrm flipV="1">
            <a:off x="8011503" y="1919110"/>
            <a:ext cx="1" cy="533401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03" name="Shape 1603"/>
          <p:cNvSpPr/>
          <p:nvPr/>
        </p:nvSpPr>
        <p:spPr>
          <a:xfrm>
            <a:off x="7443118" y="3150271"/>
            <a:ext cx="1360687" cy="330024"/>
          </a:xfrm>
          <a:prstGeom prst="roundRect">
            <a:avLst>
              <a:gd name="adj" fmla="val 15295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Health Monitor</a:t>
            </a:r>
          </a:p>
        </p:txBody>
      </p:sp>
      <p:grpSp>
        <p:nvGrpSpPr>
          <p:cNvPr id="1606" name="Group 1606"/>
          <p:cNvGrpSpPr/>
          <p:nvPr/>
        </p:nvGrpSpPr>
        <p:grpSpPr>
          <a:xfrm>
            <a:off x="7397476" y="1605610"/>
            <a:ext cx="1451970" cy="363583"/>
            <a:chOff x="0" y="0"/>
            <a:chExt cx="1451969" cy="363582"/>
          </a:xfrm>
        </p:grpSpPr>
        <p:sp>
          <p:nvSpPr>
            <p:cNvPr id="1604" name="Shape 1604"/>
            <p:cNvSpPr/>
            <p:nvPr/>
          </p:nvSpPr>
          <p:spPr>
            <a:xfrm>
              <a:off x="0" y="0"/>
              <a:ext cx="1451970" cy="363583"/>
            </a:xfrm>
            <a:prstGeom prst="roundRect">
              <a:avLst>
                <a:gd name="adj" fmla="val 13884"/>
              </a:avLst>
            </a:prstGeom>
            <a:solidFill>
              <a:schemeClr val="accent1">
                <a:lumOff val="-7725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2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        BOSH Director</a:t>
              </a:r>
            </a:p>
          </p:txBody>
        </p:sp>
        <p:pic>
          <p:nvPicPr>
            <p:cNvPr id="1605" name="pasted-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8883" y="73841"/>
              <a:ext cx="167923" cy="2159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after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80657 -0.050399" origin="layout" pathEditMode="relative">
                                      <p:cBhvr>
                                        <p:cTn id="11" dur="1000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after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57485 -0.397653" origin="layout" pathEditMode="relative">
                                      <p:cBhvr>
                                        <p:cTn id="14" dur="1000" fill="hold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xit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7" dur="1000" fill="hold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1124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124"/>
                            </p:stCondLst>
                            <p:childTnLst>
                              <p:par>
                                <p:cTn id="24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8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924"/>
                            </p:stCondLst>
                            <p:childTnLst>
                              <p:par>
                                <p:cTn id="28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after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82230 0.278549" origin="layout" pathEditMode="relative">
                                      <p:cBhvr>
                                        <p:cTn id="34" dur="1000" fill="hold"/>
                                        <p:tgtEl>
                                          <p:spTgt spid="1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path" nodeType="after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34952 -0.028260" origin="layout" pathEditMode="relative">
                                      <p:cBhvr>
                                        <p:cTn id="37" dur="1000" fill="hold"/>
                                        <p:tgtEl>
                                          <p:spTgt spid="1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Class="exit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0" dur="1000" fill="hold"/>
                                        <p:tgtEl>
                                          <p:spTgt spid="1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" dur="1124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24"/>
                            </p:stCondLst>
                            <p:childTnLst>
                              <p:par>
                                <p:cTn id="47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8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924"/>
                            </p:stCondLst>
                            <p:childTnLst>
                              <p:par>
                                <p:cTn id="51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250" fill="hold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250" fill="hold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174"/>
                            </p:stCondLst>
                            <p:childTnLst>
                              <p:par>
                                <p:cTn id="56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25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25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424"/>
                            </p:stCondLst>
                            <p:childTnLst>
                              <p:par>
                                <p:cTn id="61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250" fill="hold"/>
                                        <p:tgtEl>
                                          <p:spTgt spid="1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250" fill="hold"/>
                                        <p:tgtEl>
                                          <p:spTgt spid="1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674"/>
                            </p:stCondLst>
                            <p:childTnLst>
                              <p:par>
                                <p:cTn id="66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1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1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924"/>
                            </p:stCondLst>
                            <p:childTnLst>
                              <p:par>
                                <p:cTn id="71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924"/>
                            </p:stCondLst>
                            <p:childTnLst>
                              <p:par>
                                <p:cTn id="76" presetClass="entr" nodeType="afterEffect" presetSubtype="3" presetID="18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>
                                        <p:cTn id="78"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424"/>
                            </p:stCondLst>
                            <p:childTnLst>
                              <p:par>
                                <p:cTn id="80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174"/>
                            </p:stCondLst>
                            <p:childTnLst>
                              <p:par>
                                <p:cTn id="85" presetClass="entr" nodeType="afterEffect" presetSubtype="3" presetID="18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>
                                        <p:cTn id="87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674"/>
                            </p:stCondLst>
                            <p:childTnLst>
                              <p:par>
                                <p:cTn id="89" presetClass="entr" nodeType="after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424"/>
                            </p:stCondLst>
                            <p:childTnLst>
                              <p:par>
                                <p:cTn id="94" presetClass="exit" nodeType="afterEffect" presetSubtype="8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95" dur="1000" fill="hold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3424"/>
                            </p:stCondLst>
                            <p:childTnLst>
                              <p:par>
                                <p:cTn id="98" presetClass="exit" nodeType="afterEffect" presetSubtype="8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99" dur="1000" fill="hold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4424"/>
                            </p:stCondLst>
                            <p:childTnLst>
                              <p:par>
                                <p:cTn id="102" presetClass="exit" nodeType="afterEffect" presetSubtype="8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03" dur="1000" fill="hold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424"/>
                            </p:stCondLst>
                            <p:childTnLst>
                              <p:par>
                                <p:cTn id="106" presetClass="exit" nodeType="afterEffect" presetSubtype="8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07" dur="1000" fill="hold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6424"/>
                            </p:stCondLst>
                            <p:childTnLst>
                              <p:par>
                                <p:cTn id="110" presetClass="entr" nodeType="afterEffect" presetSubtype="8" presetID="2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2" dur="10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7424"/>
                            </p:stCondLst>
                            <p:childTnLst>
                              <p:par>
                                <p:cTn id="114" presetClass="entr" nodeType="afterEffect" presetSubtype="8" presetID="2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6" dur="8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3" grpId="17"/>
      <p:bldP build="whole" bldLvl="1" animBg="1" rev="0" advAuto="0" spid="1608" grpId="20"/>
      <p:bldP build="whole" bldLvl="1" animBg="1" rev="0" advAuto="0" spid="1562" grpId="1"/>
      <p:bldP build="whole" bldLvl="1" animBg="1" rev="0" advAuto="0" spid="1578" grpId="7"/>
      <p:bldP build="whole" bldLvl="1" animBg="1" rev="0" advAuto="0" spid="1608" grpId="23"/>
      <p:bldP build="whole" bldLvl="1" animBg="1" rev="0" advAuto="0" spid="1600" grpId="21"/>
      <p:bldP build="whole" bldLvl="1" animBg="1" rev="0" advAuto="0" spid="1600" grpId="22"/>
      <p:bldP build="whole" bldLvl="1" animBg="1" rev="0" advAuto="0" spid="1579" grpId="10"/>
      <p:bldP build="whole" bldLvl="1" animBg="1" rev="0" advAuto="0" spid="1574" grpId="6"/>
      <p:bldP build="whole" bldLvl="1" animBg="1" rev="0" advAuto="0" spid="1606" grpId="14"/>
      <p:bldP build="whole" bldLvl="1" animBg="1" rev="0" advAuto="0" spid="1590" grpId="12"/>
      <p:bldP build="whole" bldLvl="1" animBg="1" rev="0" advAuto="0" spid="1602" grpId="15"/>
      <p:bldP build="whole" bldLvl="1" animBg="1" rev="0" advAuto="0" spid="1580" grpId="4"/>
      <p:bldP build="whole" bldLvl="1" animBg="1" rev="0" advAuto="0" spid="1598" grpId="19"/>
      <p:bldP build="whole" bldLvl="1" animBg="1" rev="0" advAuto="0" spid="1601" grpId="16"/>
      <p:bldP build="whole" bldLvl="1" animBg="1" rev="0" advAuto="0" spid="1589" grpId="11"/>
      <p:bldP build="whole" bldLvl="1" animBg="1" rev="0" advAuto="0" spid="1596" grpId="13"/>
      <p:bldP build="whole" bldLvl="1" animBg="1" rev="0" advAuto="0" spid="1607" grpId="18"/>
      <p:bldP build="whole" bldLvl="1" animBg="1" rev="0" advAuto="0" spid="1598" grpId="24"/>
      <p:bldP build="whole" bldLvl="1" animBg="1" rev="0" advAuto="0" spid="1591" grpId="26"/>
      <p:bldP build="whole" bldLvl="1" animBg="1" rev="0" advAuto="0" spid="1593" grpId="27"/>
      <p:bldP build="whole" bldLvl="1" animBg="1" rev="0" advAuto="0" spid="1573" grpId="5"/>
      <p:bldP build="whole" bldLvl="1" animBg="1" rev="0" advAuto="0" spid="1607" grpId="25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Shape 16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11" name="Shape 1611"/>
          <p:cNvSpPr/>
          <p:nvPr>
            <p:ph type="title" idx="4294967295"/>
          </p:nvPr>
        </p:nvSpPr>
        <p:spPr>
          <a:xfrm>
            <a:off x="224221" y="76956"/>
            <a:ext cx="8410576" cy="533401"/>
          </a:xfrm>
          <a:prstGeom prst="rect">
            <a:avLst/>
          </a:prstGeom>
          <a:effectLst/>
        </p:spPr>
        <p:txBody>
          <a:bodyPr anchor="t"/>
          <a:lstStyle>
            <a:lvl1pPr>
              <a:lnSpc>
                <a:spcPct val="100000"/>
              </a:lnSpc>
              <a:defRPr sz="2700">
                <a:solidFill>
                  <a:schemeClr val="accent1">
                    <a:lumOff val="-7725"/>
                  </a:schemeClr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Logs</a:t>
            </a:r>
          </a:p>
        </p:txBody>
      </p:sp>
      <p:sp>
        <p:nvSpPr>
          <p:cNvPr id="1612" name="Shape 1612"/>
          <p:cNvSpPr/>
          <p:nvPr/>
        </p:nvSpPr>
        <p:spPr>
          <a:xfrm>
            <a:off x="1672585" y="2681489"/>
            <a:ext cx="1050463" cy="53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200">
                <a:solidFill>
                  <a:srgbClr val="FFFFFF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Job</a:t>
            </a:r>
          </a:p>
        </p:txBody>
      </p:sp>
      <p:grpSp>
        <p:nvGrpSpPr>
          <p:cNvPr id="1616" name="Group 1616"/>
          <p:cNvGrpSpPr/>
          <p:nvPr/>
        </p:nvGrpSpPr>
        <p:grpSpPr>
          <a:xfrm>
            <a:off x="857617" y="1307649"/>
            <a:ext cx="1441382" cy="1167064"/>
            <a:chOff x="0" y="0"/>
            <a:chExt cx="1441381" cy="1167062"/>
          </a:xfrm>
        </p:grpSpPr>
        <p:sp>
          <p:nvSpPr>
            <p:cNvPr id="1613" name="Shape 1613"/>
            <p:cNvSpPr/>
            <p:nvPr/>
          </p:nvSpPr>
          <p:spPr>
            <a:xfrm>
              <a:off x="0" y="0"/>
              <a:ext cx="1250787" cy="1002618"/>
            </a:xfrm>
            <a:prstGeom prst="roundRect">
              <a:avLst>
                <a:gd name="adj" fmla="val 802"/>
              </a:avLst>
            </a:prstGeom>
            <a:gradFill flip="none" rotWithShape="1">
              <a:gsLst>
                <a:gs pos="0">
                  <a:schemeClr val="accent1">
                    <a:lumOff val="-7725"/>
                  </a:schemeClr>
                </a:gs>
                <a:gs pos="100000">
                  <a:schemeClr val="accent1">
                    <a:satOff val="-17871"/>
                    <a:lumOff val="1534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14" name="Shape 1614"/>
            <p:cNvSpPr/>
            <p:nvPr/>
          </p:nvSpPr>
          <p:spPr>
            <a:xfrm>
              <a:off x="100162" y="55786"/>
              <a:ext cx="1050463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Stemcell</a:t>
              </a:r>
            </a:p>
          </p:txBody>
        </p:sp>
        <p:sp>
          <p:nvSpPr>
            <p:cNvPr id="1615" name="Shape 1615"/>
            <p:cNvSpPr/>
            <p:nvPr/>
          </p:nvSpPr>
          <p:spPr>
            <a:xfrm>
              <a:off x="390919" y="628482"/>
              <a:ext cx="1050463" cy="538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000">
                  <a:solidFill>
                    <a:srgbClr val="DDDDDD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>
                <a:defRPr sz="1800"/>
              </a:pPr>
              <a:r>
                <a:rPr sz="1000"/>
                <a:t>Agent</a:t>
              </a:r>
            </a:p>
          </p:txBody>
        </p:sp>
      </p:grpSp>
      <p:grpSp>
        <p:nvGrpSpPr>
          <p:cNvPr id="1620" name="Group 1620"/>
          <p:cNvGrpSpPr/>
          <p:nvPr/>
        </p:nvGrpSpPr>
        <p:grpSpPr>
          <a:xfrm>
            <a:off x="4094302" y="1075456"/>
            <a:ext cx="3191118" cy="2690403"/>
            <a:chOff x="0" y="-5211"/>
            <a:chExt cx="3191117" cy="2690401"/>
          </a:xfrm>
        </p:grpSpPr>
        <p:sp>
          <p:nvSpPr>
            <p:cNvPr id="1617" name="Shape 1617"/>
            <p:cNvSpPr/>
            <p:nvPr/>
          </p:nvSpPr>
          <p:spPr>
            <a:xfrm>
              <a:off x="0" y="0"/>
              <a:ext cx="2513638" cy="2014906"/>
            </a:xfrm>
            <a:prstGeom prst="roundRect">
              <a:avLst>
                <a:gd name="adj" fmla="val 802"/>
              </a:avLst>
            </a:prstGeom>
            <a:gradFill flip="none" rotWithShape="1">
              <a:gsLst>
                <a:gs pos="0">
                  <a:schemeClr val="accent1">
                    <a:lumOff val="-7725"/>
                    <a:alpha val="76319"/>
                  </a:schemeClr>
                </a:gs>
                <a:gs pos="100000">
                  <a:schemeClr val="accent1">
                    <a:satOff val="-17871"/>
                    <a:lumOff val="15343"/>
                    <a:alpha val="76319"/>
                  </a:schemeClr>
                </a:gs>
              </a:gsLst>
              <a:lin ang="5400000" scaled="0"/>
            </a:gradFill>
            <a:ln w="25400" cap="flat">
              <a:solidFill>
                <a:srgbClr val="535353">
                  <a:alpha val="76319"/>
                </a:srgbClr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201290" y="-5212"/>
              <a:ext cx="2111057" cy="10823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VM / Container</a:t>
              </a:r>
            </a:p>
          </p:txBody>
        </p:sp>
        <p:sp>
          <p:nvSpPr>
            <p:cNvPr id="1619" name="Shape 1619"/>
            <p:cNvSpPr/>
            <p:nvPr/>
          </p:nvSpPr>
          <p:spPr>
            <a:xfrm>
              <a:off x="1080060" y="1602834"/>
              <a:ext cx="2111058" cy="10823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000">
                  <a:solidFill>
                    <a:srgbClr val="DDDDDD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>
                <a:defRPr sz="1800"/>
              </a:pPr>
              <a:r>
                <a:rPr sz="1000"/>
                <a:t>Agent</a:t>
              </a:r>
            </a:p>
          </p:txBody>
        </p:sp>
      </p:grpSp>
      <p:sp>
        <p:nvSpPr>
          <p:cNvPr id="1621" name="Shape 1621"/>
          <p:cNvSpPr/>
          <p:nvPr/>
        </p:nvSpPr>
        <p:spPr>
          <a:xfrm>
            <a:off x="1404295" y="4028034"/>
            <a:ext cx="1050463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Compiled </a:t>
            </a:r>
            <a:r>
              <a:t>Packages</a:t>
            </a:r>
          </a:p>
        </p:txBody>
      </p:sp>
      <p:pic>
        <p:nvPicPr>
          <p:cNvPr id="162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9894" y="3540361"/>
            <a:ext cx="516056" cy="41243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  <p:grpSp>
        <p:nvGrpSpPr>
          <p:cNvPr id="1631" name="Group 1631"/>
          <p:cNvGrpSpPr/>
          <p:nvPr/>
        </p:nvGrpSpPr>
        <p:grpSpPr>
          <a:xfrm>
            <a:off x="3797938" y="1451724"/>
            <a:ext cx="2274137" cy="1654234"/>
            <a:chOff x="0" y="-18165"/>
            <a:chExt cx="2274135" cy="1654233"/>
          </a:xfrm>
        </p:grpSpPr>
        <p:grpSp>
          <p:nvGrpSpPr>
            <p:cNvPr id="1626" name="Group 1626"/>
            <p:cNvGrpSpPr/>
            <p:nvPr/>
          </p:nvGrpSpPr>
          <p:grpSpPr>
            <a:xfrm>
              <a:off x="0" y="-18166"/>
              <a:ext cx="2274136" cy="1654234"/>
              <a:chOff x="0" y="-18165"/>
              <a:chExt cx="2274135" cy="1654233"/>
            </a:xfrm>
          </p:grpSpPr>
          <p:sp>
            <p:nvSpPr>
              <p:cNvPr id="1623" name="Shape 1623"/>
              <p:cNvSpPr/>
              <p:nvPr/>
            </p:nvSpPr>
            <p:spPr>
              <a:xfrm>
                <a:off x="0" y="865696"/>
                <a:ext cx="1502553" cy="7703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>
                    <a:solidFill>
                      <a:srgbClr val="DDDDDD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/>
                <a:r>
                  <a:t>Monit</a:t>
                </a:r>
              </a:p>
            </p:txBody>
          </p:sp>
          <p:sp>
            <p:nvSpPr>
              <p:cNvPr id="1624" name="Shape 1624"/>
              <p:cNvSpPr/>
              <p:nvPr/>
            </p:nvSpPr>
            <p:spPr>
              <a:xfrm>
                <a:off x="832501" y="-18166"/>
                <a:ext cx="1441635" cy="764544"/>
              </a:xfrm>
              <a:prstGeom prst="rect">
                <a:avLst/>
              </a:prstGeom>
              <a:noFill/>
              <a:ln w="25400" cap="flat">
                <a:solidFill>
                  <a:srgbClr val="DDDDD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625" name="pasted-image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615033" y="628610"/>
                <a:ext cx="345416" cy="32723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1630" name="Group 1630"/>
            <p:cNvGrpSpPr/>
            <p:nvPr/>
          </p:nvGrpSpPr>
          <p:grpSpPr>
            <a:xfrm>
              <a:off x="937652" y="134372"/>
              <a:ext cx="1248768" cy="447001"/>
              <a:chOff x="410" y="-72252"/>
              <a:chExt cx="1248767" cy="447000"/>
            </a:xfrm>
          </p:grpSpPr>
          <p:pic>
            <p:nvPicPr>
              <p:cNvPr id="1627" name="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410" y="-72253"/>
                <a:ext cx="1248768" cy="447001"/>
              </a:xfrm>
              <a:prstGeom prst="rect">
                <a:avLst/>
              </a:prstGeom>
              <a:effectLst/>
            </p:spPr>
          </p:pic>
          <p:sp>
            <p:nvSpPr>
              <p:cNvPr id="1629" name="Shape 1629"/>
              <p:cNvSpPr/>
              <p:nvPr/>
            </p:nvSpPr>
            <p:spPr>
              <a:xfrm>
                <a:off x="21546" y="11863"/>
                <a:ext cx="1133833" cy="3314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900">
                    <a:solidFill>
                      <a:srgbClr val="FFFFFF"/>
                    </a:solidFill>
                    <a:uFillTx/>
                    <a:latin typeface="Avenir Next Demi Bold"/>
                    <a:ea typeface="Avenir Next Demi Bold"/>
                    <a:cs typeface="Avenir Next Demi Bold"/>
                    <a:sym typeface="Avenir Next Demi Bold"/>
                  </a:defRPr>
                </a:lvl1pPr>
              </a:lstStyle>
              <a:p>
                <a:pPr>
                  <a:defRPr>
                    <a:solidFill>
                      <a:schemeClr val="accent1">
                        <a:lumOff val="-7725"/>
                      </a:schemeClr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OS Process</a:t>
                </a:r>
              </a:p>
            </p:txBody>
          </p:sp>
        </p:grpSp>
      </p:grpSp>
      <p:sp>
        <p:nvSpPr>
          <p:cNvPr id="1632" name="Shape 1632"/>
          <p:cNvSpPr/>
          <p:nvPr/>
        </p:nvSpPr>
        <p:spPr>
          <a:xfrm>
            <a:off x="4614624" y="766408"/>
            <a:ext cx="1468308" cy="385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600">
                <a:solidFill>
                  <a:schemeClr val="accent1">
                    <a:lumOff val="-7725"/>
                  </a:schemeClr>
                </a:solidFill>
                <a:uFillTx/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defRPr>
            </a:lvl1pPr>
          </a:lstStyle>
          <a:p>
            <a:pPr/>
            <a:r>
              <a:t>Job</a:t>
            </a:r>
          </a:p>
        </p:txBody>
      </p:sp>
      <p:pic>
        <p:nvPicPr>
          <p:cNvPr id="1633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59223" y="620121"/>
            <a:ext cx="3564070" cy="3977762"/>
          </a:xfrm>
          <a:prstGeom prst="rect">
            <a:avLst/>
          </a:prstGeom>
        </p:spPr>
      </p:pic>
      <p:sp>
        <p:nvSpPr>
          <p:cNvPr id="1635" name="Shape 1635"/>
          <p:cNvSpPr/>
          <p:nvPr/>
        </p:nvSpPr>
        <p:spPr>
          <a:xfrm>
            <a:off x="3497024" y="291991"/>
            <a:ext cx="1468308" cy="385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600">
                <a:solidFill>
                  <a:schemeClr val="accent1">
                    <a:lumOff val="-7725"/>
                  </a:schemeClr>
                </a:solidFill>
                <a:uFillTx/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defRPr>
            </a:lvl1pPr>
          </a:lstStyle>
          <a:p>
            <a:pPr/>
            <a:r>
              <a:t>Deployment</a:t>
            </a:r>
          </a:p>
        </p:txBody>
      </p:sp>
      <p:grpSp>
        <p:nvGrpSpPr>
          <p:cNvPr id="1638" name="Group 1638"/>
          <p:cNvGrpSpPr/>
          <p:nvPr/>
        </p:nvGrpSpPr>
        <p:grpSpPr>
          <a:xfrm>
            <a:off x="7571013" y="2460290"/>
            <a:ext cx="1004616" cy="297424"/>
            <a:chOff x="0" y="0"/>
            <a:chExt cx="1004614" cy="297422"/>
          </a:xfrm>
        </p:grpSpPr>
        <p:sp>
          <p:nvSpPr>
            <p:cNvPr id="1636" name="Shape 1636"/>
            <p:cNvSpPr/>
            <p:nvPr/>
          </p:nvSpPr>
          <p:spPr>
            <a:xfrm>
              <a:off x="0" y="0"/>
              <a:ext cx="1004615" cy="297423"/>
            </a:xfrm>
            <a:prstGeom prst="roundRect">
              <a:avLst>
                <a:gd name="adj" fmla="val 13169"/>
              </a:avLst>
            </a:prstGeom>
            <a:solidFill>
              <a:schemeClr val="accent1">
                <a:lumOff val="-7725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      </a:t>
              </a:r>
              <a:r>
                <a:rPr sz="1200"/>
                <a:t>NATS</a:t>
              </a:r>
            </a:p>
          </p:txBody>
        </p:sp>
        <p:pic>
          <p:nvPicPr>
            <p:cNvPr id="1637" name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5986" y="73551"/>
              <a:ext cx="228601" cy="18505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651" name="Shape 1651"/>
          <p:cNvSpPr/>
          <p:nvPr/>
        </p:nvSpPr>
        <p:spPr>
          <a:xfrm>
            <a:off x="6258840" y="2356619"/>
            <a:ext cx="1239646" cy="320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9" fill="norm" stroke="1" extrusionOk="0">
                <a:moveTo>
                  <a:pt x="0" y="16439"/>
                </a:moveTo>
                <a:cubicBezTo>
                  <a:pt x="6736" y="-2838"/>
                  <a:pt x="13936" y="-5161"/>
                  <a:pt x="21600" y="9469"/>
                </a:cubicBezTo>
              </a:path>
            </a:pathLst>
          </a:custGeom>
          <a:ln w="19050">
            <a:solidFill>
              <a:srgbClr val="535353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40" name="Shape 1640"/>
          <p:cNvSpPr/>
          <p:nvPr/>
        </p:nvSpPr>
        <p:spPr>
          <a:xfrm>
            <a:off x="6341396" y="2089994"/>
            <a:ext cx="1050463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0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>
              <a:defRPr sz="1800"/>
            </a:pPr>
            <a:r>
              <a:rPr sz="1000"/>
              <a:t>Ping</a:t>
            </a:r>
          </a:p>
        </p:txBody>
      </p:sp>
      <p:sp>
        <p:nvSpPr>
          <p:cNvPr id="1641" name="Shape 1641"/>
          <p:cNvSpPr/>
          <p:nvPr/>
        </p:nvSpPr>
        <p:spPr>
          <a:xfrm>
            <a:off x="8072760" y="2735361"/>
            <a:ext cx="1" cy="430837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42" name="Shape 1642"/>
          <p:cNvSpPr/>
          <p:nvPr/>
        </p:nvSpPr>
        <p:spPr>
          <a:xfrm flipV="1">
            <a:off x="8011503" y="1919110"/>
            <a:ext cx="1" cy="533401"/>
          </a:xfrm>
          <a:prstGeom prst="line">
            <a:avLst/>
          </a:prstGeom>
          <a:ln w="1905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43" name="Shape 1643"/>
          <p:cNvSpPr/>
          <p:nvPr/>
        </p:nvSpPr>
        <p:spPr>
          <a:xfrm>
            <a:off x="7443118" y="3150271"/>
            <a:ext cx="1360687" cy="330024"/>
          </a:xfrm>
          <a:prstGeom prst="roundRect">
            <a:avLst>
              <a:gd name="adj" fmla="val 15295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Health Monitor</a:t>
            </a:r>
          </a:p>
        </p:txBody>
      </p:sp>
      <p:grpSp>
        <p:nvGrpSpPr>
          <p:cNvPr id="1646" name="Group 1646"/>
          <p:cNvGrpSpPr/>
          <p:nvPr/>
        </p:nvGrpSpPr>
        <p:grpSpPr>
          <a:xfrm>
            <a:off x="7397476" y="1605610"/>
            <a:ext cx="1451970" cy="363583"/>
            <a:chOff x="0" y="0"/>
            <a:chExt cx="1451969" cy="363582"/>
          </a:xfrm>
        </p:grpSpPr>
        <p:sp>
          <p:nvSpPr>
            <p:cNvPr id="1644" name="Shape 1644"/>
            <p:cNvSpPr/>
            <p:nvPr/>
          </p:nvSpPr>
          <p:spPr>
            <a:xfrm>
              <a:off x="0" y="0"/>
              <a:ext cx="1451970" cy="363583"/>
            </a:xfrm>
            <a:prstGeom prst="roundRect">
              <a:avLst>
                <a:gd name="adj" fmla="val 13884"/>
              </a:avLst>
            </a:prstGeom>
            <a:solidFill>
              <a:schemeClr val="accent1">
                <a:lumOff val="-7725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2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        BOSH Director</a:t>
              </a:r>
            </a:p>
          </p:txBody>
        </p:sp>
        <p:pic>
          <p:nvPicPr>
            <p:cNvPr id="1645" name="pasted-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8883" y="73841"/>
              <a:ext cx="167923" cy="2159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647" name="Shape 1647"/>
          <p:cNvSpPr/>
          <p:nvPr/>
        </p:nvSpPr>
        <p:spPr>
          <a:xfrm>
            <a:off x="4582937" y="2838611"/>
            <a:ext cx="2033225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Logs: /var/vcap/sys/logs/&lt;job&gt;</a:t>
            </a:r>
          </a:p>
        </p:txBody>
      </p:sp>
      <p:sp>
        <p:nvSpPr>
          <p:cNvPr id="1648" name="Shape 1648"/>
          <p:cNvSpPr/>
          <p:nvPr/>
        </p:nvSpPr>
        <p:spPr>
          <a:xfrm>
            <a:off x="4171846" y="2506834"/>
            <a:ext cx="2033224" cy="53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Log: /var/vcap/monit/monit.log</a:t>
            </a:r>
          </a:p>
        </p:txBody>
      </p:sp>
      <p:sp>
        <p:nvSpPr>
          <p:cNvPr id="1649" name="Shape 1649"/>
          <p:cNvSpPr/>
          <p:nvPr/>
        </p:nvSpPr>
        <p:spPr>
          <a:xfrm>
            <a:off x="7120209" y="3477290"/>
            <a:ext cx="2033225" cy="5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900">
                <a:solidFill>
                  <a:srgbClr val="535353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Logs: /var/vcap/sys/logs/hm9000*.log</a:t>
            </a:r>
          </a:p>
        </p:txBody>
      </p:sp>
      <p:pic>
        <p:nvPicPr>
          <p:cNvPr id="1650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819798" y="3233014"/>
            <a:ext cx="3057960" cy="1208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9" grpId="3"/>
      <p:bldP build="whole" bldLvl="1" animBg="1" rev="0" advAuto="0" spid="1648" grpId="2"/>
      <p:bldP build="whole" bldLvl="1" animBg="1" rev="0" advAuto="0" spid="1647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1866" y="504908"/>
            <a:ext cx="5132158" cy="4133684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Shape 277"/>
          <p:cNvSpPr/>
          <p:nvPr/>
        </p:nvSpPr>
        <p:spPr>
          <a:xfrm>
            <a:off x="45647" y="770049"/>
            <a:ext cx="3194471" cy="3830165"/>
          </a:xfrm>
          <a:prstGeom prst="roundRect">
            <a:avLst>
              <a:gd name="adj" fmla="val 4239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78" name="Shape 278"/>
          <p:cNvSpPr/>
          <p:nvPr>
            <p:ph type="title" idx="4294967295"/>
          </p:nvPr>
        </p:nvSpPr>
        <p:spPr>
          <a:xfrm>
            <a:off x="289675" y="141838"/>
            <a:ext cx="8410576" cy="460376"/>
          </a:xfrm>
          <a:prstGeom prst="rect">
            <a:avLst/>
          </a:prstGeom>
          <a:effectLst/>
        </p:spPr>
        <p:txBody>
          <a:bodyPr anchor="t"/>
          <a:lstStyle>
            <a:lvl1pPr>
              <a:lnSpc>
                <a:spcPct val="100000"/>
              </a:lnSpc>
              <a:defRPr sz="3200">
                <a:solidFill>
                  <a:schemeClr val="accent1">
                    <a:lumOff val="-7725"/>
                  </a:schemeClr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The BOSH Architecture</a:t>
            </a:r>
          </a:p>
        </p:txBody>
      </p:sp>
      <p:sp>
        <p:nvSpPr>
          <p:cNvPr id="279" name="Shape 279"/>
          <p:cNvSpPr/>
          <p:nvPr/>
        </p:nvSpPr>
        <p:spPr>
          <a:xfrm>
            <a:off x="232914" y="959818"/>
            <a:ext cx="3294013" cy="703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Very similar to CF architecture itself</a:t>
            </a:r>
          </a:p>
        </p:txBody>
      </p:sp>
      <p:sp>
        <p:nvSpPr>
          <p:cNvPr id="280" name="Shape 280"/>
          <p:cNvSpPr/>
          <p:nvPr/>
        </p:nvSpPr>
        <p:spPr>
          <a:xfrm>
            <a:off x="252773" y="1834335"/>
            <a:ext cx="2780219" cy="678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19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Director as analogy to Cloud Controller</a:t>
            </a:r>
          </a:p>
        </p:txBody>
      </p:sp>
      <p:sp>
        <p:nvSpPr>
          <p:cNvPr id="281" name="Shape 281"/>
          <p:cNvSpPr/>
          <p:nvPr/>
        </p:nvSpPr>
        <p:spPr>
          <a:xfrm>
            <a:off x="250110" y="2680972"/>
            <a:ext cx="2621534" cy="653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Different CPIs exist per IaaS implementation</a:t>
            </a:r>
          </a:p>
        </p:txBody>
      </p:sp>
      <p:sp>
        <p:nvSpPr>
          <p:cNvPr id="282" name="Shape 282"/>
          <p:cNvSpPr/>
          <p:nvPr/>
        </p:nvSpPr>
        <p:spPr>
          <a:xfrm>
            <a:off x="250110" y="3522194"/>
            <a:ext cx="2621534" cy="97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190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Workers responsible for executing tasks as dictated by Director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5" name="Shape 285"/>
          <p:cNvSpPr/>
          <p:nvPr>
            <p:ph type="title" idx="4294967295"/>
          </p:nvPr>
        </p:nvSpPr>
        <p:spPr>
          <a:xfrm>
            <a:off x="747712" y="364823"/>
            <a:ext cx="8410576" cy="533401"/>
          </a:xfrm>
          <a:prstGeom prst="rect">
            <a:avLst/>
          </a:prstGeom>
          <a:effectLst/>
        </p:spPr>
        <p:txBody>
          <a:bodyPr anchor="t"/>
          <a:lstStyle>
            <a:lvl1pPr>
              <a:lnSpc>
                <a:spcPct val="100000"/>
              </a:lnSpc>
              <a:defRPr sz="2900">
                <a:solidFill>
                  <a:schemeClr val="accent1">
                    <a:lumOff val="-7725"/>
                  </a:schemeClr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Three main components of a bosh deployment</a:t>
            </a:r>
          </a:p>
        </p:txBody>
      </p:sp>
      <p:grpSp>
        <p:nvGrpSpPr>
          <p:cNvPr id="289" name="Group 289"/>
          <p:cNvGrpSpPr/>
          <p:nvPr/>
        </p:nvGrpSpPr>
        <p:grpSpPr>
          <a:xfrm>
            <a:off x="1865595" y="2876962"/>
            <a:ext cx="1441382" cy="1167064"/>
            <a:chOff x="0" y="0"/>
            <a:chExt cx="1441381" cy="1167062"/>
          </a:xfrm>
        </p:grpSpPr>
        <p:sp>
          <p:nvSpPr>
            <p:cNvPr id="286" name="Shape 286"/>
            <p:cNvSpPr/>
            <p:nvPr/>
          </p:nvSpPr>
          <p:spPr>
            <a:xfrm>
              <a:off x="0" y="0"/>
              <a:ext cx="1250787" cy="1002618"/>
            </a:xfrm>
            <a:prstGeom prst="roundRect">
              <a:avLst>
                <a:gd name="adj" fmla="val 802"/>
              </a:avLst>
            </a:prstGeom>
            <a:gradFill flip="none" rotWithShape="1">
              <a:gsLst>
                <a:gs pos="0">
                  <a:schemeClr val="accent1">
                    <a:lumOff val="-7725"/>
                  </a:schemeClr>
                </a:gs>
                <a:gs pos="100000">
                  <a:schemeClr val="accent1">
                    <a:satOff val="-17871"/>
                    <a:lumOff val="1534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87" name="Shape 287"/>
            <p:cNvSpPr/>
            <p:nvPr/>
          </p:nvSpPr>
          <p:spPr>
            <a:xfrm>
              <a:off x="100162" y="55786"/>
              <a:ext cx="1050463" cy="53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Stemcell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390919" y="628482"/>
              <a:ext cx="1050463" cy="538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000">
                  <a:solidFill>
                    <a:srgbClr val="DDDDDD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>
                <a:defRPr sz="1800"/>
              </a:pPr>
              <a:r>
                <a:rPr sz="1000"/>
                <a:t>Agent</a:t>
              </a:r>
            </a:p>
          </p:txBody>
        </p:sp>
      </p:grpSp>
      <p:grpSp>
        <p:nvGrpSpPr>
          <p:cNvPr id="292" name="Group 292"/>
          <p:cNvGrpSpPr/>
          <p:nvPr/>
        </p:nvGrpSpPr>
        <p:grpSpPr>
          <a:xfrm>
            <a:off x="3376985" y="1262635"/>
            <a:ext cx="2092492" cy="1037671"/>
            <a:chOff x="38100" y="0"/>
            <a:chExt cx="2092490" cy="1037670"/>
          </a:xfrm>
        </p:grpSpPr>
        <p:sp>
          <p:nvSpPr>
            <p:cNvPr id="290" name="Shape 290"/>
            <p:cNvSpPr/>
            <p:nvPr/>
          </p:nvSpPr>
          <p:spPr>
            <a:xfrm>
              <a:off x="38100" y="664044"/>
              <a:ext cx="2092491" cy="373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300">
                  <a:solidFill>
                    <a:schemeClr val="accent1">
                      <a:lumOff val="-7725"/>
                    </a:schemeClr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Manifest</a:t>
              </a:r>
            </a:p>
          </p:txBody>
        </p:sp>
        <p:pic>
          <p:nvPicPr>
            <p:cNvPr id="291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47020" y="0"/>
              <a:ext cx="798451" cy="7158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5" name="Group 295"/>
          <p:cNvGrpSpPr/>
          <p:nvPr/>
        </p:nvGrpSpPr>
        <p:grpSpPr>
          <a:xfrm>
            <a:off x="5008846" y="2876962"/>
            <a:ext cx="2269559" cy="1167064"/>
            <a:chOff x="-153963" y="0"/>
            <a:chExt cx="2269558" cy="1167062"/>
          </a:xfrm>
        </p:grpSpPr>
        <p:pic>
          <p:nvPicPr>
            <p:cNvPr id="293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92894" y="0"/>
              <a:ext cx="1283770" cy="11670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4" name="Shape 294"/>
            <p:cNvSpPr/>
            <p:nvPr/>
          </p:nvSpPr>
          <p:spPr>
            <a:xfrm>
              <a:off x="-153964" y="109904"/>
              <a:ext cx="2269559" cy="4052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300">
                  <a:solidFill>
                    <a:srgbClr val="FFFFFF"/>
                  </a:solidFill>
                  <a:uFillTx/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Release</a:t>
              </a:r>
            </a:p>
          </p:txBody>
        </p:sp>
      </p:grpSp>
      <p:pic>
        <p:nvPicPr>
          <p:cNvPr id="296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9576639">
            <a:off x="2383689" y="2278676"/>
            <a:ext cx="1808020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297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62694" y="3441700"/>
            <a:ext cx="2521074" cy="76200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298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109373">
            <a:off x="4619066" y="2326465"/>
            <a:ext cx="1745965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Shape 301"/>
          <p:cNvSpPr/>
          <p:nvPr/>
        </p:nvSpPr>
        <p:spPr>
          <a:xfrm>
            <a:off x="22893" y="1065775"/>
            <a:ext cx="3076412" cy="3451445"/>
          </a:xfrm>
          <a:prstGeom prst="roundRect">
            <a:avLst>
              <a:gd name="adj" fmla="val 3966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02" name="Shape 302"/>
          <p:cNvSpPr/>
          <p:nvPr>
            <p:ph type="title" idx="4294967295"/>
          </p:nvPr>
        </p:nvSpPr>
        <p:spPr>
          <a:xfrm>
            <a:off x="371715" y="249538"/>
            <a:ext cx="8410576" cy="533401"/>
          </a:xfrm>
          <a:prstGeom prst="rect">
            <a:avLst/>
          </a:prstGeom>
          <a:effectLst/>
        </p:spPr>
        <p:txBody>
          <a:bodyPr anchor="t"/>
          <a:lstStyle>
            <a:lvl1pPr>
              <a:lnSpc>
                <a:spcPct val="100000"/>
              </a:lnSpc>
              <a:defRPr sz="3200">
                <a:solidFill>
                  <a:schemeClr val="accent1">
                    <a:lumOff val="-7725"/>
                  </a:schemeClr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BOSH deployment </a:t>
            </a:r>
          </a:p>
        </p:txBody>
      </p:sp>
      <p:sp>
        <p:nvSpPr>
          <p:cNvPr id="303" name="Shape 303"/>
          <p:cNvSpPr/>
          <p:nvPr/>
        </p:nvSpPr>
        <p:spPr>
          <a:xfrm>
            <a:off x="3093415" y="1080848"/>
            <a:ext cx="3586426" cy="3421299"/>
          </a:xfrm>
          <a:prstGeom prst="roundRect">
            <a:avLst>
              <a:gd name="adj" fmla="val 1485"/>
            </a:avLst>
          </a:prstGeom>
          <a:ln w="25400">
            <a:solidFill>
              <a:schemeClr val="accent1">
                <a:lumOff val="-7725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5" name="Shape 325"/>
          <p:cNvSpPr/>
          <p:nvPr/>
        </p:nvSpPr>
        <p:spPr>
          <a:xfrm>
            <a:off x="3120239" y="2231654"/>
            <a:ext cx="1580912" cy="3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50">
            <a:solidFill>
              <a:srgbClr val="535353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05" name="Shape 305"/>
          <p:cNvSpPr/>
          <p:nvPr/>
        </p:nvSpPr>
        <p:spPr>
          <a:xfrm flipV="1">
            <a:off x="4529886" y="2419053"/>
            <a:ext cx="202248" cy="202248"/>
          </a:xfrm>
          <a:prstGeom prst="line">
            <a:avLst/>
          </a:prstGeom>
          <a:ln w="19050">
            <a:solidFill>
              <a:srgbClr val="535353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06" name="Shape 306"/>
          <p:cNvSpPr/>
          <p:nvPr/>
        </p:nvSpPr>
        <p:spPr>
          <a:xfrm>
            <a:off x="4525596" y="1863592"/>
            <a:ext cx="193360" cy="193360"/>
          </a:xfrm>
          <a:prstGeom prst="line">
            <a:avLst/>
          </a:prstGeom>
          <a:ln w="19050">
            <a:solidFill>
              <a:srgbClr val="535353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3202374" y="2512456"/>
            <a:ext cx="1451970" cy="387176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Blobstore</a:t>
            </a:r>
          </a:p>
        </p:txBody>
      </p:sp>
      <p:sp>
        <p:nvSpPr>
          <p:cNvPr id="308" name="Shape 308"/>
          <p:cNvSpPr/>
          <p:nvPr/>
        </p:nvSpPr>
        <p:spPr>
          <a:xfrm>
            <a:off x="3252005" y="2598185"/>
            <a:ext cx="206830" cy="21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28"/>
                </a:moveTo>
                <a:cubicBezTo>
                  <a:pt x="0" y="13862"/>
                  <a:pt x="4835" y="15186"/>
                  <a:pt x="10800" y="15186"/>
                </a:cubicBezTo>
                <a:cubicBezTo>
                  <a:pt x="16765" y="15186"/>
                  <a:pt x="21600" y="13862"/>
                  <a:pt x="21600" y="12228"/>
                </a:cubicBezTo>
                <a:lnTo>
                  <a:pt x="21600" y="18660"/>
                </a:lnTo>
                <a:lnTo>
                  <a:pt x="21593" y="18660"/>
                </a:lnTo>
                <a:cubicBezTo>
                  <a:pt x="21563" y="20285"/>
                  <a:pt x="16742" y="21600"/>
                  <a:pt x="10800" y="21600"/>
                </a:cubicBezTo>
                <a:cubicBezTo>
                  <a:pt x="4858" y="21600"/>
                  <a:pt x="37" y="20285"/>
                  <a:pt x="7" y="18660"/>
                </a:cubicBezTo>
                <a:lnTo>
                  <a:pt x="0" y="18660"/>
                </a:lnTo>
                <a:lnTo>
                  <a:pt x="0" y="18641"/>
                </a:lnTo>
                <a:close/>
                <a:moveTo>
                  <a:pt x="0" y="4106"/>
                </a:moveTo>
                <a:cubicBezTo>
                  <a:pt x="0" y="5740"/>
                  <a:pt x="4835" y="7065"/>
                  <a:pt x="10800" y="7065"/>
                </a:cubicBezTo>
                <a:cubicBezTo>
                  <a:pt x="16765" y="7065"/>
                  <a:pt x="21600" y="5740"/>
                  <a:pt x="21600" y="4106"/>
                </a:cubicBezTo>
                <a:lnTo>
                  <a:pt x="21600" y="10538"/>
                </a:lnTo>
                <a:lnTo>
                  <a:pt x="21593" y="10538"/>
                </a:lnTo>
                <a:cubicBezTo>
                  <a:pt x="21563" y="12164"/>
                  <a:pt x="16742" y="13478"/>
                  <a:pt x="10800" y="13478"/>
                </a:cubicBezTo>
                <a:cubicBezTo>
                  <a:pt x="4858" y="13478"/>
                  <a:pt x="37" y="12164"/>
                  <a:pt x="7" y="10538"/>
                </a:cubicBezTo>
                <a:lnTo>
                  <a:pt x="0" y="10538"/>
                </a:lnTo>
                <a:lnTo>
                  <a:pt x="0" y="10520"/>
                </a:lnTo>
                <a:close/>
                <a:moveTo>
                  <a:pt x="10800" y="0"/>
                </a:moveTo>
                <a:cubicBezTo>
                  <a:pt x="16437" y="0"/>
                  <a:pt x="21006" y="1252"/>
                  <a:pt x="21006" y="2796"/>
                </a:cubicBezTo>
                <a:cubicBezTo>
                  <a:pt x="21006" y="4340"/>
                  <a:pt x="16437" y="5592"/>
                  <a:pt x="10800" y="5592"/>
                </a:cubicBezTo>
                <a:cubicBezTo>
                  <a:pt x="5163" y="5592"/>
                  <a:pt x="594" y="4340"/>
                  <a:pt x="594" y="2796"/>
                </a:cubicBezTo>
                <a:cubicBezTo>
                  <a:pt x="594" y="1252"/>
                  <a:pt x="5163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309" name="droppedImage.png"/>
          <p:cNvPicPr>
            <a:picLocks noChangeAspect="1"/>
          </p:cNvPicPr>
          <p:nvPr/>
        </p:nvPicPr>
        <p:blipFill>
          <a:blip r:embed="rId2">
            <a:extLst/>
          </a:blip>
          <a:srcRect l="3267" t="13725" r="13071" b="40958"/>
          <a:stretch>
            <a:fillRect/>
          </a:stretch>
        </p:blipFill>
        <p:spPr>
          <a:xfrm>
            <a:off x="5535236" y="1106714"/>
            <a:ext cx="1023765" cy="554540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310" name="Shape 310"/>
          <p:cNvSpPr/>
          <p:nvPr/>
        </p:nvSpPr>
        <p:spPr>
          <a:xfrm>
            <a:off x="5778094" y="1599260"/>
            <a:ext cx="6665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535353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BOSH</a:t>
            </a:r>
          </a:p>
        </p:txBody>
      </p:sp>
      <p:sp>
        <p:nvSpPr>
          <p:cNvPr id="311" name="Shape 311"/>
          <p:cNvSpPr/>
          <p:nvPr/>
        </p:nvSpPr>
        <p:spPr>
          <a:xfrm>
            <a:off x="3202374" y="3519141"/>
            <a:ext cx="1303646" cy="631429"/>
          </a:xfrm>
          <a:prstGeom prst="roundRect">
            <a:avLst>
              <a:gd name="adj" fmla="val 7994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    Health </a:t>
            </a:r>
          </a:p>
          <a:p>
            <a: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    Monitor</a:t>
            </a:r>
          </a:p>
        </p:txBody>
      </p:sp>
      <p:pic>
        <p:nvPicPr>
          <p:cNvPr id="31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2503" y="3649651"/>
            <a:ext cx="241301" cy="227107"/>
          </a:xfrm>
          <a:prstGeom prst="rect">
            <a:avLst/>
          </a:prstGeom>
          <a:ln w="3175">
            <a:miter lim="400000"/>
          </a:ln>
        </p:spPr>
      </p:pic>
      <p:sp>
        <p:nvSpPr>
          <p:cNvPr id="313" name="Shape 313"/>
          <p:cNvSpPr/>
          <p:nvPr/>
        </p:nvSpPr>
        <p:spPr>
          <a:xfrm>
            <a:off x="3202374" y="1621837"/>
            <a:ext cx="1451970" cy="387176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DB</a:t>
            </a:r>
          </a:p>
        </p:txBody>
      </p:sp>
      <p:sp>
        <p:nvSpPr>
          <p:cNvPr id="314" name="Shape 314"/>
          <p:cNvSpPr/>
          <p:nvPr/>
        </p:nvSpPr>
        <p:spPr>
          <a:xfrm>
            <a:off x="3252005" y="1681953"/>
            <a:ext cx="206830" cy="21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28"/>
                </a:moveTo>
                <a:cubicBezTo>
                  <a:pt x="0" y="13862"/>
                  <a:pt x="4835" y="15186"/>
                  <a:pt x="10800" y="15186"/>
                </a:cubicBezTo>
                <a:cubicBezTo>
                  <a:pt x="16765" y="15186"/>
                  <a:pt x="21600" y="13862"/>
                  <a:pt x="21600" y="12228"/>
                </a:cubicBezTo>
                <a:lnTo>
                  <a:pt x="21600" y="18660"/>
                </a:lnTo>
                <a:lnTo>
                  <a:pt x="21593" y="18660"/>
                </a:lnTo>
                <a:cubicBezTo>
                  <a:pt x="21563" y="20285"/>
                  <a:pt x="16742" y="21600"/>
                  <a:pt x="10800" y="21600"/>
                </a:cubicBezTo>
                <a:cubicBezTo>
                  <a:pt x="4858" y="21600"/>
                  <a:pt x="37" y="20285"/>
                  <a:pt x="7" y="18660"/>
                </a:cubicBezTo>
                <a:lnTo>
                  <a:pt x="0" y="18660"/>
                </a:lnTo>
                <a:lnTo>
                  <a:pt x="0" y="18641"/>
                </a:lnTo>
                <a:close/>
                <a:moveTo>
                  <a:pt x="0" y="4106"/>
                </a:moveTo>
                <a:cubicBezTo>
                  <a:pt x="0" y="5740"/>
                  <a:pt x="4835" y="7065"/>
                  <a:pt x="10800" y="7065"/>
                </a:cubicBezTo>
                <a:cubicBezTo>
                  <a:pt x="16765" y="7065"/>
                  <a:pt x="21600" y="5740"/>
                  <a:pt x="21600" y="4106"/>
                </a:cubicBezTo>
                <a:lnTo>
                  <a:pt x="21600" y="10538"/>
                </a:lnTo>
                <a:lnTo>
                  <a:pt x="21593" y="10538"/>
                </a:lnTo>
                <a:cubicBezTo>
                  <a:pt x="21563" y="12164"/>
                  <a:pt x="16742" y="13478"/>
                  <a:pt x="10800" y="13478"/>
                </a:cubicBezTo>
                <a:cubicBezTo>
                  <a:pt x="4858" y="13478"/>
                  <a:pt x="37" y="12164"/>
                  <a:pt x="7" y="10538"/>
                </a:cubicBezTo>
                <a:lnTo>
                  <a:pt x="0" y="10538"/>
                </a:lnTo>
                <a:lnTo>
                  <a:pt x="0" y="10520"/>
                </a:lnTo>
                <a:close/>
                <a:moveTo>
                  <a:pt x="10800" y="0"/>
                </a:moveTo>
                <a:cubicBezTo>
                  <a:pt x="16437" y="0"/>
                  <a:pt x="21006" y="1252"/>
                  <a:pt x="21006" y="2796"/>
                </a:cubicBezTo>
                <a:cubicBezTo>
                  <a:pt x="21006" y="4340"/>
                  <a:pt x="16437" y="5592"/>
                  <a:pt x="10800" y="5592"/>
                </a:cubicBezTo>
                <a:cubicBezTo>
                  <a:pt x="5163" y="5592"/>
                  <a:pt x="594" y="4340"/>
                  <a:pt x="594" y="2796"/>
                </a:cubicBezTo>
                <a:cubicBezTo>
                  <a:pt x="594" y="1252"/>
                  <a:pt x="5163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404889" y="1846262"/>
            <a:ext cx="1303646" cy="776288"/>
          </a:xfrm>
          <a:prstGeom prst="rightArrow">
            <a:avLst>
              <a:gd name="adj1" fmla="val 72086"/>
              <a:gd name="adj2" fmla="val 41820"/>
            </a:avLst>
          </a:prstGeom>
          <a:solidFill>
            <a:schemeClr val="accent1">
              <a:satOff val="-17871"/>
              <a:lumOff val="15343"/>
            </a:schemeClr>
          </a:solidFill>
          <a:ln w="12700">
            <a:miter lim="400000"/>
            <a:tailEnd type="triangle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316" name="image13.png" descr="ICON_Person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832" y="1808162"/>
            <a:ext cx="438151" cy="776288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Shape 317"/>
          <p:cNvSpPr/>
          <p:nvPr/>
        </p:nvSpPr>
        <p:spPr>
          <a:xfrm>
            <a:off x="417589" y="2001381"/>
            <a:ext cx="10907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>
                <a:solidFill>
                  <a:srgbClr val="00685D"/>
                </a:solidFill>
              </a:defRPr>
            </a:pPr>
            <a:r>
              <a:rPr>
                <a:solidFill>
                  <a:srgbClr val="FFFFFF"/>
                </a:solidFill>
              </a:rPr>
              <a:t>Upload Stemcell</a:t>
            </a:r>
          </a:p>
        </p:txBody>
      </p:sp>
      <p:sp>
        <p:nvSpPr>
          <p:cNvPr id="318" name="Shape 318"/>
          <p:cNvSpPr/>
          <p:nvPr/>
        </p:nvSpPr>
        <p:spPr>
          <a:xfrm>
            <a:off x="4701150" y="2047924"/>
            <a:ext cx="1886820" cy="363583"/>
          </a:xfrm>
          <a:prstGeom prst="roundRect">
            <a:avLst>
              <a:gd name="adj" fmla="val 13884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BOSH Director</a:t>
            </a:r>
          </a:p>
        </p:txBody>
      </p:sp>
      <p:pic>
        <p:nvPicPr>
          <p:cNvPr id="319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80033" y="2103433"/>
            <a:ext cx="213189" cy="274100"/>
          </a:xfrm>
          <a:prstGeom prst="rect">
            <a:avLst/>
          </a:prstGeom>
          <a:ln w="3175">
            <a:miter lim="400000"/>
          </a:ln>
        </p:spPr>
      </p:pic>
      <p:sp>
        <p:nvSpPr>
          <p:cNvPr id="320" name="Shape 320"/>
          <p:cNvSpPr/>
          <p:nvPr/>
        </p:nvSpPr>
        <p:spPr>
          <a:xfrm>
            <a:off x="4696659" y="3014361"/>
            <a:ext cx="1895803" cy="388405"/>
          </a:xfrm>
          <a:prstGeom prst="roundRect">
            <a:avLst>
              <a:gd name="adj" fmla="val 13079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NATS</a:t>
            </a:r>
          </a:p>
        </p:txBody>
      </p:sp>
      <p:pic>
        <p:nvPicPr>
          <p:cNvPr id="321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53277" y="3100344"/>
            <a:ext cx="266701" cy="215901"/>
          </a:xfrm>
          <a:prstGeom prst="rect">
            <a:avLst/>
          </a:prstGeom>
          <a:ln w="3175">
            <a:miter lim="400000"/>
          </a:ln>
        </p:spPr>
      </p:pic>
      <p:sp>
        <p:nvSpPr>
          <p:cNvPr id="322" name="Shape 322"/>
          <p:cNvSpPr/>
          <p:nvPr/>
        </p:nvSpPr>
        <p:spPr>
          <a:xfrm>
            <a:off x="1780150" y="2047924"/>
            <a:ext cx="1291403" cy="363583"/>
          </a:xfrm>
          <a:prstGeom prst="roundRect">
            <a:avLst>
              <a:gd name="adj" fmla="val 13884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BOSH CLI</a:t>
            </a:r>
          </a:p>
        </p:txBody>
      </p:sp>
      <p:pic>
        <p:nvPicPr>
          <p:cNvPr id="323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59033" y="2103433"/>
            <a:ext cx="213189" cy="274100"/>
          </a:xfrm>
          <a:prstGeom prst="rect">
            <a:avLst/>
          </a:prstGeom>
          <a:ln w="3175">
            <a:miter lim="400000"/>
          </a:ln>
        </p:spPr>
      </p:pic>
      <p:pic>
        <p:nvPicPr>
          <p:cNvPr id="324" name="image10.png" descr="ICON_VM_basic_label_Q30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72408" y="2010953"/>
            <a:ext cx="404362" cy="473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after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86561 -0.003369" origin="layout" pathEditMode="relative">
                                      <p:cBhvr>
                                        <p:cTn id="24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Class="exit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1" dur="800" fill="hold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mph" nodeType="afterEffect" presetSubtype="0" presetID="26" grpId="8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5" dur="1000" fill="hold" tmFilter="0, 0; .2, .5; .8, .5; 1, 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fill="hold" autoRev="1"/>
                                        <p:tgtEl>
                                          <p:spTgt spid="3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5" grpId="2"/>
      <p:bldP build="whole" bldLvl="1" animBg="1" rev="0" advAuto="0" spid="324" grpId="4"/>
      <p:bldP build="whole" bldLvl="1" animBg="1" rev="0" advAuto="0" spid="325" grpId="6"/>
      <p:bldP build="whole" bldLvl="1" animBg="1" rev="0" advAuto="0" spid="324" grpId="7"/>
      <p:bldP build="whole" bldLvl="1" animBg="1" rev="0" advAuto="0" spid="301" grpId="1"/>
      <p:bldP build="whole" bldLvl="1" animBg="1" rev="0" advAuto="0" spid="317" grpId="3"/>
      <p:bldP build="whole" bldLvl="1" animBg="1" rev="0" advAuto="0" spid="307" grpId="8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22893" y="1065775"/>
            <a:ext cx="3076412" cy="3451445"/>
          </a:xfrm>
          <a:prstGeom prst="roundRect">
            <a:avLst>
              <a:gd name="adj" fmla="val 3966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8" name="Shape 3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9" name="Shape 329"/>
          <p:cNvSpPr/>
          <p:nvPr>
            <p:ph type="title" idx="4294967295"/>
          </p:nvPr>
        </p:nvSpPr>
        <p:spPr>
          <a:xfrm>
            <a:off x="371715" y="249538"/>
            <a:ext cx="8410576" cy="533401"/>
          </a:xfrm>
          <a:prstGeom prst="rect">
            <a:avLst/>
          </a:prstGeom>
          <a:effectLst/>
        </p:spPr>
        <p:txBody>
          <a:bodyPr anchor="t"/>
          <a:lstStyle>
            <a:lvl1pPr>
              <a:lnSpc>
                <a:spcPct val="100000"/>
              </a:lnSpc>
              <a:defRPr sz="3200">
                <a:solidFill>
                  <a:schemeClr val="accent1">
                    <a:lumOff val="-7725"/>
                  </a:schemeClr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BOSH deployment </a:t>
            </a:r>
          </a:p>
        </p:txBody>
      </p:sp>
      <p:sp>
        <p:nvSpPr>
          <p:cNvPr id="330" name="Shape 330"/>
          <p:cNvSpPr/>
          <p:nvPr/>
        </p:nvSpPr>
        <p:spPr>
          <a:xfrm>
            <a:off x="3093415" y="1080848"/>
            <a:ext cx="3586426" cy="3421299"/>
          </a:xfrm>
          <a:prstGeom prst="roundRect">
            <a:avLst>
              <a:gd name="adj" fmla="val 1485"/>
            </a:avLst>
          </a:prstGeom>
          <a:ln w="25400">
            <a:solidFill>
              <a:schemeClr val="accent1">
                <a:lumOff val="-7725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2" name="Shape 352"/>
          <p:cNvSpPr/>
          <p:nvPr/>
        </p:nvSpPr>
        <p:spPr>
          <a:xfrm>
            <a:off x="3120239" y="2231654"/>
            <a:ext cx="1580912" cy="3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50">
            <a:solidFill>
              <a:srgbClr val="535353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32" name="Shape 332"/>
          <p:cNvSpPr/>
          <p:nvPr/>
        </p:nvSpPr>
        <p:spPr>
          <a:xfrm flipV="1">
            <a:off x="4529886" y="2419053"/>
            <a:ext cx="202248" cy="202248"/>
          </a:xfrm>
          <a:prstGeom prst="line">
            <a:avLst/>
          </a:prstGeom>
          <a:ln w="19050">
            <a:solidFill>
              <a:srgbClr val="535353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3" name="Shape 333"/>
          <p:cNvSpPr/>
          <p:nvPr/>
        </p:nvSpPr>
        <p:spPr>
          <a:xfrm>
            <a:off x="4525596" y="1863592"/>
            <a:ext cx="193360" cy="193360"/>
          </a:xfrm>
          <a:prstGeom prst="line">
            <a:avLst/>
          </a:prstGeom>
          <a:ln w="19050">
            <a:solidFill>
              <a:srgbClr val="535353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4" name="Shape 334"/>
          <p:cNvSpPr/>
          <p:nvPr/>
        </p:nvSpPr>
        <p:spPr>
          <a:xfrm>
            <a:off x="3202374" y="2512456"/>
            <a:ext cx="1451970" cy="387176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Blobstore</a:t>
            </a:r>
          </a:p>
        </p:txBody>
      </p:sp>
      <p:sp>
        <p:nvSpPr>
          <p:cNvPr id="335" name="Shape 335"/>
          <p:cNvSpPr/>
          <p:nvPr/>
        </p:nvSpPr>
        <p:spPr>
          <a:xfrm>
            <a:off x="3252005" y="2598185"/>
            <a:ext cx="206830" cy="21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28"/>
                </a:moveTo>
                <a:cubicBezTo>
                  <a:pt x="0" y="13862"/>
                  <a:pt x="4835" y="15186"/>
                  <a:pt x="10800" y="15186"/>
                </a:cubicBezTo>
                <a:cubicBezTo>
                  <a:pt x="16765" y="15186"/>
                  <a:pt x="21600" y="13862"/>
                  <a:pt x="21600" y="12228"/>
                </a:cubicBezTo>
                <a:lnTo>
                  <a:pt x="21600" y="18660"/>
                </a:lnTo>
                <a:lnTo>
                  <a:pt x="21593" y="18660"/>
                </a:lnTo>
                <a:cubicBezTo>
                  <a:pt x="21563" y="20285"/>
                  <a:pt x="16742" y="21600"/>
                  <a:pt x="10800" y="21600"/>
                </a:cubicBezTo>
                <a:cubicBezTo>
                  <a:pt x="4858" y="21600"/>
                  <a:pt x="37" y="20285"/>
                  <a:pt x="7" y="18660"/>
                </a:cubicBezTo>
                <a:lnTo>
                  <a:pt x="0" y="18660"/>
                </a:lnTo>
                <a:lnTo>
                  <a:pt x="0" y="18641"/>
                </a:lnTo>
                <a:close/>
                <a:moveTo>
                  <a:pt x="0" y="4106"/>
                </a:moveTo>
                <a:cubicBezTo>
                  <a:pt x="0" y="5740"/>
                  <a:pt x="4835" y="7065"/>
                  <a:pt x="10800" y="7065"/>
                </a:cubicBezTo>
                <a:cubicBezTo>
                  <a:pt x="16765" y="7065"/>
                  <a:pt x="21600" y="5740"/>
                  <a:pt x="21600" y="4106"/>
                </a:cubicBezTo>
                <a:lnTo>
                  <a:pt x="21600" y="10538"/>
                </a:lnTo>
                <a:lnTo>
                  <a:pt x="21593" y="10538"/>
                </a:lnTo>
                <a:cubicBezTo>
                  <a:pt x="21563" y="12164"/>
                  <a:pt x="16742" y="13478"/>
                  <a:pt x="10800" y="13478"/>
                </a:cubicBezTo>
                <a:cubicBezTo>
                  <a:pt x="4858" y="13478"/>
                  <a:pt x="37" y="12164"/>
                  <a:pt x="7" y="10538"/>
                </a:cubicBezTo>
                <a:lnTo>
                  <a:pt x="0" y="10538"/>
                </a:lnTo>
                <a:lnTo>
                  <a:pt x="0" y="10520"/>
                </a:lnTo>
                <a:close/>
                <a:moveTo>
                  <a:pt x="10800" y="0"/>
                </a:moveTo>
                <a:cubicBezTo>
                  <a:pt x="16437" y="0"/>
                  <a:pt x="21006" y="1252"/>
                  <a:pt x="21006" y="2796"/>
                </a:cubicBezTo>
                <a:cubicBezTo>
                  <a:pt x="21006" y="4340"/>
                  <a:pt x="16437" y="5592"/>
                  <a:pt x="10800" y="5592"/>
                </a:cubicBezTo>
                <a:cubicBezTo>
                  <a:pt x="5163" y="5592"/>
                  <a:pt x="594" y="4340"/>
                  <a:pt x="594" y="2796"/>
                </a:cubicBezTo>
                <a:cubicBezTo>
                  <a:pt x="594" y="1252"/>
                  <a:pt x="5163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336" name="droppedImage.png"/>
          <p:cNvPicPr>
            <a:picLocks noChangeAspect="1"/>
          </p:cNvPicPr>
          <p:nvPr/>
        </p:nvPicPr>
        <p:blipFill>
          <a:blip r:embed="rId2">
            <a:extLst/>
          </a:blip>
          <a:srcRect l="3267" t="13725" r="13071" b="40958"/>
          <a:stretch>
            <a:fillRect/>
          </a:stretch>
        </p:blipFill>
        <p:spPr>
          <a:xfrm>
            <a:off x="5535236" y="1106714"/>
            <a:ext cx="1023765" cy="554540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337" name="Shape 337"/>
          <p:cNvSpPr/>
          <p:nvPr/>
        </p:nvSpPr>
        <p:spPr>
          <a:xfrm>
            <a:off x="5778094" y="1599260"/>
            <a:ext cx="6665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535353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BOSH</a:t>
            </a:r>
          </a:p>
        </p:txBody>
      </p:sp>
      <p:sp>
        <p:nvSpPr>
          <p:cNvPr id="338" name="Shape 338"/>
          <p:cNvSpPr/>
          <p:nvPr/>
        </p:nvSpPr>
        <p:spPr>
          <a:xfrm>
            <a:off x="3202374" y="3519141"/>
            <a:ext cx="1303646" cy="631429"/>
          </a:xfrm>
          <a:prstGeom prst="roundRect">
            <a:avLst>
              <a:gd name="adj" fmla="val 7994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    Health </a:t>
            </a:r>
          </a:p>
          <a:p>
            <a: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    Monitor</a:t>
            </a:r>
          </a:p>
        </p:txBody>
      </p:sp>
      <p:pic>
        <p:nvPicPr>
          <p:cNvPr id="33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2503" y="3649651"/>
            <a:ext cx="241301" cy="227107"/>
          </a:xfrm>
          <a:prstGeom prst="rect">
            <a:avLst/>
          </a:prstGeom>
          <a:ln w="3175">
            <a:miter lim="400000"/>
          </a:ln>
        </p:spPr>
      </p:pic>
      <p:sp>
        <p:nvSpPr>
          <p:cNvPr id="340" name="Shape 340"/>
          <p:cNvSpPr/>
          <p:nvPr/>
        </p:nvSpPr>
        <p:spPr>
          <a:xfrm>
            <a:off x="3202374" y="1621837"/>
            <a:ext cx="1451970" cy="387176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DB</a:t>
            </a:r>
          </a:p>
        </p:txBody>
      </p:sp>
      <p:sp>
        <p:nvSpPr>
          <p:cNvPr id="341" name="Shape 341"/>
          <p:cNvSpPr/>
          <p:nvPr/>
        </p:nvSpPr>
        <p:spPr>
          <a:xfrm>
            <a:off x="3252005" y="1681953"/>
            <a:ext cx="206830" cy="21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28"/>
                </a:moveTo>
                <a:cubicBezTo>
                  <a:pt x="0" y="13862"/>
                  <a:pt x="4835" y="15186"/>
                  <a:pt x="10800" y="15186"/>
                </a:cubicBezTo>
                <a:cubicBezTo>
                  <a:pt x="16765" y="15186"/>
                  <a:pt x="21600" y="13862"/>
                  <a:pt x="21600" y="12228"/>
                </a:cubicBezTo>
                <a:lnTo>
                  <a:pt x="21600" y="18660"/>
                </a:lnTo>
                <a:lnTo>
                  <a:pt x="21593" y="18660"/>
                </a:lnTo>
                <a:cubicBezTo>
                  <a:pt x="21563" y="20285"/>
                  <a:pt x="16742" y="21600"/>
                  <a:pt x="10800" y="21600"/>
                </a:cubicBezTo>
                <a:cubicBezTo>
                  <a:pt x="4858" y="21600"/>
                  <a:pt x="37" y="20285"/>
                  <a:pt x="7" y="18660"/>
                </a:cubicBezTo>
                <a:lnTo>
                  <a:pt x="0" y="18660"/>
                </a:lnTo>
                <a:lnTo>
                  <a:pt x="0" y="18641"/>
                </a:lnTo>
                <a:close/>
                <a:moveTo>
                  <a:pt x="0" y="4106"/>
                </a:moveTo>
                <a:cubicBezTo>
                  <a:pt x="0" y="5740"/>
                  <a:pt x="4835" y="7065"/>
                  <a:pt x="10800" y="7065"/>
                </a:cubicBezTo>
                <a:cubicBezTo>
                  <a:pt x="16765" y="7065"/>
                  <a:pt x="21600" y="5740"/>
                  <a:pt x="21600" y="4106"/>
                </a:cubicBezTo>
                <a:lnTo>
                  <a:pt x="21600" y="10538"/>
                </a:lnTo>
                <a:lnTo>
                  <a:pt x="21593" y="10538"/>
                </a:lnTo>
                <a:cubicBezTo>
                  <a:pt x="21563" y="12164"/>
                  <a:pt x="16742" y="13478"/>
                  <a:pt x="10800" y="13478"/>
                </a:cubicBezTo>
                <a:cubicBezTo>
                  <a:pt x="4858" y="13478"/>
                  <a:pt x="37" y="12164"/>
                  <a:pt x="7" y="10538"/>
                </a:cubicBezTo>
                <a:lnTo>
                  <a:pt x="0" y="10538"/>
                </a:lnTo>
                <a:lnTo>
                  <a:pt x="0" y="10520"/>
                </a:lnTo>
                <a:close/>
                <a:moveTo>
                  <a:pt x="10800" y="0"/>
                </a:moveTo>
                <a:cubicBezTo>
                  <a:pt x="16437" y="0"/>
                  <a:pt x="21006" y="1252"/>
                  <a:pt x="21006" y="2796"/>
                </a:cubicBezTo>
                <a:cubicBezTo>
                  <a:pt x="21006" y="4340"/>
                  <a:pt x="16437" y="5592"/>
                  <a:pt x="10800" y="5592"/>
                </a:cubicBezTo>
                <a:cubicBezTo>
                  <a:pt x="5163" y="5592"/>
                  <a:pt x="594" y="4340"/>
                  <a:pt x="594" y="2796"/>
                </a:cubicBezTo>
                <a:cubicBezTo>
                  <a:pt x="594" y="1252"/>
                  <a:pt x="5163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42" name="Shape 342"/>
          <p:cNvSpPr/>
          <p:nvPr/>
        </p:nvSpPr>
        <p:spPr>
          <a:xfrm>
            <a:off x="404889" y="1846262"/>
            <a:ext cx="1303646" cy="776288"/>
          </a:xfrm>
          <a:prstGeom prst="rightArrow">
            <a:avLst>
              <a:gd name="adj1" fmla="val 72086"/>
              <a:gd name="adj2" fmla="val 41820"/>
            </a:avLst>
          </a:prstGeom>
          <a:solidFill>
            <a:schemeClr val="accent1">
              <a:satOff val="-17871"/>
              <a:lumOff val="15343"/>
            </a:schemeClr>
          </a:solidFill>
          <a:ln w="12700">
            <a:miter lim="400000"/>
            <a:tailEnd type="triangle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343" name="image13.png" descr="ICON_Person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832" y="1808162"/>
            <a:ext cx="438151" cy="776288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Shape 344"/>
          <p:cNvSpPr/>
          <p:nvPr/>
        </p:nvSpPr>
        <p:spPr>
          <a:xfrm>
            <a:off x="417589" y="2001381"/>
            <a:ext cx="10907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>
                <a:solidFill>
                  <a:srgbClr val="00685D"/>
                </a:solidFill>
              </a:defRPr>
            </a:pPr>
            <a:r>
              <a:rPr>
                <a:solidFill>
                  <a:srgbClr val="FFFFFF"/>
                </a:solidFill>
              </a:rPr>
              <a:t>Upload Release</a:t>
            </a:r>
          </a:p>
        </p:txBody>
      </p:sp>
      <p:sp>
        <p:nvSpPr>
          <p:cNvPr id="345" name="Shape 345"/>
          <p:cNvSpPr/>
          <p:nvPr/>
        </p:nvSpPr>
        <p:spPr>
          <a:xfrm>
            <a:off x="4701150" y="2047924"/>
            <a:ext cx="1886820" cy="363583"/>
          </a:xfrm>
          <a:prstGeom prst="roundRect">
            <a:avLst>
              <a:gd name="adj" fmla="val 13884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BOSH Director</a:t>
            </a:r>
          </a:p>
        </p:txBody>
      </p:sp>
      <p:pic>
        <p:nvPicPr>
          <p:cNvPr id="346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80033" y="2103433"/>
            <a:ext cx="213189" cy="274100"/>
          </a:xfrm>
          <a:prstGeom prst="rect">
            <a:avLst/>
          </a:prstGeom>
          <a:ln w="3175">
            <a:miter lim="400000"/>
          </a:ln>
        </p:spPr>
      </p:pic>
      <p:sp>
        <p:nvSpPr>
          <p:cNvPr id="347" name="Shape 347"/>
          <p:cNvSpPr/>
          <p:nvPr/>
        </p:nvSpPr>
        <p:spPr>
          <a:xfrm>
            <a:off x="4696659" y="3014361"/>
            <a:ext cx="1895803" cy="388405"/>
          </a:xfrm>
          <a:prstGeom prst="roundRect">
            <a:avLst>
              <a:gd name="adj" fmla="val 13079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NATS</a:t>
            </a:r>
          </a:p>
        </p:txBody>
      </p:sp>
      <p:pic>
        <p:nvPicPr>
          <p:cNvPr id="348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53277" y="3100344"/>
            <a:ext cx="266701" cy="215901"/>
          </a:xfrm>
          <a:prstGeom prst="rect">
            <a:avLst/>
          </a:prstGeom>
          <a:ln w="3175">
            <a:miter lim="400000"/>
          </a:ln>
        </p:spPr>
      </p:pic>
      <p:sp>
        <p:nvSpPr>
          <p:cNvPr id="349" name="Shape 349"/>
          <p:cNvSpPr/>
          <p:nvPr/>
        </p:nvSpPr>
        <p:spPr>
          <a:xfrm>
            <a:off x="1780150" y="2047924"/>
            <a:ext cx="1291403" cy="363583"/>
          </a:xfrm>
          <a:prstGeom prst="roundRect">
            <a:avLst>
              <a:gd name="adj" fmla="val 13884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BOSH CLI</a:t>
            </a:r>
          </a:p>
        </p:txBody>
      </p:sp>
      <p:pic>
        <p:nvPicPr>
          <p:cNvPr id="350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59033" y="2103433"/>
            <a:ext cx="213189" cy="274100"/>
          </a:xfrm>
          <a:prstGeom prst="rect">
            <a:avLst/>
          </a:prstGeom>
          <a:ln w="3175">
            <a:miter lim="400000"/>
          </a:ln>
        </p:spPr>
      </p:pic>
      <p:pic>
        <p:nvPicPr>
          <p:cNvPr id="351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24064" y="2048769"/>
            <a:ext cx="438151" cy="398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0" advTm="0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90907 -0.003138" origin="layout" pathEditMode="relative">
                                      <p:cBhvr>
                                        <p:cTn id="19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xit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6" dur="1000" fill="hold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afterEffect" presetSubtype="0" presetID="26" grpId="7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0" dur="1000" fill="hold" tmFilter="0, 0; .2, .5; .8, .5; 1, 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fill="hold" autoRev="1"/>
                                        <p:tgtEl>
                                          <p:spTgt spid="3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2" grpId="1"/>
      <p:bldP build="whole" bldLvl="1" animBg="1" rev="0" advAuto="0" spid="351" grpId="3"/>
      <p:bldP build="whole" bldLvl="1" animBg="1" rev="0" advAuto="0" spid="352" grpId="5"/>
      <p:bldP build="whole" bldLvl="1" animBg="1" rev="0" advAuto="0" spid="351" grpId="6"/>
      <p:bldP build="whole" bldLvl="1" animBg="1" rev="0" advAuto="0" spid="334" grpId="7"/>
      <p:bldP build="whole" bldLvl="1" animBg="1" rev="0" advAuto="0" spid="34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22893" y="1065775"/>
            <a:ext cx="3076412" cy="3451445"/>
          </a:xfrm>
          <a:prstGeom prst="roundRect">
            <a:avLst>
              <a:gd name="adj" fmla="val 3966"/>
            </a:avLst>
          </a:prstGeom>
          <a:gradFill>
            <a:gsLst>
              <a:gs pos="0">
                <a:srgbClr val="DDDDDD">
                  <a:alpha val="73921"/>
                </a:srgbClr>
              </a:gs>
              <a:gs pos="100000">
                <a:srgbClr val="FFFFFF">
                  <a:alpha val="73921"/>
                </a:srgbClr>
              </a:gs>
            </a:gsLst>
            <a:lin ang="20987188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55" name="Shape 35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6" name="Shape 356"/>
          <p:cNvSpPr/>
          <p:nvPr>
            <p:ph type="title" idx="4294967295"/>
          </p:nvPr>
        </p:nvSpPr>
        <p:spPr>
          <a:xfrm>
            <a:off x="371715" y="249538"/>
            <a:ext cx="8410576" cy="533401"/>
          </a:xfrm>
          <a:prstGeom prst="rect">
            <a:avLst/>
          </a:prstGeom>
          <a:effectLst/>
        </p:spPr>
        <p:txBody>
          <a:bodyPr anchor="t"/>
          <a:lstStyle>
            <a:lvl1pPr>
              <a:lnSpc>
                <a:spcPct val="100000"/>
              </a:lnSpc>
              <a:defRPr sz="3200">
                <a:solidFill>
                  <a:schemeClr val="accent1">
                    <a:lumOff val="-7725"/>
                  </a:schemeClr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BOSH deployment </a:t>
            </a:r>
          </a:p>
        </p:txBody>
      </p:sp>
      <p:sp>
        <p:nvSpPr>
          <p:cNvPr id="357" name="Shape 357"/>
          <p:cNvSpPr/>
          <p:nvPr/>
        </p:nvSpPr>
        <p:spPr>
          <a:xfrm>
            <a:off x="3093415" y="1080848"/>
            <a:ext cx="3586426" cy="3421299"/>
          </a:xfrm>
          <a:prstGeom prst="roundRect">
            <a:avLst>
              <a:gd name="adj" fmla="val 1485"/>
            </a:avLst>
          </a:prstGeom>
          <a:ln w="25400">
            <a:solidFill>
              <a:schemeClr val="accent1">
                <a:lumOff val="-7725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8" name="Shape 358"/>
          <p:cNvSpPr/>
          <p:nvPr/>
        </p:nvSpPr>
        <p:spPr>
          <a:xfrm flipV="1">
            <a:off x="4529886" y="2419053"/>
            <a:ext cx="202248" cy="202248"/>
          </a:xfrm>
          <a:prstGeom prst="line">
            <a:avLst/>
          </a:prstGeom>
          <a:ln w="19050">
            <a:solidFill>
              <a:srgbClr val="535353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4525596" y="1863592"/>
            <a:ext cx="193360" cy="193360"/>
          </a:xfrm>
          <a:prstGeom prst="line">
            <a:avLst/>
          </a:prstGeom>
          <a:ln w="19050">
            <a:solidFill>
              <a:srgbClr val="535353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3202374" y="2512456"/>
            <a:ext cx="1451970" cy="387176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Blobstore</a:t>
            </a:r>
          </a:p>
        </p:txBody>
      </p:sp>
      <p:sp>
        <p:nvSpPr>
          <p:cNvPr id="361" name="Shape 361"/>
          <p:cNvSpPr/>
          <p:nvPr/>
        </p:nvSpPr>
        <p:spPr>
          <a:xfrm>
            <a:off x="3252005" y="2598185"/>
            <a:ext cx="206830" cy="21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28"/>
                </a:moveTo>
                <a:cubicBezTo>
                  <a:pt x="0" y="13862"/>
                  <a:pt x="4835" y="15186"/>
                  <a:pt x="10800" y="15186"/>
                </a:cubicBezTo>
                <a:cubicBezTo>
                  <a:pt x="16765" y="15186"/>
                  <a:pt x="21600" y="13862"/>
                  <a:pt x="21600" y="12228"/>
                </a:cubicBezTo>
                <a:lnTo>
                  <a:pt x="21600" y="18660"/>
                </a:lnTo>
                <a:lnTo>
                  <a:pt x="21593" y="18660"/>
                </a:lnTo>
                <a:cubicBezTo>
                  <a:pt x="21563" y="20285"/>
                  <a:pt x="16742" y="21600"/>
                  <a:pt x="10800" y="21600"/>
                </a:cubicBezTo>
                <a:cubicBezTo>
                  <a:pt x="4858" y="21600"/>
                  <a:pt x="37" y="20285"/>
                  <a:pt x="7" y="18660"/>
                </a:cubicBezTo>
                <a:lnTo>
                  <a:pt x="0" y="18660"/>
                </a:lnTo>
                <a:lnTo>
                  <a:pt x="0" y="18641"/>
                </a:lnTo>
                <a:close/>
                <a:moveTo>
                  <a:pt x="0" y="4106"/>
                </a:moveTo>
                <a:cubicBezTo>
                  <a:pt x="0" y="5740"/>
                  <a:pt x="4835" y="7065"/>
                  <a:pt x="10800" y="7065"/>
                </a:cubicBezTo>
                <a:cubicBezTo>
                  <a:pt x="16765" y="7065"/>
                  <a:pt x="21600" y="5740"/>
                  <a:pt x="21600" y="4106"/>
                </a:cubicBezTo>
                <a:lnTo>
                  <a:pt x="21600" y="10538"/>
                </a:lnTo>
                <a:lnTo>
                  <a:pt x="21593" y="10538"/>
                </a:lnTo>
                <a:cubicBezTo>
                  <a:pt x="21563" y="12164"/>
                  <a:pt x="16742" y="13478"/>
                  <a:pt x="10800" y="13478"/>
                </a:cubicBezTo>
                <a:cubicBezTo>
                  <a:pt x="4858" y="13478"/>
                  <a:pt x="37" y="12164"/>
                  <a:pt x="7" y="10538"/>
                </a:cubicBezTo>
                <a:lnTo>
                  <a:pt x="0" y="10538"/>
                </a:lnTo>
                <a:lnTo>
                  <a:pt x="0" y="10520"/>
                </a:lnTo>
                <a:close/>
                <a:moveTo>
                  <a:pt x="10800" y="0"/>
                </a:moveTo>
                <a:cubicBezTo>
                  <a:pt x="16437" y="0"/>
                  <a:pt x="21006" y="1252"/>
                  <a:pt x="21006" y="2796"/>
                </a:cubicBezTo>
                <a:cubicBezTo>
                  <a:pt x="21006" y="4340"/>
                  <a:pt x="16437" y="5592"/>
                  <a:pt x="10800" y="5592"/>
                </a:cubicBezTo>
                <a:cubicBezTo>
                  <a:pt x="5163" y="5592"/>
                  <a:pt x="594" y="4340"/>
                  <a:pt x="594" y="2796"/>
                </a:cubicBezTo>
                <a:cubicBezTo>
                  <a:pt x="594" y="1252"/>
                  <a:pt x="5163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362" name="droppedImage.png"/>
          <p:cNvPicPr>
            <a:picLocks noChangeAspect="1"/>
          </p:cNvPicPr>
          <p:nvPr/>
        </p:nvPicPr>
        <p:blipFill>
          <a:blip r:embed="rId2">
            <a:extLst/>
          </a:blip>
          <a:srcRect l="3267" t="13725" r="13071" b="40958"/>
          <a:stretch>
            <a:fillRect/>
          </a:stretch>
        </p:blipFill>
        <p:spPr>
          <a:xfrm>
            <a:off x="5535236" y="1106714"/>
            <a:ext cx="1023765" cy="554540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363" name="Shape 363"/>
          <p:cNvSpPr/>
          <p:nvPr/>
        </p:nvSpPr>
        <p:spPr>
          <a:xfrm>
            <a:off x="5778094" y="1599260"/>
            <a:ext cx="6665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535353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BOSH</a:t>
            </a:r>
          </a:p>
        </p:txBody>
      </p:sp>
      <p:sp>
        <p:nvSpPr>
          <p:cNvPr id="364" name="Shape 364"/>
          <p:cNvSpPr/>
          <p:nvPr/>
        </p:nvSpPr>
        <p:spPr>
          <a:xfrm>
            <a:off x="3202374" y="3519141"/>
            <a:ext cx="1303646" cy="631429"/>
          </a:xfrm>
          <a:prstGeom prst="roundRect">
            <a:avLst>
              <a:gd name="adj" fmla="val 7994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    Health </a:t>
            </a:r>
          </a:p>
          <a:p>
            <a: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    Monitor</a:t>
            </a:r>
          </a:p>
        </p:txBody>
      </p:sp>
      <p:pic>
        <p:nvPicPr>
          <p:cNvPr id="36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2503" y="3649651"/>
            <a:ext cx="241301" cy="227107"/>
          </a:xfrm>
          <a:prstGeom prst="rect">
            <a:avLst/>
          </a:prstGeom>
          <a:ln w="3175">
            <a:miter lim="400000"/>
          </a:ln>
        </p:spPr>
      </p:pic>
      <p:sp>
        <p:nvSpPr>
          <p:cNvPr id="366" name="Shape 366"/>
          <p:cNvSpPr/>
          <p:nvPr/>
        </p:nvSpPr>
        <p:spPr>
          <a:xfrm>
            <a:off x="3202374" y="1621837"/>
            <a:ext cx="1451970" cy="387176"/>
          </a:xfrm>
          <a:prstGeom prst="roundRect">
            <a:avLst>
              <a:gd name="adj" fmla="val 13038"/>
            </a:avLst>
          </a:prstGeom>
          <a:solidFill>
            <a:srgbClr val="54545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DB</a:t>
            </a:r>
          </a:p>
        </p:txBody>
      </p:sp>
      <p:sp>
        <p:nvSpPr>
          <p:cNvPr id="367" name="Shape 367"/>
          <p:cNvSpPr/>
          <p:nvPr/>
        </p:nvSpPr>
        <p:spPr>
          <a:xfrm>
            <a:off x="3252005" y="1681953"/>
            <a:ext cx="206830" cy="21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228"/>
                </a:moveTo>
                <a:cubicBezTo>
                  <a:pt x="0" y="13862"/>
                  <a:pt x="4835" y="15186"/>
                  <a:pt x="10800" y="15186"/>
                </a:cubicBezTo>
                <a:cubicBezTo>
                  <a:pt x="16765" y="15186"/>
                  <a:pt x="21600" y="13862"/>
                  <a:pt x="21600" y="12228"/>
                </a:cubicBezTo>
                <a:lnTo>
                  <a:pt x="21600" y="18660"/>
                </a:lnTo>
                <a:lnTo>
                  <a:pt x="21593" y="18660"/>
                </a:lnTo>
                <a:cubicBezTo>
                  <a:pt x="21563" y="20285"/>
                  <a:pt x="16742" y="21600"/>
                  <a:pt x="10800" y="21600"/>
                </a:cubicBezTo>
                <a:cubicBezTo>
                  <a:pt x="4858" y="21600"/>
                  <a:pt x="37" y="20285"/>
                  <a:pt x="7" y="18660"/>
                </a:cubicBezTo>
                <a:lnTo>
                  <a:pt x="0" y="18660"/>
                </a:lnTo>
                <a:lnTo>
                  <a:pt x="0" y="18641"/>
                </a:lnTo>
                <a:close/>
                <a:moveTo>
                  <a:pt x="0" y="4106"/>
                </a:moveTo>
                <a:cubicBezTo>
                  <a:pt x="0" y="5740"/>
                  <a:pt x="4835" y="7065"/>
                  <a:pt x="10800" y="7065"/>
                </a:cubicBezTo>
                <a:cubicBezTo>
                  <a:pt x="16765" y="7065"/>
                  <a:pt x="21600" y="5740"/>
                  <a:pt x="21600" y="4106"/>
                </a:cubicBezTo>
                <a:lnTo>
                  <a:pt x="21600" y="10538"/>
                </a:lnTo>
                <a:lnTo>
                  <a:pt x="21593" y="10538"/>
                </a:lnTo>
                <a:cubicBezTo>
                  <a:pt x="21563" y="12164"/>
                  <a:pt x="16742" y="13478"/>
                  <a:pt x="10800" y="13478"/>
                </a:cubicBezTo>
                <a:cubicBezTo>
                  <a:pt x="4858" y="13478"/>
                  <a:pt x="37" y="12164"/>
                  <a:pt x="7" y="10538"/>
                </a:cubicBezTo>
                <a:lnTo>
                  <a:pt x="0" y="10538"/>
                </a:lnTo>
                <a:lnTo>
                  <a:pt x="0" y="10520"/>
                </a:lnTo>
                <a:close/>
                <a:moveTo>
                  <a:pt x="10800" y="0"/>
                </a:moveTo>
                <a:cubicBezTo>
                  <a:pt x="16437" y="0"/>
                  <a:pt x="21006" y="1252"/>
                  <a:pt x="21006" y="2796"/>
                </a:cubicBezTo>
                <a:cubicBezTo>
                  <a:pt x="21006" y="4340"/>
                  <a:pt x="16437" y="5592"/>
                  <a:pt x="10800" y="5592"/>
                </a:cubicBezTo>
                <a:cubicBezTo>
                  <a:pt x="5163" y="5592"/>
                  <a:pt x="594" y="4340"/>
                  <a:pt x="594" y="2796"/>
                </a:cubicBezTo>
                <a:cubicBezTo>
                  <a:pt x="594" y="1252"/>
                  <a:pt x="5163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68" name="Shape 368"/>
          <p:cNvSpPr/>
          <p:nvPr/>
        </p:nvSpPr>
        <p:spPr>
          <a:xfrm>
            <a:off x="404889" y="1846262"/>
            <a:ext cx="1303646" cy="776288"/>
          </a:xfrm>
          <a:prstGeom prst="rightArrow">
            <a:avLst>
              <a:gd name="adj1" fmla="val 72086"/>
              <a:gd name="adj2" fmla="val 41820"/>
            </a:avLst>
          </a:prstGeom>
          <a:solidFill>
            <a:schemeClr val="accent1">
              <a:satOff val="-17871"/>
              <a:lumOff val="15343"/>
            </a:schemeClr>
          </a:solidFill>
          <a:ln w="12700">
            <a:miter lim="400000"/>
            <a:tailEnd type="triangle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369" name="image13.png" descr="ICON_Person_Q3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832" y="1808162"/>
            <a:ext cx="438151" cy="776288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Shape 370"/>
          <p:cNvSpPr/>
          <p:nvPr/>
        </p:nvSpPr>
        <p:spPr>
          <a:xfrm>
            <a:off x="417589" y="1937881"/>
            <a:ext cx="109072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>
                <a:solidFill>
                  <a:srgbClr val="00685D"/>
                </a:solidFill>
              </a:defRPr>
            </a:pPr>
            <a:r>
              <a:rPr>
                <a:solidFill>
                  <a:srgbClr val="FFFFFF"/>
                </a:solidFill>
              </a:rPr>
              <a:t>Set Manifest</a:t>
            </a:r>
          </a:p>
        </p:txBody>
      </p:sp>
      <p:sp>
        <p:nvSpPr>
          <p:cNvPr id="371" name="Shape 371"/>
          <p:cNvSpPr/>
          <p:nvPr/>
        </p:nvSpPr>
        <p:spPr>
          <a:xfrm>
            <a:off x="4701150" y="2047924"/>
            <a:ext cx="1886820" cy="363583"/>
          </a:xfrm>
          <a:prstGeom prst="roundRect">
            <a:avLst>
              <a:gd name="adj" fmla="val 13884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BOSH Director</a:t>
            </a:r>
          </a:p>
        </p:txBody>
      </p:sp>
      <p:pic>
        <p:nvPicPr>
          <p:cNvPr id="372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80033" y="2103433"/>
            <a:ext cx="213189" cy="274100"/>
          </a:xfrm>
          <a:prstGeom prst="rect">
            <a:avLst/>
          </a:prstGeom>
          <a:ln w="3175">
            <a:miter lim="400000"/>
          </a:ln>
        </p:spPr>
      </p:pic>
      <p:sp>
        <p:nvSpPr>
          <p:cNvPr id="373" name="Shape 373"/>
          <p:cNvSpPr/>
          <p:nvPr/>
        </p:nvSpPr>
        <p:spPr>
          <a:xfrm>
            <a:off x="4696659" y="3014361"/>
            <a:ext cx="1895803" cy="388405"/>
          </a:xfrm>
          <a:prstGeom prst="roundRect">
            <a:avLst>
              <a:gd name="adj" fmla="val 13079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NATS</a:t>
            </a:r>
          </a:p>
        </p:txBody>
      </p:sp>
      <p:pic>
        <p:nvPicPr>
          <p:cNvPr id="374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53277" y="3100344"/>
            <a:ext cx="266701" cy="215901"/>
          </a:xfrm>
          <a:prstGeom prst="rect">
            <a:avLst/>
          </a:prstGeom>
          <a:ln w="3175">
            <a:miter lim="400000"/>
          </a:ln>
        </p:spPr>
      </p:pic>
      <p:sp>
        <p:nvSpPr>
          <p:cNvPr id="375" name="Shape 375"/>
          <p:cNvSpPr/>
          <p:nvPr/>
        </p:nvSpPr>
        <p:spPr>
          <a:xfrm>
            <a:off x="1780150" y="2047924"/>
            <a:ext cx="1291403" cy="363583"/>
          </a:xfrm>
          <a:prstGeom prst="roundRect">
            <a:avLst>
              <a:gd name="adj" fmla="val 13884"/>
            </a:avLst>
          </a:prstGeom>
          <a:solidFill>
            <a:schemeClr val="accent1">
              <a:lumOff val="-7725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       BOSH CLI</a:t>
            </a:r>
          </a:p>
        </p:txBody>
      </p:sp>
      <p:pic>
        <p:nvPicPr>
          <p:cNvPr id="376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59033" y="2103433"/>
            <a:ext cx="213189" cy="274100"/>
          </a:xfrm>
          <a:prstGeom prst="rect">
            <a:avLst/>
          </a:prstGeom>
          <a:ln w="3175">
            <a:miter lim="400000"/>
          </a:ln>
        </p:spPr>
      </p:pic>
      <p:pic>
        <p:nvPicPr>
          <p:cNvPr id="377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2561" y="2168828"/>
            <a:ext cx="368301" cy="33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0" advTm="0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56304 -0.014281" origin="layout" pathEditMode="relative">
                                      <p:cBhvr>
                                        <p:cTn id="19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xit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2" dur="1000" fill="hold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7" grpId="3"/>
      <p:bldP build="whole" bldLvl="1" animBg="1" rev="0" advAuto="0" spid="370" grpId="2"/>
      <p:bldP build="whole" bldLvl="1" animBg="1" rev="0" advAuto="0" spid="377" grpId="5"/>
      <p:bldP build="whole" bldLvl="1" animBg="1" rev="0" advAuto="0" spid="36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4D4D4D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