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934200" cy="9220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34" autoAdjust="0"/>
  </p:normalViewPr>
  <p:slideViewPr>
    <p:cSldViewPr snapToGrid="0" snapToObjects="1">
      <p:cViewPr varScale="1">
        <p:scale>
          <a:sx n="144" d="100"/>
          <a:sy n="144" d="100"/>
        </p:scale>
        <p:origin x="-320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/>
          <p:nvPr/>
        </p:nvSpPr>
        <p:spPr>
          <a:xfrm>
            <a:off x="3313853" y="8953500"/>
            <a:ext cx="360996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-US" sz="1800" b="0" i="0" u="none" strike="noStrike" cap="none" baseline="0"/>
              <a:t> </a:t>
            </a:r>
          </a:p>
        </p:txBody>
      </p:sp>
      <p:sp>
        <p:nvSpPr>
          <p:cNvPr id="5" name="Shape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Font typeface="Verdana"/>
              <a:buNone/>
            </a:pPr>
            <a:r>
              <a:rPr lang="en-US" sz="1400" b="0" i="0" u="none" strike="noStrike" cap="none" baseline="0">
                <a:latin typeface="Verdana"/>
                <a:ea typeface="Verdana"/>
                <a:cs typeface="Verdana"/>
                <a:sym typeface="Verdana"/>
              </a:rPr>
              <a:t>TITLE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Font typeface="Verdana"/>
              <a:buNone/>
            </a:pPr>
            <a:r>
              <a:rPr lang="en-US" sz="1000" b="0" i="0" u="none" strike="noStrike" cap="none" baseline="0">
                <a:latin typeface="Verdana"/>
                <a:ea typeface="Verdana"/>
                <a:cs typeface="Verdana"/>
                <a:sym typeface="Verdana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5197640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400" b="1" i="0" u="none" strike="noStrike" cap="none" baseline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0562"/>
            <a:ext cx="6146799" cy="34575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2000" b="0" i="0" u="none" strike="noStrike" cap="none" baseline="0"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928017" y="8758245"/>
            <a:ext cx="3004609" cy="460379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713" name="Shape 71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baseline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baseline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5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575" cy="25536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366712" y="1074737"/>
            <a:ext cx="2073274" cy="3382961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 with graphic area at le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366712" y="1419225"/>
            <a:ext cx="2073274" cy="303847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74482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0" name="Shape 80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08" y="1452325"/>
            <a:ext cx="5152488" cy="136254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701800" y="2984500"/>
            <a:ext cx="5689600" cy="477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-US" sz="2400" b="0" i="0" u="none" strike="noStrike" cap="none" baseline="0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300" b="0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-US"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400" b="0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2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145" cy="1006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374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5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0" name="Shape 100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6" name="Shape 106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575" cy="25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3 -Large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8" name="Shape 118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670454" y="1674283"/>
            <a:ext cx="6048376" cy="1354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366712" y="1074737"/>
            <a:ext cx="2073274" cy="3382961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 with graphic area at lef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366712" y="1419225"/>
            <a:ext cx="2073274" cy="303847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744823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chemeClr val="accent1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49494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8B3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4" name="Shape 154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701800" y="3094571"/>
            <a:ext cx="5689600" cy="446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SzPct val="25000"/>
              <a:buFont typeface="Arial"/>
              <a:buNone/>
            </a:pPr>
            <a:r>
              <a:rPr lang="en-US" sz="2250" b="0" i="0" u="none" strike="noStrike" cap="none" baseline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-US" sz="2250" b="0" i="0" u="none" strike="noStrike" cap="none" baseline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533" y="1659708"/>
            <a:ext cx="5189265" cy="125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41921" y="128588"/>
            <a:ext cx="8506801" cy="2500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52425" y="589787"/>
            <a:ext cx="8385048" cy="40659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7743" indent="28957" rtl="0">
              <a:spcBef>
                <a:spcPts val="0"/>
              </a:spcBef>
              <a:buFont typeface="Arial"/>
              <a:buChar char="▪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3 -Large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" name="Shape 35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66712" y="5018448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70454" y="1674283"/>
            <a:ext cx="6048376" cy="1354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1410" y="4686262"/>
            <a:ext cx="899575" cy="25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rgbClr val="ADC339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Aria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Arial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Arial"/>
              <a:buChar char="▪"/>
              <a:defRPr/>
            </a:lvl3pPr>
            <a:lvl4pPr marL="1658938" indent="-122238" rtl="0">
              <a:spcBef>
                <a:spcPts val="300"/>
              </a:spcBef>
              <a:buClr>
                <a:srgbClr val="ADC339"/>
              </a:buClr>
              <a:buFont typeface="Arial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Arial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l="52000"/>
          <a:stretch/>
        </p:blipFill>
        <p:spPr>
          <a:xfrm rot="10800000">
            <a:off x="8991600" y="344823"/>
            <a:ext cx="152399" cy="156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20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4673525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951788" y="4730675"/>
            <a:ext cx="898524" cy="2555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 flipH="1">
            <a:off x="8610600" y="5019675"/>
            <a:ext cx="533399" cy="123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" name="Shape 10"/>
          <p:cNvSpPr txBox="1"/>
          <p:nvPr/>
        </p:nvSpPr>
        <p:spPr>
          <a:xfrm>
            <a:off x="544512" y="5051167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941732" y="4713966"/>
            <a:ext cx="957260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65125" y="5025750"/>
            <a:ext cx="227488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7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76225" y="6399835"/>
            <a:ext cx="928686" cy="29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28625" y="6552235"/>
            <a:ext cx="928686" cy="29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81025" y="6704635"/>
            <a:ext cx="928686" cy="2924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a/gopivotal.com/document/d/1519mrEKPuJmDKR3G-adV6eQFXkxY4cTObtzQrCCE2vM/ed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890587" y="1122407"/>
            <a:ext cx="5711357" cy="10064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Pivotal CF Security Workshop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7420788" y="3914912"/>
            <a:ext cx="1613145" cy="272143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External Service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 Access</a:t>
            </a:r>
          </a:p>
        </p:txBody>
      </p:sp>
      <p:sp>
        <p:nvSpPr>
          <p:cNvPr id="435" name="Shape 435"/>
          <p:cNvSpPr/>
          <p:nvPr/>
        </p:nvSpPr>
        <p:spPr>
          <a:xfrm>
            <a:off x="3014133" y="1532466"/>
            <a:ext cx="4343400" cy="2895600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36" name="Shape 436"/>
          <p:cNvGrpSpPr/>
          <p:nvPr/>
        </p:nvGrpSpPr>
        <p:grpSpPr>
          <a:xfrm>
            <a:off x="3310469" y="3522128"/>
            <a:ext cx="1600198" cy="775848"/>
            <a:chOff x="3310469" y="3335862"/>
            <a:chExt cx="1600198" cy="775848"/>
          </a:xfrm>
        </p:grpSpPr>
        <p:sp>
          <p:nvSpPr>
            <p:cNvPr id="437" name="Shape 437"/>
            <p:cNvSpPr/>
            <p:nvPr/>
          </p:nvSpPr>
          <p:spPr>
            <a:xfrm>
              <a:off x="3310469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3377089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4612453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4673601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310468" y="2616194"/>
            <a:ext cx="1600198" cy="775848"/>
            <a:chOff x="5122335" y="3335862"/>
            <a:chExt cx="1600198" cy="775848"/>
          </a:xfrm>
        </p:grpSpPr>
        <p:sp>
          <p:nvSpPr>
            <p:cNvPr id="442" name="Shape 442"/>
            <p:cNvSpPr/>
            <p:nvPr/>
          </p:nvSpPr>
          <p:spPr>
            <a:xfrm>
              <a:off x="5122335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5188955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6424319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6485467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3310470" y="1701796"/>
            <a:ext cx="1600198" cy="775848"/>
            <a:chOff x="6908803" y="3335862"/>
            <a:chExt cx="1600198" cy="775848"/>
          </a:xfrm>
        </p:grpSpPr>
        <p:sp>
          <p:nvSpPr>
            <p:cNvPr id="447" name="Shape 447"/>
            <p:cNvSpPr/>
            <p:nvPr/>
          </p:nvSpPr>
          <p:spPr>
            <a:xfrm>
              <a:off x="6908803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6975421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8210785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8271934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51" name="Shape 451"/>
          <p:cNvSpPr txBox="1"/>
          <p:nvPr/>
        </p:nvSpPr>
        <p:spPr>
          <a:xfrm>
            <a:off x="180445" y="1303866"/>
            <a:ext cx="2757485" cy="31580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can access managed services from outside the PCF VLAN as allowed by firewall rules</a:t>
            </a:r>
          </a:p>
          <a:p>
            <a:pPr marL="685800" marR="0" lvl="1" indent="-177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ports are dependent on the service</a:t>
            </a:r>
          </a:p>
          <a:p>
            <a:pPr marL="685800" marR="0" lvl="1" indent="-101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2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Some services (e.g. </a:t>
            </a:r>
            <a:r>
              <a:rPr lang="en-US" sz="1600" b="0" i="0" u="none" strike="noStrike" cap="none" baseline="0" dirty="0" err="1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RabbitMQ</a:t>
            </a: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expose dashboard UIs on additional ports </a:t>
            </a:r>
          </a:p>
          <a:p>
            <a:pPr marL="685800" marR="0" lvl="1" indent="-101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2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52" name="Shape 452"/>
          <p:cNvGrpSpPr/>
          <p:nvPr/>
        </p:nvGrpSpPr>
        <p:grpSpPr>
          <a:xfrm>
            <a:off x="5473457" y="2094582"/>
            <a:ext cx="1613145" cy="568474"/>
            <a:chOff x="5473457" y="2094582"/>
            <a:chExt cx="1613145" cy="568474"/>
          </a:xfrm>
        </p:grpSpPr>
        <p:sp>
          <p:nvSpPr>
            <p:cNvPr id="453" name="Shape 453"/>
            <p:cNvSpPr/>
            <p:nvPr/>
          </p:nvSpPr>
          <p:spPr>
            <a:xfrm>
              <a:off x="5473457" y="2094582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5473457" y="2390913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6829675" y="2131116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50392" y="24381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5473457" y="3051315"/>
            <a:ext cx="1613145" cy="568474"/>
            <a:chOff x="5473457" y="3051315"/>
            <a:chExt cx="1613145" cy="568474"/>
          </a:xfrm>
        </p:grpSpPr>
        <p:sp>
          <p:nvSpPr>
            <p:cNvPr id="458" name="Shape 458"/>
            <p:cNvSpPr/>
            <p:nvPr/>
          </p:nvSpPr>
          <p:spPr>
            <a:xfrm>
              <a:off x="5473457" y="3051315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5473457" y="3347646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6829675" y="3087850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6850392" y="3394910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462" name="Shape 462"/>
          <p:cNvCxnSpPr>
            <a:stCxn id="448" idx="3"/>
            <a:endCxn id="454" idx="1"/>
          </p:cNvCxnSpPr>
          <p:nvPr/>
        </p:nvCxnSpPr>
        <p:spPr>
          <a:xfrm>
            <a:off x="4837560" y="2238771"/>
            <a:ext cx="636000" cy="2883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3" name="Shape 463"/>
          <p:cNvCxnSpPr>
            <a:stCxn id="443" idx="3"/>
            <a:endCxn id="454" idx="1"/>
          </p:cNvCxnSpPr>
          <p:nvPr/>
        </p:nvCxnSpPr>
        <p:spPr>
          <a:xfrm rot="10800000" flipH="1">
            <a:off x="4837560" y="2527069"/>
            <a:ext cx="636000" cy="6261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4" name="Shape 464"/>
          <p:cNvCxnSpPr>
            <a:stCxn id="443" idx="3"/>
            <a:endCxn id="459" idx="1"/>
          </p:cNvCxnSpPr>
          <p:nvPr/>
        </p:nvCxnSpPr>
        <p:spPr>
          <a:xfrm>
            <a:off x="4837560" y="3153169"/>
            <a:ext cx="636000" cy="33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5" name="Shape 465"/>
          <p:cNvCxnSpPr>
            <a:stCxn id="438" idx="3"/>
            <a:endCxn id="459" idx="1"/>
          </p:cNvCxnSpPr>
          <p:nvPr/>
        </p:nvCxnSpPr>
        <p:spPr>
          <a:xfrm rot="10800000" flipH="1">
            <a:off x="4837561" y="3483703"/>
            <a:ext cx="636000" cy="5754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66" name="Shape 466"/>
          <p:cNvSpPr/>
          <p:nvPr/>
        </p:nvSpPr>
        <p:spPr>
          <a:xfrm>
            <a:off x="8797728" y="3970644"/>
            <a:ext cx="160006" cy="152622"/>
          </a:xfrm>
          <a:custGeom>
            <a:avLst/>
            <a:gdLst/>
            <a:ahLst/>
            <a:cxnLst/>
            <a:rect l="0" t="0" r="0" b="0"/>
            <a:pathLst>
              <a:path w="564449" h="588709" extrusionOk="0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67" name="Shape 467"/>
          <p:cNvCxnSpPr>
            <a:stCxn id="438" idx="3"/>
            <a:endCxn id="433" idx="1"/>
          </p:cNvCxnSpPr>
          <p:nvPr/>
        </p:nvCxnSpPr>
        <p:spPr>
          <a:xfrm rot="10800000" flipH="1">
            <a:off x="4837561" y="4051003"/>
            <a:ext cx="2583299" cy="81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8" name="Shape 468"/>
          <p:cNvCxnSpPr>
            <a:endCxn id="454" idx="3"/>
          </p:cNvCxnSpPr>
          <p:nvPr/>
        </p:nvCxnSpPr>
        <p:spPr>
          <a:xfrm flipH="1">
            <a:off x="7086602" y="1261584"/>
            <a:ext cx="186300" cy="12654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469" name="Shape 469"/>
          <p:cNvSpPr txBox="1"/>
          <p:nvPr/>
        </p:nvSpPr>
        <p:spPr>
          <a:xfrm>
            <a:off x="7037503" y="787400"/>
            <a:ext cx="79086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dependent</a:t>
            </a:r>
          </a:p>
        </p:txBody>
      </p:sp>
      <p:cxnSp>
        <p:nvCxnSpPr>
          <p:cNvPr id="470" name="Shape 470"/>
          <p:cNvCxnSpPr>
            <a:endCxn id="459" idx="3"/>
          </p:cNvCxnSpPr>
          <p:nvPr/>
        </p:nvCxnSpPr>
        <p:spPr>
          <a:xfrm flipH="1">
            <a:off x="7086602" y="1261617"/>
            <a:ext cx="584100" cy="2222099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dash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Containers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5884332" y="914399"/>
            <a:ext cx="3014132" cy="3081867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Container Isolation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315912" y="1439333"/>
            <a:ext cx="5153553" cy="2751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Containers provide isolation of resources – CPU, memory, file system, process space, network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Containers have their own private network, not accessible from outside the DEA</a:t>
            </a:r>
          </a:p>
        </p:txBody>
      </p:sp>
      <p:grpSp>
        <p:nvGrpSpPr>
          <p:cNvPr id="484" name="Shape 484"/>
          <p:cNvGrpSpPr/>
          <p:nvPr/>
        </p:nvGrpSpPr>
        <p:grpSpPr>
          <a:xfrm>
            <a:off x="6426201" y="1142998"/>
            <a:ext cx="1845731" cy="1185336"/>
            <a:chOff x="6426201" y="1142998"/>
            <a:chExt cx="1845731" cy="1185336"/>
          </a:xfrm>
        </p:grpSpPr>
        <p:sp>
          <p:nvSpPr>
            <p:cNvPr id="485" name="Shape 485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x="7907867" y="1165375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487" name="Shape 487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488" name="Shape 488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90" name="Shape 490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91" name="Shape 491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492" name="Shape 492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94" name="Shape 494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95" name="Shape 495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496" name="Shape 496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98" name="Shape 498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99" name="Shape 499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500" name="Shape 500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02" name="Shape 502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503" name="Shape 503"/>
          <p:cNvGrpSpPr/>
          <p:nvPr/>
        </p:nvGrpSpPr>
        <p:grpSpPr>
          <a:xfrm>
            <a:off x="6426201" y="2599265"/>
            <a:ext cx="1845731" cy="1185336"/>
            <a:chOff x="6426201" y="1142998"/>
            <a:chExt cx="1845731" cy="1185336"/>
          </a:xfrm>
        </p:grpSpPr>
        <p:sp>
          <p:nvSpPr>
            <p:cNvPr id="504" name="Shape 504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7907867" y="1165375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506" name="Shape 506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507" name="Shape 507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09" name="Shape 509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510" name="Shape 510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511" name="Shape 511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12" name="Shape 512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13" name="Shape 513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514" name="Shape 514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515" name="Shape 515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17" name="Shape 517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518" name="Shape 518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519" name="Shape 519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21" name="Shape 521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4478866" y="1151474"/>
            <a:ext cx="4411133" cy="3081867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Container Isolation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88910" y="1150937"/>
            <a:ext cx="4213755" cy="30823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Routers forward requests from outside using the app’s route to the assigned port on the DEA, which does network translation to the container’s internal IP and port</a:t>
            </a:r>
          </a:p>
          <a:p>
            <a:pPr marL="22860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Apps are prevented from communicating directly with each other by container firewall rules; they must communicate through published routes</a:t>
            </a:r>
          </a:p>
        </p:txBody>
      </p:sp>
      <p:grpSp>
        <p:nvGrpSpPr>
          <p:cNvPr id="529" name="Shape 529"/>
          <p:cNvGrpSpPr/>
          <p:nvPr/>
        </p:nvGrpSpPr>
        <p:grpSpPr>
          <a:xfrm>
            <a:off x="4690533" y="2827874"/>
            <a:ext cx="1845731" cy="1185336"/>
            <a:chOff x="6426201" y="1142998"/>
            <a:chExt cx="1845731" cy="1185336"/>
          </a:xfrm>
        </p:grpSpPr>
        <p:sp>
          <p:nvSpPr>
            <p:cNvPr id="530" name="Shape 530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7907867" y="1165375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532" name="Shape 532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533" name="Shape 533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35" name="Shape 535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536" name="Shape 536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537" name="Shape 537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39" name="Shape 539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540" name="Shape 540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541" name="Shape 541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42" name="Shape 542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43" name="Shape 543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544" name="Shape 544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545" name="Shape 545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46" name="Shape 546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47" name="Shape 547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548" name="Shape 548"/>
          <p:cNvGrpSpPr/>
          <p:nvPr/>
        </p:nvGrpSpPr>
        <p:grpSpPr>
          <a:xfrm>
            <a:off x="6900353" y="2827874"/>
            <a:ext cx="1845731" cy="1185336"/>
            <a:chOff x="6426201" y="1142998"/>
            <a:chExt cx="1845731" cy="1185336"/>
          </a:xfrm>
        </p:grpSpPr>
        <p:sp>
          <p:nvSpPr>
            <p:cNvPr id="549" name="Shape 549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550" name="Shape 550"/>
            <p:cNvSpPr/>
            <p:nvPr/>
          </p:nvSpPr>
          <p:spPr>
            <a:xfrm>
              <a:off x="7907867" y="1165375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551" name="Shape 551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552" name="Shape 552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54" name="Shape 554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555" name="Shape 555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556" name="Shape 556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58" name="Shape 558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559" name="Shape 559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560" name="Shape 560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62" name="Shape 562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563" name="Shape 563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564" name="Shape 564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App</a:t>
                </a:r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5992519" y="643391"/>
                <a:ext cx="178679" cy="209175"/>
              </a:xfrm>
              <a:custGeom>
                <a:avLst/>
                <a:gdLst/>
                <a:ahLst/>
                <a:cxnLst/>
                <a:rect l="0" t="0" r="0" b="0"/>
                <a:pathLst>
                  <a:path w="1218612" h="1374854" extrusionOk="0">
                    <a:moveTo>
                      <a:pt x="0" y="387409"/>
                    </a:moveTo>
                    <a:lnTo>
                      <a:pt x="572777" y="715013"/>
                    </a:lnTo>
                    <a:lnTo>
                      <a:pt x="575677" y="1374854"/>
                    </a:lnTo>
                    <a:lnTo>
                      <a:pt x="2898" y="1047249"/>
                    </a:lnTo>
                    <a:close/>
                    <a:moveTo>
                      <a:pt x="1218612" y="377883"/>
                    </a:moveTo>
                    <a:lnTo>
                      <a:pt x="1215714" y="1037723"/>
                    </a:lnTo>
                    <a:lnTo>
                      <a:pt x="642936" y="1365328"/>
                    </a:lnTo>
                    <a:lnTo>
                      <a:pt x="645836" y="705487"/>
                    </a:lnTo>
                    <a:close/>
                    <a:moveTo>
                      <a:pt x="608027" y="0"/>
                    </a:moveTo>
                    <a:lnTo>
                      <a:pt x="1179527" y="329827"/>
                    </a:lnTo>
                    <a:lnTo>
                      <a:pt x="608027" y="659653"/>
                    </a:lnTo>
                    <a:lnTo>
                      <a:pt x="36526" y="329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566" name="Shape 566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888043" h="1708283" extrusionOk="0">
                    <a:moveTo>
                      <a:pt x="56723" y="183505"/>
                    </a:moveTo>
                    <a:lnTo>
                      <a:pt x="831320" y="183505"/>
                    </a:lnTo>
                    <a:lnTo>
                      <a:pt x="831320" y="56722"/>
                    </a:lnTo>
                    <a:lnTo>
                      <a:pt x="56723" y="56722"/>
                    </a:lnTo>
                    <a:close/>
                    <a:moveTo>
                      <a:pt x="56723" y="367012"/>
                    </a:moveTo>
                    <a:lnTo>
                      <a:pt x="831320" y="367012"/>
                    </a:lnTo>
                    <a:lnTo>
                      <a:pt x="831320" y="240227"/>
                    </a:lnTo>
                    <a:lnTo>
                      <a:pt x="56723" y="240227"/>
                    </a:lnTo>
                    <a:close/>
                    <a:moveTo>
                      <a:pt x="56723" y="550519"/>
                    </a:moveTo>
                    <a:lnTo>
                      <a:pt x="831320" y="550519"/>
                    </a:lnTo>
                    <a:lnTo>
                      <a:pt x="831320" y="423734"/>
                    </a:lnTo>
                    <a:lnTo>
                      <a:pt x="56723" y="423734"/>
                    </a:lnTo>
                    <a:close/>
                    <a:moveTo>
                      <a:pt x="56723" y="734026"/>
                    </a:moveTo>
                    <a:lnTo>
                      <a:pt x="831320" y="734026"/>
                    </a:lnTo>
                    <a:lnTo>
                      <a:pt x="831320" y="607241"/>
                    </a:lnTo>
                    <a:lnTo>
                      <a:pt x="56723" y="607241"/>
                    </a:lnTo>
                    <a:close/>
                    <a:moveTo>
                      <a:pt x="56723" y="917533"/>
                    </a:moveTo>
                    <a:lnTo>
                      <a:pt x="831320" y="917533"/>
                    </a:lnTo>
                    <a:lnTo>
                      <a:pt x="831320" y="790748"/>
                    </a:lnTo>
                    <a:lnTo>
                      <a:pt x="56723" y="790748"/>
                    </a:lnTo>
                    <a:close/>
                    <a:moveTo>
                      <a:pt x="56723" y="1101040"/>
                    </a:moveTo>
                    <a:lnTo>
                      <a:pt x="831320" y="1101040"/>
                    </a:lnTo>
                    <a:lnTo>
                      <a:pt x="831320" y="974255"/>
                    </a:lnTo>
                    <a:lnTo>
                      <a:pt x="56723" y="974255"/>
                    </a:lnTo>
                    <a:close/>
                    <a:moveTo>
                      <a:pt x="56723" y="1284547"/>
                    </a:moveTo>
                    <a:lnTo>
                      <a:pt x="831320" y="1284547"/>
                    </a:lnTo>
                    <a:lnTo>
                      <a:pt x="831320" y="1157762"/>
                    </a:lnTo>
                    <a:lnTo>
                      <a:pt x="56723" y="1157762"/>
                    </a:lnTo>
                    <a:close/>
                    <a:moveTo>
                      <a:pt x="56723" y="1468054"/>
                    </a:moveTo>
                    <a:lnTo>
                      <a:pt x="831320" y="1468054"/>
                    </a:lnTo>
                    <a:lnTo>
                      <a:pt x="831320" y="1341269"/>
                    </a:lnTo>
                    <a:lnTo>
                      <a:pt x="56723" y="1341269"/>
                    </a:lnTo>
                    <a:close/>
                    <a:moveTo>
                      <a:pt x="56723" y="1651561"/>
                    </a:moveTo>
                    <a:lnTo>
                      <a:pt x="831320" y="1651561"/>
                    </a:lnTo>
                    <a:lnTo>
                      <a:pt x="831320" y="1524776"/>
                    </a:lnTo>
                    <a:lnTo>
                      <a:pt x="56723" y="1524776"/>
                    </a:lnTo>
                    <a:close/>
                    <a:moveTo>
                      <a:pt x="0" y="1708282"/>
                    </a:moveTo>
                    <a:lnTo>
                      <a:pt x="0" y="0"/>
                    </a:lnTo>
                    <a:lnTo>
                      <a:pt x="14180" y="0"/>
                    </a:lnTo>
                    <a:lnTo>
                      <a:pt x="56723" y="0"/>
                    </a:lnTo>
                    <a:lnTo>
                      <a:pt x="831320" y="0"/>
                    </a:lnTo>
                    <a:lnTo>
                      <a:pt x="845502" y="0"/>
                    </a:lnTo>
                    <a:lnTo>
                      <a:pt x="888043" y="0"/>
                    </a:lnTo>
                    <a:lnTo>
                      <a:pt x="888043" y="1708282"/>
                    </a:lnTo>
                    <a:lnTo>
                      <a:pt x="845502" y="1708282"/>
                    </a:lnTo>
                    <a:lnTo>
                      <a:pt x="845502" y="1708283"/>
                    </a:lnTo>
                    <a:lnTo>
                      <a:pt x="14180" y="1708283"/>
                    </a:lnTo>
                    <a:lnTo>
                      <a:pt x="14180" y="1708282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567" name="Shape 567"/>
          <p:cNvGrpSpPr/>
          <p:nvPr/>
        </p:nvGrpSpPr>
        <p:grpSpPr>
          <a:xfrm>
            <a:off x="5888327" y="1908281"/>
            <a:ext cx="1596204" cy="272242"/>
            <a:chOff x="3526128" y="1738940"/>
            <a:chExt cx="1596204" cy="272242"/>
          </a:xfrm>
        </p:grpSpPr>
        <p:sp>
          <p:nvSpPr>
            <p:cNvPr id="568" name="Shape 568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4873785" y="1768091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70" name="Shape 570"/>
          <p:cNvSpPr/>
          <p:nvPr/>
        </p:nvSpPr>
        <p:spPr>
          <a:xfrm>
            <a:off x="5888328" y="1341015"/>
            <a:ext cx="1596202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HA Proxy LB</a:t>
            </a:r>
          </a:p>
        </p:txBody>
      </p:sp>
      <p:pic>
        <p:nvPicPr>
          <p:cNvPr id="571" name="Shape 5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6664" y="1337741"/>
            <a:ext cx="279399" cy="27939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/>
          <p:nvPr/>
        </p:nvSpPr>
        <p:spPr>
          <a:xfrm>
            <a:off x="5190067" y="2167474"/>
            <a:ext cx="1022234" cy="1041401"/>
          </a:xfrm>
          <a:custGeom>
            <a:avLst/>
            <a:gdLst/>
            <a:ahLst/>
            <a:cxnLst/>
            <a:rect l="0" t="0" r="0" b="0"/>
            <a:pathLst>
              <a:path w="1022235" h="1041402" extrusionOk="0">
                <a:moveTo>
                  <a:pt x="0" y="1032935"/>
                </a:moveTo>
                <a:cubicBezTo>
                  <a:pt x="428978" y="515763"/>
                  <a:pt x="857956" y="-1409"/>
                  <a:pt x="990600" y="2"/>
                </a:cubicBezTo>
                <a:cubicBezTo>
                  <a:pt x="1123244" y="1413"/>
                  <a:pt x="795866" y="1041402"/>
                  <a:pt x="795866" y="104140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6392332" y="2162458"/>
            <a:ext cx="973665" cy="1571348"/>
          </a:xfrm>
          <a:custGeom>
            <a:avLst/>
            <a:gdLst/>
            <a:ahLst/>
            <a:cxnLst/>
            <a:rect l="0" t="0" r="0" b="0"/>
            <a:pathLst>
              <a:path w="973667" h="1571350" extrusionOk="0">
                <a:moveTo>
                  <a:pt x="0" y="1571350"/>
                </a:moveTo>
                <a:cubicBezTo>
                  <a:pt x="189794" y="832633"/>
                  <a:pt x="379589" y="93917"/>
                  <a:pt x="541867" y="5017"/>
                </a:cubicBezTo>
                <a:cubicBezTo>
                  <a:pt x="704145" y="-83883"/>
                  <a:pt x="973667" y="1037950"/>
                  <a:pt x="973667" y="1037950"/>
                </a:cubicBezTo>
              </a:path>
            </a:pathLst>
          </a:custGeom>
          <a:noFill/>
          <a:ln w="158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ctrTitle"/>
          </p:nvPr>
        </p:nvSpPr>
        <p:spPr>
          <a:xfrm>
            <a:off x="1017587" y="1130533"/>
            <a:ext cx="6048376" cy="123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Security Groups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Coming Soon!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Security Groups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2980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Groupings of network egress access rules for application containers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via the Cloud Controller API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operators/admins can create and apply security groups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space users can view rules </a:t>
            </a:r>
          </a:p>
          <a:p>
            <a:pPr marL="228600" marR="0" lvl="0" indent="-76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4727160" y="3920067"/>
            <a:ext cx="38241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Public design discussion document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Assigning Security Groups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2980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System security rules (</a:t>
            </a:r>
            <a:r>
              <a:rPr lang="en-US" sz="2400">
                <a:solidFill>
                  <a:schemeClr val="lt2"/>
                </a:solidFill>
                <a:rtl val="0"/>
              </a:rPr>
              <a:t>REJECT</a:t>
            </a:r>
            <a:r>
              <a:rPr lang="en-US"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all) are hard-coded at the bo</a:t>
            </a:r>
            <a:r>
              <a:rPr lang="en-US" sz="2400">
                <a:solidFill>
                  <a:schemeClr val="lt2"/>
                </a:solidFill>
                <a:rtl val="0"/>
              </a:rPr>
              <a:t>ttom of the chain</a:t>
            </a:r>
            <a:r>
              <a:rPr lang="en-US"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Default global security groups can be applied at the platform level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staging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runtime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Additional security groups can be applied to individual space and are inserted as whitelist</a:t>
            </a:r>
            <a:r>
              <a:rPr lang="en-US" sz="2400">
                <a:solidFill>
                  <a:schemeClr val="lt2"/>
                </a:solidFill>
                <a:rtl val="0"/>
              </a:rPr>
              <a:t>ed endpoints earlier in the chain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Security Group Rules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3197752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Security group rules are whitelist rules</a:t>
            </a: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3067" y="924753"/>
            <a:ext cx="5118278" cy="360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 Credentials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/>
        </p:nvSpPr>
        <p:spPr>
          <a:xfrm>
            <a:off x="4529666" y="990600"/>
            <a:ext cx="4343400" cy="3352799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1" name="Shape 611"/>
          <p:cNvSpPr txBox="1">
            <a:spLocks noGrp="1"/>
          </p:cNvSpPr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Managed Services</a:t>
            </a:r>
          </a:p>
        </p:txBody>
      </p:sp>
      <p:grpSp>
        <p:nvGrpSpPr>
          <p:cNvPr id="612" name="Shape 612"/>
          <p:cNvGrpSpPr/>
          <p:nvPr/>
        </p:nvGrpSpPr>
        <p:grpSpPr>
          <a:xfrm>
            <a:off x="6079069" y="2963329"/>
            <a:ext cx="1600198" cy="775848"/>
            <a:chOff x="6908803" y="3335862"/>
            <a:chExt cx="1600198" cy="775848"/>
          </a:xfrm>
        </p:grpSpPr>
        <p:sp>
          <p:nvSpPr>
            <p:cNvPr id="613" name="Shape 613"/>
            <p:cNvSpPr/>
            <p:nvPr/>
          </p:nvSpPr>
          <p:spPr>
            <a:xfrm>
              <a:off x="6908803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6975421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8210785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8271934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7115990" y="1645848"/>
            <a:ext cx="1613145" cy="568474"/>
            <a:chOff x="5473457" y="2094582"/>
            <a:chExt cx="1613145" cy="568474"/>
          </a:xfrm>
        </p:grpSpPr>
        <p:sp>
          <p:nvSpPr>
            <p:cNvPr id="618" name="Shape 618"/>
            <p:cNvSpPr/>
            <p:nvPr/>
          </p:nvSpPr>
          <p:spPr>
            <a:xfrm>
              <a:off x="5473457" y="2094582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5473457" y="2390913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6829675" y="2131116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850392" y="24381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4736853" y="1654314"/>
            <a:ext cx="1613145" cy="572418"/>
            <a:chOff x="4736853" y="1654314"/>
            <a:chExt cx="1613145" cy="572418"/>
          </a:xfrm>
        </p:grpSpPr>
        <p:sp>
          <p:nvSpPr>
            <p:cNvPr id="623" name="Shape 623"/>
            <p:cNvSpPr/>
            <p:nvPr/>
          </p:nvSpPr>
          <p:spPr>
            <a:xfrm>
              <a:off x="4736853" y="1654314"/>
              <a:ext cx="1613145" cy="572418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6097941" y="1677121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661988" h="883413" extrusionOk="0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105326" y="19809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626" name="Shape 626"/>
          <p:cNvCxnSpPr>
            <a:endCxn id="618" idx="1"/>
          </p:cNvCxnSpPr>
          <p:nvPr/>
        </p:nvCxnSpPr>
        <p:spPr>
          <a:xfrm rot="10800000" flipH="1">
            <a:off x="6350090" y="1781919"/>
            <a:ext cx="765900" cy="45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27" name="Shape 627"/>
          <p:cNvSpPr txBox="1"/>
          <p:nvPr/>
        </p:nvSpPr>
        <p:spPr>
          <a:xfrm>
            <a:off x="6425792" y="1515533"/>
            <a:ext cx="541083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create</a:t>
            </a:r>
          </a:p>
        </p:txBody>
      </p:sp>
      <p:cxnSp>
        <p:nvCxnSpPr>
          <p:cNvPr id="628" name="Shape 628"/>
          <p:cNvCxnSpPr/>
          <p:nvPr/>
        </p:nvCxnSpPr>
        <p:spPr>
          <a:xfrm>
            <a:off x="6341532" y="2074333"/>
            <a:ext cx="186266" cy="1286933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29" name="Shape 629"/>
          <p:cNvSpPr txBox="1"/>
          <p:nvPr/>
        </p:nvSpPr>
        <p:spPr>
          <a:xfrm>
            <a:off x="5915507" y="2539999"/>
            <a:ext cx="427120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bind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298979" y="888470"/>
            <a:ext cx="4061351" cy="36750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 Brokers generate connection details and credentials for managed services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20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CC encrypts and stores credentials in CCDB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20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Credentials are exposed to bound applications via VCAP_SERVICES environment variable</a:t>
            </a:r>
          </a:p>
        </p:txBody>
      </p:sp>
      <p:cxnSp>
        <p:nvCxnSpPr>
          <p:cNvPr id="631" name="Shape 631"/>
          <p:cNvCxnSpPr>
            <a:endCxn id="619" idx="2"/>
          </p:cNvCxnSpPr>
          <p:nvPr/>
        </p:nvCxnSpPr>
        <p:spPr>
          <a:xfrm rot="10800000" flipH="1">
            <a:off x="7247562" y="2214322"/>
            <a:ext cx="675000" cy="1146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32" name="Shape 632"/>
          <p:cNvSpPr txBox="1"/>
          <p:nvPr/>
        </p:nvSpPr>
        <p:spPr>
          <a:xfrm>
            <a:off x="7674827" y="2573866"/>
            <a:ext cx="633818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connect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3644" y="291569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Pivotal CF Architecture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-4013"/>
          <a:stretch/>
        </p:blipFill>
        <p:spPr>
          <a:xfrm>
            <a:off x="2883341" y="3937619"/>
            <a:ext cx="1122933" cy="58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-4013"/>
          <a:stretch/>
        </p:blipFill>
        <p:spPr>
          <a:xfrm>
            <a:off x="4030026" y="3911019"/>
            <a:ext cx="1122933" cy="58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-4013"/>
          <a:stretch/>
        </p:blipFill>
        <p:spPr>
          <a:xfrm>
            <a:off x="5176710" y="3911019"/>
            <a:ext cx="1122933" cy="58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1473" y="4127230"/>
            <a:ext cx="720128" cy="18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72632" y="4060032"/>
            <a:ext cx="602611" cy="243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6">
            <a:alphaModFix/>
          </a:blip>
          <a:srcRect l="4286"/>
          <a:stretch/>
        </p:blipFill>
        <p:spPr>
          <a:xfrm>
            <a:off x="4222071" y="4069326"/>
            <a:ext cx="662190" cy="219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Shape 179"/>
          <p:cNvGrpSpPr/>
          <p:nvPr/>
        </p:nvGrpSpPr>
        <p:grpSpPr>
          <a:xfrm>
            <a:off x="956728" y="1176869"/>
            <a:ext cx="1744133" cy="897464"/>
            <a:chOff x="1092200" y="1176869"/>
            <a:chExt cx="1744133" cy="897464"/>
          </a:xfrm>
        </p:grpSpPr>
        <p:sp>
          <p:nvSpPr>
            <p:cNvPr id="180" name="Shape 180"/>
            <p:cNvSpPr/>
            <p:nvPr/>
          </p:nvSpPr>
          <p:spPr>
            <a:xfrm>
              <a:off x="1092200" y="1176869"/>
              <a:ext cx="1744133" cy="897464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1163919" y="1239446"/>
              <a:ext cx="1621611" cy="568476"/>
              <a:chOff x="5481921" y="2721113"/>
              <a:chExt cx="1621611" cy="568476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5481921" y="2721113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Ops Manager UI</a:t>
                </a: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490387" y="3017446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Ops Manager Director</a:t>
                </a:r>
              </a:p>
            </p:txBody>
          </p:sp>
          <p:sp>
            <p:nvSpPr>
              <p:cNvPr id="184" name="Shape 184"/>
              <p:cNvSpPr/>
              <p:nvPr/>
            </p:nvSpPr>
            <p:spPr>
              <a:xfrm rot="-2700000">
                <a:off x="6784415" y="2806978"/>
                <a:ext cx="269999" cy="98294"/>
              </a:xfrm>
              <a:custGeom>
                <a:avLst/>
                <a:gdLst/>
                <a:ahLst/>
                <a:cxnLst/>
                <a:rect l="0" t="0" r="0" b="0"/>
                <a:pathLst>
                  <a:path w="1118481" h="407194" extrusionOk="0">
                    <a:moveTo>
                      <a:pt x="174315" y="0"/>
                    </a:moveTo>
                    <a:cubicBezTo>
                      <a:pt x="251754" y="0"/>
                      <a:pt x="319094" y="43232"/>
                      <a:pt x="351038" y="108219"/>
                    </a:cubicBezTo>
                    <a:lnTo>
                      <a:pt x="767443" y="108219"/>
                    </a:lnTo>
                    <a:cubicBezTo>
                      <a:pt x="799388" y="43232"/>
                      <a:pt x="866728" y="0"/>
                      <a:pt x="944166" y="0"/>
                    </a:cubicBezTo>
                    <a:cubicBezTo>
                      <a:pt x="1020049" y="0"/>
                      <a:pt x="1086236" y="41514"/>
                      <a:pt x="1118481" y="104647"/>
                    </a:cubicBezTo>
                    <a:lnTo>
                      <a:pt x="949589" y="104647"/>
                    </a:lnTo>
                    <a:lnTo>
                      <a:pt x="900114" y="203597"/>
                    </a:lnTo>
                    <a:lnTo>
                      <a:pt x="949589" y="302547"/>
                    </a:lnTo>
                    <a:lnTo>
                      <a:pt x="1118481" y="302547"/>
                    </a:lnTo>
                    <a:cubicBezTo>
                      <a:pt x="1086236" y="365680"/>
                      <a:pt x="1020049" y="407194"/>
                      <a:pt x="944166" y="407194"/>
                    </a:cubicBezTo>
                    <a:cubicBezTo>
                      <a:pt x="866728" y="407194"/>
                      <a:pt x="799388" y="363962"/>
                      <a:pt x="767443" y="298975"/>
                    </a:cubicBezTo>
                    <a:lnTo>
                      <a:pt x="351038" y="298975"/>
                    </a:lnTo>
                    <a:cubicBezTo>
                      <a:pt x="319094" y="363962"/>
                      <a:pt x="251754" y="407194"/>
                      <a:pt x="174315" y="407194"/>
                    </a:cubicBezTo>
                    <a:cubicBezTo>
                      <a:pt x="98432" y="407194"/>
                      <a:pt x="32245" y="365680"/>
                      <a:pt x="0" y="302547"/>
                    </a:cubicBezTo>
                    <a:lnTo>
                      <a:pt x="168892" y="302547"/>
                    </a:lnTo>
                    <a:lnTo>
                      <a:pt x="218367" y="203597"/>
                    </a:lnTo>
                    <a:lnTo>
                      <a:pt x="168892" y="104647"/>
                    </a:lnTo>
                    <a:lnTo>
                      <a:pt x="0" y="104647"/>
                    </a:lnTo>
                    <a:cubicBezTo>
                      <a:pt x="32245" y="41514"/>
                      <a:pt x="98432" y="0"/>
                      <a:pt x="174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185" name="Shape 185"/>
            <p:cNvSpPr txBox="1"/>
            <p:nvPr/>
          </p:nvSpPr>
          <p:spPr>
            <a:xfrm>
              <a:off x="1169700" y="1761066"/>
              <a:ext cx="1587544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Operations Manager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6510872" y="2184401"/>
            <a:ext cx="1744133" cy="903529"/>
            <a:chOff x="6358466" y="2184401"/>
            <a:chExt cx="1744133" cy="903529"/>
          </a:xfrm>
        </p:grpSpPr>
        <p:sp>
          <p:nvSpPr>
            <p:cNvPr id="187" name="Shape 187"/>
            <p:cNvSpPr/>
            <p:nvPr/>
          </p:nvSpPr>
          <p:spPr>
            <a:xfrm>
              <a:off x="6358466" y="2184401"/>
              <a:ext cx="1744133" cy="897464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6889300" y="2810933"/>
              <a:ext cx="6978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Service</a:t>
              </a:r>
            </a:p>
          </p:txBody>
        </p:sp>
        <p:grpSp>
          <p:nvGrpSpPr>
            <p:cNvPr id="189" name="Shape 189"/>
            <p:cNvGrpSpPr/>
            <p:nvPr/>
          </p:nvGrpSpPr>
          <p:grpSpPr>
            <a:xfrm>
              <a:off x="6430190" y="2221581"/>
              <a:ext cx="1613145" cy="568473"/>
              <a:chOff x="5490387" y="1527312"/>
              <a:chExt cx="1613145" cy="568473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5490387" y="1527312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Broker</a:t>
                </a: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5490387" y="1823643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Nodes</a:t>
                </a: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6846607" y="1563850"/>
                <a:ext cx="194025" cy="194020"/>
              </a:xfrm>
              <a:custGeom>
                <a:avLst/>
                <a:gdLst/>
                <a:ahLst/>
                <a:cxnLst/>
                <a:rect l="0" t="0" r="0" b="0"/>
                <a:pathLst>
                  <a:path w="3195025" h="3194985" extrusionOk="0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193" name="Shape 193"/>
            <p:cNvSpPr/>
            <p:nvPr/>
          </p:nvSpPr>
          <p:spPr>
            <a:xfrm>
              <a:off x="7807128" y="25651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6510873" y="1176869"/>
            <a:ext cx="1744133" cy="903527"/>
            <a:chOff x="6358467" y="1176869"/>
            <a:chExt cx="1744133" cy="903527"/>
          </a:xfrm>
        </p:grpSpPr>
        <p:sp>
          <p:nvSpPr>
            <p:cNvPr id="195" name="Shape 195"/>
            <p:cNvSpPr/>
            <p:nvPr/>
          </p:nvSpPr>
          <p:spPr>
            <a:xfrm>
              <a:off x="6358467" y="1176869"/>
              <a:ext cx="1744133" cy="897464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196" name="Shape 196"/>
            <p:cNvGrpSpPr/>
            <p:nvPr/>
          </p:nvGrpSpPr>
          <p:grpSpPr>
            <a:xfrm>
              <a:off x="6430190" y="1230979"/>
              <a:ext cx="1613145" cy="568473"/>
              <a:chOff x="5490387" y="1527312"/>
              <a:chExt cx="1613145" cy="568473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5490387" y="1527312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Broker</a:t>
                </a: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5490387" y="1823643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Nodes</a:t>
                </a: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6846607" y="1563850"/>
                <a:ext cx="194025" cy="194020"/>
              </a:xfrm>
              <a:custGeom>
                <a:avLst/>
                <a:gdLst/>
                <a:ahLst/>
                <a:cxnLst/>
                <a:rect l="0" t="0" r="0" b="0"/>
                <a:pathLst>
                  <a:path w="3195025" h="3194985" extrusionOk="0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200" name="Shape 200"/>
            <p:cNvSpPr txBox="1"/>
            <p:nvPr/>
          </p:nvSpPr>
          <p:spPr>
            <a:xfrm>
              <a:off x="6880835" y="1803399"/>
              <a:ext cx="6978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Service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7807128" y="1574578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02" name="Shape 202"/>
          <p:cNvGrpSpPr/>
          <p:nvPr/>
        </p:nvGrpSpPr>
        <p:grpSpPr>
          <a:xfrm>
            <a:off x="2912533" y="804333"/>
            <a:ext cx="3378200" cy="3031063"/>
            <a:chOff x="2912533" y="804333"/>
            <a:chExt cx="3378200" cy="3031063"/>
          </a:xfrm>
        </p:grpSpPr>
        <p:sp>
          <p:nvSpPr>
            <p:cNvPr id="203" name="Shape 203"/>
            <p:cNvSpPr/>
            <p:nvPr/>
          </p:nvSpPr>
          <p:spPr>
            <a:xfrm>
              <a:off x="2912533" y="804333"/>
              <a:ext cx="3378200" cy="3031063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626789" y="3247541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 Log Aggregator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09855" y="1833608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Login Server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2967322" y="1239407"/>
              <a:ext cx="326316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923646" y="1277025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967322" y="1535779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2967322" y="1833608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UAA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4613451" y="1535795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Health Manager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971800" y="2133597"/>
              <a:ext cx="3264081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 Pool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2969422" y="2931871"/>
              <a:ext cx="3263164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Messaging (NATS)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3015526" y="2561366"/>
              <a:ext cx="1515437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4328410" y="1550120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661988" h="883413" extrusionOk="0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937503" y="1580800"/>
              <a:ext cx="207167" cy="182785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267535" y="1895141"/>
              <a:ext cx="273084" cy="138290"/>
            </a:xfrm>
            <a:custGeom>
              <a:avLst/>
              <a:gdLst/>
              <a:ahLst/>
              <a:cxnLst/>
              <a:rect l="0" t="0" r="0" b="0"/>
              <a:pathLst>
                <a:path w="2065579" h="1046012" extrusionOk="0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297385" y="2590725"/>
              <a:ext cx="185404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-4307520">
              <a:off x="5993623" y="3346907"/>
              <a:ext cx="195563" cy="90305"/>
            </a:xfrm>
            <a:custGeom>
              <a:avLst/>
              <a:gdLst/>
              <a:ahLst/>
              <a:cxnLst/>
              <a:rect l="0" t="0" r="0" b="0"/>
              <a:pathLst>
                <a:path w="2885855" h="1482826" extrusionOk="0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 rot="-10345447">
              <a:off x="5896979" y="2976402"/>
              <a:ext cx="249944" cy="220550"/>
            </a:xfrm>
            <a:custGeom>
              <a:avLst/>
              <a:gdLst/>
              <a:ahLst/>
              <a:cxnLst/>
              <a:rect l="0" t="0" r="0" b="0"/>
              <a:pathLst>
                <a:path w="977409" h="862463" extrusionOk="0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954092" y="2205402"/>
              <a:ext cx="192090" cy="189436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2975789" y="3247541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Metrics Collection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649594" y="2552900"/>
              <a:ext cx="1515437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5931453" y="2582258"/>
              <a:ext cx="185404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5977467" y="1882389"/>
              <a:ext cx="149840" cy="183475"/>
            </a:xfrm>
            <a:custGeom>
              <a:avLst/>
              <a:gdLst/>
              <a:ahLst/>
              <a:cxnLst/>
              <a:rect l="0" t="0" r="0" b="0"/>
              <a:pathLst>
                <a:path w="990600" h="1265275" extrusionOk="0">
                  <a:moveTo>
                    <a:pt x="495299" y="621778"/>
                  </a:moveTo>
                  <a:cubicBezTo>
                    <a:pt x="426912" y="621778"/>
                    <a:pt x="371473" y="677217"/>
                    <a:pt x="371473" y="745604"/>
                  </a:cubicBezTo>
                  <a:cubicBezTo>
                    <a:pt x="371473" y="800510"/>
                    <a:pt x="407209" y="847069"/>
                    <a:pt x="457199" y="861738"/>
                  </a:cubicBezTo>
                  <a:lnTo>
                    <a:pt x="457199" y="1103911"/>
                  </a:lnTo>
                  <a:cubicBezTo>
                    <a:pt x="457199" y="1124953"/>
                    <a:pt x="474257" y="1142011"/>
                    <a:pt x="495299" y="1142011"/>
                  </a:cubicBezTo>
                  <a:cubicBezTo>
                    <a:pt x="516341" y="1142011"/>
                    <a:pt x="533399" y="1124953"/>
                    <a:pt x="533399" y="1103911"/>
                  </a:cubicBezTo>
                  <a:lnTo>
                    <a:pt x="533399" y="861738"/>
                  </a:lnTo>
                  <a:cubicBezTo>
                    <a:pt x="583390" y="847069"/>
                    <a:pt x="619125" y="800510"/>
                    <a:pt x="619125" y="745604"/>
                  </a:cubicBezTo>
                  <a:cubicBezTo>
                    <a:pt x="619125" y="677217"/>
                    <a:pt x="563686" y="621778"/>
                    <a:pt x="495299" y="621778"/>
                  </a:cubicBezTo>
                  <a:close/>
                  <a:moveTo>
                    <a:pt x="495297" y="170493"/>
                  </a:moveTo>
                  <a:cubicBezTo>
                    <a:pt x="391746" y="170493"/>
                    <a:pt x="307802" y="254436"/>
                    <a:pt x="307802" y="357987"/>
                  </a:cubicBezTo>
                  <a:lnTo>
                    <a:pt x="307804" y="357991"/>
                  </a:lnTo>
                  <a:lnTo>
                    <a:pt x="307544" y="357991"/>
                  </a:lnTo>
                  <a:lnTo>
                    <a:pt x="307544" y="538211"/>
                  </a:lnTo>
                  <a:lnTo>
                    <a:pt x="683058" y="538211"/>
                  </a:lnTo>
                  <a:lnTo>
                    <a:pt x="683058" y="357991"/>
                  </a:lnTo>
                  <a:lnTo>
                    <a:pt x="682792" y="357991"/>
                  </a:lnTo>
                  <a:cubicBezTo>
                    <a:pt x="682792" y="357988"/>
                    <a:pt x="682792" y="357988"/>
                    <a:pt x="682792" y="357987"/>
                  </a:cubicBezTo>
                  <a:cubicBezTo>
                    <a:pt x="682792" y="254436"/>
                    <a:pt x="598848" y="170493"/>
                    <a:pt x="495297" y="170493"/>
                  </a:cubicBezTo>
                  <a:close/>
                  <a:moveTo>
                    <a:pt x="495300" y="0"/>
                  </a:moveTo>
                  <a:cubicBezTo>
                    <a:pt x="686657" y="0"/>
                    <a:pt x="841781" y="155124"/>
                    <a:pt x="841781" y="346479"/>
                  </a:cubicBezTo>
                  <a:lnTo>
                    <a:pt x="841781" y="346481"/>
                  </a:lnTo>
                  <a:lnTo>
                    <a:pt x="841781" y="538211"/>
                  </a:lnTo>
                  <a:lnTo>
                    <a:pt x="869420" y="538211"/>
                  </a:lnTo>
                  <a:cubicBezTo>
                    <a:pt x="936346" y="538211"/>
                    <a:pt x="990600" y="592465"/>
                    <a:pt x="990600" y="659391"/>
                  </a:cubicBezTo>
                  <a:lnTo>
                    <a:pt x="990600" y="1144095"/>
                  </a:lnTo>
                  <a:cubicBezTo>
                    <a:pt x="990600" y="1211021"/>
                    <a:pt x="936346" y="1265275"/>
                    <a:pt x="869420" y="1265275"/>
                  </a:cubicBezTo>
                  <a:lnTo>
                    <a:pt x="121180" y="1265275"/>
                  </a:lnTo>
                  <a:cubicBezTo>
                    <a:pt x="54254" y="1265275"/>
                    <a:pt x="0" y="1211021"/>
                    <a:pt x="0" y="1144095"/>
                  </a:cubicBezTo>
                  <a:lnTo>
                    <a:pt x="0" y="659391"/>
                  </a:lnTo>
                  <a:cubicBezTo>
                    <a:pt x="0" y="592465"/>
                    <a:pt x="54254" y="538211"/>
                    <a:pt x="121180" y="538211"/>
                  </a:cubicBezTo>
                  <a:lnTo>
                    <a:pt x="148819" y="538211"/>
                  </a:lnTo>
                  <a:lnTo>
                    <a:pt x="148819" y="346481"/>
                  </a:lnTo>
                  <a:cubicBezTo>
                    <a:pt x="148819" y="155124"/>
                    <a:pt x="303944" y="0"/>
                    <a:pt x="495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2967323" y="934607"/>
              <a:ext cx="326316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12700" cap="flat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HA Proxy LB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3986687" y="3522132"/>
              <a:ext cx="125369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Elastic Runtime</a:t>
              </a:r>
            </a:p>
          </p:txBody>
        </p:sp>
        <p:pic>
          <p:nvPicPr>
            <p:cNvPr id="227" name="Shape 22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317998" y="3268133"/>
              <a:ext cx="237065" cy="237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884332" y="931333"/>
              <a:ext cx="279399" cy="279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Managed Services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298980" y="888470"/>
            <a:ext cx="2943754" cy="34125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VCAP_SERVICES environment variable is visible only to members of the org and space containing the service instance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3539067" y="939270"/>
            <a:ext cx="5308595" cy="3226329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VCAP_SERVICES="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"p-mysql":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"name": "music-db",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"label": "p-mysql",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"tags": [ "mysql", "relational”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"plan": "100mb-dev",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"credentials":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"hostname": "192.168.1.147",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"port": 3306,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"name": "cf_aceae021_7f27_48db_9844_d7c151f29195",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"username": "Tr12ZI4hPu4OPJPY",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"password": "fuTWBqpGeyvv0qge",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"uri": "mysql://Tr12ZI4hPu4OPJPY:fuTWBqpGeyvv0qge@192.168.1.147:3306/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              cf_aceae021_7f27_48db_9844_d7c151f29195?reconnect=true”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 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Courier New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ctrTitle"/>
          </p:nvPr>
        </p:nvSpPr>
        <p:spPr>
          <a:xfrm>
            <a:off x="1017587" y="1130533"/>
            <a:ext cx="6048376" cy="123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Identity and </a:t>
            </a:r>
            <a:br>
              <a:rPr lang="en-US"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Access Control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4267200" y="1024466"/>
            <a:ext cx="4343400" cy="3361263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End-User Identity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383646" y="930804"/>
            <a:ext cx="3722686" cy="37343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Login Server handles authentication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by default, stores usernames and passwords in CCDB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future releases will support LDAP/AD integration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UAA is an OAuth2 token 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manages access and refresh tokens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interactions with the API must include a valid OAuth2 access token</a:t>
            </a:r>
          </a:p>
        </p:txBody>
      </p:sp>
      <p:sp>
        <p:nvSpPr>
          <p:cNvPr id="653" name="Shape 653"/>
          <p:cNvSpPr/>
          <p:nvPr/>
        </p:nvSpPr>
        <p:spPr>
          <a:xfrm>
            <a:off x="4652187" y="3560810"/>
            <a:ext cx="1611864" cy="503187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UAA</a:t>
            </a:r>
          </a:p>
        </p:txBody>
      </p:sp>
      <p:sp>
        <p:nvSpPr>
          <p:cNvPr id="654" name="Shape 654"/>
          <p:cNvSpPr/>
          <p:nvPr/>
        </p:nvSpPr>
        <p:spPr>
          <a:xfrm>
            <a:off x="5952401" y="3622342"/>
            <a:ext cx="273084" cy="143490"/>
          </a:xfrm>
          <a:custGeom>
            <a:avLst/>
            <a:gdLst/>
            <a:ahLst/>
            <a:cxnLst/>
            <a:rect l="0" t="0" r="0" b="0"/>
            <a:pathLst>
              <a:path w="2065579" h="1046012" extrusionOk="0">
                <a:moveTo>
                  <a:pt x="1760487" y="351205"/>
                </a:moveTo>
                <a:cubicBezTo>
                  <a:pt x="1665603" y="351205"/>
                  <a:pt x="1588685" y="428123"/>
                  <a:pt x="1588685" y="523007"/>
                </a:cubicBezTo>
                <a:cubicBezTo>
                  <a:pt x="1588685" y="617891"/>
                  <a:pt x="1665603" y="694809"/>
                  <a:pt x="1760487" y="694809"/>
                </a:cubicBezTo>
                <a:cubicBezTo>
                  <a:pt x="1855371" y="694809"/>
                  <a:pt x="1932289" y="617891"/>
                  <a:pt x="1932289" y="523007"/>
                </a:cubicBezTo>
                <a:cubicBezTo>
                  <a:pt x="1932289" y="428123"/>
                  <a:pt x="1855371" y="351205"/>
                  <a:pt x="1760487" y="351205"/>
                </a:cubicBezTo>
                <a:close/>
                <a:moveTo>
                  <a:pt x="1542573" y="0"/>
                </a:moveTo>
                <a:cubicBezTo>
                  <a:pt x="1831421" y="0"/>
                  <a:pt x="2065579" y="234158"/>
                  <a:pt x="2065579" y="523006"/>
                </a:cubicBezTo>
                <a:cubicBezTo>
                  <a:pt x="2065579" y="811854"/>
                  <a:pt x="1831421" y="1046012"/>
                  <a:pt x="1542573" y="1046012"/>
                </a:cubicBezTo>
                <a:cubicBezTo>
                  <a:pt x="1320299" y="1046012"/>
                  <a:pt x="1130410" y="907353"/>
                  <a:pt x="1055933" y="711331"/>
                </a:cubicBezTo>
                <a:lnTo>
                  <a:pt x="188330" y="711331"/>
                </a:lnTo>
                <a:lnTo>
                  <a:pt x="188327" y="711334"/>
                </a:lnTo>
                <a:lnTo>
                  <a:pt x="0" y="523007"/>
                </a:lnTo>
                <a:lnTo>
                  <a:pt x="187821" y="335186"/>
                </a:lnTo>
                <a:lnTo>
                  <a:pt x="369695" y="517060"/>
                </a:lnTo>
                <a:lnTo>
                  <a:pt x="552076" y="334679"/>
                </a:lnTo>
                <a:lnTo>
                  <a:pt x="554444" y="334679"/>
                </a:lnTo>
                <a:lnTo>
                  <a:pt x="736824" y="517059"/>
                </a:lnTo>
                <a:lnTo>
                  <a:pt x="919204" y="334679"/>
                </a:lnTo>
                <a:lnTo>
                  <a:pt x="1055934" y="334679"/>
                </a:lnTo>
                <a:cubicBezTo>
                  <a:pt x="1130411" y="138659"/>
                  <a:pt x="1320300" y="0"/>
                  <a:pt x="15425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55" name="Shape 655"/>
          <p:cNvGrpSpPr/>
          <p:nvPr/>
        </p:nvGrpSpPr>
        <p:grpSpPr>
          <a:xfrm>
            <a:off x="6734988" y="3560809"/>
            <a:ext cx="1611864" cy="272795"/>
            <a:chOff x="7005921" y="2197675"/>
            <a:chExt cx="1611864" cy="272795"/>
          </a:xfrm>
        </p:grpSpPr>
        <p:sp>
          <p:nvSpPr>
            <p:cNvPr id="656" name="Shape 656"/>
            <p:cNvSpPr/>
            <p:nvPr/>
          </p:nvSpPr>
          <p:spPr>
            <a:xfrm>
              <a:off x="7005921" y="2197675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Login Server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8373534" y="2246456"/>
              <a:ext cx="149840" cy="183475"/>
            </a:xfrm>
            <a:custGeom>
              <a:avLst/>
              <a:gdLst/>
              <a:ahLst/>
              <a:cxnLst/>
              <a:rect l="0" t="0" r="0" b="0"/>
              <a:pathLst>
                <a:path w="990600" h="1265275" extrusionOk="0">
                  <a:moveTo>
                    <a:pt x="495299" y="621778"/>
                  </a:moveTo>
                  <a:cubicBezTo>
                    <a:pt x="426912" y="621778"/>
                    <a:pt x="371473" y="677217"/>
                    <a:pt x="371473" y="745604"/>
                  </a:cubicBezTo>
                  <a:cubicBezTo>
                    <a:pt x="371473" y="800510"/>
                    <a:pt x="407209" y="847069"/>
                    <a:pt x="457199" y="861738"/>
                  </a:cubicBezTo>
                  <a:lnTo>
                    <a:pt x="457199" y="1103911"/>
                  </a:lnTo>
                  <a:cubicBezTo>
                    <a:pt x="457199" y="1124953"/>
                    <a:pt x="474257" y="1142011"/>
                    <a:pt x="495299" y="1142011"/>
                  </a:cubicBezTo>
                  <a:cubicBezTo>
                    <a:pt x="516341" y="1142011"/>
                    <a:pt x="533399" y="1124953"/>
                    <a:pt x="533399" y="1103911"/>
                  </a:cubicBezTo>
                  <a:lnTo>
                    <a:pt x="533399" y="861738"/>
                  </a:lnTo>
                  <a:cubicBezTo>
                    <a:pt x="583390" y="847069"/>
                    <a:pt x="619125" y="800510"/>
                    <a:pt x="619125" y="745604"/>
                  </a:cubicBezTo>
                  <a:cubicBezTo>
                    <a:pt x="619125" y="677217"/>
                    <a:pt x="563686" y="621778"/>
                    <a:pt x="495299" y="621778"/>
                  </a:cubicBezTo>
                  <a:close/>
                  <a:moveTo>
                    <a:pt x="495297" y="170493"/>
                  </a:moveTo>
                  <a:cubicBezTo>
                    <a:pt x="391746" y="170493"/>
                    <a:pt x="307802" y="254436"/>
                    <a:pt x="307802" y="357987"/>
                  </a:cubicBezTo>
                  <a:lnTo>
                    <a:pt x="307804" y="357991"/>
                  </a:lnTo>
                  <a:lnTo>
                    <a:pt x="307544" y="357991"/>
                  </a:lnTo>
                  <a:lnTo>
                    <a:pt x="307544" y="538211"/>
                  </a:lnTo>
                  <a:lnTo>
                    <a:pt x="683058" y="538211"/>
                  </a:lnTo>
                  <a:lnTo>
                    <a:pt x="683058" y="357991"/>
                  </a:lnTo>
                  <a:lnTo>
                    <a:pt x="682792" y="357991"/>
                  </a:lnTo>
                  <a:cubicBezTo>
                    <a:pt x="682792" y="357988"/>
                    <a:pt x="682792" y="357988"/>
                    <a:pt x="682792" y="357987"/>
                  </a:cubicBezTo>
                  <a:cubicBezTo>
                    <a:pt x="682792" y="254436"/>
                    <a:pt x="598848" y="170493"/>
                    <a:pt x="495297" y="170493"/>
                  </a:cubicBezTo>
                  <a:close/>
                  <a:moveTo>
                    <a:pt x="495300" y="0"/>
                  </a:moveTo>
                  <a:cubicBezTo>
                    <a:pt x="686657" y="0"/>
                    <a:pt x="841781" y="155124"/>
                    <a:pt x="841781" y="346479"/>
                  </a:cubicBezTo>
                  <a:lnTo>
                    <a:pt x="841781" y="346481"/>
                  </a:lnTo>
                  <a:lnTo>
                    <a:pt x="841781" y="538211"/>
                  </a:lnTo>
                  <a:lnTo>
                    <a:pt x="869420" y="538211"/>
                  </a:lnTo>
                  <a:cubicBezTo>
                    <a:pt x="936346" y="538211"/>
                    <a:pt x="990600" y="592465"/>
                    <a:pt x="990600" y="659391"/>
                  </a:cubicBezTo>
                  <a:lnTo>
                    <a:pt x="990600" y="1144095"/>
                  </a:lnTo>
                  <a:cubicBezTo>
                    <a:pt x="990600" y="1211021"/>
                    <a:pt x="936346" y="1265275"/>
                    <a:pt x="869420" y="1265275"/>
                  </a:cubicBezTo>
                  <a:lnTo>
                    <a:pt x="121180" y="1265275"/>
                  </a:lnTo>
                  <a:cubicBezTo>
                    <a:pt x="54254" y="1265275"/>
                    <a:pt x="0" y="1211021"/>
                    <a:pt x="0" y="1144095"/>
                  </a:cubicBezTo>
                  <a:lnTo>
                    <a:pt x="0" y="659391"/>
                  </a:lnTo>
                  <a:cubicBezTo>
                    <a:pt x="0" y="592465"/>
                    <a:pt x="54254" y="538211"/>
                    <a:pt x="121180" y="538211"/>
                  </a:cubicBezTo>
                  <a:lnTo>
                    <a:pt x="148819" y="538211"/>
                  </a:lnTo>
                  <a:lnTo>
                    <a:pt x="148819" y="346481"/>
                  </a:lnTo>
                  <a:cubicBezTo>
                    <a:pt x="148819" y="155124"/>
                    <a:pt x="303944" y="0"/>
                    <a:pt x="495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5566597" y="1942140"/>
            <a:ext cx="1596204" cy="272242"/>
            <a:chOff x="5608930" y="1476473"/>
            <a:chExt cx="1596204" cy="272242"/>
          </a:xfrm>
        </p:grpSpPr>
        <p:sp>
          <p:nvSpPr>
            <p:cNvPr id="659" name="Shape 659"/>
            <p:cNvSpPr/>
            <p:nvPr/>
          </p:nvSpPr>
          <p:spPr>
            <a:xfrm>
              <a:off x="5608930" y="1476473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6956585" y="1505625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661" name="Shape 661"/>
          <p:cNvCxnSpPr>
            <a:endCxn id="659" idx="0"/>
          </p:cNvCxnSpPr>
          <p:nvPr/>
        </p:nvCxnSpPr>
        <p:spPr>
          <a:xfrm>
            <a:off x="6364699" y="1647240"/>
            <a:ext cx="0" cy="294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62" name="Shape 662"/>
          <p:cNvSpPr txBox="1"/>
          <p:nvPr/>
        </p:nvSpPr>
        <p:spPr>
          <a:xfrm>
            <a:off x="6446219" y="1680633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grpSp>
        <p:nvGrpSpPr>
          <p:cNvPr id="663" name="Shape 663"/>
          <p:cNvGrpSpPr/>
          <p:nvPr/>
        </p:nvGrpSpPr>
        <p:grpSpPr>
          <a:xfrm>
            <a:off x="5566597" y="1363133"/>
            <a:ext cx="1596202" cy="283983"/>
            <a:chOff x="5608930" y="897466"/>
            <a:chExt cx="1596202" cy="283983"/>
          </a:xfrm>
        </p:grpSpPr>
        <p:sp>
          <p:nvSpPr>
            <p:cNvPr id="664" name="Shape 664"/>
            <p:cNvSpPr/>
            <p:nvPr/>
          </p:nvSpPr>
          <p:spPr>
            <a:xfrm>
              <a:off x="5608930" y="909207"/>
              <a:ext cx="1596202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12700" cap="flat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HA Proxy LB</a:t>
              </a:r>
            </a:p>
          </p:txBody>
        </p:sp>
        <p:pic>
          <p:nvPicPr>
            <p:cNvPr id="665" name="Shape 6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0334" y="897466"/>
              <a:ext cx="279399" cy="27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6" name="Shape 666"/>
          <p:cNvGrpSpPr/>
          <p:nvPr/>
        </p:nvGrpSpPr>
        <p:grpSpPr>
          <a:xfrm>
            <a:off x="5566586" y="2551781"/>
            <a:ext cx="1613145" cy="572418"/>
            <a:chOff x="4736853" y="1654314"/>
            <a:chExt cx="1613145" cy="572418"/>
          </a:xfrm>
        </p:grpSpPr>
        <p:sp>
          <p:nvSpPr>
            <p:cNvPr id="667" name="Shape 667"/>
            <p:cNvSpPr/>
            <p:nvPr/>
          </p:nvSpPr>
          <p:spPr>
            <a:xfrm>
              <a:off x="4736853" y="1654314"/>
              <a:ext cx="1613145" cy="572418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6097941" y="1677121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661988" h="883413" extrusionOk="0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6105326" y="19809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70" name="Shape 670"/>
          <p:cNvSpPr/>
          <p:nvPr/>
        </p:nvSpPr>
        <p:spPr>
          <a:xfrm>
            <a:off x="6029126" y="3835178"/>
            <a:ext cx="160006" cy="152622"/>
          </a:xfrm>
          <a:custGeom>
            <a:avLst/>
            <a:gdLst/>
            <a:ahLst/>
            <a:cxnLst/>
            <a:rect l="0" t="0" r="0" b="0"/>
            <a:pathLst>
              <a:path w="564449" h="588709" extrusionOk="0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5147732" y="523439"/>
            <a:ext cx="781399" cy="289359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CLI</a:t>
            </a:r>
          </a:p>
        </p:txBody>
      </p:sp>
      <p:sp>
        <p:nvSpPr>
          <p:cNvPr id="672" name="Shape 672"/>
          <p:cNvSpPr/>
          <p:nvPr/>
        </p:nvSpPr>
        <p:spPr>
          <a:xfrm>
            <a:off x="5629485" y="556991"/>
            <a:ext cx="233758" cy="186183"/>
          </a:xfrm>
          <a:custGeom>
            <a:avLst/>
            <a:gdLst/>
            <a:ahLst/>
            <a:cxnLst/>
            <a:rect l="0" t="0" r="0" b="0"/>
            <a:pathLst>
              <a:path w="266700" h="212420" extrusionOk="0">
                <a:moveTo>
                  <a:pt x="133255" y="122545"/>
                </a:moveTo>
                <a:lnTo>
                  <a:pt x="133255" y="148126"/>
                </a:lnTo>
                <a:lnTo>
                  <a:pt x="210911" y="148126"/>
                </a:lnTo>
                <a:lnTo>
                  <a:pt x="210911" y="122545"/>
                </a:lnTo>
                <a:close/>
                <a:moveTo>
                  <a:pt x="33175" y="28452"/>
                </a:moveTo>
                <a:lnTo>
                  <a:pt x="33175" y="57271"/>
                </a:lnTo>
                <a:lnTo>
                  <a:pt x="93453" y="88214"/>
                </a:lnTo>
                <a:lnTo>
                  <a:pt x="33175" y="119157"/>
                </a:lnTo>
                <a:lnTo>
                  <a:pt x="33175" y="147975"/>
                </a:lnTo>
                <a:lnTo>
                  <a:pt x="125592" y="100534"/>
                </a:lnTo>
                <a:lnTo>
                  <a:pt x="125592" y="75894"/>
                </a:lnTo>
                <a:close/>
                <a:moveTo>
                  <a:pt x="21117" y="0"/>
                </a:moveTo>
                <a:lnTo>
                  <a:pt x="245583" y="0"/>
                </a:lnTo>
                <a:cubicBezTo>
                  <a:pt x="257246" y="0"/>
                  <a:pt x="266700" y="9454"/>
                  <a:pt x="266700" y="21117"/>
                </a:cubicBezTo>
                <a:lnTo>
                  <a:pt x="266700" y="191303"/>
                </a:lnTo>
                <a:cubicBezTo>
                  <a:pt x="266700" y="202966"/>
                  <a:pt x="257246" y="212420"/>
                  <a:pt x="245583" y="212420"/>
                </a:cubicBezTo>
                <a:lnTo>
                  <a:pt x="21117" y="212420"/>
                </a:lnTo>
                <a:cubicBezTo>
                  <a:pt x="9454" y="212420"/>
                  <a:pt x="0" y="202966"/>
                  <a:pt x="0" y="191303"/>
                </a:cubicBezTo>
                <a:lnTo>
                  <a:pt x="0" y="21117"/>
                </a:lnTo>
                <a:cubicBezTo>
                  <a:pt x="0" y="9454"/>
                  <a:pt x="9454" y="0"/>
                  <a:pt x="21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73" name="Shape 673"/>
          <p:cNvCxnSpPr/>
          <p:nvPr/>
        </p:nvCxnSpPr>
        <p:spPr>
          <a:xfrm flipH="1">
            <a:off x="6940431" y="812800"/>
            <a:ext cx="10700" cy="570537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74" name="Shape 674"/>
          <p:cNvSpPr txBox="1"/>
          <p:nvPr/>
        </p:nvSpPr>
        <p:spPr>
          <a:xfrm>
            <a:off x="5844535" y="1054100"/>
            <a:ext cx="975458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</a:t>
            </a:r>
          </a:p>
        </p:txBody>
      </p:sp>
      <p:cxnSp>
        <p:nvCxnSpPr>
          <p:cNvPr id="675" name="Shape 675"/>
          <p:cNvCxnSpPr/>
          <p:nvPr/>
        </p:nvCxnSpPr>
        <p:spPr>
          <a:xfrm>
            <a:off x="5748867" y="812800"/>
            <a:ext cx="0" cy="567267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76" name="Shape 676"/>
          <p:cNvSpPr/>
          <p:nvPr/>
        </p:nvSpPr>
        <p:spPr>
          <a:xfrm>
            <a:off x="6366932" y="584200"/>
            <a:ext cx="1295401" cy="228600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custom clients</a:t>
            </a:r>
          </a:p>
        </p:txBody>
      </p:sp>
      <p:cxnSp>
        <p:nvCxnSpPr>
          <p:cNvPr id="677" name="Shape 677"/>
          <p:cNvCxnSpPr>
            <a:stCxn id="659" idx="2"/>
            <a:endCxn id="667" idx="0"/>
          </p:cNvCxnSpPr>
          <p:nvPr/>
        </p:nvCxnSpPr>
        <p:spPr>
          <a:xfrm>
            <a:off x="6364699" y="2214382"/>
            <a:ext cx="8400" cy="3375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>
            <a:off x="6446219" y="2256366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cxnSp>
        <p:nvCxnSpPr>
          <p:cNvPr id="679" name="Shape 679"/>
          <p:cNvCxnSpPr>
            <a:stCxn id="667" idx="2"/>
            <a:endCxn id="653" idx="0"/>
          </p:cNvCxnSpPr>
          <p:nvPr/>
        </p:nvCxnSpPr>
        <p:spPr>
          <a:xfrm flipH="1">
            <a:off x="5458158" y="3124199"/>
            <a:ext cx="915000" cy="4365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/>
        </p:nvSpPr>
        <p:spPr>
          <a:xfrm>
            <a:off x="5935132" y="2015067"/>
            <a:ext cx="2658534" cy="1303864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Operator Identity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366713" y="1905000"/>
            <a:ext cx="4848750" cy="255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Operations Manager supports a single username and password for access to operations functions</a:t>
            </a:r>
          </a:p>
        </p:txBody>
      </p:sp>
      <p:grpSp>
        <p:nvGrpSpPr>
          <p:cNvPr id="687" name="Shape 687"/>
          <p:cNvGrpSpPr/>
          <p:nvPr/>
        </p:nvGrpSpPr>
        <p:grpSpPr>
          <a:xfrm>
            <a:off x="6421714" y="2407846"/>
            <a:ext cx="1621611" cy="568476"/>
            <a:chOff x="5481921" y="2721113"/>
            <a:chExt cx="1621611" cy="568476"/>
          </a:xfrm>
        </p:grpSpPr>
        <p:sp>
          <p:nvSpPr>
            <p:cNvPr id="688" name="Shape 688"/>
            <p:cNvSpPr/>
            <p:nvPr/>
          </p:nvSpPr>
          <p:spPr>
            <a:xfrm>
              <a:off x="5481921" y="2721113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Ops Manager UI</a:t>
              </a:r>
            </a:p>
          </p:txBody>
        </p:sp>
        <p:sp>
          <p:nvSpPr>
            <p:cNvPr id="689" name="Shape 689"/>
            <p:cNvSpPr/>
            <p:nvPr/>
          </p:nvSpPr>
          <p:spPr>
            <a:xfrm>
              <a:off x="5490387" y="3017446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Ops Manager Director</a:t>
              </a:r>
            </a:p>
          </p:txBody>
        </p:sp>
        <p:sp>
          <p:nvSpPr>
            <p:cNvPr id="690" name="Shape 690"/>
            <p:cNvSpPr/>
            <p:nvPr/>
          </p:nvSpPr>
          <p:spPr>
            <a:xfrm rot="-2700000">
              <a:off x="6784415" y="2806978"/>
              <a:ext cx="269999" cy="98294"/>
            </a:xfrm>
            <a:custGeom>
              <a:avLst/>
              <a:gdLst/>
              <a:ahLst/>
              <a:cxnLst/>
              <a:rect l="0" t="0" r="0" b="0"/>
              <a:pathLst>
                <a:path w="1118481" h="407194" extrusionOk="0">
                  <a:moveTo>
                    <a:pt x="174315" y="0"/>
                  </a:moveTo>
                  <a:cubicBezTo>
                    <a:pt x="251754" y="0"/>
                    <a:pt x="319094" y="43232"/>
                    <a:pt x="351038" y="108219"/>
                  </a:cubicBezTo>
                  <a:lnTo>
                    <a:pt x="767443" y="108219"/>
                  </a:lnTo>
                  <a:cubicBezTo>
                    <a:pt x="799388" y="43232"/>
                    <a:pt x="866728" y="0"/>
                    <a:pt x="944166" y="0"/>
                  </a:cubicBezTo>
                  <a:cubicBezTo>
                    <a:pt x="1020049" y="0"/>
                    <a:pt x="1086236" y="41514"/>
                    <a:pt x="1118481" y="104647"/>
                  </a:cubicBezTo>
                  <a:lnTo>
                    <a:pt x="949589" y="104647"/>
                  </a:lnTo>
                  <a:lnTo>
                    <a:pt x="900114" y="203597"/>
                  </a:lnTo>
                  <a:lnTo>
                    <a:pt x="949589" y="302547"/>
                  </a:lnTo>
                  <a:lnTo>
                    <a:pt x="1118481" y="302547"/>
                  </a:lnTo>
                  <a:cubicBezTo>
                    <a:pt x="1086236" y="365680"/>
                    <a:pt x="1020049" y="407194"/>
                    <a:pt x="944166" y="407194"/>
                  </a:cubicBezTo>
                  <a:cubicBezTo>
                    <a:pt x="866728" y="407194"/>
                    <a:pt x="799388" y="363962"/>
                    <a:pt x="767443" y="298975"/>
                  </a:cubicBezTo>
                  <a:lnTo>
                    <a:pt x="351038" y="298975"/>
                  </a:lnTo>
                  <a:cubicBezTo>
                    <a:pt x="319094" y="363962"/>
                    <a:pt x="251754" y="407194"/>
                    <a:pt x="174315" y="407194"/>
                  </a:cubicBezTo>
                  <a:cubicBezTo>
                    <a:pt x="98432" y="407194"/>
                    <a:pt x="32245" y="365680"/>
                    <a:pt x="0" y="302547"/>
                  </a:cubicBezTo>
                  <a:lnTo>
                    <a:pt x="168892" y="302547"/>
                  </a:lnTo>
                  <a:lnTo>
                    <a:pt x="218367" y="203597"/>
                  </a:lnTo>
                  <a:lnTo>
                    <a:pt x="168892" y="104647"/>
                  </a:lnTo>
                  <a:lnTo>
                    <a:pt x="0" y="104647"/>
                  </a:lnTo>
                  <a:cubicBezTo>
                    <a:pt x="32245" y="41514"/>
                    <a:pt x="98432" y="0"/>
                    <a:pt x="174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Operator Identity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3807353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Operations Manager creates randomized passwords for access to all managed VMs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VM credentials are visible in the Operations Manager UI</a:t>
            </a: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3973" y="93133"/>
            <a:ext cx="4258139" cy="460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Orgs and Spaces</a:t>
            </a:r>
          </a:p>
        </p:txBody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1026053" y="2447126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B70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9444" y="101600"/>
            <a:ext cx="5164554" cy="45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315915" y="236538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Pivotal CF Foundation</a:t>
            </a:r>
          </a:p>
        </p:txBody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239717" y="1074737"/>
            <a:ext cx="3735380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Physical division for completely separate managed environments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Targeted to a specific IaaS infrastructure (e.g. vSphere cluster)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be used to physically separate production from pre-production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Organizations</a:t>
            </a:r>
          </a:p>
        </p:txBody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239717" y="1074737"/>
            <a:ext cx="3735380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Logical divisions for tenants, having their own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Quotas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</a:t>
            </a:r>
            <a:r>
              <a:rPr lang="en-US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permissions are specified per Org and 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administration is delegated to the Org level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17" name="Shape 7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378" y="406400"/>
            <a:ext cx="4933820" cy="364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Shape 7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7676" y="2802466"/>
            <a:ext cx="1824838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Spaces</a:t>
            </a:r>
          </a:p>
        </p:txBody>
      </p:sp>
      <p:pic>
        <p:nvPicPr>
          <p:cNvPr id="724" name="Shape 7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4767" y="690033"/>
            <a:ext cx="2921000" cy="3479798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239716" y="1074737"/>
            <a:ext cx="4704813" cy="1981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Logical sub-division inside an 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specified at the Org level can have different access levels per 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Services and Applications are scoped to a  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26" name="Shape 7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7021" y="2480733"/>
            <a:ext cx="1784143" cy="21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Organizations</a:t>
            </a:r>
          </a:p>
        </p:txBody>
      </p:sp>
      <p:pic>
        <p:nvPicPr>
          <p:cNvPr id="732" name="Shape 7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Pivotal CF Architecture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912" y="880532"/>
            <a:ext cx="6554953" cy="370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017587" y="1130533"/>
            <a:ext cx="6048376" cy="123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System Boundaries </a:t>
            </a:r>
            <a:br>
              <a:rPr lang="en-US"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Access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407290" y="1405466"/>
            <a:ext cx="6341533" cy="3174999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System Boundaries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94732" y="1074737"/>
            <a:ext cx="2074334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Minimal Pivotal CF network access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allows PCF to be easily deployed on a VLAN or behind a firewall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reduces surface area for vulnerabilities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727328" y="876300"/>
            <a:ext cx="975458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932893" y="876300"/>
            <a:ext cx="975458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019638" y="762000"/>
            <a:ext cx="79086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dependent</a:t>
            </a:r>
          </a:p>
        </p:txBody>
      </p:sp>
      <p:grpSp>
        <p:nvGrpSpPr>
          <p:cNvPr id="251" name="Shape 251"/>
          <p:cNvGrpSpPr/>
          <p:nvPr/>
        </p:nvGrpSpPr>
        <p:grpSpPr>
          <a:xfrm>
            <a:off x="6979290" y="2752238"/>
            <a:ext cx="1295400" cy="812800"/>
            <a:chOff x="6358467" y="2184400"/>
            <a:chExt cx="1744133" cy="897463"/>
          </a:xfrm>
        </p:grpSpPr>
        <p:sp>
          <p:nvSpPr>
            <p:cNvPr id="252" name="Shape 252"/>
            <p:cNvSpPr/>
            <p:nvPr/>
          </p:nvSpPr>
          <p:spPr>
            <a:xfrm>
              <a:off x="6358467" y="2184400"/>
              <a:ext cx="1744133" cy="897463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6854803" y="2810932"/>
              <a:ext cx="766800" cy="2548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Service</a:t>
              </a:r>
            </a:p>
          </p:txBody>
        </p:sp>
        <p:grpSp>
          <p:nvGrpSpPr>
            <p:cNvPr id="254" name="Shape 254"/>
            <p:cNvGrpSpPr/>
            <p:nvPr/>
          </p:nvGrpSpPr>
          <p:grpSpPr>
            <a:xfrm>
              <a:off x="6430189" y="2221581"/>
              <a:ext cx="1613146" cy="568473"/>
              <a:chOff x="5490387" y="1527312"/>
              <a:chExt cx="1613145" cy="568473"/>
            </a:xfrm>
          </p:grpSpPr>
          <p:sp>
            <p:nvSpPr>
              <p:cNvPr id="255" name="Shape 255"/>
              <p:cNvSpPr/>
              <p:nvPr/>
            </p:nvSpPr>
            <p:spPr>
              <a:xfrm>
                <a:off x="5490387" y="1527312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Broker</a:t>
                </a: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5490387" y="1823643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Nodes</a:t>
                </a: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6846607" y="1563850"/>
                <a:ext cx="194025" cy="194020"/>
              </a:xfrm>
              <a:custGeom>
                <a:avLst/>
                <a:gdLst/>
                <a:ahLst/>
                <a:cxnLst/>
                <a:rect l="0" t="0" r="0" b="0"/>
                <a:pathLst>
                  <a:path w="3195025" h="3194985" extrusionOk="0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6855071" y="1860183"/>
                <a:ext cx="194025" cy="194020"/>
              </a:xfrm>
              <a:custGeom>
                <a:avLst/>
                <a:gdLst/>
                <a:ahLst/>
                <a:cxnLst/>
                <a:rect l="0" t="0" r="0" b="0"/>
                <a:pathLst>
                  <a:path w="3195025" h="3194985" extrusionOk="0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259" name="Shape 259"/>
          <p:cNvGrpSpPr/>
          <p:nvPr/>
        </p:nvGrpSpPr>
        <p:grpSpPr>
          <a:xfrm>
            <a:off x="6962357" y="1753172"/>
            <a:ext cx="1295400" cy="812800"/>
            <a:chOff x="6358467" y="1176869"/>
            <a:chExt cx="1744133" cy="897464"/>
          </a:xfrm>
        </p:grpSpPr>
        <p:sp>
          <p:nvSpPr>
            <p:cNvPr id="260" name="Shape 260"/>
            <p:cNvSpPr/>
            <p:nvPr/>
          </p:nvSpPr>
          <p:spPr>
            <a:xfrm>
              <a:off x="6358467" y="1176869"/>
              <a:ext cx="1744133" cy="897464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261" name="Shape 261"/>
            <p:cNvGrpSpPr/>
            <p:nvPr/>
          </p:nvGrpSpPr>
          <p:grpSpPr>
            <a:xfrm>
              <a:off x="6430190" y="1230979"/>
              <a:ext cx="1613145" cy="568473"/>
              <a:chOff x="5490387" y="1527312"/>
              <a:chExt cx="1613145" cy="568473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5490387" y="1527312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Broker</a:t>
                </a: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5490387" y="1823643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Nodes</a:t>
                </a: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6846607" y="1563850"/>
                <a:ext cx="194025" cy="194020"/>
              </a:xfrm>
              <a:custGeom>
                <a:avLst/>
                <a:gdLst/>
                <a:ahLst/>
                <a:cxnLst/>
                <a:rect l="0" t="0" r="0" b="0"/>
                <a:pathLst>
                  <a:path w="3195025" h="3194985" extrusionOk="0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6855071" y="1860183"/>
                <a:ext cx="194025" cy="194020"/>
              </a:xfrm>
              <a:custGeom>
                <a:avLst/>
                <a:gdLst/>
                <a:ahLst/>
                <a:cxnLst/>
                <a:rect l="0" t="0" r="0" b="0"/>
                <a:pathLst>
                  <a:path w="3195025" h="3194985" extrusionOk="0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266" name="Shape 266"/>
            <p:cNvSpPr txBox="1"/>
            <p:nvPr/>
          </p:nvSpPr>
          <p:spPr>
            <a:xfrm>
              <a:off x="6846335" y="1803399"/>
              <a:ext cx="766800" cy="2548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Service</a:t>
              </a:r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2568155" y="1752600"/>
            <a:ext cx="1295400" cy="812800"/>
            <a:chOff x="1092200" y="1176869"/>
            <a:chExt cx="1744133" cy="897464"/>
          </a:xfrm>
        </p:grpSpPr>
        <p:sp>
          <p:nvSpPr>
            <p:cNvPr id="268" name="Shape 268"/>
            <p:cNvSpPr/>
            <p:nvPr/>
          </p:nvSpPr>
          <p:spPr>
            <a:xfrm>
              <a:off x="1092200" y="1176869"/>
              <a:ext cx="1744133" cy="897464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269" name="Shape 269"/>
            <p:cNvGrpSpPr/>
            <p:nvPr/>
          </p:nvGrpSpPr>
          <p:grpSpPr>
            <a:xfrm>
              <a:off x="1163919" y="1239446"/>
              <a:ext cx="1621611" cy="568476"/>
              <a:chOff x="5481921" y="2721113"/>
              <a:chExt cx="1621611" cy="568476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5481921" y="2721113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Ops Manager UI</a:t>
                </a: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5490387" y="3017446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Ops Manager Director</a:t>
                </a:r>
              </a:p>
            </p:txBody>
          </p:sp>
          <p:sp>
            <p:nvSpPr>
              <p:cNvPr id="272" name="Shape 272"/>
              <p:cNvSpPr/>
              <p:nvPr/>
            </p:nvSpPr>
            <p:spPr>
              <a:xfrm rot="-2700000">
                <a:off x="6784415" y="2806978"/>
                <a:ext cx="269999" cy="98294"/>
              </a:xfrm>
              <a:custGeom>
                <a:avLst/>
                <a:gdLst/>
                <a:ahLst/>
                <a:cxnLst/>
                <a:rect l="0" t="0" r="0" b="0"/>
                <a:pathLst>
                  <a:path w="1118481" h="407194" extrusionOk="0">
                    <a:moveTo>
                      <a:pt x="174315" y="0"/>
                    </a:moveTo>
                    <a:cubicBezTo>
                      <a:pt x="251754" y="0"/>
                      <a:pt x="319094" y="43232"/>
                      <a:pt x="351038" y="108219"/>
                    </a:cubicBezTo>
                    <a:lnTo>
                      <a:pt x="767443" y="108219"/>
                    </a:lnTo>
                    <a:cubicBezTo>
                      <a:pt x="799388" y="43232"/>
                      <a:pt x="866728" y="0"/>
                      <a:pt x="944166" y="0"/>
                    </a:cubicBezTo>
                    <a:cubicBezTo>
                      <a:pt x="1020049" y="0"/>
                      <a:pt x="1086236" y="41514"/>
                      <a:pt x="1118481" y="104647"/>
                    </a:cubicBezTo>
                    <a:lnTo>
                      <a:pt x="949589" y="104647"/>
                    </a:lnTo>
                    <a:lnTo>
                      <a:pt x="900114" y="203597"/>
                    </a:lnTo>
                    <a:lnTo>
                      <a:pt x="949589" y="302547"/>
                    </a:lnTo>
                    <a:lnTo>
                      <a:pt x="1118481" y="302547"/>
                    </a:lnTo>
                    <a:cubicBezTo>
                      <a:pt x="1086236" y="365680"/>
                      <a:pt x="1020049" y="407194"/>
                      <a:pt x="944166" y="407194"/>
                    </a:cubicBezTo>
                    <a:cubicBezTo>
                      <a:pt x="866728" y="407194"/>
                      <a:pt x="799388" y="363962"/>
                      <a:pt x="767443" y="298975"/>
                    </a:cubicBezTo>
                    <a:lnTo>
                      <a:pt x="351038" y="298975"/>
                    </a:lnTo>
                    <a:cubicBezTo>
                      <a:pt x="319094" y="363962"/>
                      <a:pt x="251754" y="407194"/>
                      <a:pt x="174315" y="407194"/>
                    </a:cubicBezTo>
                    <a:cubicBezTo>
                      <a:pt x="98432" y="407194"/>
                      <a:pt x="32245" y="365680"/>
                      <a:pt x="0" y="302547"/>
                    </a:cubicBezTo>
                    <a:lnTo>
                      <a:pt x="168892" y="302547"/>
                    </a:lnTo>
                    <a:lnTo>
                      <a:pt x="218367" y="203597"/>
                    </a:lnTo>
                    <a:lnTo>
                      <a:pt x="168892" y="104647"/>
                    </a:lnTo>
                    <a:lnTo>
                      <a:pt x="0" y="104647"/>
                    </a:lnTo>
                    <a:cubicBezTo>
                      <a:pt x="32245" y="41514"/>
                      <a:pt x="98432" y="0"/>
                      <a:pt x="174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273" name="Shape 273"/>
            <p:cNvSpPr txBox="1"/>
            <p:nvPr/>
          </p:nvSpPr>
          <p:spPr>
            <a:xfrm>
              <a:off x="1130840" y="1761066"/>
              <a:ext cx="1665265" cy="2548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Operations Manager</a:t>
              </a:r>
            </a:p>
          </p:txBody>
        </p:sp>
      </p:grpSp>
      <p:cxnSp>
        <p:nvCxnSpPr>
          <p:cNvPr id="274" name="Shape 274"/>
          <p:cNvCxnSpPr>
            <a:stCxn id="248" idx="2"/>
            <a:endCxn id="270" idx="0"/>
          </p:cNvCxnSpPr>
          <p:nvPr/>
        </p:nvCxnSpPr>
        <p:spPr>
          <a:xfrm>
            <a:off x="3215057" y="1122519"/>
            <a:ext cx="5400" cy="6867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5" name="Shape 275"/>
          <p:cNvCxnSpPr>
            <a:endCxn id="263" idx="3"/>
          </p:cNvCxnSpPr>
          <p:nvPr/>
        </p:nvCxnSpPr>
        <p:spPr>
          <a:xfrm flipH="1">
            <a:off x="8213739" y="1126089"/>
            <a:ext cx="179400" cy="10677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276" name="Shape 276"/>
          <p:cNvCxnSpPr>
            <a:endCxn id="256" idx="3"/>
          </p:cNvCxnSpPr>
          <p:nvPr/>
        </p:nvCxnSpPr>
        <p:spPr>
          <a:xfrm flipH="1">
            <a:off x="8230672" y="1126123"/>
            <a:ext cx="331800" cy="20514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dash"/>
            <a:round/>
            <a:headEnd type="none" w="med" len="med"/>
            <a:tailEnd type="stealth" w="lg" len="lg"/>
          </a:ln>
        </p:spPr>
      </p:cxnSp>
      <p:grpSp>
        <p:nvGrpSpPr>
          <p:cNvPr id="277" name="Shape 277"/>
          <p:cNvGrpSpPr/>
          <p:nvPr/>
        </p:nvGrpSpPr>
        <p:grpSpPr>
          <a:xfrm>
            <a:off x="4109088" y="1761065"/>
            <a:ext cx="2641601" cy="2624664"/>
            <a:chOff x="2912533" y="804333"/>
            <a:chExt cx="3378200" cy="3031063"/>
          </a:xfrm>
        </p:grpSpPr>
        <p:sp>
          <p:nvSpPr>
            <p:cNvPr id="278" name="Shape 278"/>
            <p:cNvSpPr/>
            <p:nvPr/>
          </p:nvSpPr>
          <p:spPr>
            <a:xfrm>
              <a:off x="2912533" y="804333"/>
              <a:ext cx="3378200" cy="3031063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626789" y="3247541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 Log Aggregator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4609855" y="1833608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Login Server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2967322" y="1239407"/>
              <a:ext cx="326316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5923646" y="1277025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967322" y="1535779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2967322" y="1833608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UAA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4613451" y="1535795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Health Manager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2971800" y="2133597"/>
              <a:ext cx="3264081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 Pool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2969422" y="2931871"/>
              <a:ext cx="3263164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Messaging (NATS)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3015526" y="2561366"/>
              <a:ext cx="1515437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4328410" y="1550120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661988" h="883413" extrusionOk="0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937503" y="1580800"/>
              <a:ext cx="207167" cy="182785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4267535" y="1895141"/>
              <a:ext cx="273084" cy="138290"/>
            </a:xfrm>
            <a:custGeom>
              <a:avLst/>
              <a:gdLst/>
              <a:ahLst/>
              <a:cxnLst/>
              <a:rect l="0" t="0" r="0" b="0"/>
              <a:pathLst>
                <a:path w="2065579" h="1046012" extrusionOk="0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4297385" y="2590725"/>
              <a:ext cx="185404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 rot="-4307520">
              <a:off x="5993623" y="3346907"/>
              <a:ext cx="195563" cy="90305"/>
            </a:xfrm>
            <a:custGeom>
              <a:avLst/>
              <a:gdLst/>
              <a:ahLst/>
              <a:cxnLst/>
              <a:rect l="0" t="0" r="0" b="0"/>
              <a:pathLst>
                <a:path w="2885855" h="1482826" extrusionOk="0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 rot="-10345447">
              <a:off x="5346647" y="2959469"/>
              <a:ext cx="249944" cy="220550"/>
            </a:xfrm>
            <a:custGeom>
              <a:avLst/>
              <a:gdLst/>
              <a:ahLst/>
              <a:cxnLst/>
              <a:rect l="0" t="0" r="0" b="0"/>
              <a:pathLst>
                <a:path w="977409" h="862463" extrusionOk="0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5954092" y="2205402"/>
              <a:ext cx="192090" cy="189436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975789" y="3247541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Metrics Collection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4649594" y="2552900"/>
              <a:ext cx="1515437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5931453" y="2582258"/>
              <a:ext cx="185404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977467" y="1882389"/>
              <a:ext cx="149840" cy="183475"/>
            </a:xfrm>
            <a:custGeom>
              <a:avLst/>
              <a:gdLst/>
              <a:ahLst/>
              <a:cxnLst/>
              <a:rect l="0" t="0" r="0" b="0"/>
              <a:pathLst>
                <a:path w="990600" h="1265275" extrusionOk="0">
                  <a:moveTo>
                    <a:pt x="495299" y="621778"/>
                  </a:moveTo>
                  <a:cubicBezTo>
                    <a:pt x="426912" y="621778"/>
                    <a:pt x="371473" y="677217"/>
                    <a:pt x="371473" y="745604"/>
                  </a:cubicBezTo>
                  <a:cubicBezTo>
                    <a:pt x="371473" y="800510"/>
                    <a:pt x="407209" y="847069"/>
                    <a:pt x="457199" y="861738"/>
                  </a:cubicBezTo>
                  <a:lnTo>
                    <a:pt x="457199" y="1103911"/>
                  </a:lnTo>
                  <a:cubicBezTo>
                    <a:pt x="457199" y="1124953"/>
                    <a:pt x="474257" y="1142011"/>
                    <a:pt x="495299" y="1142011"/>
                  </a:cubicBezTo>
                  <a:cubicBezTo>
                    <a:pt x="516341" y="1142011"/>
                    <a:pt x="533399" y="1124953"/>
                    <a:pt x="533399" y="1103911"/>
                  </a:cubicBezTo>
                  <a:lnTo>
                    <a:pt x="533399" y="861738"/>
                  </a:lnTo>
                  <a:cubicBezTo>
                    <a:pt x="583390" y="847069"/>
                    <a:pt x="619125" y="800510"/>
                    <a:pt x="619125" y="745604"/>
                  </a:cubicBezTo>
                  <a:cubicBezTo>
                    <a:pt x="619125" y="677217"/>
                    <a:pt x="563686" y="621778"/>
                    <a:pt x="495299" y="621778"/>
                  </a:cubicBezTo>
                  <a:close/>
                  <a:moveTo>
                    <a:pt x="495297" y="170493"/>
                  </a:moveTo>
                  <a:cubicBezTo>
                    <a:pt x="391746" y="170493"/>
                    <a:pt x="307802" y="254436"/>
                    <a:pt x="307802" y="357987"/>
                  </a:cubicBezTo>
                  <a:lnTo>
                    <a:pt x="307804" y="357991"/>
                  </a:lnTo>
                  <a:lnTo>
                    <a:pt x="307544" y="357991"/>
                  </a:lnTo>
                  <a:lnTo>
                    <a:pt x="307544" y="538211"/>
                  </a:lnTo>
                  <a:lnTo>
                    <a:pt x="683058" y="538211"/>
                  </a:lnTo>
                  <a:lnTo>
                    <a:pt x="683058" y="357991"/>
                  </a:lnTo>
                  <a:lnTo>
                    <a:pt x="682792" y="357991"/>
                  </a:lnTo>
                  <a:cubicBezTo>
                    <a:pt x="682792" y="357988"/>
                    <a:pt x="682792" y="357988"/>
                    <a:pt x="682792" y="357987"/>
                  </a:cubicBezTo>
                  <a:cubicBezTo>
                    <a:pt x="682792" y="254436"/>
                    <a:pt x="598848" y="170493"/>
                    <a:pt x="495297" y="170493"/>
                  </a:cubicBezTo>
                  <a:close/>
                  <a:moveTo>
                    <a:pt x="495300" y="0"/>
                  </a:moveTo>
                  <a:cubicBezTo>
                    <a:pt x="686657" y="0"/>
                    <a:pt x="841781" y="155124"/>
                    <a:pt x="841781" y="346479"/>
                  </a:cubicBezTo>
                  <a:lnTo>
                    <a:pt x="841781" y="346481"/>
                  </a:lnTo>
                  <a:lnTo>
                    <a:pt x="841781" y="538211"/>
                  </a:lnTo>
                  <a:lnTo>
                    <a:pt x="869420" y="538211"/>
                  </a:lnTo>
                  <a:cubicBezTo>
                    <a:pt x="936346" y="538211"/>
                    <a:pt x="990600" y="592465"/>
                    <a:pt x="990600" y="659391"/>
                  </a:cubicBezTo>
                  <a:lnTo>
                    <a:pt x="990600" y="1144095"/>
                  </a:lnTo>
                  <a:cubicBezTo>
                    <a:pt x="990600" y="1211021"/>
                    <a:pt x="936346" y="1265275"/>
                    <a:pt x="869420" y="1265275"/>
                  </a:cubicBezTo>
                  <a:lnTo>
                    <a:pt x="121180" y="1265275"/>
                  </a:lnTo>
                  <a:cubicBezTo>
                    <a:pt x="54254" y="1265275"/>
                    <a:pt x="0" y="1211021"/>
                    <a:pt x="0" y="1144095"/>
                  </a:cubicBezTo>
                  <a:lnTo>
                    <a:pt x="0" y="659391"/>
                  </a:lnTo>
                  <a:cubicBezTo>
                    <a:pt x="0" y="592465"/>
                    <a:pt x="54254" y="538211"/>
                    <a:pt x="121180" y="538211"/>
                  </a:cubicBezTo>
                  <a:lnTo>
                    <a:pt x="148819" y="538211"/>
                  </a:lnTo>
                  <a:lnTo>
                    <a:pt x="148819" y="346481"/>
                  </a:lnTo>
                  <a:cubicBezTo>
                    <a:pt x="148819" y="155124"/>
                    <a:pt x="303944" y="0"/>
                    <a:pt x="495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967323" y="934607"/>
              <a:ext cx="326316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12700" cap="flat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HA Proxy LB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3986687" y="3522132"/>
              <a:ext cx="125369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Elastic Runtime</a:t>
              </a:r>
            </a:p>
          </p:txBody>
        </p:sp>
        <p:pic>
          <p:nvPicPr>
            <p:cNvPr id="302" name="Shape 30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17998" y="3268133"/>
              <a:ext cx="237065" cy="237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Shape 30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84332" y="931333"/>
              <a:ext cx="279399" cy="2793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4" name="Shape 304"/>
          <p:cNvCxnSpPr>
            <a:stCxn id="249" idx="2"/>
            <a:endCxn id="300" idx="0"/>
          </p:cNvCxnSpPr>
          <p:nvPr/>
        </p:nvCxnSpPr>
        <p:spPr>
          <a:xfrm>
            <a:off x="5420622" y="1122519"/>
            <a:ext cx="7200" cy="7515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5573022" y="1122520"/>
            <a:ext cx="9267" cy="1011078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530600" y="1871133"/>
            <a:ext cx="4842934" cy="2133598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API Access</a:t>
            </a:r>
          </a:p>
        </p:txBody>
      </p:sp>
      <p:grpSp>
        <p:nvGrpSpPr>
          <p:cNvPr id="312" name="Shape 312"/>
          <p:cNvGrpSpPr/>
          <p:nvPr/>
        </p:nvGrpSpPr>
        <p:grpSpPr>
          <a:xfrm>
            <a:off x="5100928" y="2788806"/>
            <a:ext cx="1596204" cy="272242"/>
            <a:chOff x="3526128" y="1738940"/>
            <a:chExt cx="1596204" cy="272242"/>
          </a:xfrm>
        </p:grpSpPr>
        <p:sp>
          <p:nvSpPr>
            <p:cNvPr id="313" name="Shape 313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4873785" y="1768091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5092462" y="3364582"/>
            <a:ext cx="1613145" cy="272143"/>
            <a:chOff x="3526128" y="2035314"/>
            <a:chExt cx="1613145" cy="272143"/>
          </a:xfrm>
        </p:grpSpPr>
        <p:sp>
          <p:nvSpPr>
            <p:cNvPr id="316" name="Shape 316"/>
            <p:cNvSpPr/>
            <p:nvPr/>
          </p:nvSpPr>
          <p:spPr>
            <a:xfrm>
              <a:off x="3526128" y="2035314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4887217" y="2049652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661988" h="883413" extrusionOk="0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18" name="Shape 318"/>
          <p:cNvSpPr/>
          <p:nvPr/>
        </p:nvSpPr>
        <p:spPr>
          <a:xfrm>
            <a:off x="5100930" y="2221540"/>
            <a:ext cx="1596202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HA Proxy LB</a:t>
            </a:r>
          </a:p>
        </p:txBody>
      </p:sp>
      <p:cxnSp>
        <p:nvCxnSpPr>
          <p:cNvPr id="319" name="Shape 319"/>
          <p:cNvCxnSpPr>
            <a:endCxn id="318" idx="0"/>
          </p:cNvCxnSpPr>
          <p:nvPr/>
        </p:nvCxnSpPr>
        <p:spPr>
          <a:xfrm flipH="1">
            <a:off x="5899031" y="1503640"/>
            <a:ext cx="1500" cy="717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 txBox="1"/>
          <p:nvPr/>
        </p:nvSpPr>
        <p:spPr>
          <a:xfrm>
            <a:off x="324381" y="1599670"/>
            <a:ext cx="3096151" cy="25489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API access (app management, service management, org/space management, etc.) is routed to Cloud Controller via HTTP/HTTPS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21" name="Shape 321"/>
          <p:cNvCxnSpPr>
            <a:stCxn id="318" idx="2"/>
            <a:endCxn id="313" idx="0"/>
          </p:cNvCxnSpPr>
          <p:nvPr/>
        </p:nvCxnSpPr>
        <p:spPr>
          <a:xfrm>
            <a:off x="5899031" y="2493782"/>
            <a:ext cx="0" cy="294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2" name="Shape 322"/>
          <p:cNvCxnSpPr>
            <a:stCxn id="313" idx="2"/>
            <a:endCxn id="316" idx="0"/>
          </p:cNvCxnSpPr>
          <p:nvPr/>
        </p:nvCxnSpPr>
        <p:spPr>
          <a:xfrm>
            <a:off x="5899030" y="3061048"/>
            <a:ext cx="0" cy="303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3" name="Shape 323"/>
          <p:cNvSpPr txBox="1"/>
          <p:nvPr/>
        </p:nvSpPr>
        <p:spPr>
          <a:xfrm>
            <a:off x="5037698" y="1257300"/>
            <a:ext cx="1725543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1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https://api.mypivotalcf.com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980551" y="2527300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039817" y="3094566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2332" y="2209800"/>
            <a:ext cx="279399" cy="2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3014133" y="1532466"/>
            <a:ext cx="5731932" cy="2827866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Access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5117861" y="2475539"/>
            <a:ext cx="1596204" cy="272242"/>
            <a:chOff x="3526128" y="1738940"/>
            <a:chExt cx="1596204" cy="272242"/>
          </a:xfrm>
        </p:grpSpPr>
        <p:sp>
          <p:nvSpPr>
            <p:cNvPr id="334" name="Shape 334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4873785" y="1768091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36" name="Shape 336"/>
          <p:cNvSpPr/>
          <p:nvPr/>
        </p:nvSpPr>
        <p:spPr>
          <a:xfrm>
            <a:off x="5117862" y="1908273"/>
            <a:ext cx="1596202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HA Proxy LB</a:t>
            </a:r>
          </a:p>
        </p:txBody>
      </p:sp>
      <p:cxnSp>
        <p:nvCxnSpPr>
          <p:cNvPr id="337" name="Shape 337"/>
          <p:cNvCxnSpPr>
            <a:endCxn id="336" idx="0"/>
          </p:cNvCxnSpPr>
          <p:nvPr/>
        </p:nvCxnSpPr>
        <p:spPr>
          <a:xfrm flipH="1">
            <a:off x="5915963" y="1190373"/>
            <a:ext cx="1500" cy="717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38" name="Shape 338"/>
          <p:cNvCxnSpPr>
            <a:stCxn id="336" idx="2"/>
            <a:endCxn id="334" idx="0"/>
          </p:cNvCxnSpPr>
          <p:nvPr/>
        </p:nvCxnSpPr>
        <p:spPr>
          <a:xfrm>
            <a:off x="5915963" y="2180515"/>
            <a:ext cx="0" cy="294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9" name="Shape 339"/>
          <p:cNvSpPr txBox="1"/>
          <p:nvPr/>
        </p:nvSpPr>
        <p:spPr>
          <a:xfrm>
            <a:off x="4926392" y="944033"/>
            <a:ext cx="198202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1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https://my-app.mypivotalcf.com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997482" y="2214033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742552" y="2891366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sp>
        <p:nvSpPr>
          <p:cNvPr id="342" name="Shape 342"/>
          <p:cNvSpPr/>
          <p:nvPr/>
        </p:nvSpPr>
        <p:spPr>
          <a:xfrm>
            <a:off x="3310469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343" name="Shape 343"/>
          <p:cNvSpPr/>
          <p:nvPr/>
        </p:nvSpPr>
        <p:spPr>
          <a:xfrm>
            <a:off x="3377089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44" name="Shape 344"/>
          <p:cNvSpPr/>
          <p:nvPr/>
        </p:nvSpPr>
        <p:spPr>
          <a:xfrm>
            <a:off x="4612453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673601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5122335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347" name="Shape 347"/>
          <p:cNvSpPr/>
          <p:nvPr/>
        </p:nvSpPr>
        <p:spPr>
          <a:xfrm>
            <a:off x="5188955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48" name="Shape 348"/>
          <p:cNvSpPr/>
          <p:nvPr/>
        </p:nvSpPr>
        <p:spPr>
          <a:xfrm>
            <a:off x="6424319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485467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6908803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351" name="Shape 351"/>
          <p:cNvSpPr/>
          <p:nvPr/>
        </p:nvSpPr>
        <p:spPr>
          <a:xfrm>
            <a:off x="6975421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52" name="Shape 352"/>
          <p:cNvSpPr/>
          <p:nvPr/>
        </p:nvSpPr>
        <p:spPr>
          <a:xfrm>
            <a:off x="8210785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8271934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54" name="Shape 354"/>
          <p:cNvCxnSpPr>
            <a:stCxn id="334" idx="2"/>
          </p:cNvCxnSpPr>
          <p:nvPr/>
        </p:nvCxnSpPr>
        <p:spPr>
          <a:xfrm flipH="1">
            <a:off x="4106363" y="2747781"/>
            <a:ext cx="1809600" cy="1002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5" name="Shape 355"/>
          <p:cNvCxnSpPr>
            <a:stCxn id="334" idx="2"/>
            <a:endCxn id="347" idx="0"/>
          </p:cNvCxnSpPr>
          <p:nvPr/>
        </p:nvCxnSpPr>
        <p:spPr>
          <a:xfrm>
            <a:off x="5915963" y="2747781"/>
            <a:ext cx="3300" cy="99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6" name="Shape 356"/>
          <p:cNvCxnSpPr>
            <a:stCxn id="334" idx="2"/>
            <a:endCxn id="351" idx="0"/>
          </p:cNvCxnSpPr>
          <p:nvPr/>
        </p:nvCxnSpPr>
        <p:spPr>
          <a:xfrm>
            <a:off x="5915963" y="2747781"/>
            <a:ext cx="1789799" cy="99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57" name="Shape 357"/>
          <p:cNvSpPr txBox="1"/>
          <p:nvPr/>
        </p:nvSpPr>
        <p:spPr>
          <a:xfrm>
            <a:off x="180445" y="1616604"/>
            <a:ext cx="2757485" cy="27521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access is routed directly to an application instance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SSL is terminated at the HA Proxy load balancing layer; all internal PCF traffic is trusted HTTP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67" y="1913466"/>
            <a:ext cx="279399" cy="2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014133" y="2201333"/>
            <a:ext cx="5731932" cy="2158999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External LB</a:t>
            </a:r>
          </a:p>
        </p:txBody>
      </p:sp>
      <p:grpSp>
        <p:nvGrpSpPr>
          <p:cNvPr id="365" name="Shape 365"/>
          <p:cNvGrpSpPr/>
          <p:nvPr/>
        </p:nvGrpSpPr>
        <p:grpSpPr>
          <a:xfrm>
            <a:off x="5117861" y="2475539"/>
            <a:ext cx="1596204" cy="272242"/>
            <a:chOff x="3526128" y="1738940"/>
            <a:chExt cx="1596204" cy="272242"/>
          </a:xfrm>
        </p:grpSpPr>
        <p:sp>
          <p:nvSpPr>
            <p:cNvPr id="366" name="Shape 366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4873785" y="1768091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68" name="Shape 368"/>
          <p:cNvSpPr/>
          <p:nvPr/>
        </p:nvSpPr>
        <p:spPr>
          <a:xfrm>
            <a:off x="5126330" y="1662741"/>
            <a:ext cx="1596202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External LB</a:t>
            </a:r>
          </a:p>
        </p:txBody>
      </p:sp>
      <p:cxnSp>
        <p:nvCxnSpPr>
          <p:cNvPr id="369" name="Shape 369"/>
          <p:cNvCxnSpPr>
            <a:endCxn id="368" idx="0"/>
          </p:cNvCxnSpPr>
          <p:nvPr/>
        </p:nvCxnSpPr>
        <p:spPr>
          <a:xfrm>
            <a:off x="5917531" y="1376541"/>
            <a:ext cx="6900" cy="2862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0" name="Shape 370"/>
          <p:cNvCxnSpPr>
            <a:stCxn id="368" idx="2"/>
            <a:endCxn id="366" idx="0"/>
          </p:cNvCxnSpPr>
          <p:nvPr/>
        </p:nvCxnSpPr>
        <p:spPr>
          <a:xfrm flipH="1">
            <a:off x="5916031" y="1934983"/>
            <a:ext cx="8400" cy="54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1" name="Shape 371"/>
          <p:cNvSpPr txBox="1"/>
          <p:nvPr/>
        </p:nvSpPr>
        <p:spPr>
          <a:xfrm>
            <a:off x="5429669" y="1130299"/>
            <a:ext cx="975458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5997482" y="2214033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42552" y="2891366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sp>
        <p:nvSpPr>
          <p:cNvPr id="374" name="Shape 374"/>
          <p:cNvSpPr/>
          <p:nvPr/>
        </p:nvSpPr>
        <p:spPr>
          <a:xfrm>
            <a:off x="3310469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375" name="Shape 375"/>
          <p:cNvSpPr/>
          <p:nvPr/>
        </p:nvSpPr>
        <p:spPr>
          <a:xfrm>
            <a:off x="3377089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76" name="Shape 376"/>
          <p:cNvSpPr/>
          <p:nvPr/>
        </p:nvSpPr>
        <p:spPr>
          <a:xfrm>
            <a:off x="4612453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673601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5122335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379" name="Shape 379"/>
          <p:cNvSpPr/>
          <p:nvPr/>
        </p:nvSpPr>
        <p:spPr>
          <a:xfrm>
            <a:off x="5188955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80" name="Shape 380"/>
          <p:cNvSpPr/>
          <p:nvPr/>
        </p:nvSpPr>
        <p:spPr>
          <a:xfrm>
            <a:off x="6424319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6485467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6908803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DEA</a:t>
            </a:r>
          </a:p>
        </p:txBody>
      </p:sp>
      <p:sp>
        <p:nvSpPr>
          <p:cNvPr id="383" name="Shape 383"/>
          <p:cNvSpPr/>
          <p:nvPr/>
        </p:nvSpPr>
        <p:spPr>
          <a:xfrm>
            <a:off x="6975421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84" name="Shape 384"/>
          <p:cNvSpPr/>
          <p:nvPr/>
        </p:nvSpPr>
        <p:spPr>
          <a:xfrm>
            <a:off x="8210785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8271934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86" name="Shape 386"/>
          <p:cNvCxnSpPr>
            <a:stCxn id="366" idx="2"/>
          </p:cNvCxnSpPr>
          <p:nvPr/>
        </p:nvCxnSpPr>
        <p:spPr>
          <a:xfrm flipH="1">
            <a:off x="4106363" y="2747781"/>
            <a:ext cx="1809600" cy="1002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87" name="Shape 387"/>
          <p:cNvCxnSpPr>
            <a:stCxn id="366" idx="2"/>
            <a:endCxn id="379" idx="0"/>
          </p:cNvCxnSpPr>
          <p:nvPr/>
        </p:nvCxnSpPr>
        <p:spPr>
          <a:xfrm>
            <a:off x="5915963" y="2747781"/>
            <a:ext cx="3300" cy="99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88" name="Shape 388"/>
          <p:cNvCxnSpPr>
            <a:stCxn id="366" idx="2"/>
            <a:endCxn id="383" idx="0"/>
          </p:cNvCxnSpPr>
          <p:nvPr/>
        </p:nvCxnSpPr>
        <p:spPr>
          <a:xfrm>
            <a:off x="5915963" y="2747781"/>
            <a:ext cx="1789799" cy="99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89" name="Shape 389"/>
          <p:cNvSpPr txBox="1"/>
          <p:nvPr/>
        </p:nvSpPr>
        <p:spPr>
          <a:xfrm>
            <a:off x="180445" y="1616604"/>
            <a:ext cx="2757485" cy="17869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 Proxy can be replaced with an external Load Balancer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SSL is terminated at the Load Balancer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7420788" y="3914912"/>
            <a:ext cx="1613145" cy="272143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External Service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 Access</a:t>
            </a:r>
          </a:p>
        </p:txBody>
      </p:sp>
      <p:sp>
        <p:nvSpPr>
          <p:cNvPr id="396" name="Shape 396"/>
          <p:cNvSpPr/>
          <p:nvPr/>
        </p:nvSpPr>
        <p:spPr>
          <a:xfrm>
            <a:off x="3014133" y="1532466"/>
            <a:ext cx="4343400" cy="2895600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397" name="Shape 397"/>
          <p:cNvGrpSpPr/>
          <p:nvPr/>
        </p:nvGrpSpPr>
        <p:grpSpPr>
          <a:xfrm>
            <a:off x="3310469" y="3522128"/>
            <a:ext cx="1600198" cy="775848"/>
            <a:chOff x="3310469" y="3335862"/>
            <a:chExt cx="1600198" cy="775848"/>
          </a:xfrm>
        </p:grpSpPr>
        <p:sp>
          <p:nvSpPr>
            <p:cNvPr id="398" name="Shape 398"/>
            <p:cNvSpPr/>
            <p:nvPr/>
          </p:nvSpPr>
          <p:spPr>
            <a:xfrm>
              <a:off x="3310469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3377089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4612453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673601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3310468" y="2616194"/>
            <a:ext cx="1600198" cy="775848"/>
            <a:chOff x="5122335" y="3335862"/>
            <a:chExt cx="1600198" cy="775848"/>
          </a:xfrm>
        </p:grpSpPr>
        <p:sp>
          <p:nvSpPr>
            <p:cNvPr id="403" name="Shape 403"/>
            <p:cNvSpPr/>
            <p:nvPr/>
          </p:nvSpPr>
          <p:spPr>
            <a:xfrm>
              <a:off x="5122335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5188955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6424319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485467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3310470" y="1701796"/>
            <a:ext cx="1600198" cy="775848"/>
            <a:chOff x="6908803" y="3335862"/>
            <a:chExt cx="1600198" cy="775848"/>
          </a:xfrm>
        </p:grpSpPr>
        <p:sp>
          <p:nvSpPr>
            <p:cNvPr id="408" name="Shape 408"/>
            <p:cNvSpPr/>
            <p:nvPr/>
          </p:nvSpPr>
          <p:spPr>
            <a:xfrm>
              <a:off x="6908803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DEA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6975421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8210785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8271934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12" name="Shape 412"/>
          <p:cNvSpPr txBox="1"/>
          <p:nvPr/>
        </p:nvSpPr>
        <p:spPr>
          <a:xfrm>
            <a:off x="180445" y="1532466"/>
            <a:ext cx="2757485" cy="271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Applications connect directly to managed services via assigned addresses and ports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Applications can access “user provided” services outside of the PCF VLAN</a:t>
            </a:r>
          </a:p>
        </p:txBody>
      </p:sp>
      <p:grpSp>
        <p:nvGrpSpPr>
          <p:cNvPr id="413" name="Shape 413"/>
          <p:cNvGrpSpPr/>
          <p:nvPr/>
        </p:nvGrpSpPr>
        <p:grpSpPr>
          <a:xfrm>
            <a:off x="5473457" y="2094582"/>
            <a:ext cx="1613145" cy="568474"/>
            <a:chOff x="5473457" y="2094582"/>
            <a:chExt cx="1613145" cy="568474"/>
          </a:xfrm>
        </p:grpSpPr>
        <p:sp>
          <p:nvSpPr>
            <p:cNvPr id="414" name="Shape 414"/>
            <p:cNvSpPr/>
            <p:nvPr/>
          </p:nvSpPr>
          <p:spPr>
            <a:xfrm>
              <a:off x="5473457" y="2094582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5473457" y="2390913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6829675" y="2131116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6850392" y="24381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5473457" y="3051315"/>
            <a:ext cx="1613145" cy="568474"/>
            <a:chOff x="5473457" y="3051315"/>
            <a:chExt cx="1613145" cy="568474"/>
          </a:xfrm>
        </p:grpSpPr>
        <p:sp>
          <p:nvSpPr>
            <p:cNvPr id="419" name="Shape 419"/>
            <p:cNvSpPr/>
            <p:nvPr/>
          </p:nvSpPr>
          <p:spPr>
            <a:xfrm>
              <a:off x="5473457" y="3051315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5473457" y="3347646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6829675" y="3087850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850392" y="3394910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423" name="Shape 423"/>
          <p:cNvCxnSpPr>
            <a:stCxn id="409" idx="3"/>
            <a:endCxn id="415" idx="1"/>
          </p:cNvCxnSpPr>
          <p:nvPr/>
        </p:nvCxnSpPr>
        <p:spPr>
          <a:xfrm>
            <a:off x="4837560" y="2238771"/>
            <a:ext cx="636000" cy="2883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4" name="Shape 424"/>
          <p:cNvCxnSpPr>
            <a:stCxn id="404" idx="3"/>
            <a:endCxn id="415" idx="1"/>
          </p:cNvCxnSpPr>
          <p:nvPr/>
        </p:nvCxnSpPr>
        <p:spPr>
          <a:xfrm rot="10800000" flipH="1">
            <a:off x="4837560" y="2527069"/>
            <a:ext cx="636000" cy="6261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5" name="Shape 425"/>
          <p:cNvCxnSpPr>
            <a:stCxn id="404" idx="3"/>
            <a:endCxn id="420" idx="1"/>
          </p:cNvCxnSpPr>
          <p:nvPr/>
        </p:nvCxnSpPr>
        <p:spPr>
          <a:xfrm>
            <a:off x="4837560" y="3153169"/>
            <a:ext cx="636000" cy="33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6" name="Shape 426"/>
          <p:cNvCxnSpPr>
            <a:stCxn id="399" idx="3"/>
            <a:endCxn id="420" idx="1"/>
          </p:cNvCxnSpPr>
          <p:nvPr/>
        </p:nvCxnSpPr>
        <p:spPr>
          <a:xfrm rot="10800000" flipH="1">
            <a:off x="4837561" y="3483703"/>
            <a:ext cx="636000" cy="5754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27" name="Shape 427"/>
          <p:cNvSpPr/>
          <p:nvPr/>
        </p:nvSpPr>
        <p:spPr>
          <a:xfrm>
            <a:off x="8797728" y="3970644"/>
            <a:ext cx="160006" cy="152622"/>
          </a:xfrm>
          <a:custGeom>
            <a:avLst/>
            <a:gdLst/>
            <a:ahLst/>
            <a:cxnLst/>
            <a:rect l="0" t="0" r="0" b="0"/>
            <a:pathLst>
              <a:path w="564449" h="588709" extrusionOk="0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28" name="Shape 428"/>
          <p:cNvCxnSpPr>
            <a:stCxn id="399" idx="3"/>
            <a:endCxn id="394" idx="1"/>
          </p:cNvCxnSpPr>
          <p:nvPr/>
        </p:nvCxnSpPr>
        <p:spPr>
          <a:xfrm rot="10800000" flipH="1">
            <a:off x="4837561" y="4051003"/>
            <a:ext cx="2583299" cy="81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_PPT_Template_16x9_internal_091713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979</Words>
  <Application>Microsoft Macintosh PowerPoint</Application>
  <PresentationFormat>On-screen Show (16:9)</PresentationFormat>
  <Paragraphs>257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Pivotal_interim_16x9_external_040113 (3)</vt:lpstr>
      <vt:lpstr>Pivotal_PPT_Template_16x9_internal_091713</vt:lpstr>
      <vt:lpstr>Pivotal CF Security Workshop</vt:lpstr>
      <vt:lpstr>Pivotal CF Architecture</vt:lpstr>
      <vt:lpstr>Pivotal CF Architecture</vt:lpstr>
      <vt:lpstr>System Boundaries  and Access</vt:lpstr>
      <vt:lpstr>System Boundaries</vt:lpstr>
      <vt:lpstr>API Access</vt:lpstr>
      <vt:lpstr>Application Access</vt:lpstr>
      <vt:lpstr>External LB</vt:lpstr>
      <vt:lpstr>Service Access</vt:lpstr>
      <vt:lpstr>Service Access</vt:lpstr>
      <vt:lpstr>Application Containers</vt:lpstr>
      <vt:lpstr>Container Isolation</vt:lpstr>
      <vt:lpstr>Container Isolation</vt:lpstr>
      <vt:lpstr>Application Security Groups</vt:lpstr>
      <vt:lpstr>Security Groups</vt:lpstr>
      <vt:lpstr>Assigning Security Groups</vt:lpstr>
      <vt:lpstr>Security Group Rules</vt:lpstr>
      <vt:lpstr>Service Credentials</vt:lpstr>
      <vt:lpstr>Managed Services</vt:lpstr>
      <vt:lpstr>Managed Services</vt:lpstr>
      <vt:lpstr>Identity and  Access Control</vt:lpstr>
      <vt:lpstr>End-User Identity</vt:lpstr>
      <vt:lpstr>Operator Identity</vt:lpstr>
      <vt:lpstr>Operator Identity</vt:lpstr>
      <vt:lpstr>Orgs and Spaces</vt:lpstr>
      <vt:lpstr>A Pivotal CF Foundation</vt:lpstr>
      <vt:lpstr>Organizations</vt:lpstr>
      <vt:lpstr>Spaces</vt:lpstr>
      <vt:lpstr>Organizations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Pivotal CF Security Workshop</dc:title>
  <cp:lastModifiedBy>Corporate User</cp:lastModifiedBy>
  <cp:revision>3</cp:revision>
  <dcterms:modified xsi:type="dcterms:W3CDTF">2014-11-15T04:49:22Z</dcterms:modified>
</cp:coreProperties>
</file>