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5" r:id="rId3"/>
    <p:sldId id="266" r:id="rId4"/>
    <p:sldId id="276" r:id="rId5"/>
    <p:sldId id="277" r:id="rId6"/>
    <p:sldId id="283" r:id="rId7"/>
    <p:sldId id="284" r:id="rId8"/>
    <p:sldId id="285" r:id="rId9"/>
    <p:sldId id="286" r:id="rId10"/>
    <p:sldId id="287" r:id="rId11"/>
    <p:sldId id="288" r:id="rId12"/>
    <p:sldId id="289" r:id="rId13"/>
    <p:sldId id="267" r:id="rId14"/>
    <p:sldId id="269" r:id="rId15"/>
    <p:sldId id="270" r:id="rId16"/>
    <p:sldId id="281" r:id="rId17"/>
    <p:sldId id="279" r:id="rId18"/>
    <p:sldId id="278" r:id="rId19"/>
    <p:sldId id="282" r:id="rId20"/>
    <p:sldId id="272"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125" d="100"/>
          <a:sy n="125" d="100"/>
        </p:scale>
        <p:origin x="-144" y="-4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10/18/2020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10/18/2020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10/18/2020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10/18/2020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10/18/2020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10/18/2020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10/18/2020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10/18/2020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10/18/2020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10/18/2020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10/18/2020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10/18/2020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3/library/threading.html" TargetMode="External"/><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2.xml"/><Relationship Id="rId4" Type="http://schemas.openxmlformats.org/officeDocument/2006/relationships/hyperlink" Target="https://opencv.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Duplicate Images Detection using Parallel Processing</a:t>
            </a:r>
            <a:endParaRPr dirty="0"/>
          </a:p>
        </p:txBody>
      </p:sp>
      <p:sp>
        <p:nvSpPr>
          <p:cNvPr id="3" name="Subtitle 2"/>
          <p:cNvSpPr>
            <a:spLocks noGrp="1"/>
          </p:cNvSpPr>
          <p:nvPr>
            <p:ph type="subTitle" idx="1"/>
          </p:nvPr>
        </p:nvSpPr>
        <p:spPr/>
        <p:txBody>
          <a:bodyPr/>
          <a:lstStyle/>
          <a:p>
            <a:pPr marL="342900" indent="-342900">
              <a:buFont typeface="Wingdings" panose="05000000000000000000" pitchFamily="2" charset="2"/>
              <a:buChar char="Ø"/>
            </a:pPr>
            <a:r>
              <a:rPr lang="en-IN" dirty="0"/>
              <a:t>18BCE0102 Jatin Kumar Dhankhar</a:t>
            </a:r>
          </a:p>
          <a:p>
            <a:pPr marL="342900" indent="-342900">
              <a:buFont typeface="Wingdings" panose="05000000000000000000" pitchFamily="2" charset="2"/>
              <a:buChar char="Ø"/>
            </a:pPr>
            <a:r>
              <a:rPr lang="en-IN" dirty="0"/>
              <a:t>18BCE0543 Paurush Batish</a:t>
            </a:r>
          </a:p>
          <a:p>
            <a:endParaRPr lang="en-IN"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22E-E2A9-4402-B1BA-1E4B8A82D536}"/>
              </a:ext>
            </a:extLst>
          </p:cNvPr>
          <p:cNvSpPr>
            <a:spLocks noGrp="1"/>
          </p:cNvSpPr>
          <p:nvPr>
            <p:ph type="title"/>
          </p:nvPr>
        </p:nvSpPr>
        <p:spPr/>
        <p:txBody>
          <a:bodyPr/>
          <a:lstStyle/>
          <a:p>
            <a:r>
              <a:rPr lang="en-IN" dirty="0"/>
              <a:t>Continued </a:t>
            </a:r>
            <a:r>
              <a:rPr lang="en-IN" sz="2800" dirty="0">
                <a:sym typeface="Wingdings" panose="05000000000000000000" pitchFamily="2" charset="2"/>
              </a:rPr>
              <a:t></a:t>
            </a:r>
            <a:r>
              <a:rPr lang="en-IN" dirty="0">
                <a:sym typeface="Wingdings" panose="05000000000000000000" pitchFamily="2" charset="2"/>
              </a:rPr>
              <a:t> 5</a:t>
            </a:r>
            <a:endParaRPr lang="en-IN" dirty="0"/>
          </a:p>
        </p:txBody>
      </p:sp>
      <p:sp>
        <p:nvSpPr>
          <p:cNvPr id="3" name="Content Placeholder 2">
            <a:extLst>
              <a:ext uri="{FF2B5EF4-FFF2-40B4-BE49-F238E27FC236}">
                <a16:creationId xmlns:a16="http://schemas.microsoft.com/office/drawing/2014/main" id="{F9E8B1D2-1E01-43B8-90D9-E6583567B2CF}"/>
              </a:ext>
            </a:extLst>
          </p:cNvPr>
          <p:cNvSpPr>
            <a:spLocks noGrp="1"/>
          </p:cNvSpPr>
          <p:nvPr>
            <p:ph idx="1"/>
          </p:nvPr>
        </p:nvSpPr>
        <p:spPr/>
        <p:txBody>
          <a:bodyPr>
            <a:normAutofit/>
          </a:bodyPr>
          <a:lstStyle/>
          <a:p>
            <a:pPr marL="0" indent="0">
              <a:buNone/>
            </a:pPr>
            <a:r>
              <a:rPr lang="en-IN" dirty="0"/>
              <a:t>In [7] “Parallel astronomical data processing with Python: Recipes for multicore machines” the authors Singh, N., Browne, L. M., &amp; Butler, R. propose parallel processing recipes for multicore machines for astronomical data processing. The target audience is astronomers who use Python as their preferred scripting language and who may be using </a:t>
            </a:r>
            <a:r>
              <a:rPr lang="en-IN" dirty="0" err="1"/>
              <a:t>PyRAF</a:t>
            </a:r>
            <a:r>
              <a:rPr lang="en-IN" dirty="0"/>
              <a:t>/IRAF for data processing. Three problems of varied complexity were benchmarked on three different types of multicore processors to demonstrate the benefits, in terms of execution time, of parallelizing data processing tasks. The native multiprocessing module available in Python makes it a relatively trivial task to implement the parallel code. We have also compared the three multiprocessing approaches—Pool/Map, Process/Queue and Parallel Python . Our test codes are freely available and can be downloaded from our website.</a:t>
            </a:r>
          </a:p>
          <a:p>
            <a:pPr marL="0" indent="0">
              <a:buNone/>
            </a:pPr>
            <a:endParaRPr lang="en-IN" dirty="0"/>
          </a:p>
        </p:txBody>
      </p:sp>
    </p:spTree>
    <p:extLst>
      <p:ext uri="{BB962C8B-B14F-4D97-AF65-F5344CB8AC3E}">
        <p14:creationId xmlns:p14="http://schemas.microsoft.com/office/powerpoint/2010/main" val="233178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98C7-8A64-4439-B2B8-2F5D37C95C09}"/>
              </a:ext>
            </a:extLst>
          </p:cNvPr>
          <p:cNvSpPr>
            <a:spLocks noGrp="1"/>
          </p:cNvSpPr>
          <p:nvPr>
            <p:ph type="title"/>
          </p:nvPr>
        </p:nvSpPr>
        <p:spPr/>
        <p:txBody>
          <a:bodyPr/>
          <a:lstStyle/>
          <a:p>
            <a:r>
              <a:rPr lang="en-IN" dirty="0"/>
              <a:t>Continued </a:t>
            </a:r>
            <a:r>
              <a:rPr lang="en-IN" sz="2800" dirty="0">
                <a:sym typeface="Wingdings" panose="05000000000000000000" pitchFamily="2" charset="2"/>
              </a:rPr>
              <a:t></a:t>
            </a:r>
            <a:r>
              <a:rPr lang="en-IN" dirty="0">
                <a:sym typeface="Wingdings" panose="05000000000000000000" pitchFamily="2" charset="2"/>
              </a:rPr>
              <a:t> 6</a:t>
            </a:r>
            <a:endParaRPr lang="en-IN" dirty="0"/>
          </a:p>
        </p:txBody>
      </p:sp>
      <p:sp>
        <p:nvSpPr>
          <p:cNvPr id="3" name="Content Placeholder 2">
            <a:extLst>
              <a:ext uri="{FF2B5EF4-FFF2-40B4-BE49-F238E27FC236}">
                <a16:creationId xmlns:a16="http://schemas.microsoft.com/office/drawing/2014/main" id="{54A3868F-BDA9-4921-B9B8-A4B6FEB5CB2B}"/>
              </a:ext>
            </a:extLst>
          </p:cNvPr>
          <p:cNvSpPr>
            <a:spLocks noGrp="1"/>
          </p:cNvSpPr>
          <p:nvPr>
            <p:ph idx="1"/>
          </p:nvPr>
        </p:nvSpPr>
        <p:spPr/>
        <p:txBody>
          <a:bodyPr>
            <a:normAutofit/>
          </a:bodyPr>
          <a:lstStyle/>
          <a:p>
            <a:pPr marL="0" indent="0">
              <a:buNone/>
            </a:pPr>
            <a:r>
              <a:rPr lang="en-IN" dirty="0"/>
              <a:t>In [9] “Composable multi-threading for Python libraries.” the author Malakhov, A. tells that python is popular among numeric communities that value it for easy to use number crunching modules like [NumPy], [SciPy], [</a:t>
            </a:r>
            <a:r>
              <a:rPr lang="en-IN" dirty="0" err="1"/>
              <a:t>Dask</a:t>
            </a:r>
            <a:r>
              <a:rPr lang="en-IN" dirty="0"/>
              <a:t>], [</a:t>
            </a:r>
            <a:r>
              <a:rPr lang="en-IN" dirty="0" err="1"/>
              <a:t>Numba</a:t>
            </a:r>
            <a:r>
              <a:rPr lang="en-IN" dirty="0"/>
              <a:t>], and many others. These modules often use multi-threading for efficient multi-core parallelism in order to utilize all the available CPU cores. Nevertheless, their threads can interfere with each other leading to overhead and inefficiency if used together in one application. The loss of performance can be prevented if all the multi-threaded parties are coordinated. This paper describes usage of Intel® Threading Building Blocks (Intel® TBB), an open-source cross-platform library for multi-core parallelism [TBB], as the composability layer for Python modules. It helps to unlock additional performance for numeric applications on multi-core systems.</a:t>
            </a:r>
          </a:p>
        </p:txBody>
      </p:sp>
    </p:spTree>
    <p:extLst>
      <p:ext uri="{BB962C8B-B14F-4D97-AF65-F5344CB8AC3E}">
        <p14:creationId xmlns:p14="http://schemas.microsoft.com/office/powerpoint/2010/main" val="46754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B273-6AF8-4250-93DE-972797C3F49F}"/>
              </a:ext>
            </a:extLst>
          </p:cNvPr>
          <p:cNvSpPr>
            <a:spLocks noGrp="1"/>
          </p:cNvSpPr>
          <p:nvPr>
            <p:ph type="title"/>
          </p:nvPr>
        </p:nvSpPr>
        <p:spPr/>
        <p:txBody>
          <a:bodyPr/>
          <a:lstStyle/>
          <a:p>
            <a:r>
              <a:rPr lang="en-IN" dirty="0"/>
              <a:t>Continued </a:t>
            </a:r>
            <a:r>
              <a:rPr lang="en-IN" sz="2800" dirty="0">
                <a:sym typeface="Wingdings" panose="05000000000000000000" pitchFamily="2" charset="2"/>
              </a:rPr>
              <a:t></a:t>
            </a:r>
            <a:r>
              <a:rPr lang="en-IN" dirty="0">
                <a:sym typeface="Wingdings" panose="05000000000000000000" pitchFamily="2" charset="2"/>
              </a:rPr>
              <a:t> 7</a:t>
            </a:r>
            <a:endParaRPr lang="en-IN" dirty="0"/>
          </a:p>
        </p:txBody>
      </p:sp>
      <p:sp>
        <p:nvSpPr>
          <p:cNvPr id="3" name="Content Placeholder 2">
            <a:extLst>
              <a:ext uri="{FF2B5EF4-FFF2-40B4-BE49-F238E27FC236}">
                <a16:creationId xmlns:a16="http://schemas.microsoft.com/office/drawing/2014/main" id="{0A2E3BE8-F768-48CA-80EB-A68781DA6A55}"/>
              </a:ext>
            </a:extLst>
          </p:cNvPr>
          <p:cNvSpPr>
            <a:spLocks noGrp="1"/>
          </p:cNvSpPr>
          <p:nvPr>
            <p:ph idx="1"/>
          </p:nvPr>
        </p:nvSpPr>
        <p:spPr/>
        <p:txBody>
          <a:bodyPr>
            <a:normAutofit lnSpcReduction="10000"/>
          </a:bodyPr>
          <a:lstStyle/>
          <a:p>
            <a:pPr marL="0" indent="0">
              <a:buNone/>
            </a:pPr>
            <a:r>
              <a:rPr lang="en-IN" dirty="0"/>
              <a:t>In [10] “PX4: A node-based multithreaded open source robotics framework for deeply embedded platforms” the authors Meier, L., Honegger, D., &amp; </a:t>
            </a:r>
            <a:r>
              <a:rPr lang="en-IN" dirty="0" err="1"/>
              <a:t>Pollefeys</a:t>
            </a:r>
            <a:r>
              <a:rPr lang="en-IN" dirty="0"/>
              <a:t>, M. present a novel, deeply embedded robotics middleware and programming environment. It uses a multithreaded, publish-subscribe design pattern and provides a Unix-like software interface for micro controller applications. We improve over the state of the art in deeply embedded open source systems by providing a modular and standards-oriented platform. Our system architecture is </a:t>
            </a:r>
            <a:r>
              <a:rPr lang="en-IN" dirty="0" err="1"/>
              <a:t>centered</a:t>
            </a:r>
            <a:r>
              <a:rPr lang="en-IN" dirty="0"/>
              <a:t> around a publish-subscribe object request broker on top of a POSIX application programming interface. This allows to reuse common Unix knowledge and experience, including a bash-like shell. We demonstrate with a vertical take off and landing (VTOL) use case that the system modularity is well suited for novel and experimental vehicle platforms. We also show how the system architecture allows a direct interface to ROS and to run individual processes either as native ROS nodes on Linux or nodes on the micro controller, maximizing interoperability. Our microcontroller-based execution environment has substantially lower latency and better hardware connectivity than a typical Robotics Linux system and is therefore well suited for fast, high rate control tasks.</a:t>
            </a:r>
          </a:p>
          <a:p>
            <a:pPr marL="0" indent="0">
              <a:buNone/>
            </a:pPr>
            <a:endParaRPr lang="en-IN" dirty="0"/>
          </a:p>
        </p:txBody>
      </p:sp>
    </p:spTree>
    <p:extLst>
      <p:ext uri="{BB962C8B-B14F-4D97-AF65-F5344CB8AC3E}">
        <p14:creationId xmlns:p14="http://schemas.microsoft.com/office/powerpoint/2010/main" val="363037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and Proposed Solutions</a:t>
            </a:r>
            <a:endParaRPr dirty="0"/>
          </a:p>
        </p:txBody>
      </p:sp>
      <p:sp>
        <p:nvSpPr>
          <p:cNvPr id="3" name="Content Placeholder 2"/>
          <p:cNvSpPr>
            <a:spLocks noGrp="1"/>
          </p:cNvSpPr>
          <p:nvPr>
            <p:ph sz="half" idx="1"/>
          </p:nvPr>
        </p:nvSpPr>
        <p:spPr/>
        <p:txBody>
          <a:bodyPr>
            <a:normAutofit fontScale="85000" lnSpcReduction="20000"/>
          </a:bodyPr>
          <a:lstStyle/>
          <a:p>
            <a:r>
              <a:rPr lang="en-IN" sz="2800" dirty="0"/>
              <a:t>Existing Solutions </a:t>
            </a:r>
            <a:r>
              <a:rPr lang="en-IN" sz="2400" dirty="0">
                <a:sym typeface="Wingdings" panose="05000000000000000000" pitchFamily="2" charset="2"/>
              </a:rPr>
              <a:t></a:t>
            </a:r>
          </a:p>
          <a:p>
            <a:pPr lvl="1"/>
            <a:r>
              <a:rPr lang="en-IN" dirty="0"/>
              <a:t>Duplicate Photos Fixer Pro</a:t>
            </a:r>
          </a:p>
          <a:p>
            <a:pPr lvl="1"/>
            <a:r>
              <a:rPr lang="en-IN" dirty="0"/>
              <a:t>Duplicate Photo Finder</a:t>
            </a:r>
          </a:p>
          <a:p>
            <a:pPr lvl="1"/>
            <a:r>
              <a:rPr lang="en-IN" dirty="0"/>
              <a:t>Anti-Twin</a:t>
            </a:r>
          </a:p>
          <a:p>
            <a:pPr lvl="1"/>
            <a:r>
              <a:rPr lang="en-IN" dirty="0"/>
              <a:t>VisiPics</a:t>
            </a:r>
          </a:p>
          <a:p>
            <a:pPr lvl="1"/>
            <a:r>
              <a:rPr lang="en-IN" dirty="0"/>
              <a:t>Similar Image Search</a:t>
            </a:r>
          </a:p>
          <a:p>
            <a:pPr lvl="1"/>
            <a:r>
              <a:rPr lang="en-IN" dirty="0"/>
              <a:t>Awesome Duplicate Photo Finder</a:t>
            </a:r>
          </a:p>
          <a:p>
            <a:pPr lvl="1"/>
            <a:endParaRPr lang="en-IN" sz="2600" dirty="0"/>
          </a:p>
          <a:p>
            <a:endParaRPr dirty="0"/>
          </a:p>
        </p:txBody>
      </p:sp>
      <p:sp>
        <p:nvSpPr>
          <p:cNvPr id="6" name="Content Placeholder 5">
            <a:extLst>
              <a:ext uri="{FF2B5EF4-FFF2-40B4-BE49-F238E27FC236}">
                <a16:creationId xmlns:a16="http://schemas.microsoft.com/office/drawing/2014/main" id="{1DD51DC6-20D8-4E9F-838C-CE6D42492F73}"/>
              </a:ext>
            </a:extLst>
          </p:cNvPr>
          <p:cNvSpPr>
            <a:spLocks noGrp="1"/>
          </p:cNvSpPr>
          <p:nvPr>
            <p:ph sz="half" idx="2"/>
          </p:nvPr>
        </p:nvSpPr>
        <p:spPr/>
        <p:txBody>
          <a:bodyPr>
            <a:normAutofit fontScale="85000" lnSpcReduction="20000"/>
          </a:bodyPr>
          <a:lstStyle/>
          <a:p>
            <a:r>
              <a:rPr lang="en-IN" sz="2800" dirty="0"/>
              <a:t>Proposed Solution </a:t>
            </a:r>
            <a:r>
              <a:rPr lang="en-IN" dirty="0">
                <a:sym typeface="Wingdings" panose="05000000000000000000" pitchFamily="2" charset="2"/>
              </a:rPr>
              <a:t></a:t>
            </a:r>
          </a:p>
          <a:p>
            <a:pPr lvl="1"/>
            <a:r>
              <a:rPr lang="en-US" dirty="0">
                <a:latin typeface="Playfair Display"/>
                <a:ea typeface="Playfair Display"/>
                <a:cs typeface="Playfair Display"/>
                <a:sym typeface="Playfair Display"/>
              </a:rPr>
              <a:t>An open source Python package to remove duplicate Images</a:t>
            </a:r>
          </a:p>
          <a:p>
            <a:pPr lvl="1"/>
            <a:r>
              <a:rPr lang="en-US" dirty="0">
                <a:latin typeface="Playfair Display"/>
                <a:ea typeface="Playfair Display"/>
                <a:cs typeface="Playfair Display"/>
                <a:sym typeface="Playfair Display"/>
              </a:rPr>
              <a:t>Modules used – </a:t>
            </a:r>
          </a:p>
          <a:p>
            <a:pPr lvl="2"/>
            <a:r>
              <a:rPr lang="en-US" dirty="0"/>
              <a:t>import cv2</a:t>
            </a:r>
          </a:p>
          <a:p>
            <a:pPr lvl="2"/>
            <a:r>
              <a:rPr lang="en-US" dirty="0"/>
              <a:t>import NumPy as np</a:t>
            </a:r>
          </a:p>
          <a:p>
            <a:pPr lvl="2"/>
            <a:r>
              <a:rPr lang="en-US" dirty="0"/>
              <a:t>import glob</a:t>
            </a:r>
          </a:p>
          <a:p>
            <a:pPr lvl="2"/>
            <a:r>
              <a:rPr lang="en-US" dirty="0"/>
              <a:t>import time</a:t>
            </a:r>
          </a:p>
          <a:p>
            <a:pPr lvl="2"/>
            <a:r>
              <a:rPr lang="en-US" dirty="0"/>
              <a:t>import multiprocessing</a:t>
            </a:r>
          </a:p>
          <a:p>
            <a:pPr lvl="2"/>
            <a:r>
              <a:rPr lang="en-US" dirty="0"/>
              <a:t>import threading</a:t>
            </a:r>
          </a:p>
          <a:p>
            <a:pPr lvl="2"/>
            <a:r>
              <a:rPr lang="en-US" dirty="0"/>
              <a:t>import sys</a:t>
            </a:r>
            <a:br>
              <a:rPr lang="en-US" dirty="0"/>
            </a:br>
            <a:endParaRPr lang="en-US" dirty="0"/>
          </a:p>
          <a:p>
            <a:pPr lvl="2"/>
            <a:endParaRPr lang="en-US" dirty="0">
              <a:latin typeface="Playfair Display"/>
              <a:ea typeface="Playfair Display"/>
              <a:cs typeface="Playfair Display"/>
              <a:sym typeface="Playfair Display"/>
            </a:endParaRPr>
          </a:p>
          <a:p>
            <a:pPr lvl="1"/>
            <a:endParaRPr lang="en-US" dirty="0">
              <a:latin typeface="Playfair Display"/>
              <a:ea typeface="Playfair Display"/>
              <a:cs typeface="Playfair Display"/>
              <a:sym typeface="Playfair Display"/>
            </a:endParaRPr>
          </a:p>
          <a:p>
            <a:pPr marL="0" indent="0">
              <a:buNone/>
            </a:pPr>
            <a:r>
              <a:rPr lang="en-IN" dirty="0"/>
              <a:t> </a:t>
            </a:r>
          </a:p>
          <a:p>
            <a:endParaRPr lang="en-IN" dirty="0"/>
          </a:p>
        </p:txBody>
      </p:sp>
    </p:spTree>
    <p:extLst>
      <p:ext uri="{BB962C8B-B14F-4D97-AF65-F5344CB8AC3E}">
        <p14:creationId xmlns:p14="http://schemas.microsoft.com/office/powerpoint/2010/main" val="414526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a:t>
            </a:r>
            <a:endParaRPr dirty="0"/>
          </a:p>
        </p:txBody>
      </p:sp>
      <p:pic>
        <p:nvPicPr>
          <p:cNvPr id="1026" name="Picture 2">
            <a:extLst>
              <a:ext uri="{FF2B5EF4-FFF2-40B4-BE49-F238E27FC236}">
                <a16:creationId xmlns:a16="http://schemas.microsoft.com/office/drawing/2014/main" id="{3C7573E9-4A92-482C-86AC-D164F27350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3752" y="1875043"/>
            <a:ext cx="59817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08;p21">
            <a:extLst>
              <a:ext uri="{FF2B5EF4-FFF2-40B4-BE49-F238E27FC236}">
                <a16:creationId xmlns:a16="http://schemas.microsoft.com/office/drawing/2014/main" id="{211B85B4-0E15-4E49-A76F-0FE52A552350}"/>
              </a:ext>
            </a:extLst>
          </p:cNvPr>
          <p:cNvPicPr preferRelativeResize="0"/>
          <p:nvPr/>
        </p:nvPicPr>
        <p:blipFill>
          <a:blip r:embed="rId3">
            <a:alphaModFix/>
          </a:blip>
          <a:stretch>
            <a:fillRect/>
          </a:stretch>
        </p:blipFill>
        <p:spPr>
          <a:xfrm>
            <a:off x="3863752" y="4005064"/>
            <a:ext cx="5981700" cy="2211688"/>
          </a:xfrm>
          <a:prstGeom prst="rect">
            <a:avLst/>
          </a:prstGeom>
          <a:noFill/>
          <a:ln>
            <a:noFill/>
          </a:ln>
        </p:spPr>
      </p:pic>
      <p:sp>
        <p:nvSpPr>
          <p:cNvPr id="4" name="Rectangle 3">
            <a:extLst>
              <a:ext uri="{FF2B5EF4-FFF2-40B4-BE49-F238E27FC236}">
                <a16:creationId xmlns:a16="http://schemas.microsoft.com/office/drawing/2014/main" id="{1DE4C02C-D34D-4070-A346-C8BA914E07C3}"/>
              </a:ext>
            </a:extLst>
          </p:cNvPr>
          <p:cNvSpPr/>
          <p:nvPr/>
        </p:nvSpPr>
        <p:spPr>
          <a:xfrm>
            <a:off x="1127448" y="2420888"/>
            <a:ext cx="2016224" cy="864096"/>
          </a:xfrm>
          <a:prstGeom prst="rect">
            <a:avLst/>
          </a:prstGeom>
          <a:effectLst>
            <a:glow rad="101600">
              <a:schemeClr val="accent3">
                <a:satMod val="175000"/>
                <a:alpha val="40000"/>
              </a:schemeClr>
            </a:glow>
            <a:outerShdw blurRad="57150" dist="19050" dir="5400000" algn="ctr" rotWithShape="0">
              <a:srgbClr val="000000">
                <a:alpha val="63000"/>
              </a:srgbClr>
            </a:outerShdw>
          </a:effectLst>
          <a:scene3d>
            <a:camera prst="orthographicFront"/>
            <a:lightRig rig="threePt" dir="t"/>
          </a:scene3d>
          <a:sp3d>
            <a:bevelT w="165100" prst="coolSlant"/>
          </a:sp3d>
        </p:spPr>
        <p:style>
          <a:lnRef idx="0">
            <a:schemeClr val="dk1"/>
          </a:lnRef>
          <a:fillRef idx="3">
            <a:schemeClr val="dk1"/>
          </a:fillRef>
          <a:effectRef idx="3">
            <a:schemeClr val="dk1"/>
          </a:effectRef>
          <a:fontRef idx="minor">
            <a:schemeClr val="lt1"/>
          </a:fontRef>
        </p:style>
        <p:txBody>
          <a:bodyPr rtlCol="0" anchor="ctr"/>
          <a:lstStyle/>
          <a:p>
            <a:pPr algn="ctr"/>
            <a:r>
              <a:rPr lang="en-IN" dirty="0"/>
              <a:t>Serial Algorithm</a:t>
            </a:r>
          </a:p>
        </p:txBody>
      </p:sp>
      <p:sp>
        <p:nvSpPr>
          <p:cNvPr id="8" name="Rectangle 7">
            <a:extLst>
              <a:ext uri="{FF2B5EF4-FFF2-40B4-BE49-F238E27FC236}">
                <a16:creationId xmlns:a16="http://schemas.microsoft.com/office/drawing/2014/main" id="{D4586B3A-F324-4664-98B8-DFC239A55BD1}"/>
              </a:ext>
            </a:extLst>
          </p:cNvPr>
          <p:cNvSpPr/>
          <p:nvPr/>
        </p:nvSpPr>
        <p:spPr>
          <a:xfrm>
            <a:off x="1199456" y="4678860"/>
            <a:ext cx="2016224" cy="864096"/>
          </a:xfrm>
          <a:prstGeom prst="rect">
            <a:avLst/>
          </a:prstGeom>
          <a:effectLst>
            <a:glow rad="101600">
              <a:schemeClr val="accent3">
                <a:satMod val="175000"/>
                <a:alpha val="40000"/>
              </a:schemeClr>
            </a:glow>
            <a:outerShdw blurRad="57150" dist="19050" dir="5400000" algn="ctr" rotWithShape="0">
              <a:srgbClr val="000000">
                <a:alpha val="63000"/>
              </a:srgbClr>
            </a:outerShdw>
          </a:effectLst>
          <a:scene3d>
            <a:camera prst="orthographicFront"/>
            <a:lightRig rig="threePt" dir="t"/>
          </a:scene3d>
          <a:sp3d>
            <a:bevelT w="165100" prst="coolSlant"/>
          </a:sp3d>
        </p:spPr>
        <p:style>
          <a:lnRef idx="0">
            <a:schemeClr val="dk1"/>
          </a:lnRef>
          <a:fillRef idx="3">
            <a:schemeClr val="dk1"/>
          </a:fillRef>
          <a:effectRef idx="3">
            <a:schemeClr val="dk1"/>
          </a:effectRef>
          <a:fontRef idx="minor">
            <a:schemeClr val="lt1"/>
          </a:fontRef>
        </p:style>
        <p:txBody>
          <a:bodyPr rtlCol="0" anchor="ctr"/>
          <a:lstStyle/>
          <a:p>
            <a:pPr algn="ctr"/>
            <a:r>
              <a:rPr lang="en-IN" dirty="0"/>
              <a:t>Parallel Algorithm</a:t>
            </a:r>
          </a:p>
        </p:txBody>
      </p:sp>
    </p:spTree>
    <p:extLst>
      <p:ext uri="{BB962C8B-B14F-4D97-AF65-F5344CB8AC3E}">
        <p14:creationId xmlns:p14="http://schemas.microsoft.com/office/powerpoint/2010/main" val="11530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784322"/>
            <a:ext cx="9288016" cy="1159024"/>
          </a:xfrm>
        </p:spPr>
        <p:txBody>
          <a:bodyPr/>
          <a:lstStyle/>
          <a:p>
            <a:r>
              <a:rPr lang="en-US" dirty="0"/>
              <a:t>Basic Algorithm</a:t>
            </a:r>
            <a:endParaRPr dirty="0"/>
          </a:p>
        </p:txBody>
      </p:sp>
      <p:sp>
        <p:nvSpPr>
          <p:cNvPr id="3" name="Text Placeholder 2"/>
          <p:cNvSpPr>
            <a:spLocks noGrp="1"/>
          </p:cNvSpPr>
          <p:nvPr>
            <p:ph type="body" idx="1"/>
          </p:nvPr>
        </p:nvSpPr>
        <p:spPr>
          <a:xfrm>
            <a:off x="983432" y="1943346"/>
            <a:ext cx="9684568" cy="4152655"/>
          </a:xfrm>
        </p:spPr>
        <p:txBody>
          <a:bodyPr>
            <a:normAutofit fontScale="92500" lnSpcReduction="20000"/>
          </a:bodyPr>
          <a:lstStyle/>
          <a:p>
            <a:r>
              <a:rPr lang="en-IN" i="1" dirty="0"/>
              <a:t>def</a:t>
            </a:r>
            <a:r>
              <a:rPr lang="en-IN" dirty="0"/>
              <a:t> find_duplicates(</a:t>
            </a:r>
            <a:r>
              <a:rPr lang="en-IN" i="1" dirty="0"/>
              <a:t>image_</a:t>
            </a:r>
            <a:r>
              <a:rPr lang="en-IN" dirty="0"/>
              <a:t>):</a:t>
            </a:r>
          </a:p>
          <a:p>
            <a:r>
              <a:rPr lang="en-IN" dirty="0"/>
              <a:t>        duplicates = ''</a:t>
            </a:r>
          </a:p>
          <a:p>
            <a:r>
              <a:rPr lang="en-IN" dirty="0"/>
              <a:t>        try:</a:t>
            </a:r>
          </a:p>
          <a:p>
            <a:r>
              <a:rPr lang="en-IN" dirty="0"/>
              <a:t>            image_to_compare = cv2.imread(image_)</a:t>
            </a:r>
          </a:p>
          <a:p>
            <a:r>
              <a:rPr lang="en-IN" dirty="0"/>
              <a:t>            if original.shape == image_to_compare.shape:</a:t>
            </a:r>
          </a:p>
          <a:p>
            <a:br>
              <a:rPr lang="en-IN" dirty="0"/>
            </a:br>
            <a:r>
              <a:rPr lang="en-IN" dirty="0"/>
              <a:t>                difference = cv2.subtract(original, image_to_compare)</a:t>
            </a:r>
          </a:p>
          <a:p>
            <a:r>
              <a:rPr lang="en-IN" dirty="0"/>
              <a:t>                b, g, r = cv2.split(difference)</a:t>
            </a:r>
          </a:p>
          <a:p>
            <a:br>
              <a:rPr lang="en-IN" dirty="0"/>
            </a:br>
            <a:r>
              <a:rPr lang="en-IN" dirty="0"/>
              <a:t>                if cv2.countNonZero(b) == 0 and cv2.countNonZero(g) == 0 and cv2.countNonZero(r) == 0:</a:t>
            </a:r>
          </a:p>
          <a:p>
            <a:r>
              <a:rPr lang="en-IN" dirty="0"/>
              <a:t>                    </a:t>
            </a:r>
          </a:p>
          <a:p>
            <a:r>
              <a:rPr lang="en-IN" dirty="0"/>
              <a:t>                    duplicates = image_</a:t>
            </a:r>
          </a:p>
          <a:p>
            <a:br>
              <a:rPr lang="en-IN" dirty="0"/>
            </a:br>
            <a:r>
              <a:rPr lang="en-IN" dirty="0"/>
              <a:t>                    return duplicates</a:t>
            </a:r>
          </a:p>
          <a:p>
            <a:br>
              <a:rPr lang="en-IN" dirty="0"/>
            </a:br>
            <a:r>
              <a:rPr lang="en-IN" dirty="0"/>
              <a:t>        except </a:t>
            </a:r>
            <a:r>
              <a:rPr lang="en-IN" i="1" dirty="0"/>
              <a:t>Exception</a:t>
            </a:r>
            <a:r>
              <a:rPr lang="en-IN" dirty="0"/>
              <a:t> as e:</a:t>
            </a:r>
          </a:p>
          <a:p>
            <a:r>
              <a:rPr lang="en-IN" dirty="0"/>
              <a:t>            pass</a:t>
            </a:r>
          </a:p>
          <a:p>
            <a:br>
              <a:rPr lang="en-IN" dirty="0"/>
            </a:br>
            <a:endParaRPr lang="en-IN" dirty="0"/>
          </a:p>
          <a:p>
            <a:endParaRPr dirty="0"/>
          </a:p>
        </p:txBody>
      </p:sp>
    </p:spTree>
    <p:extLst>
      <p:ext uri="{BB962C8B-B14F-4D97-AF65-F5344CB8AC3E}">
        <p14:creationId xmlns:p14="http://schemas.microsoft.com/office/powerpoint/2010/main" val="344443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51AF-948E-44BC-BB70-BBDC7AB3A286}"/>
              </a:ext>
            </a:extLst>
          </p:cNvPr>
          <p:cNvSpPr>
            <a:spLocks noGrp="1"/>
          </p:cNvSpPr>
          <p:nvPr>
            <p:ph type="title"/>
          </p:nvPr>
        </p:nvSpPr>
        <p:spPr/>
        <p:txBody>
          <a:bodyPr/>
          <a:lstStyle/>
          <a:p>
            <a:r>
              <a:rPr lang="en-IN" dirty="0"/>
              <a:t>Explanation of the Algorithm</a:t>
            </a:r>
          </a:p>
        </p:txBody>
      </p:sp>
      <p:sp>
        <p:nvSpPr>
          <p:cNvPr id="3" name="Content Placeholder 2">
            <a:extLst>
              <a:ext uri="{FF2B5EF4-FFF2-40B4-BE49-F238E27FC236}">
                <a16:creationId xmlns:a16="http://schemas.microsoft.com/office/drawing/2014/main" id="{2920D212-E747-4824-8670-ADCB7998EDA5}"/>
              </a:ext>
            </a:extLst>
          </p:cNvPr>
          <p:cNvSpPr>
            <a:spLocks noGrp="1"/>
          </p:cNvSpPr>
          <p:nvPr>
            <p:ph idx="1"/>
          </p:nvPr>
        </p:nvSpPr>
        <p:spPr/>
        <p:txBody>
          <a:bodyPr/>
          <a:lstStyle/>
          <a:p>
            <a:r>
              <a:rPr lang="en-US" dirty="0"/>
              <a:t>We have created a working Script to detect duplicate images which identifies duplicate images recursively using multiprocessing library of python </a:t>
            </a:r>
          </a:p>
          <a:p>
            <a:r>
              <a:rPr lang="en-US" dirty="0"/>
              <a:t>In order to compute the difference between two images we’ll be utilizing the Structural Similarity Index, first introduced by Wang et al. in their 2004 paper, Image Quality Assessment: From Error Visibility to Structural Similarity. </a:t>
            </a:r>
          </a:p>
          <a:p>
            <a:r>
              <a:rPr lang="en-US" dirty="0"/>
              <a:t>This method is already implemented in the </a:t>
            </a:r>
            <a:r>
              <a:rPr lang="en-US" dirty="0" err="1"/>
              <a:t>scikit</a:t>
            </a:r>
            <a:r>
              <a:rPr lang="en-US" dirty="0"/>
              <a:t>-image library for image processing. </a:t>
            </a:r>
          </a:p>
          <a:p>
            <a:r>
              <a:rPr lang="en-US" dirty="0"/>
              <a:t>The trick is to learn how we can determine exactly where, in terms of (x, y)- coordinate location, the image differences are. </a:t>
            </a:r>
          </a:p>
          <a:p>
            <a:r>
              <a:rPr lang="en-US" dirty="0"/>
              <a:t>To accomplish this, we’ll first need to make sure our system has Python, OpenCV, </a:t>
            </a:r>
            <a:r>
              <a:rPr lang="en-US" dirty="0" err="1"/>
              <a:t>scikit</a:t>
            </a:r>
            <a:r>
              <a:rPr lang="en-US" dirty="0"/>
              <a:t>-image, and </a:t>
            </a:r>
            <a:r>
              <a:rPr lang="en-US" dirty="0" err="1"/>
              <a:t>imutils</a:t>
            </a:r>
            <a:r>
              <a:rPr lang="en-US" dirty="0"/>
              <a:t>.</a:t>
            </a:r>
            <a:endParaRPr lang="en-IN" dirty="0"/>
          </a:p>
        </p:txBody>
      </p:sp>
    </p:spTree>
    <p:extLst>
      <p:ext uri="{BB962C8B-B14F-4D97-AF65-F5344CB8AC3E}">
        <p14:creationId xmlns:p14="http://schemas.microsoft.com/office/powerpoint/2010/main" val="341503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10E0-8933-4228-9D8D-5D21D42A052C}"/>
              </a:ext>
            </a:extLst>
          </p:cNvPr>
          <p:cNvSpPr>
            <a:spLocks noGrp="1"/>
          </p:cNvSpPr>
          <p:nvPr>
            <p:ph type="title"/>
          </p:nvPr>
        </p:nvSpPr>
        <p:spPr/>
        <p:txBody>
          <a:bodyPr/>
          <a:lstStyle/>
          <a:p>
            <a:r>
              <a:rPr lang="en-IN" dirty="0"/>
              <a:t>Serial Algorithm Vs Parallel Algorithm</a:t>
            </a:r>
          </a:p>
        </p:txBody>
      </p:sp>
      <p:sp>
        <p:nvSpPr>
          <p:cNvPr id="3" name="Content Placeholder 2">
            <a:extLst>
              <a:ext uri="{FF2B5EF4-FFF2-40B4-BE49-F238E27FC236}">
                <a16:creationId xmlns:a16="http://schemas.microsoft.com/office/drawing/2014/main" id="{90EEDC47-C2C6-45BF-B61E-310DEC8B5DE5}"/>
              </a:ext>
            </a:extLst>
          </p:cNvPr>
          <p:cNvSpPr>
            <a:spLocks noGrp="1"/>
          </p:cNvSpPr>
          <p:nvPr>
            <p:ph idx="1"/>
          </p:nvPr>
        </p:nvSpPr>
        <p:spPr/>
        <p:txBody>
          <a:bodyPr>
            <a:normAutofit/>
          </a:bodyPr>
          <a:lstStyle/>
          <a:p>
            <a:r>
              <a:rPr lang="en-US" dirty="0"/>
              <a:t>Search for Images Recursively from a given starting directory</a:t>
            </a:r>
          </a:p>
          <a:p>
            <a:r>
              <a:rPr lang="en-US" dirty="0"/>
              <a:t> Sequential –</a:t>
            </a:r>
          </a:p>
          <a:p>
            <a:pPr lvl="1"/>
            <a:r>
              <a:rPr lang="en-US" dirty="0"/>
              <a:t>Compare two images by their RGB values and find image similarity using cv2 library sequentially</a:t>
            </a:r>
          </a:p>
          <a:p>
            <a:r>
              <a:rPr lang="en-IN" dirty="0"/>
              <a:t>Multiple-Processors</a:t>
            </a:r>
          </a:p>
          <a:p>
            <a:pPr lvl="1"/>
            <a:r>
              <a:rPr lang="en-US" dirty="0"/>
              <a:t>Compare two images by their RGB values and find image similarity using cv2 library by spawning processes using multiprocessing library API</a:t>
            </a:r>
            <a:endParaRPr lang="en-IN" dirty="0"/>
          </a:p>
          <a:p>
            <a:r>
              <a:rPr lang="en-IN" dirty="0"/>
              <a:t>Threading –</a:t>
            </a:r>
          </a:p>
          <a:p>
            <a:pPr lvl="1"/>
            <a:r>
              <a:rPr lang="en-US" dirty="0"/>
              <a:t>Compare two images by their RGB values and find image similarity using cv2 library by passing each comparison to a new thread</a:t>
            </a:r>
          </a:p>
          <a:p>
            <a:pPr lvl="1"/>
            <a:endParaRPr lang="en-US" dirty="0"/>
          </a:p>
          <a:p>
            <a:pPr lvl="1"/>
            <a:endParaRPr lang="en-IN" dirty="0"/>
          </a:p>
        </p:txBody>
      </p:sp>
    </p:spTree>
    <p:extLst>
      <p:ext uri="{BB962C8B-B14F-4D97-AF65-F5344CB8AC3E}">
        <p14:creationId xmlns:p14="http://schemas.microsoft.com/office/powerpoint/2010/main" val="254534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1248-B4E6-45AA-9E6A-2B240F273A40}"/>
              </a:ext>
            </a:extLst>
          </p:cNvPr>
          <p:cNvSpPr>
            <a:spLocks noGrp="1"/>
          </p:cNvSpPr>
          <p:nvPr>
            <p:ph type="title"/>
          </p:nvPr>
        </p:nvSpPr>
        <p:spPr/>
        <p:txBody>
          <a:bodyPr/>
          <a:lstStyle/>
          <a:p>
            <a:r>
              <a:rPr lang="en-IN" dirty="0"/>
              <a:t>Multiprocessing vs Multithreading</a:t>
            </a:r>
          </a:p>
        </p:txBody>
      </p:sp>
      <p:sp>
        <p:nvSpPr>
          <p:cNvPr id="3" name="Content Placeholder 2">
            <a:extLst>
              <a:ext uri="{FF2B5EF4-FFF2-40B4-BE49-F238E27FC236}">
                <a16:creationId xmlns:a16="http://schemas.microsoft.com/office/drawing/2014/main" id="{374299EC-EC0A-47DC-845D-E1A151A31D76}"/>
              </a:ext>
            </a:extLst>
          </p:cNvPr>
          <p:cNvSpPr>
            <a:spLocks noGrp="1"/>
          </p:cNvSpPr>
          <p:nvPr>
            <p:ph sz="half" idx="1"/>
          </p:nvPr>
        </p:nvSpPr>
        <p:spPr/>
        <p:txBody>
          <a:bodyPr>
            <a:normAutofit fontScale="70000" lnSpcReduction="20000"/>
          </a:bodyPr>
          <a:lstStyle/>
          <a:p>
            <a:r>
              <a:rPr lang="en-US" dirty="0"/>
              <a:t>Multiprocessing adds CPUs to increase computing power.</a:t>
            </a:r>
          </a:p>
          <a:p>
            <a:r>
              <a:rPr lang="en-US" dirty="0"/>
              <a:t>Multiple processes are executed concurrently.</a:t>
            </a:r>
          </a:p>
          <a:p>
            <a:r>
              <a:rPr lang="en-US" dirty="0"/>
              <a:t>Creation of a process is time-consuming and resource intensive.</a:t>
            </a:r>
          </a:p>
          <a:p>
            <a:r>
              <a:rPr lang="en-US" dirty="0"/>
              <a:t>Multiprocessing can be symmetric or asymmetric.</a:t>
            </a:r>
          </a:p>
          <a:p>
            <a:r>
              <a:rPr lang="en-US" dirty="0"/>
              <a:t>The multiprocessing library in Python uses separate memory space, multiple CPU cores, bypasses GIL limitations in </a:t>
            </a:r>
            <a:r>
              <a:rPr lang="en-US" dirty="0" err="1"/>
              <a:t>CPython</a:t>
            </a:r>
            <a:r>
              <a:rPr lang="en-US" dirty="0"/>
              <a:t>, child processes are killable (ex. function calls in program) and is much easier to use.</a:t>
            </a:r>
          </a:p>
          <a:p>
            <a:r>
              <a:rPr lang="en-US" dirty="0"/>
              <a:t>Some caveats of the module are a larger memory footprint and IPC’s a little more complicated with more overhead.</a:t>
            </a:r>
          </a:p>
          <a:p>
            <a:endParaRPr lang="en-US" dirty="0"/>
          </a:p>
          <a:p>
            <a:endParaRPr lang="en-IN" dirty="0"/>
          </a:p>
        </p:txBody>
      </p:sp>
      <p:sp>
        <p:nvSpPr>
          <p:cNvPr id="4" name="Content Placeholder 3">
            <a:extLst>
              <a:ext uri="{FF2B5EF4-FFF2-40B4-BE49-F238E27FC236}">
                <a16:creationId xmlns:a16="http://schemas.microsoft.com/office/drawing/2014/main" id="{AF9591CF-0D5D-4E3C-98DA-B0CC814580F5}"/>
              </a:ext>
            </a:extLst>
          </p:cNvPr>
          <p:cNvSpPr>
            <a:spLocks noGrp="1"/>
          </p:cNvSpPr>
          <p:nvPr>
            <p:ph sz="half" idx="2"/>
          </p:nvPr>
        </p:nvSpPr>
        <p:spPr/>
        <p:txBody>
          <a:bodyPr>
            <a:normAutofit fontScale="70000" lnSpcReduction="20000"/>
          </a:bodyPr>
          <a:lstStyle/>
          <a:p>
            <a:r>
              <a:rPr lang="en-US" dirty="0"/>
              <a:t>Multithreading creates multiple threads of a single process to increase computing power.</a:t>
            </a:r>
          </a:p>
          <a:p>
            <a:r>
              <a:rPr lang="en-US" dirty="0"/>
              <a:t>Multiple threads of a single process are executed concurrently.</a:t>
            </a:r>
          </a:p>
          <a:p>
            <a:r>
              <a:rPr lang="en-US" dirty="0"/>
              <a:t>Creation of a thread is economical in both sense time and resource.</a:t>
            </a:r>
          </a:p>
          <a:p>
            <a:r>
              <a:rPr lang="en-US" dirty="0"/>
              <a:t>The multithreading library is lightweight, shares memory, responsible for responsive UI and is used well for I/O bound applications.</a:t>
            </a:r>
          </a:p>
          <a:p>
            <a:r>
              <a:rPr lang="en-US" dirty="0"/>
              <a:t>The module isn’t killable and is subject to the GIL.</a:t>
            </a:r>
          </a:p>
          <a:p>
            <a:r>
              <a:rPr lang="en-US" dirty="0"/>
              <a:t>Multiple threads live in the same process in the same space, each thread will do a specific task, have its own code, own stack memory, instruction pointer, and share heap memory.</a:t>
            </a:r>
          </a:p>
          <a:p>
            <a:r>
              <a:rPr lang="en-US" dirty="0"/>
              <a:t>If a thread has a memory leak it can damage the other threads and parent process.</a:t>
            </a:r>
          </a:p>
          <a:p>
            <a:endParaRPr lang="en-IN" dirty="0"/>
          </a:p>
        </p:txBody>
      </p:sp>
    </p:spTree>
    <p:extLst>
      <p:ext uri="{BB962C8B-B14F-4D97-AF65-F5344CB8AC3E}">
        <p14:creationId xmlns:p14="http://schemas.microsoft.com/office/powerpoint/2010/main" val="400140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5EBC-D849-42B5-920D-D72C8A9CBA9C}"/>
              </a:ext>
            </a:extLst>
          </p:cNvPr>
          <p:cNvSpPr>
            <a:spLocks noGrp="1"/>
          </p:cNvSpPr>
          <p:nvPr>
            <p:ph type="title"/>
          </p:nvPr>
        </p:nvSpPr>
        <p:spPr/>
        <p:txBody>
          <a:bodyPr/>
          <a:lstStyle/>
          <a:p>
            <a:r>
              <a:rPr lang="en-IN" dirty="0"/>
              <a:t>Important Details</a:t>
            </a:r>
          </a:p>
        </p:txBody>
      </p:sp>
      <p:sp>
        <p:nvSpPr>
          <p:cNvPr id="3" name="Content Placeholder 2">
            <a:extLst>
              <a:ext uri="{FF2B5EF4-FFF2-40B4-BE49-F238E27FC236}">
                <a16:creationId xmlns:a16="http://schemas.microsoft.com/office/drawing/2014/main" id="{348A7E07-275B-41CB-A109-266E6823514D}"/>
              </a:ext>
            </a:extLst>
          </p:cNvPr>
          <p:cNvSpPr>
            <a:spLocks noGrp="1"/>
          </p:cNvSpPr>
          <p:nvPr>
            <p:ph idx="1"/>
          </p:nvPr>
        </p:nvSpPr>
        <p:spPr/>
        <p:txBody>
          <a:bodyPr/>
          <a:lstStyle/>
          <a:p>
            <a:r>
              <a:rPr lang="en-US" dirty="0"/>
              <a:t>For Smaller Sample Thread works better but on creation of too many threads then comes context switch in play which acts as a barrier</a:t>
            </a:r>
          </a:p>
          <a:p>
            <a:r>
              <a:rPr lang="en-US" dirty="0"/>
              <a:t>But Creating a Thread is a cheap process when creating limited number of threads as they all are sharing same resources and hence quite faster than Multiple Processing at that time.</a:t>
            </a:r>
          </a:p>
          <a:p>
            <a:r>
              <a:rPr lang="en-US" dirty="0"/>
              <a:t>Multiple Processors have there own resource bucket, they are GIL safe and can work </a:t>
            </a:r>
            <a:r>
              <a:rPr lang="en-US" dirty="0" err="1"/>
              <a:t>parallely</a:t>
            </a:r>
            <a:r>
              <a:rPr lang="en-US" dirty="0"/>
              <a:t> because of this reason with increase in data they worked better than threading</a:t>
            </a:r>
          </a:p>
          <a:p>
            <a:endParaRPr lang="en-IN" dirty="0"/>
          </a:p>
        </p:txBody>
      </p:sp>
    </p:spTree>
    <p:extLst>
      <p:ext uri="{BB962C8B-B14F-4D97-AF65-F5344CB8AC3E}">
        <p14:creationId xmlns:p14="http://schemas.microsoft.com/office/powerpoint/2010/main" val="95054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Index of Presentation</a:t>
            </a:r>
            <a:endParaRPr dirty="0"/>
          </a:p>
        </p:txBody>
      </p:sp>
      <p:sp>
        <p:nvSpPr>
          <p:cNvPr id="14" name="Content Placeholder 13"/>
          <p:cNvSpPr>
            <a:spLocks noGrp="1"/>
          </p:cNvSpPr>
          <p:nvPr>
            <p:ph idx="1"/>
          </p:nvPr>
        </p:nvSpPr>
        <p:spPr/>
        <p:txBody>
          <a:bodyPr>
            <a:normAutofit fontScale="70000" lnSpcReduction="20000"/>
          </a:bodyPr>
          <a:lstStyle/>
          <a:p>
            <a:r>
              <a:rPr lang="en-IN" dirty="0"/>
              <a:t>Abstract</a:t>
            </a:r>
          </a:p>
          <a:p>
            <a:r>
              <a:rPr lang="en-IN" dirty="0"/>
              <a:t>Aim</a:t>
            </a:r>
          </a:p>
          <a:p>
            <a:r>
              <a:rPr lang="en-IN" dirty="0"/>
              <a:t>Motivation</a:t>
            </a:r>
          </a:p>
          <a:p>
            <a:r>
              <a:rPr lang="en-IN" dirty="0"/>
              <a:t>Literature survey</a:t>
            </a:r>
          </a:p>
          <a:p>
            <a:r>
              <a:rPr lang="en-IN" dirty="0"/>
              <a:t>Existing and Proposed messages</a:t>
            </a:r>
          </a:p>
          <a:p>
            <a:r>
              <a:rPr lang="en-IN" dirty="0"/>
              <a:t>Algorithms –</a:t>
            </a:r>
          </a:p>
          <a:p>
            <a:pPr lvl="1"/>
            <a:r>
              <a:rPr lang="en-IN" dirty="0"/>
              <a:t>Serial Execution</a:t>
            </a:r>
          </a:p>
          <a:p>
            <a:pPr lvl="1"/>
            <a:r>
              <a:rPr lang="en-IN" dirty="0"/>
              <a:t>Multi - Threading</a:t>
            </a:r>
          </a:p>
          <a:p>
            <a:pPr lvl="1"/>
            <a:r>
              <a:rPr lang="en-IN" dirty="0"/>
              <a:t>Multi – Processors</a:t>
            </a:r>
          </a:p>
          <a:p>
            <a:r>
              <a:rPr lang="en-IN" dirty="0"/>
              <a:t>Description about Dataset and Time Taken for processing</a:t>
            </a:r>
          </a:p>
          <a:p>
            <a:r>
              <a:rPr lang="en-IN" dirty="0"/>
              <a:t>Conclusion</a:t>
            </a:r>
          </a:p>
          <a:p>
            <a:r>
              <a:rPr lang="en-IN" dirty="0"/>
              <a:t>References </a:t>
            </a:r>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CPU influenced</a:t>
            </a:r>
            <a:endParaRPr dirty="0"/>
          </a:p>
        </p:txBody>
      </p:sp>
      <p:sp>
        <p:nvSpPr>
          <p:cNvPr id="3" name="Content Placeholder 2">
            <a:extLst>
              <a:ext uri="{FF2B5EF4-FFF2-40B4-BE49-F238E27FC236}">
                <a16:creationId xmlns:a16="http://schemas.microsoft.com/office/drawing/2014/main" id="{DA0F1D3B-3482-4F32-85E6-E22312F38B26}"/>
              </a:ext>
            </a:extLst>
          </p:cNvPr>
          <p:cNvSpPr>
            <a:spLocks noGrp="1"/>
          </p:cNvSpPr>
          <p:nvPr>
            <p:ph sz="half" idx="1"/>
          </p:nvPr>
        </p:nvSpPr>
        <p:spPr/>
        <p:txBody>
          <a:bodyPr/>
          <a:lstStyle/>
          <a:p>
            <a:pPr marL="0" lvl="0" indent="0">
              <a:spcBef>
                <a:spcPts val="0"/>
              </a:spcBef>
              <a:buNone/>
            </a:pPr>
            <a:r>
              <a:rPr lang="en-US" dirty="0">
                <a:latin typeface="Playfair Display"/>
                <a:ea typeface="Playfair Display"/>
                <a:cs typeface="Playfair Display"/>
                <a:sym typeface="Playfair Display"/>
              </a:rPr>
              <a:t>We found that</a:t>
            </a:r>
          </a:p>
          <a:p>
            <a:pPr marL="0" lvl="0" indent="0">
              <a:spcBef>
                <a:spcPts val="0"/>
              </a:spcBef>
              <a:buNone/>
            </a:pPr>
            <a:endParaRPr lang="en-US" dirty="0">
              <a:latin typeface="Playfair Display"/>
              <a:ea typeface="Playfair Display"/>
              <a:cs typeface="Playfair Display"/>
              <a:sym typeface="Playfair Display"/>
            </a:endParaRPr>
          </a:p>
          <a:p>
            <a:pPr marL="457200" lvl="0" indent="-317500">
              <a:spcBef>
                <a:spcPts val="0"/>
              </a:spcBef>
              <a:buSzPts val="1400"/>
              <a:buFont typeface="Playfair Display"/>
              <a:buChar char="●"/>
            </a:pPr>
            <a:r>
              <a:rPr lang="en-US" dirty="0">
                <a:latin typeface="Playfair Display"/>
                <a:ea typeface="Playfair Display"/>
                <a:cs typeface="Playfair Display"/>
                <a:sym typeface="Playfair Display"/>
              </a:rPr>
              <a:t>CPU Utilization becomes 88% for both Multiprocessing and Multithreading(depends upon the Hardware sometimes a 100%)</a:t>
            </a:r>
          </a:p>
          <a:p>
            <a:pPr marL="0" lvl="0" indent="0">
              <a:spcBef>
                <a:spcPts val="0"/>
              </a:spcBef>
              <a:buNone/>
            </a:pPr>
            <a:endParaRPr lang="en-US" dirty="0">
              <a:latin typeface="Playfair Display"/>
              <a:ea typeface="Playfair Display"/>
              <a:cs typeface="Playfair Display"/>
              <a:sym typeface="Playfair Display"/>
            </a:endParaRPr>
          </a:p>
          <a:p>
            <a:pPr marL="457200" lvl="0" indent="-317500">
              <a:spcBef>
                <a:spcPts val="0"/>
              </a:spcBef>
              <a:buSzPts val="1400"/>
              <a:buFont typeface="Playfair Display"/>
              <a:buChar char="●"/>
            </a:pPr>
            <a:r>
              <a:rPr lang="en-US" dirty="0">
                <a:latin typeface="Playfair Display"/>
                <a:ea typeface="Playfair Display"/>
                <a:cs typeface="Playfair Display"/>
                <a:sym typeface="Playfair Display"/>
              </a:rPr>
              <a:t>CPU utilization remains lower and around 26% which is normal for Single Processing and Single Threaded application</a:t>
            </a:r>
          </a:p>
          <a:p>
            <a:endParaRPr lang="en-IN" dirty="0"/>
          </a:p>
        </p:txBody>
      </p:sp>
      <p:pic>
        <p:nvPicPr>
          <p:cNvPr id="5" name="Google Shape;154;p28">
            <a:extLst>
              <a:ext uri="{FF2B5EF4-FFF2-40B4-BE49-F238E27FC236}">
                <a16:creationId xmlns:a16="http://schemas.microsoft.com/office/drawing/2014/main" id="{D11F760E-A523-4BC5-B798-5C9E5498D743}"/>
              </a:ext>
            </a:extLst>
          </p:cNvPr>
          <p:cNvPicPr preferRelativeResize="0">
            <a:picLocks noGrp="1"/>
          </p:cNvPicPr>
          <p:nvPr>
            <p:ph sz="half" idx="2"/>
          </p:nvPr>
        </p:nvPicPr>
        <p:blipFill>
          <a:blip r:embed="rId2">
            <a:alphaModFix/>
          </a:blip>
          <a:stretch>
            <a:fillRect/>
          </a:stretch>
        </p:blipFill>
        <p:spPr>
          <a:xfrm>
            <a:off x="6324600" y="1993072"/>
            <a:ext cx="4343400" cy="3935481"/>
          </a:xfrm>
          <a:prstGeom prst="rect">
            <a:avLst/>
          </a:prstGeom>
          <a:noFill/>
          <a:ln>
            <a:noFill/>
          </a:ln>
        </p:spPr>
      </p:pic>
    </p:spTree>
    <p:extLst>
      <p:ext uri="{BB962C8B-B14F-4D97-AF65-F5344CB8AC3E}">
        <p14:creationId xmlns:p14="http://schemas.microsoft.com/office/powerpoint/2010/main" val="21598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dirty="0"/>
          </a:p>
        </p:txBody>
      </p:sp>
      <p:sp>
        <p:nvSpPr>
          <p:cNvPr id="5" name="Content Placeholder 4">
            <a:extLst>
              <a:ext uri="{FF2B5EF4-FFF2-40B4-BE49-F238E27FC236}">
                <a16:creationId xmlns:a16="http://schemas.microsoft.com/office/drawing/2014/main" id="{057BA2F2-E160-4A3E-AFE7-A3D68CE4930B}"/>
              </a:ext>
            </a:extLst>
          </p:cNvPr>
          <p:cNvSpPr>
            <a:spLocks noGrp="1"/>
          </p:cNvSpPr>
          <p:nvPr>
            <p:ph idx="1"/>
          </p:nvPr>
        </p:nvSpPr>
        <p:spPr/>
        <p:txBody>
          <a:bodyPr/>
          <a:lstStyle/>
          <a:p>
            <a:pPr marL="0" lvl="0" indent="0">
              <a:spcBef>
                <a:spcPts val="0"/>
              </a:spcBef>
              <a:buNone/>
            </a:pPr>
            <a:r>
              <a:rPr lang="en-US" dirty="0">
                <a:latin typeface="Playfair Display"/>
                <a:ea typeface="Playfair Display"/>
                <a:cs typeface="Playfair Display"/>
                <a:sym typeface="Playfair Display"/>
              </a:rPr>
              <a:t>Use of Threading is enough and more suited in Applications like GUI and Networking as it’s less resource intensive, Both Multiprocessing and Multithreading have similar performance in I/O bound operations.</a:t>
            </a:r>
          </a:p>
          <a:p>
            <a:pPr marL="0" lvl="0" indent="0">
              <a:spcBef>
                <a:spcPts val="0"/>
              </a:spcBef>
              <a:buNone/>
            </a:pPr>
            <a:endParaRPr lang="en-US" dirty="0">
              <a:latin typeface="Playfair Display"/>
              <a:ea typeface="Playfair Display"/>
              <a:cs typeface="Playfair Display"/>
              <a:sym typeface="Playfair Display"/>
            </a:endParaRPr>
          </a:p>
          <a:p>
            <a:pPr marL="0" lvl="0" indent="0">
              <a:spcBef>
                <a:spcPts val="0"/>
              </a:spcBef>
              <a:buNone/>
            </a:pPr>
            <a:r>
              <a:rPr lang="en-US" dirty="0">
                <a:latin typeface="Playfair Display"/>
                <a:ea typeface="Playfair Display"/>
                <a:cs typeface="Playfair Display"/>
                <a:sym typeface="Playfair Display"/>
              </a:rPr>
              <a:t>Since most online servers provide with single core only so threaded apps are more used but for Research purposes we have need more computation power and parallel execution with less complication and there comes Multiple Processors in to rescue.</a:t>
            </a:r>
          </a:p>
          <a:p>
            <a:endParaRPr lang="en-IN" dirty="0"/>
          </a:p>
        </p:txBody>
      </p:sp>
    </p:spTree>
    <p:extLst>
      <p:ext uri="{BB962C8B-B14F-4D97-AF65-F5344CB8AC3E}">
        <p14:creationId xmlns:p14="http://schemas.microsoft.com/office/powerpoint/2010/main" val="323256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dirty="0"/>
          </a:p>
        </p:txBody>
      </p:sp>
      <p:sp>
        <p:nvSpPr>
          <p:cNvPr id="5" name="Content Placeholder 4">
            <a:extLst>
              <a:ext uri="{FF2B5EF4-FFF2-40B4-BE49-F238E27FC236}">
                <a16:creationId xmlns:a16="http://schemas.microsoft.com/office/drawing/2014/main" id="{E82654CD-1788-4763-94B4-E1D13D668AC9}"/>
              </a:ext>
            </a:extLst>
          </p:cNvPr>
          <p:cNvSpPr>
            <a:spLocks noGrp="1"/>
          </p:cNvSpPr>
          <p:nvPr>
            <p:ph idx="1"/>
          </p:nvPr>
        </p:nvSpPr>
        <p:spPr/>
        <p:txBody>
          <a:bodyPr>
            <a:normAutofit fontScale="85000" lnSpcReduction="20000"/>
          </a:bodyPr>
          <a:lstStyle/>
          <a:p>
            <a:pPr marL="457200" lvl="0" indent="-317500">
              <a:spcBef>
                <a:spcPts val="0"/>
              </a:spcBef>
              <a:buSzPts val="1400"/>
              <a:buFont typeface="Playfair Display"/>
              <a:buChar char="●"/>
            </a:pPr>
            <a:r>
              <a:rPr lang="en-IN" u="sng" dirty="0">
                <a:solidFill>
                  <a:schemeClr val="hlink"/>
                </a:solidFill>
                <a:latin typeface="Playfair Display"/>
                <a:ea typeface="Playfair Display"/>
                <a:cs typeface="Playfair Display"/>
                <a:sym typeface="Playfair Display"/>
                <a:hlinkClick r:id="rId2"/>
              </a:rPr>
              <a:t>https://docs.python.org/3/library/multiprocessing.html</a:t>
            </a:r>
            <a:endParaRPr lang="en-IN" dirty="0">
              <a:latin typeface="Playfair Display"/>
              <a:ea typeface="Playfair Display"/>
              <a:cs typeface="Playfair Display"/>
              <a:sym typeface="Playfair Display"/>
            </a:endParaRPr>
          </a:p>
          <a:p>
            <a:pPr marL="0" lvl="0" indent="0">
              <a:spcBef>
                <a:spcPts val="0"/>
              </a:spcBef>
              <a:buNone/>
            </a:pPr>
            <a:endParaRPr lang="en-IN" dirty="0">
              <a:latin typeface="Playfair Display"/>
              <a:ea typeface="Playfair Display"/>
              <a:cs typeface="Playfair Display"/>
              <a:sym typeface="Playfair Display"/>
            </a:endParaRPr>
          </a:p>
          <a:p>
            <a:pPr marL="457200" lvl="0" indent="-317500">
              <a:spcBef>
                <a:spcPts val="0"/>
              </a:spcBef>
              <a:buSzPts val="1400"/>
              <a:buFont typeface="Playfair Display"/>
              <a:buChar char="●"/>
            </a:pPr>
            <a:r>
              <a:rPr lang="en-IN" u="sng" dirty="0">
                <a:solidFill>
                  <a:schemeClr val="hlink"/>
                </a:solidFill>
                <a:latin typeface="Playfair Display"/>
                <a:ea typeface="Playfair Display"/>
                <a:cs typeface="Playfair Display"/>
                <a:sym typeface="Playfair Display"/>
                <a:hlinkClick r:id="rId3"/>
              </a:rPr>
              <a:t>https://docs.python.org/3/library/threading.html</a:t>
            </a:r>
            <a:endParaRPr lang="en-IN" dirty="0">
              <a:latin typeface="Playfair Display"/>
              <a:ea typeface="Playfair Display"/>
              <a:cs typeface="Playfair Display"/>
              <a:sym typeface="Playfair Display"/>
            </a:endParaRPr>
          </a:p>
          <a:p>
            <a:pPr marL="0" lvl="0" indent="0">
              <a:spcBef>
                <a:spcPts val="0"/>
              </a:spcBef>
              <a:buNone/>
            </a:pPr>
            <a:endParaRPr lang="en-IN" dirty="0">
              <a:latin typeface="Playfair Display"/>
              <a:ea typeface="Playfair Display"/>
              <a:cs typeface="Playfair Display"/>
              <a:sym typeface="Playfair Display"/>
            </a:endParaRPr>
          </a:p>
          <a:p>
            <a:pPr marL="457200" lvl="0" indent="-317500">
              <a:spcBef>
                <a:spcPts val="0"/>
              </a:spcBef>
              <a:buSzPts val="1400"/>
              <a:buFont typeface="Playfair Display"/>
              <a:buChar char="●"/>
            </a:pPr>
            <a:r>
              <a:rPr lang="en-IN" u="sng" dirty="0">
                <a:solidFill>
                  <a:schemeClr val="hlink"/>
                </a:solidFill>
                <a:latin typeface="Playfair Display"/>
                <a:ea typeface="Playfair Display"/>
                <a:cs typeface="Playfair Display"/>
                <a:sym typeface="Playfair Display"/>
                <a:hlinkClick r:id="rId4"/>
              </a:rPr>
              <a:t>https://opencv.org/</a:t>
            </a:r>
            <a:endParaRPr lang="en-IN" dirty="0">
              <a:latin typeface="Playfair Display"/>
              <a:ea typeface="Playfair Display"/>
              <a:cs typeface="Playfair Display"/>
              <a:sym typeface="Playfair Display"/>
            </a:endParaRPr>
          </a:p>
          <a:p>
            <a:pPr marL="0" lvl="0" indent="0">
              <a:spcBef>
                <a:spcPts val="0"/>
              </a:spcBef>
              <a:buNone/>
            </a:pPr>
            <a:endParaRPr lang="en-IN" dirty="0">
              <a:latin typeface="Playfair Display"/>
              <a:ea typeface="Playfair Display"/>
              <a:cs typeface="Playfair Display"/>
              <a:sym typeface="Playfair Display"/>
            </a:endParaRPr>
          </a:p>
          <a:p>
            <a:pPr marL="457200" lvl="0" indent="-304800">
              <a:spcBef>
                <a:spcPts val="0"/>
              </a:spcBef>
              <a:buSzPts val="1200"/>
              <a:buFont typeface="Playfair Display"/>
              <a:buChar char="●"/>
            </a:pPr>
            <a:r>
              <a:rPr lang="en-IN" dirty="0">
                <a:latin typeface="Playfair Display"/>
                <a:ea typeface="Playfair Display"/>
                <a:cs typeface="Playfair Display"/>
                <a:sym typeface="Playfair Display"/>
              </a:rPr>
              <a:t>[1] Wang, Z., </a:t>
            </a:r>
            <a:r>
              <a:rPr lang="en-IN" dirty="0" err="1">
                <a:latin typeface="Playfair Display"/>
                <a:ea typeface="Playfair Display"/>
                <a:cs typeface="Playfair Display"/>
                <a:sym typeface="Playfair Display"/>
              </a:rPr>
              <a:t>Bovik</a:t>
            </a:r>
            <a:r>
              <a:rPr lang="en-IN" dirty="0">
                <a:latin typeface="Playfair Display"/>
                <a:ea typeface="Playfair Display"/>
                <a:cs typeface="Playfair Display"/>
                <a:sym typeface="Playfair Display"/>
              </a:rPr>
              <a:t>, A. C., Sheikh, H. R., &amp; </a:t>
            </a:r>
            <a:r>
              <a:rPr lang="en-IN" dirty="0" err="1">
                <a:latin typeface="Playfair Display"/>
                <a:ea typeface="Playfair Display"/>
                <a:cs typeface="Playfair Display"/>
                <a:sym typeface="Playfair Display"/>
              </a:rPr>
              <a:t>Simoncelli</a:t>
            </a:r>
            <a:r>
              <a:rPr lang="en-IN" dirty="0">
                <a:latin typeface="Playfair Display"/>
                <a:ea typeface="Playfair Display"/>
                <a:cs typeface="Playfair Display"/>
                <a:sym typeface="Playfair Display"/>
              </a:rPr>
              <a:t>, E. P. (2004). Image quality assessment: from error visibility to structural similarity. IEEE transactions on image processing, 13(4), 600-612.</a:t>
            </a:r>
          </a:p>
          <a:p>
            <a:pPr marL="457200" lvl="0" indent="-304800">
              <a:spcBef>
                <a:spcPts val="0"/>
              </a:spcBef>
              <a:buSzPts val="1200"/>
              <a:buFont typeface="Playfair Display"/>
              <a:buChar char="●"/>
            </a:pPr>
            <a:r>
              <a:rPr lang="en-IN" dirty="0">
                <a:latin typeface="Playfair Display"/>
                <a:ea typeface="Playfair Display"/>
                <a:cs typeface="Playfair Display"/>
                <a:sym typeface="Playfair Display"/>
              </a:rPr>
              <a:t>[2] Narayanan, S., &amp; </a:t>
            </a:r>
            <a:r>
              <a:rPr lang="en-IN" dirty="0" err="1">
                <a:latin typeface="Playfair Display"/>
                <a:ea typeface="Playfair Display"/>
                <a:cs typeface="Playfair Display"/>
                <a:sym typeface="Playfair Display"/>
              </a:rPr>
              <a:t>Thirivikraman</a:t>
            </a:r>
            <a:r>
              <a:rPr lang="en-IN" dirty="0">
                <a:latin typeface="Playfair Display"/>
                <a:ea typeface="Playfair Display"/>
                <a:cs typeface="Playfair Display"/>
                <a:sym typeface="Playfair Display"/>
              </a:rPr>
              <a:t>, P. K. (2015). Image similarity using </a:t>
            </a:r>
            <a:r>
              <a:rPr lang="en-IN" dirty="0" err="1">
                <a:latin typeface="Playfair Display"/>
                <a:ea typeface="Playfair Display"/>
                <a:cs typeface="Playfair Display"/>
                <a:sym typeface="Playfair Display"/>
              </a:rPr>
              <a:t>fourier</a:t>
            </a:r>
            <a:r>
              <a:rPr lang="en-IN" dirty="0">
                <a:latin typeface="Playfair Display"/>
                <a:ea typeface="Playfair Display"/>
                <a:cs typeface="Playfair Display"/>
                <a:sym typeface="Playfair Display"/>
              </a:rPr>
              <a:t> transform. Journal Impact Factor, 6(2), 29-37.</a:t>
            </a:r>
          </a:p>
          <a:p>
            <a:pPr marL="457200" lvl="0" indent="-304800">
              <a:spcBef>
                <a:spcPts val="0"/>
              </a:spcBef>
              <a:buSzPts val="1200"/>
              <a:buFont typeface="Playfair Display"/>
              <a:buChar char="●"/>
            </a:pPr>
            <a:r>
              <a:rPr lang="en-IN" dirty="0">
                <a:latin typeface="Playfair Display"/>
                <a:ea typeface="Playfair Display"/>
                <a:cs typeface="Playfair Display"/>
                <a:sym typeface="Playfair Display"/>
              </a:rPr>
              <a:t>[3] </a:t>
            </a:r>
            <a:r>
              <a:rPr lang="en-IN" dirty="0" err="1">
                <a:latin typeface="Playfair Display"/>
                <a:ea typeface="Playfair Display"/>
                <a:cs typeface="Playfair Display"/>
                <a:sym typeface="Playfair Display"/>
              </a:rPr>
              <a:t>Xie</a:t>
            </a:r>
            <a:r>
              <a:rPr lang="en-IN" dirty="0">
                <a:latin typeface="Playfair Display"/>
                <a:ea typeface="Playfair Display"/>
                <a:cs typeface="Playfair Display"/>
                <a:sym typeface="Playfair Display"/>
              </a:rPr>
              <a:t>, G., &amp; Lu, W. (2013). Image Edge Detection Based On </a:t>
            </a:r>
            <a:r>
              <a:rPr lang="en-IN" dirty="0" err="1">
                <a:latin typeface="Playfair Display"/>
                <a:ea typeface="Playfair Display"/>
                <a:cs typeface="Playfair Display"/>
                <a:sym typeface="Playfair Display"/>
              </a:rPr>
              <a:t>Opencv</a:t>
            </a:r>
            <a:r>
              <a:rPr lang="en-IN" dirty="0">
                <a:latin typeface="Playfair Display"/>
                <a:ea typeface="Playfair Display"/>
                <a:cs typeface="Playfair Display"/>
                <a:sym typeface="Playfair Display"/>
              </a:rPr>
              <a:t>. International Journal of Electronics and Electrical Engineering, 1(2), 104-6.</a:t>
            </a:r>
          </a:p>
          <a:p>
            <a:pPr marL="457200" lvl="0" indent="-304800">
              <a:spcBef>
                <a:spcPts val="0"/>
              </a:spcBef>
              <a:buSzPts val="1200"/>
              <a:buFont typeface="Playfair Display"/>
              <a:buChar char="●"/>
            </a:pPr>
            <a:r>
              <a:rPr lang="en-IN" dirty="0">
                <a:latin typeface="Playfair Display"/>
                <a:ea typeface="Playfair Display"/>
                <a:cs typeface="Playfair Display"/>
                <a:sym typeface="Playfair Display"/>
              </a:rPr>
              <a:t>[4] Singh, N., Browne, L. M., &amp; Butler, R. (2013). Parallel astronomical data processing with Python: Recipes for multicore machines. Astronomy and Computing, 2, 1-10.</a:t>
            </a:r>
          </a:p>
          <a:p>
            <a:pPr marL="457200" lvl="0" indent="-304800">
              <a:spcBef>
                <a:spcPts val="0"/>
              </a:spcBef>
              <a:buSzPts val="1200"/>
              <a:buFont typeface="Playfair Display"/>
              <a:buChar char="●"/>
            </a:pPr>
            <a:r>
              <a:rPr lang="en-IN" dirty="0">
                <a:latin typeface="Playfair Display"/>
                <a:ea typeface="Playfair Display"/>
                <a:cs typeface="Playfair Display"/>
                <a:sym typeface="Playfair Display"/>
              </a:rPr>
              <a:t>[5] Malakhov, A. (2016, July). Composable multi-threading for Python libraries. In Proceedings of the Python in Science Conferences.</a:t>
            </a:r>
          </a:p>
          <a:p>
            <a:pPr marL="457200" lvl="0" indent="-304800">
              <a:spcBef>
                <a:spcPts val="0"/>
              </a:spcBef>
              <a:buSzPts val="1200"/>
              <a:buFont typeface="Playfair Display"/>
              <a:buChar char="●"/>
            </a:pPr>
            <a:r>
              <a:rPr lang="en-IN" dirty="0">
                <a:latin typeface="Playfair Display"/>
                <a:ea typeface="Playfair Display"/>
                <a:cs typeface="Playfair Display"/>
                <a:sym typeface="Playfair Display"/>
              </a:rPr>
              <a:t>[6] Meier, L., Honegger, D., &amp; </a:t>
            </a:r>
            <a:r>
              <a:rPr lang="en-IN" dirty="0" err="1">
                <a:latin typeface="Playfair Display"/>
                <a:ea typeface="Playfair Display"/>
                <a:cs typeface="Playfair Display"/>
                <a:sym typeface="Playfair Display"/>
              </a:rPr>
              <a:t>Pollefeys</a:t>
            </a:r>
            <a:r>
              <a:rPr lang="en-IN" dirty="0">
                <a:latin typeface="Playfair Display"/>
                <a:ea typeface="Playfair Display"/>
                <a:cs typeface="Playfair Display"/>
                <a:sym typeface="Playfair Display"/>
              </a:rPr>
              <a:t>, M. (2015, May). PX4: A node-based multithreaded open source robotics framework for deeply embedded platforms. In 2015 IEEE international conference on robotics and automation (ICRA) (pp. 6235-6240). IEEE.</a:t>
            </a:r>
          </a:p>
          <a:p>
            <a:pPr marL="0" lvl="0" indent="0">
              <a:spcBef>
                <a:spcPts val="0"/>
              </a:spcBef>
              <a:buNone/>
            </a:pPr>
            <a:endParaRPr lang="en-IN" dirty="0">
              <a:latin typeface="Playfair Display"/>
              <a:ea typeface="Playfair Display"/>
              <a:cs typeface="Playfair Display"/>
              <a:sym typeface="Playfair Display"/>
            </a:endParaRPr>
          </a:p>
          <a:p>
            <a:endParaRPr lang="en-IN" dirty="0"/>
          </a:p>
        </p:txBody>
      </p:sp>
    </p:spTree>
    <p:extLst>
      <p:ext uri="{BB962C8B-B14F-4D97-AF65-F5344CB8AC3E}">
        <p14:creationId xmlns:p14="http://schemas.microsoft.com/office/powerpoint/2010/main" val="185764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dirty="0"/>
          </a:p>
        </p:txBody>
      </p:sp>
      <p:sp>
        <p:nvSpPr>
          <p:cNvPr id="3" name="Content Placeholder 2">
            <a:extLst>
              <a:ext uri="{FF2B5EF4-FFF2-40B4-BE49-F238E27FC236}">
                <a16:creationId xmlns:a16="http://schemas.microsoft.com/office/drawing/2014/main" id="{B0239827-03F0-4241-BBC0-ECD0A4F71728}"/>
              </a:ext>
            </a:extLst>
          </p:cNvPr>
          <p:cNvSpPr>
            <a:spLocks noGrp="1"/>
          </p:cNvSpPr>
          <p:nvPr>
            <p:ph idx="1"/>
          </p:nvPr>
        </p:nvSpPr>
        <p:spPr/>
        <p:txBody>
          <a:bodyPr>
            <a:normAutofit lnSpcReduction="10000"/>
          </a:bodyPr>
          <a:lstStyle/>
          <a:p>
            <a:r>
              <a:rPr lang="en-US" dirty="0"/>
              <a:t>Detecting duplicate images from huge number of images is a tedious task which can be automated to save time and removing duplicate data to save space.</a:t>
            </a:r>
          </a:p>
          <a:p>
            <a:r>
              <a:rPr lang="en-US" dirty="0"/>
              <a:t>As our usage of mobile grows, the unnecessary duplicate photo and picture files grows in device randomly, ideally every folder of the phone. The duplicate pictures/photos occupy the lots of phone memory and also reduce the operating speed of phone. Manually it is difficult to find and remove them.</a:t>
            </a:r>
          </a:p>
          <a:p>
            <a:r>
              <a:rPr lang="en-US" dirty="0"/>
              <a:t>We present the duplicate images detection using parallel processing from which you can scan through your entire phone and finds the duplicate image/picture/photo files for you. You can make judgement yourself if you want to delete by selecting them.</a:t>
            </a:r>
          </a:p>
          <a:p>
            <a:r>
              <a:rPr lang="en-US" dirty="0"/>
              <a:t>At the end we will also analyze the compute time and power consumed of processing on multiple core v/s single core using threads and provide benchmarks for both along with graphical representations.</a:t>
            </a:r>
            <a:br>
              <a:rPr lang="en-US" dirty="0"/>
            </a:br>
            <a:endParaRPr lang="en-IN"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A643-3F6D-42B7-84F6-B060336A8B4D}"/>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3479E0C6-17F8-49E5-8BE7-E7CD8CA6F4BE}"/>
              </a:ext>
            </a:extLst>
          </p:cNvPr>
          <p:cNvSpPr>
            <a:spLocks noGrp="1"/>
          </p:cNvSpPr>
          <p:nvPr>
            <p:ph idx="1"/>
          </p:nvPr>
        </p:nvSpPr>
        <p:spPr/>
        <p:txBody>
          <a:bodyPr/>
          <a:lstStyle/>
          <a:p>
            <a:r>
              <a:rPr lang="en-US" dirty="0"/>
              <a:t>Detecting Duplicate images from a large sample of given images in lesser time compared to Sequential Single Core Execution</a:t>
            </a:r>
          </a:p>
          <a:p>
            <a:r>
              <a:rPr lang="en-US" dirty="0"/>
              <a:t>Analysis of Processing on Multiple Core v/s Single Core using Threads </a:t>
            </a:r>
          </a:p>
          <a:p>
            <a:endParaRPr lang="en-IN" dirty="0"/>
          </a:p>
        </p:txBody>
      </p:sp>
    </p:spTree>
    <p:extLst>
      <p:ext uri="{BB962C8B-B14F-4D97-AF65-F5344CB8AC3E}">
        <p14:creationId xmlns:p14="http://schemas.microsoft.com/office/powerpoint/2010/main" val="70925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9EBC-E3E4-4933-AD71-2510824D2BF2}"/>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5E686DA5-5E24-498E-83D6-AEADE6092FB3}"/>
              </a:ext>
            </a:extLst>
          </p:cNvPr>
          <p:cNvSpPr>
            <a:spLocks noGrp="1"/>
          </p:cNvSpPr>
          <p:nvPr>
            <p:ph idx="1"/>
          </p:nvPr>
        </p:nvSpPr>
        <p:spPr/>
        <p:txBody>
          <a:bodyPr>
            <a:normAutofit fontScale="92500" lnSpcReduction="20000"/>
          </a:bodyPr>
          <a:lstStyle/>
          <a:p>
            <a:pPr marL="0" lvl="0" indent="0" algn="just">
              <a:spcBef>
                <a:spcPts val="0"/>
              </a:spcBef>
              <a:buNone/>
            </a:pPr>
            <a:r>
              <a:rPr lang="en-US" dirty="0">
                <a:latin typeface="Playfair Display"/>
                <a:ea typeface="Playfair Display"/>
                <a:cs typeface="Playfair Display"/>
                <a:sym typeface="Playfair Display"/>
              </a:rPr>
              <a:t>Jatin had a recent trip to Pondi, He asks from his friends to upload all clicked images on google drive.</a:t>
            </a:r>
          </a:p>
          <a:p>
            <a:pPr marL="0" lvl="0" indent="0" algn="just">
              <a:spcBef>
                <a:spcPts val="0"/>
              </a:spcBef>
              <a:buNone/>
            </a:pPr>
            <a:r>
              <a:rPr lang="en-US" dirty="0">
                <a:latin typeface="Playfair Display"/>
                <a:ea typeface="Playfair Display"/>
                <a:cs typeface="Playfair Display"/>
                <a:sym typeface="Playfair Display"/>
              </a:rPr>
              <a:t>Now here comes the tedious problem, Jatin is a bit late in making his this scheme and his friends have already exchanged images among them but still scattered and few only with all.</a:t>
            </a:r>
          </a:p>
          <a:p>
            <a:pPr marL="0" lvl="0" indent="0" algn="just">
              <a:spcBef>
                <a:spcPts val="0"/>
              </a:spcBef>
              <a:buNone/>
            </a:pPr>
            <a:endParaRPr lang="en-US" dirty="0">
              <a:latin typeface="Playfair Display"/>
              <a:ea typeface="Playfair Display"/>
              <a:cs typeface="Playfair Display"/>
              <a:sym typeface="Playfair Display"/>
            </a:endParaRPr>
          </a:p>
          <a:p>
            <a:pPr marL="0" lvl="0" indent="0" algn="just">
              <a:spcBef>
                <a:spcPts val="0"/>
              </a:spcBef>
              <a:buNone/>
            </a:pPr>
            <a:r>
              <a:rPr lang="en-US" dirty="0">
                <a:latin typeface="Playfair Display"/>
                <a:ea typeface="Playfair Display"/>
                <a:cs typeface="Playfair Display"/>
                <a:sym typeface="Playfair Display"/>
              </a:rPr>
              <a:t>Now he needed to get these images, and thus many duplicate images to be deleted [seems like Jatin likes to keep things clean and untidy]. And here he makes a google search: “How to Remove Duplicate Images”.</a:t>
            </a:r>
          </a:p>
          <a:p>
            <a:pPr marL="0" lvl="0" indent="0" algn="just">
              <a:spcBef>
                <a:spcPts val="0"/>
              </a:spcBef>
              <a:buNone/>
            </a:pPr>
            <a:endParaRPr lang="en-US" dirty="0">
              <a:latin typeface="Playfair Display"/>
              <a:ea typeface="Playfair Display"/>
              <a:cs typeface="Playfair Display"/>
              <a:sym typeface="Playfair Display"/>
            </a:endParaRPr>
          </a:p>
          <a:p>
            <a:pPr marL="0" lvl="0" indent="0" algn="just">
              <a:spcBef>
                <a:spcPts val="0"/>
              </a:spcBef>
              <a:buNone/>
            </a:pPr>
            <a:r>
              <a:rPr lang="en-US" dirty="0">
                <a:latin typeface="Playfair Display"/>
                <a:ea typeface="Playfair Display"/>
                <a:cs typeface="Playfair Display"/>
                <a:sym typeface="Playfair Display"/>
              </a:rPr>
              <a:t>Now the google search brings in some results, where one result is about Duplicate Cleaner. But Duplicate Cleaner free plan has some limitations, limited speed in free mode, so we thought why not to make our own Duplicate Image Cleaner Pro using Parallelism Fundamentals. </a:t>
            </a:r>
          </a:p>
          <a:p>
            <a:pPr marL="0" lvl="0" indent="0" algn="just">
              <a:spcBef>
                <a:spcPts val="0"/>
              </a:spcBef>
              <a:buNone/>
            </a:pPr>
            <a:endParaRPr lang="en-US" dirty="0">
              <a:latin typeface="Playfair Display"/>
              <a:ea typeface="Playfair Display"/>
              <a:cs typeface="Playfair Display"/>
              <a:sym typeface="Playfair Display"/>
            </a:endParaRPr>
          </a:p>
          <a:p>
            <a:pPr marL="0" lvl="0" indent="0" algn="just">
              <a:spcBef>
                <a:spcPts val="0"/>
              </a:spcBef>
              <a:buNone/>
            </a:pPr>
            <a:r>
              <a:rPr lang="en-US" dirty="0">
                <a:latin typeface="Playfair Display"/>
                <a:ea typeface="Playfair Display"/>
                <a:cs typeface="Playfair Display"/>
                <a:sym typeface="Playfair Display"/>
              </a:rPr>
              <a:t>That must be a long motivation story if think about it that’s the story with almost anyone who has gone on a group trip, that’s facts.</a:t>
            </a:r>
          </a:p>
          <a:p>
            <a:pPr marL="0" lvl="0" indent="0" algn="just">
              <a:spcBef>
                <a:spcPts val="0"/>
              </a:spcBef>
              <a:buClr>
                <a:schemeClr val="dk2"/>
              </a:buClr>
              <a:buSzPts val="1100"/>
              <a:buNone/>
            </a:pPr>
            <a:endParaRPr lang="en-US" dirty="0">
              <a:latin typeface="Playfair Display"/>
              <a:ea typeface="Playfair Display"/>
              <a:cs typeface="Playfair Display"/>
              <a:sym typeface="Playfair Display"/>
            </a:endParaRPr>
          </a:p>
          <a:p>
            <a:pPr marL="0" lvl="0" indent="0" algn="just">
              <a:spcBef>
                <a:spcPts val="0"/>
              </a:spcBef>
              <a:buNone/>
            </a:pPr>
            <a:r>
              <a:rPr lang="en-US" dirty="0">
                <a:latin typeface="Playfair Display"/>
                <a:ea typeface="Playfair Display"/>
                <a:cs typeface="Playfair Display"/>
                <a:sym typeface="Playfair Display"/>
              </a:rPr>
              <a:t>In conclusion: We end up with idea for our PDC Project</a:t>
            </a:r>
          </a:p>
          <a:p>
            <a:endParaRPr lang="en-IN" dirty="0"/>
          </a:p>
        </p:txBody>
      </p:sp>
    </p:spTree>
    <p:extLst>
      <p:ext uri="{BB962C8B-B14F-4D97-AF65-F5344CB8AC3E}">
        <p14:creationId xmlns:p14="http://schemas.microsoft.com/office/powerpoint/2010/main" val="329500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0894-5CE5-4DBF-8BDE-F7011402E56F}"/>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DF728D5C-F3A6-4F39-BFD1-ACB4B2178060}"/>
              </a:ext>
            </a:extLst>
          </p:cNvPr>
          <p:cNvSpPr>
            <a:spLocks noGrp="1"/>
          </p:cNvSpPr>
          <p:nvPr>
            <p:ph idx="1"/>
          </p:nvPr>
        </p:nvSpPr>
        <p:spPr/>
        <p:txBody>
          <a:bodyPr>
            <a:normAutofit/>
          </a:bodyPr>
          <a:lstStyle/>
          <a:p>
            <a:pPr marL="0" indent="0">
              <a:buNone/>
            </a:pPr>
            <a:r>
              <a:rPr lang="en-IN" dirty="0"/>
              <a:t>In [1] “Image quality assessment: from error visibility to structural similarity. IEEE transactions on image processing” the authors Wang, Z., </a:t>
            </a:r>
            <a:r>
              <a:rPr lang="en-IN" dirty="0" err="1"/>
              <a:t>Bovik</a:t>
            </a:r>
            <a:r>
              <a:rPr lang="en-IN" dirty="0"/>
              <a:t>, A. C., Sheikh, H. R., &amp; </a:t>
            </a:r>
            <a:r>
              <a:rPr lang="en-IN" dirty="0" err="1"/>
              <a:t>Simoncelli</a:t>
            </a:r>
            <a:r>
              <a:rPr lang="en-IN" dirty="0"/>
              <a:t>, E. P. develop a method for assessing perceptual image quality traditionally attempted to quantify the visibility of errors (differences) between a distorted image and a reference image using a variety of known properties of the human visual system. Under the assumption that human visual perception is highly adapted for extracting structural information from a scene, we introduce an alternative complementary framework for quality assessment based on the degradation of structural information. As a specific example of this concept, we develop a Structural Similarity Index and demonstrate its promise through a set of intuitive examples, as well as comparison to both subjective ratings and state-of the-art objective methods on a database of images compressed with JPEG and JPEG2000</a:t>
            </a:r>
          </a:p>
          <a:p>
            <a:pPr marL="0" indent="0">
              <a:buNone/>
            </a:pPr>
            <a:endParaRPr lang="en-IN" dirty="0"/>
          </a:p>
        </p:txBody>
      </p:sp>
    </p:spTree>
    <p:extLst>
      <p:ext uri="{BB962C8B-B14F-4D97-AF65-F5344CB8AC3E}">
        <p14:creationId xmlns:p14="http://schemas.microsoft.com/office/powerpoint/2010/main" val="310735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84D7-861F-4BF9-989A-448E3BE024CF}"/>
              </a:ext>
            </a:extLst>
          </p:cNvPr>
          <p:cNvSpPr>
            <a:spLocks noGrp="1"/>
          </p:cNvSpPr>
          <p:nvPr>
            <p:ph type="title"/>
          </p:nvPr>
        </p:nvSpPr>
        <p:spPr/>
        <p:txBody>
          <a:bodyPr/>
          <a:lstStyle/>
          <a:p>
            <a:r>
              <a:rPr lang="en-IN" dirty="0"/>
              <a:t>Continued </a:t>
            </a:r>
            <a:r>
              <a:rPr lang="en-IN" sz="2800" dirty="0">
                <a:sym typeface="Wingdings" panose="05000000000000000000" pitchFamily="2" charset="2"/>
              </a:rPr>
              <a:t> </a:t>
            </a:r>
            <a:r>
              <a:rPr lang="en-IN" dirty="0"/>
              <a:t>2</a:t>
            </a:r>
          </a:p>
        </p:txBody>
      </p:sp>
      <p:sp>
        <p:nvSpPr>
          <p:cNvPr id="3" name="Content Placeholder 2">
            <a:extLst>
              <a:ext uri="{FF2B5EF4-FFF2-40B4-BE49-F238E27FC236}">
                <a16:creationId xmlns:a16="http://schemas.microsoft.com/office/drawing/2014/main" id="{387FCF81-A79D-4C06-A256-2FFD313F1101}"/>
              </a:ext>
            </a:extLst>
          </p:cNvPr>
          <p:cNvSpPr>
            <a:spLocks noGrp="1"/>
          </p:cNvSpPr>
          <p:nvPr>
            <p:ph idx="1"/>
          </p:nvPr>
        </p:nvSpPr>
        <p:spPr/>
        <p:txBody>
          <a:bodyPr>
            <a:normAutofit/>
          </a:bodyPr>
          <a:lstStyle/>
          <a:p>
            <a:pPr marL="0" indent="0">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In [3] “Fast image inpainting using similarity of subspace method” the authors Hosoi, T., Kobayashi, K., Ito, K., &amp; Aoki, T. propose a model for Image inpainting is a technique for estimating missing pixel values in an image by using the pixel value information obtained from neighbour pixels of a missing pixel or the prior knowledge derived from learning the object class. In this paper, we propose a fast and accurate image inpainting method using similarity of the subspace. The proposed method generates the subspace from many images related to the object class in the learning step and estimates the missing pixel values of the input image belonging to the same object class so as to maximize the similarity between the input image and the subspace in the inpainting step. Through a set of experiments, we demonstrate that the proposed method exhibits excellent performance in terms of both inpainting accuracy and computation time compared with conventional algorithms.</a:t>
            </a:r>
          </a:p>
          <a:p>
            <a:endParaRPr lang="en-IN" dirty="0"/>
          </a:p>
        </p:txBody>
      </p:sp>
    </p:spTree>
    <p:extLst>
      <p:ext uri="{BB962C8B-B14F-4D97-AF65-F5344CB8AC3E}">
        <p14:creationId xmlns:p14="http://schemas.microsoft.com/office/powerpoint/2010/main" val="296358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06EE-83DE-447F-8C87-EADB35EF443D}"/>
              </a:ext>
            </a:extLst>
          </p:cNvPr>
          <p:cNvSpPr>
            <a:spLocks noGrp="1"/>
          </p:cNvSpPr>
          <p:nvPr>
            <p:ph type="title"/>
          </p:nvPr>
        </p:nvSpPr>
        <p:spPr/>
        <p:txBody>
          <a:bodyPr/>
          <a:lstStyle/>
          <a:p>
            <a:r>
              <a:rPr lang="en-IN" dirty="0"/>
              <a:t>Continued </a:t>
            </a:r>
            <a:r>
              <a:rPr lang="en-IN" sz="2800" dirty="0">
                <a:sym typeface="Wingdings" panose="05000000000000000000" pitchFamily="2" charset="2"/>
              </a:rPr>
              <a:t></a:t>
            </a:r>
            <a:r>
              <a:rPr lang="en-IN" dirty="0">
                <a:sym typeface="Wingdings" panose="05000000000000000000" pitchFamily="2" charset="2"/>
              </a:rPr>
              <a:t> 3</a:t>
            </a:r>
            <a:endParaRPr lang="en-IN" dirty="0"/>
          </a:p>
        </p:txBody>
      </p:sp>
      <p:sp>
        <p:nvSpPr>
          <p:cNvPr id="3" name="Content Placeholder 2">
            <a:extLst>
              <a:ext uri="{FF2B5EF4-FFF2-40B4-BE49-F238E27FC236}">
                <a16:creationId xmlns:a16="http://schemas.microsoft.com/office/drawing/2014/main" id="{C41CD8EE-0B21-4453-B419-F45867DB3308}"/>
              </a:ext>
            </a:extLst>
          </p:cNvPr>
          <p:cNvSpPr>
            <a:spLocks noGrp="1"/>
          </p:cNvSpPr>
          <p:nvPr>
            <p:ph idx="1"/>
          </p:nvPr>
        </p:nvSpPr>
        <p:spPr/>
        <p:txBody>
          <a:bodyPr>
            <a:normAutofit/>
          </a:bodyPr>
          <a:lstStyle/>
          <a:p>
            <a:pPr marL="0" indent="0">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In [4] “Image similarity using Fourier transform” the authors Narayanan, S., &amp; </a:t>
            </a:r>
            <a:r>
              <a:rPr lang="en-IN" dirty="0" err="1">
                <a:latin typeface="Calibri" panose="020F0502020204030204" pitchFamily="34" charset="0"/>
                <a:ea typeface="Calibri" panose="020F0502020204030204" pitchFamily="34" charset="0"/>
                <a:cs typeface="Times New Roman" panose="02020603050405020304" pitchFamily="18" charset="0"/>
              </a:rPr>
              <a:t>Thirivikraman</a:t>
            </a:r>
            <a:r>
              <a:rPr lang="en-IN" dirty="0">
                <a:latin typeface="Calibri" panose="020F0502020204030204" pitchFamily="34" charset="0"/>
                <a:ea typeface="Calibri" panose="020F0502020204030204" pitchFamily="34" charset="0"/>
                <a:cs typeface="Times New Roman" panose="02020603050405020304" pitchFamily="18" charset="0"/>
              </a:rPr>
              <a:t>, P. K. use a similarity measure for images based on values from their respective Fourier Transforms is proposed for image registration. The approach uses image content to generate signatures and is not based on image annotation and therefore does not require human assistance. It uses both, the real and complex components of the FFT to compute the final rank for measuring similarity. Any robust approach must accurately represent all objects in an image and depending on the size of the image data set, diverse techniques may need to be followed. This paper discusses implementation of a similarity rating scheme through the Open CV library and introduces a metric for comparison, carried out by considering Intersection bounds of a covariance matrix of two compared images with normalized values of the Magnitude and Phase spectrum. Sample results on a test collection are given along with data using existing methods of image histogram comparison. Results have shown that this method is particularly advantageous in images with varying degrees of lighting.</a:t>
            </a:r>
          </a:p>
          <a:p>
            <a:pPr marL="0" indent="0">
              <a:buNone/>
            </a:pPr>
            <a:endParaRPr lang="en-IN" dirty="0"/>
          </a:p>
        </p:txBody>
      </p:sp>
    </p:spTree>
    <p:extLst>
      <p:ext uri="{BB962C8B-B14F-4D97-AF65-F5344CB8AC3E}">
        <p14:creationId xmlns:p14="http://schemas.microsoft.com/office/powerpoint/2010/main" val="166784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34E0-49E9-4842-A8C9-EFCF7CFEB99D}"/>
              </a:ext>
            </a:extLst>
          </p:cNvPr>
          <p:cNvSpPr>
            <a:spLocks noGrp="1"/>
          </p:cNvSpPr>
          <p:nvPr>
            <p:ph type="title"/>
          </p:nvPr>
        </p:nvSpPr>
        <p:spPr/>
        <p:txBody>
          <a:bodyPr/>
          <a:lstStyle/>
          <a:p>
            <a:r>
              <a:rPr lang="en-IN" dirty="0"/>
              <a:t>Continued </a:t>
            </a:r>
            <a:r>
              <a:rPr lang="en-IN" sz="2800" dirty="0">
                <a:sym typeface="Wingdings" panose="05000000000000000000" pitchFamily="2" charset="2"/>
              </a:rPr>
              <a:t></a:t>
            </a:r>
            <a:r>
              <a:rPr lang="en-IN" dirty="0">
                <a:sym typeface="Wingdings" panose="05000000000000000000" pitchFamily="2" charset="2"/>
              </a:rPr>
              <a:t> 4</a:t>
            </a:r>
            <a:endParaRPr lang="en-IN" dirty="0"/>
          </a:p>
        </p:txBody>
      </p:sp>
      <p:sp>
        <p:nvSpPr>
          <p:cNvPr id="3" name="Content Placeholder 2">
            <a:extLst>
              <a:ext uri="{FF2B5EF4-FFF2-40B4-BE49-F238E27FC236}">
                <a16:creationId xmlns:a16="http://schemas.microsoft.com/office/drawing/2014/main" id="{C5238A25-4307-4BB1-933F-260D87DA1E02}"/>
              </a:ext>
            </a:extLst>
          </p:cNvPr>
          <p:cNvSpPr>
            <a:spLocks noGrp="1"/>
          </p:cNvSpPr>
          <p:nvPr>
            <p:ph idx="1"/>
          </p:nvPr>
        </p:nvSpPr>
        <p:spPr/>
        <p:txBody>
          <a:bodyPr>
            <a:normAutofit/>
          </a:bodyPr>
          <a:lstStyle/>
          <a:p>
            <a:pPr marL="0" indent="0">
              <a:buNone/>
            </a:pPr>
            <a:r>
              <a:rPr lang="en-IN" dirty="0"/>
              <a:t>In [6] “Image Edge Detection Based On </a:t>
            </a:r>
            <a:r>
              <a:rPr lang="en-IN" dirty="0" err="1"/>
              <a:t>Opencv</a:t>
            </a:r>
            <a:r>
              <a:rPr lang="en-IN" dirty="0"/>
              <a:t>” the authors </a:t>
            </a:r>
            <a:r>
              <a:rPr lang="en-IN" dirty="0" err="1"/>
              <a:t>Xie</a:t>
            </a:r>
            <a:r>
              <a:rPr lang="en-IN" dirty="0"/>
              <a:t>, G., &amp; Lu, W. introduce a method of image edge detection to determine the exact number of the copper core in the tiny wire based on OpenCV with rich computer vision and image processing algorithms and functions. Firstly, we use high-resolution camera to take picture of the internal structure of the wire. Secondly, we use OpenCV image processing functions to implement image pre-processing. Thirdly we use morphological opening and closing operations to segment image because of their blur image edges. Finally the exact number of copper core can be clearly distinguished through contour tracking. By using of Borland C++ Builder 6.0, experimental results show that OpenCV based image edge detection methods are simple, high code integration, and high image edge positioning accuracy.</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8577937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293</TotalTime>
  <Words>2916</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Candara</vt:lpstr>
      <vt:lpstr>Consolas</vt:lpstr>
      <vt:lpstr>Playfair Display</vt:lpstr>
      <vt:lpstr>Wingdings</vt:lpstr>
      <vt:lpstr>Tech Computer 16x9</vt:lpstr>
      <vt:lpstr>Duplicate Images Detection using Parallel Processing</vt:lpstr>
      <vt:lpstr>Index of Presentation</vt:lpstr>
      <vt:lpstr>Abstract</vt:lpstr>
      <vt:lpstr>Aim</vt:lpstr>
      <vt:lpstr>Motivation</vt:lpstr>
      <vt:lpstr>Literature survey</vt:lpstr>
      <vt:lpstr>Continued  2</vt:lpstr>
      <vt:lpstr>Continued  3</vt:lpstr>
      <vt:lpstr>Continued  4</vt:lpstr>
      <vt:lpstr>Continued  5</vt:lpstr>
      <vt:lpstr>Continued  6</vt:lpstr>
      <vt:lpstr>Continued  7</vt:lpstr>
      <vt:lpstr>Existing and Proposed Solutions</vt:lpstr>
      <vt:lpstr>Algorithms</vt:lpstr>
      <vt:lpstr>Basic Algorithm</vt:lpstr>
      <vt:lpstr>Explanation of the Algorithm</vt:lpstr>
      <vt:lpstr>Serial Algorithm Vs Parallel Algorithm</vt:lpstr>
      <vt:lpstr>Multiprocessing vs Multithreading</vt:lpstr>
      <vt:lpstr>Important Details</vt:lpstr>
      <vt:lpstr>How is CPU influenced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Duplicate Images Detection using Parallel Processing</dc:title>
  <dc:creator>Paurush Batish</dc:creator>
  <cp:lastModifiedBy>Paurush Batish</cp:lastModifiedBy>
  <cp:revision>11</cp:revision>
  <dcterms:created xsi:type="dcterms:W3CDTF">2020-10-18T07:21:12Z</dcterms:created>
  <dcterms:modified xsi:type="dcterms:W3CDTF">2020-10-18T12:14:48Z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