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57" r:id="rId4"/>
    <p:sldId id="275" r:id="rId5"/>
    <p:sldId id="258" r:id="rId6"/>
    <p:sldId id="300" r:id="rId7"/>
    <p:sldId id="259" r:id="rId8"/>
    <p:sldId id="263" r:id="rId9"/>
    <p:sldId id="264" r:id="rId10"/>
    <p:sldId id="295" r:id="rId11"/>
    <p:sldId id="298" r:id="rId12"/>
    <p:sldId id="266" r:id="rId13"/>
    <p:sldId id="267" r:id="rId14"/>
    <p:sldId id="268" r:id="rId15"/>
    <p:sldId id="269" r:id="rId16"/>
    <p:sldId id="270" r:id="rId17"/>
    <p:sldId id="271" r:id="rId18"/>
    <p:sldId id="272" r:id="rId19"/>
    <p:sldId id="278" r:id="rId20"/>
    <p:sldId id="279" r:id="rId21"/>
    <p:sldId id="296" r:id="rId22"/>
    <p:sldId id="297" r:id="rId23"/>
    <p:sldId id="280" r:id="rId24"/>
    <p:sldId id="281" r:id="rId25"/>
    <p:sldId id="282" r:id="rId26"/>
    <p:sldId id="30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184DA70-C731-4C70-880D-CCD4705E623C}" type="datetime1">
              <a:rPr lang="en-US" smtClean="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10/6/2020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7669AF7-7BEB-44E4-9852-375E34362B5B}" type="datetime1">
              <a:rPr lang="en-US" smtClean="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AAAC38D-0552-4C82-B593-E6124DFADBE2}" type="datetime1">
              <a:rPr lang="en-US" smtClean="0"/>
              <a:t>10/6/2020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2D6E202-B606-4609-B914-27C9371A1F6D}" type="datetime1">
              <a:rPr lang="en-US" smtClean="0"/>
              <a:t>10/6/2020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2BEA474-078D-4E9B-9B14-09A87B19DC46}" type="datetime1">
              <a:rPr lang="en-US" smtClean="0"/>
              <a:t>10/6/2020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07D986-8816-4272-A432-0437A28A9828}" type="datetime1">
              <a:rPr lang="en-US" smtClean="0"/>
              <a:t>10/6/2020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2D6E202-B606-4609-B914-27C9371A1F6D}" type="datetime1">
              <a:rPr lang="en-US" smtClean="0"/>
              <a:t>10/6/2020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98EE3D-8CD1-4C3F-BD1C-C98C959646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p:cNvPicPr>
            <a:picLocks noChangeAspect="1"/>
          </p:cNvPicPr>
          <p:nvPr/>
        </p:nvPicPr>
        <p:blipFill rotWithShape="1">
          <a:blip r:embed="rId2">
            <a:alphaModFix amt="35000"/>
          </a:blip>
          <a:srcRect t="15730"/>
          <a:stretch>
            <a:fillRect/>
          </a:stretch>
        </p:blipFill>
        <p:spPr>
          <a:xfrm>
            <a:off x="0" y="10"/>
            <a:ext cx="12191980" cy="6857990"/>
          </a:xfrm>
          <a:prstGeom prst="rect">
            <a:avLst/>
          </a:prstGeom>
        </p:spPr>
      </p:pic>
      <p:sp>
        <p:nvSpPr>
          <p:cNvPr id="2" name="Title 1"/>
          <p:cNvSpPr>
            <a:spLocks noGrp="1"/>
          </p:cNvSpPr>
          <p:nvPr>
            <p:ph type="ctrTitle"/>
          </p:nvPr>
        </p:nvSpPr>
        <p:spPr>
          <a:xfrm>
            <a:off x="978877" y="1793631"/>
            <a:ext cx="10058400" cy="1995854"/>
          </a:xfrm>
        </p:spPr>
        <p:txBody>
          <a:bodyPr>
            <a:normAutofit fontScale="90000"/>
          </a:bodyPr>
          <a:lstStyle/>
          <a:p>
            <a:pPr algn="ctr">
              <a:lnSpc>
                <a:spcPct val="100000"/>
              </a:lnSpc>
              <a:spcAft>
                <a:spcPts val="600"/>
              </a:spcAft>
            </a:pPr>
            <a:r>
              <a:rPr lang="en-IN" sz="3600" dirty="0">
                <a:solidFill>
                  <a:schemeClr val="accent4"/>
                </a:solidFill>
              </a:rPr>
              <a:t>Lean Start-up Management (MGT1022)</a:t>
            </a:r>
            <a:br>
              <a:rPr lang="en-IN" sz="3600" dirty="0">
                <a:solidFill>
                  <a:schemeClr val="accent4"/>
                </a:solidFill>
              </a:rPr>
            </a:br>
            <a:r>
              <a:rPr lang="en-IN" sz="3600" dirty="0">
                <a:solidFill>
                  <a:schemeClr val="accent4"/>
                </a:solidFill>
              </a:rPr>
              <a:t>Review - II </a:t>
            </a:r>
            <a:br>
              <a:rPr lang="en-IN" sz="3600" dirty="0">
                <a:solidFill>
                  <a:schemeClr val="accent4"/>
                </a:solidFill>
              </a:rPr>
            </a:br>
            <a:r>
              <a:rPr lang="en-IN" sz="3600" dirty="0">
                <a:solidFill>
                  <a:schemeClr val="accent4"/>
                </a:solidFill>
              </a:rPr>
              <a:t>Team 3</a:t>
            </a:r>
          </a:p>
        </p:txBody>
      </p:sp>
      <p:sp>
        <p:nvSpPr>
          <p:cNvPr id="3" name="Subtitle 2"/>
          <p:cNvSpPr>
            <a:spLocks noGrp="1"/>
          </p:cNvSpPr>
          <p:nvPr>
            <p:ph type="subTitle" idx="1"/>
          </p:nvPr>
        </p:nvSpPr>
        <p:spPr>
          <a:xfrm>
            <a:off x="1154904" y="5911245"/>
            <a:ext cx="10058400" cy="568686"/>
          </a:xfrm>
        </p:spPr>
        <p:txBody>
          <a:bodyPr>
            <a:normAutofit/>
          </a:bodyPr>
          <a:lstStyle/>
          <a:p>
            <a:pPr algn="ctr"/>
            <a:r>
              <a:rPr lang="en-IN" dirty="0">
                <a:solidFill>
                  <a:srgbClr val="FFFFFF"/>
                </a:solidFill>
              </a:rPr>
              <a:t>Simplify – “Making student’s lives easier”</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9626" y="4408351"/>
            <a:ext cx="1473735" cy="135881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895" y="896620"/>
            <a:ext cx="11078210" cy="2992755"/>
          </a:xfrm>
        </p:spPr>
        <p:txBody>
          <a:bodyPr>
            <a:normAutofit/>
          </a:bodyPr>
          <a:lstStyle/>
          <a:p>
            <a:pPr algn="just"/>
            <a:r>
              <a:rPr lang="en-US" altLang="en-IN"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Boosting service quality</a:t>
            </a:r>
            <a:r>
              <a:rPr lang="en-IN"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Most of the users have an expectation of achieving the desired functionality without any interruption or  hindrance of the external application or the services that forces them to buy or involve in activities which are not supposed to be the part of the process.</a:t>
            </a:r>
          </a:p>
          <a:p>
            <a:pPr lvl="1" algn="just"/>
            <a:r>
              <a:rPr lang="en-IN" sz="16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Using intelligent Web Services to target advertisements that are relevant to them and provides good value for their choices.</a:t>
            </a:r>
          </a:p>
          <a:p>
            <a:pPr lvl="1" algn="just"/>
            <a:r>
              <a:rPr lang="en-IN" sz="16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Keeping the  interruption levels to the minimum level so that functionality can be achieved with the minimum hindrance and people can focus on their work.</a:t>
            </a:r>
          </a:p>
          <a:p>
            <a:pPr lvl="1" algn="just"/>
            <a:r>
              <a:rPr lang="en-IN" sz="16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Minimising the use of the complex mechanism which increases the user interaction times which makes people dissatisfied.</a:t>
            </a:r>
          </a:p>
          <a:p>
            <a:pPr marL="0" indent="0">
              <a:buNone/>
            </a:pP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B6B0-39CD-488E-8E27-13BE97C2709C}"/>
              </a:ext>
            </a:extLst>
          </p:cNvPr>
          <p:cNvSpPr>
            <a:spLocks noGrp="1"/>
          </p:cNvSpPr>
          <p:nvPr>
            <p:ph type="title"/>
          </p:nvPr>
        </p:nvSpPr>
        <p:spPr>
          <a:xfrm>
            <a:off x="2995656" y="437153"/>
            <a:ext cx="6200687" cy="1022370"/>
          </a:xfrm>
        </p:spPr>
        <p:txBody>
          <a:bodyPr/>
          <a:lstStyle/>
          <a:p>
            <a:r>
              <a:rPr lang="en-IN" dirty="0"/>
              <a:t>Customer Segmentation</a:t>
            </a:r>
          </a:p>
        </p:txBody>
      </p:sp>
      <p:sp>
        <p:nvSpPr>
          <p:cNvPr id="3" name="Content Placeholder 2">
            <a:extLst>
              <a:ext uri="{FF2B5EF4-FFF2-40B4-BE49-F238E27FC236}">
                <a16:creationId xmlns:a16="http://schemas.microsoft.com/office/drawing/2014/main" id="{09B42F05-E8EF-4E41-9838-6A83593BC73D}"/>
              </a:ext>
            </a:extLst>
          </p:cNvPr>
          <p:cNvSpPr>
            <a:spLocks noGrp="1"/>
          </p:cNvSpPr>
          <p:nvPr>
            <p:ph idx="1"/>
          </p:nvPr>
        </p:nvSpPr>
        <p:spPr>
          <a:xfrm>
            <a:off x="448408" y="2066192"/>
            <a:ext cx="11210192" cy="4354655"/>
          </a:xfrm>
        </p:spPr>
        <p:txBody>
          <a:bodyPr/>
          <a:lstStyle/>
          <a:p>
            <a:r>
              <a:rPr lang="en-IN" dirty="0"/>
              <a:t>We shall divide our prospective clients into multiple Segments:</a:t>
            </a:r>
          </a:p>
          <a:p>
            <a:pPr lvl="1"/>
            <a:r>
              <a:rPr lang="en-IN" dirty="0"/>
              <a:t>Based on Competition:</a:t>
            </a:r>
          </a:p>
          <a:p>
            <a:pPr lvl="2"/>
            <a:r>
              <a:rPr lang="en-IN" u="sng" dirty="0">
                <a:solidFill>
                  <a:srgbClr val="FF0000"/>
                </a:solidFill>
              </a:rPr>
              <a:t>Main Campus</a:t>
            </a:r>
            <a:r>
              <a:rPr lang="en-IN" dirty="0">
                <a:solidFill>
                  <a:srgbClr val="FF0000"/>
                </a:solidFill>
              </a:rPr>
              <a:t>: </a:t>
            </a:r>
            <a:r>
              <a:rPr lang="en-IN" dirty="0"/>
              <a:t>Have greater access to book stores and libraries. More students to interact with and more competition faced here.</a:t>
            </a:r>
          </a:p>
          <a:p>
            <a:pPr lvl="2"/>
            <a:r>
              <a:rPr lang="en-IN" u="sng" dirty="0">
                <a:solidFill>
                  <a:srgbClr val="FF0000"/>
                </a:solidFill>
              </a:rPr>
              <a:t>Other Campuses</a:t>
            </a:r>
            <a:r>
              <a:rPr lang="en-IN" dirty="0">
                <a:solidFill>
                  <a:srgbClr val="FF0000"/>
                </a:solidFill>
              </a:rPr>
              <a:t>: </a:t>
            </a:r>
            <a:r>
              <a:rPr lang="en-IN" dirty="0"/>
              <a:t>Do not have the same level of facilities as the main campus and thus depend on senior recommendations and study materials more.</a:t>
            </a:r>
          </a:p>
          <a:p>
            <a:pPr lvl="1"/>
            <a:r>
              <a:rPr lang="en-IN" dirty="0"/>
              <a:t>Based on Year:</a:t>
            </a:r>
          </a:p>
          <a:p>
            <a:pPr lvl="2"/>
            <a:r>
              <a:rPr lang="en-IN" u="sng" dirty="0">
                <a:solidFill>
                  <a:srgbClr val="FF0000"/>
                </a:solidFill>
              </a:rPr>
              <a:t>Pre-Final Year Students</a:t>
            </a:r>
            <a:r>
              <a:rPr lang="en-IN" dirty="0">
                <a:solidFill>
                  <a:srgbClr val="FF0000"/>
                </a:solidFill>
              </a:rPr>
              <a:t>: </a:t>
            </a:r>
            <a:r>
              <a:rPr lang="en-IN" dirty="0"/>
              <a:t>Will require access to placement books, books for other competitive exams such as GRE, CAT etc.</a:t>
            </a:r>
          </a:p>
          <a:p>
            <a:pPr lvl="2"/>
            <a:r>
              <a:rPr lang="en-IN" u="sng" dirty="0">
                <a:solidFill>
                  <a:srgbClr val="FF0000"/>
                </a:solidFill>
              </a:rPr>
              <a:t>Final Year Students</a:t>
            </a:r>
            <a:r>
              <a:rPr lang="en-IN" dirty="0">
                <a:solidFill>
                  <a:srgbClr val="FF0000"/>
                </a:solidFill>
              </a:rPr>
              <a:t>: </a:t>
            </a:r>
            <a:r>
              <a:rPr lang="en-IN" dirty="0"/>
              <a:t>Most probable segment to sell old material before they pass out.</a:t>
            </a:r>
          </a:p>
          <a:p>
            <a:pPr lvl="2"/>
            <a:r>
              <a:rPr lang="en-IN" u="sng" dirty="0">
                <a:solidFill>
                  <a:srgbClr val="FF0000"/>
                </a:solidFill>
              </a:rPr>
              <a:t>First Year Students</a:t>
            </a:r>
            <a:r>
              <a:rPr lang="en-IN" dirty="0">
                <a:solidFill>
                  <a:srgbClr val="FF0000"/>
                </a:solidFill>
              </a:rPr>
              <a:t>: </a:t>
            </a:r>
            <a:r>
              <a:rPr lang="en-IN" dirty="0"/>
              <a:t>Will not have personal connections to seniors as they are new to the college. Will benefit them the most as it helps them connect to seniors for materials and advice.</a:t>
            </a:r>
          </a:p>
        </p:txBody>
      </p:sp>
    </p:spTree>
    <p:extLst>
      <p:ext uri="{BB962C8B-B14F-4D97-AF65-F5344CB8AC3E}">
        <p14:creationId xmlns:p14="http://schemas.microsoft.com/office/powerpoint/2010/main" val="235437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31645"/>
            <a:ext cx="7729728" cy="1188720"/>
          </a:xfrm>
        </p:spPr>
        <p:txBody>
          <a:bodyPr/>
          <a:lstStyle/>
          <a:p>
            <a:r>
              <a:rPr lang="en-IN" dirty="0"/>
              <a:t>Business Blueprint</a:t>
            </a:r>
          </a:p>
        </p:txBody>
      </p:sp>
      <p:sp>
        <p:nvSpPr>
          <p:cNvPr id="3" name="Content Placeholder 2"/>
          <p:cNvSpPr>
            <a:spLocks noGrp="1"/>
          </p:cNvSpPr>
          <p:nvPr>
            <p:ph idx="1"/>
          </p:nvPr>
        </p:nvSpPr>
        <p:spPr>
          <a:xfrm>
            <a:off x="325315" y="1872762"/>
            <a:ext cx="11737731" cy="4765430"/>
          </a:xfrm>
        </p:spPr>
        <p:txBody>
          <a:bodyPr>
            <a:normAutofit/>
          </a:bodyPr>
          <a:lstStyle/>
          <a:p>
            <a:pPr algn="just"/>
            <a:r>
              <a:rPr lang="en-IN" sz="2400" dirty="0"/>
              <a:t>What is a Business Blueprint?</a:t>
            </a:r>
          </a:p>
          <a:p>
            <a:pPr lvl="1" algn="just"/>
            <a:r>
              <a:rPr lang="en-US" sz="2000" b="0" i="0" dirty="0">
                <a:effectLst/>
              </a:rPr>
              <a:t>A business blueprint is a strategic plan that tells those operating the business the productivity requirements, the necessary jobs, the milestones, the targets, and the expected outcomes.  A business blueprint is a plan for how you will strategically execute business.</a:t>
            </a:r>
          </a:p>
          <a:p>
            <a:pPr lvl="1" algn="just"/>
            <a:endParaRPr lang="en-US" sz="2000" dirty="0"/>
          </a:p>
          <a:p>
            <a:pPr algn="just"/>
            <a:r>
              <a:rPr lang="en-IN" sz="2400" dirty="0"/>
              <a:t>What does it Consist of ?</a:t>
            </a:r>
          </a:p>
          <a:p>
            <a:pPr lvl="1" algn="just"/>
            <a:r>
              <a:rPr lang="en-IN" sz="2000" dirty="0"/>
              <a:t>Organizational Chart</a:t>
            </a:r>
          </a:p>
          <a:p>
            <a:pPr lvl="1" algn="just"/>
            <a:r>
              <a:rPr lang="en-IN" sz="2000" dirty="0"/>
              <a:t>Job Structures / Prototypes</a:t>
            </a:r>
          </a:p>
          <a:p>
            <a:pPr lvl="1" algn="just"/>
            <a:r>
              <a:rPr lang="en-IN" sz="2000" dirty="0"/>
              <a:t>Business Plan</a:t>
            </a:r>
          </a:p>
          <a:p>
            <a:pPr lvl="1" algn="just"/>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64592"/>
            <a:ext cx="7729728" cy="1188720"/>
          </a:xfrm>
        </p:spPr>
        <p:txBody>
          <a:bodyPr/>
          <a:lstStyle/>
          <a:p>
            <a:r>
              <a:rPr lang="en-IN" dirty="0"/>
              <a:t>Organizational Chart</a:t>
            </a:r>
          </a:p>
        </p:txBody>
      </p:sp>
      <p:sp>
        <p:nvSpPr>
          <p:cNvPr id="5" name="TextBox 4"/>
          <p:cNvSpPr txBox="1"/>
          <p:nvPr/>
        </p:nvSpPr>
        <p:spPr>
          <a:xfrm>
            <a:off x="5517173" y="1943101"/>
            <a:ext cx="1157654" cy="738664"/>
          </a:xfrm>
          <a:prstGeom prst="rect">
            <a:avLst/>
          </a:prstGeom>
          <a:solidFill>
            <a:schemeClr val="accent1"/>
          </a:solidFill>
        </p:spPr>
        <p:txBody>
          <a:bodyPr wrap="square" rtlCol="0">
            <a:spAutoFit/>
          </a:bodyPr>
          <a:lstStyle/>
          <a:p>
            <a:pPr algn="ctr"/>
            <a:endParaRPr lang="en-IN" sz="1400" dirty="0"/>
          </a:p>
          <a:p>
            <a:pPr algn="ctr"/>
            <a:r>
              <a:rPr lang="en-IN" sz="1400" dirty="0"/>
              <a:t>CEO</a:t>
            </a:r>
          </a:p>
          <a:p>
            <a:pPr algn="ctr"/>
            <a:endParaRPr lang="en-IN" sz="1400" dirty="0"/>
          </a:p>
        </p:txBody>
      </p:sp>
      <p:sp>
        <p:nvSpPr>
          <p:cNvPr id="20" name="Rectangle 19"/>
          <p:cNvSpPr/>
          <p:nvPr/>
        </p:nvSpPr>
        <p:spPr>
          <a:xfrm>
            <a:off x="991100" y="3915508"/>
            <a:ext cx="1434933" cy="100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1036276" y="4224790"/>
            <a:ext cx="1344579" cy="307777"/>
          </a:xfrm>
          <a:prstGeom prst="rect">
            <a:avLst/>
          </a:prstGeom>
          <a:noFill/>
        </p:spPr>
        <p:txBody>
          <a:bodyPr wrap="square" rtlCol="0">
            <a:spAutoFit/>
          </a:bodyPr>
          <a:lstStyle/>
          <a:p>
            <a:r>
              <a:rPr lang="en-IN" sz="1400" dirty="0"/>
              <a:t>Marketing Head</a:t>
            </a:r>
          </a:p>
        </p:txBody>
      </p:sp>
      <p:sp>
        <p:nvSpPr>
          <p:cNvPr id="23" name="Rectangle 22"/>
          <p:cNvSpPr/>
          <p:nvPr/>
        </p:nvSpPr>
        <p:spPr>
          <a:xfrm>
            <a:off x="2857999" y="3915508"/>
            <a:ext cx="1434933" cy="100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2910627" y="4117068"/>
            <a:ext cx="1329675" cy="523220"/>
          </a:xfrm>
          <a:prstGeom prst="rect">
            <a:avLst/>
          </a:prstGeom>
          <a:noFill/>
        </p:spPr>
        <p:txBody>
          <a:bodyPr wrap="square" rtlCol="0">
            <a:spAutoFit/>
          </a:bodyPr>
          <a:lstStyle/>
          <a:p>
            <a:pPr algn="ctr"/>
            <a:r>
              <a:rPr lang="en-IN" sz="1400" dirty="0"/>
              <a:t>Public Relations Officer</a:t>
            </a:r>
          </a:p>
        </p:txBody>
      </p:sp>
      <p:sp>
        <p:nvSpPr>
          <p:cNvPr id="26" name="Rectangle 25"/>
          <p:cNvSpPr/>
          <p:nvPr/>
        </p:nvSpPr>
        <p:spPr>
          <a:xfrm>
            <a:off x="4712354" y="3912673"/>
            <a:ext cx="1434933" cy="100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4753386" y="4191887"/>
            <a:ext cx="1312985" cy="307777"/>
          </a:xfrm>
          <a:prstGeom prst="rect">
            <a:avLst/>
          </a:prstGeom>
          <a:noFill/>
        </p:spPr>
        <p:txBody>
          <a:bodyPr wrap="square" rtlCol="0">
            <a:spAutoFit/>
          </a:bodyPr>
          <a:lstStyle/>
          <a:p>
            <a:pPr algn="ctr"/>
            <a:r>
              <a:rPr lang="en-IN" sz="1400" dirty="0"/>
              <a:t>Technical Head</a:t>
            </a:r>
          </a:p>
        </p:txBody>
      </p:sp>
      <p:sp>
        <p:nvSpPr>
          <p:cNvPr id="29" name="Rectangle 28"/>
          <p:cNvSpPr/>
          <p:nvPr/>
        </p:nvSpPr>
        <p:spPr>
          <a:xfrm>
            <a:off x="6705030" y="3912672"/>
            <a:ext cx="1434933" cy="100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6839968" y="4224788"/>
            <a:ext cx="1165056" cy="307777"/>
          </a:xfrm>
          <a:prstGeom prst="rect">
            <a:avLst/>
          </a:prstGeom>
          <a:noFill/>
        </p:spPr>
        <p:txBody>
          <a:bodyPr wrap="square" rtlCol="0">
            <a:spAutoFit/>
          </a:bodyPr>
          <a:lstStyle/>
          <a:p>
            <a:pPr algn="ctr"/>
            <a:r>
              <a:rPr lang="en-IN" sz="1400" dirty="0"/>
              <a:t>Finance Head</a:t>
            </a:r>
          </a:p>
        </p:txBody>
      </p:sp>
      <p:sp>
        <p:nvSpPr>
          <p:cNvPr id="32" name="Rectangle 31"/>
          <p:cNvSpPr/>
          <p:nvPr/>
        </p:nvSpPr>
        <p:spPr>
          <a:xfrm>
            <a:off x="8653047" y="3912672"/>
            <a:ext cx="1434933" cy="100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8841582" y="4255647"/>
            <a:ext cx="1075322" cy="307777"/>
          </a:xfrm>
          <a:prstGeom prst="rect">
            <a:avLst/>
          </a:prstGeom>
          <a:noFill/>
        </p:spPr>
        <p:txBody>
          <a:bodyPr wrap="square" rtlCol="0">
            <a:spAutoFit/>
          </a:bodyPr>
          <a:lstStyle/>
          <a:p>
            <a:pPr algn="ctr"/>
            <a:r>
              <a:rPr lang="en-IN" sz="1400" dirty="0"/>
              <a:t>Media Head</a:t>
            </a:r>
          </a:p>
        </p:txBody>
      </p:sp>
      <p:sp>
        <p:nvSpPr>
          <p:cNvPr id="35" name="Rectangle 34"/>
          <p:cNvSpPr/>
          <p:nvPr/>
        </p:nvSpPr>
        <p:spPr>
          <a:xfrm>
            <a:off x="10578437" y="3915507"/>
            <a:ext cx="1434933" cy="1001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10617666" y="4224788"/>
            <a:ext cx="1356474" cy="307777"/>
          </a:xfrm>
          <a:prstGeom prst="rect">
            <a:avLst/>
          </a:prstGeom>
          <a:noFill/>
        </p:spPr>
        <p:txBody>
          <a:bodyPr wrap="square" rtlCol="0">
            <a:spAutoFit/>
          </a:bodyPr>
          <a:lstStyle/>
          <a:p>
            <a:pPr algn="ctr"/>
            <a:r>
              <a:rPr lang="en-IN" sz="1400" dirty="0"/>
              <a:t>Editorial Head </a:t>
            </a:r>
          </a:p>
        </p:txBody>
      </p:sp>
      <p:cxnSp>
        <p:nvCxnSpPr>
          <p:cNvPr id="38" name="Straight Arrow Connector 37"/>
          <p:cNvCxnSpPr>
            <a:endCxn id="20" idx="0"/>
          </p:cNvCxnSpPr>
          <p:nvPr/>
        </p:nvCxnSpPr>
        <p:spPr>
          <a:xfrm>
            <a:off x="1708565" y="3429000"/>
            <a:ext cx="2" cy="48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1295107" y="3431934"/>
            <a:ext cx="2" cy="48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708565" y="3429000"/>
            <a:ext cx="95873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 idx="2"/>
          </p:cNvCxnSpPr>
          <p:nvPr/>
        </p:nvCxnSpPr>
        <p:spPr>
          <a:xfrm>
            <a:off x="6096000" y="2681765"/>
            <a:ext cx="0" cy="747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575464" y="3429000"/>
            <a:ext cx="0" cy="483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424778" y="3440724"/>
            <a:ext cx="0" cy="483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441143" y="3426069"/>
            <a:ext cx="0" cy="483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375448" y="3417277"/>
            <a:ext cx="0" cy="483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26138"/>
            <a:ext cx="7729728" cy="1188720"/>
          </a:xfrm>
        </p:spPr>
        <p:txBody>
          <a:bodyPr/>
          <a:lstStyle/>
          <a:p>
            <a:r>
              <a:rPr lang="en-IN" dirty="0"/>
              <a:t>Job Structures</a:t>
            </a:r>
          </a:p>
        </p:txBody>
      </p:sp>
      <p:sp>
        <p:nvSpPr>
          <p:cNvPr id="3" name="Content Placeholder 2"/>
          <p:cNvSpPr>
            <a:spLocks noGrp="1"/>
          </p:cNvSpPr>
          <p:nvPr>
            <p:ph idx="1"/>
          </p:nvPr>
        </p:nvSpPr>
        <p:spPr>
          <a:xfrm>
            <a:off x="341434" y="1934308"/>
            <a:ext cx="11509131" cy="4281853"/>
          </a:xfrm>
        </p:spPr>
        <p:txBody>
          <a:bodyPr>
            <a:normAutofit/>
          </a:bodyPr>
          <a:lstStyle/>
          <a:p>
            <a:pPr algn="just"/>
            <a:r>
              <a:rPr lang="en-IN" sz="2000" b="1" i="0" u="none" strike="noStrike" baseline="0" dirty="0">
                <a:solidFill>
                  <a:srgbClr val="000000"/>
                </a:solidFill>
                <a:latin typeface="Times New Roman" panose="02020603050405020304" pitchFamily="18" charset="0"/>
              </a:rPr>
              <a:t>Chief Executive Officer(CEO) </a:t>
            </a:r>
            <a:endParaRPr lang="en-IN" sz="20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The CEO is responsible for the overall success of a business entity or other organization and for making top-level managerial decisions. They may ask for input on major decisions but they are the ultimate authority in making final decisions. At Simplify, the role of the CEO is to mainly to maintain a proper communication between all the heads of departments so as to ensure the smooth functioning of the company. A part from that all the major decisions are taken by the CEO after consultation with all its members. The major responsibilities of the CEO include: </a:t>
            </a:r>
          </a:p>
          <a:p>
            <a:pPr lvl="2" algn="just"/>
            <a:r>
              <a:rPr lang="en-US" sz="1800" b="0" i="0" u="none" strike="noStrike" baseline="0" dirty="0">
                <a:solidFill>
                  <a:srgbClr val="000000"/>
                </a:solidFill>
                <a:latin typeface="Times New Roman" panose="02020603050405020304" pitchFamily="18" charset="0"/>
              </a:rPr>
              <a:t>Communicating on behalf of the company </a:t>
            </a:r>
          </a:p>
          <a:p>
            <a:pPr lvl="2" algn="just"/>
            <a:r>
              <a:rPr lang="en-US" sz="1800" b="0" i="0" u="none" strike="noStrike" baseline="0" dirty="0">
                <a:solidFill>
                  <a:srgbClr val="000000"/>
                </a:solidFill>
                <a:latin typeface="Times New Roman" panose="02020603050405020304" pitchFamily="18" charset="0"/>
              </a:rPr>
              <a:t>Leading the company’s short term and long-term strategies </a:t>
            </a:r>
          </a:p>
          <a:p>
            <a:pPr lvl="2" algn="just"/>
            <a:r>
              <a:rPr lang="en-US" sz="1800" dirty="0">
                <a:solidFill>
                  <a:srgbClr val="000000"/>
                </a:solidFill>
                <a:latin typeface="Times New Roman" panose="02020603050405020304" pitchFamily="18" charset="0"/>
              </a:rPr>
              <a:t>I</a:t>
            </a:r>
            <a:r>
              <a:rPr lang="en-US" sz="1800" b="0" i="0" u="none" strike="noStrike" baseline="0" dirty="0">
                <a:solidFill>
                  <a:srgbClr val="000000"/>
                </a:solidFill>
                <a:latin typeface="Times New Roman" panose="02020603050405020304" pitchFamily="18" charset="0"/>
              </a:rPr>
              <a:t>mplementing the company’s vision and mission </a:t>
            </a:r>
          </a:p>
          <a:p>
            <a:pPr lvl="2" algn="just"/>
            <a:r>
              <a:rPr lang="en-US" sz="1800" dirty="0">
                <a:solidFill>
                  <a:srgbClr val="000000"/>
                </a:solidFill>
                <a:latin typeface="Times New Roman" panose="02020603050405020304" pitchFamily="18" charset="0"/>
              </a:rPr>
              <a:t>A</a:t>
            </a:r>
            <a:r>
              <a:rPr lang="en-US" sz="1800" b="0" i="0" u="none" strike="noStrike" baseline="0" dirty="0">
                <a:solidFill>
                  <a:srgbClr val="000000"/>
                </a:solidFill>
                <a:latin typeface="Times New Roman" panose="02020603050405020304" pitchFamily="18" charset="0"/>
              </a:rPr>
              <a:t>ssessing risks to the company and ensuring they are monitored and minimized and setting strategic goals and making sure they are measurable and describable.</a:t>
            </a:r>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108" y="395654"/>
            <a:ext cx="11509130" cy="6207369"/>
          </a:xfrm>
        </p:spPr>
        <p:txBody>
          <a:bodyPr/>
          <a:lstStyle/>
          <a:p>
            <a:r>
              <a:rPr lang="en-IN" sz="1800" b="1" i="0" u="none" strike="noStrike" baseline="0" dirty="0">
                <a:solidFill>
                  <a:srgbClr val="000000"/>
                </a:solidFill>
                <a:latin typeface="Times New Roman" panose="02020603050405020304" pitchFamily="18" charset="0"/>
              </a:rPr>
              <a:t>Marketing Head </a:t>
            </a:r>
            <a:endParaRPr lang="en-IN" sz="18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The Marketing Head plays a vital role in promoting the business and mission of an organization. It serves as the face of your company, coordinating and producing all materials representing the business. It is the Marketing Department's job to reach out to prospects, customers, investors and/or the community, while creating an overarching image that represents your company in a positive light. The duties of the Marketing Department may include one or more of the following: </a:t>
            </a:r>
          </a:p>
          <a:p>
            <a:pPr lvl="2" algn="just"/>
            <a:r>
              <a:rPr lang="en-US" sz="1800" b="0" i="0" u="none" strike="noStrike" baseline="0" dirty="0">
                <a:solidFill>
                  <a:srgbClr val="000000"/>
                </a:solidFill>
                <a:latin typeface="Times New Roman" panose="02020603050405020304" pitchFamily="18" charset="0"/>
              </a:rPr>
              <a:t>Defining and managing your brand. This involves defining who we are, what we stand for, what we say about yourself, what we do and how our company acts. This, in turn, defines the experience we want our customers and partners to have when they interact with us. </a:t>
            </a:r>
          </a:p>
          <a:p>
            <a:pPr lvl="2" algn="just"/>
            <a:r>
              <a:rPr lang="en-US" sz="1800" b="0" i="0" u="none" strike="noStrike" baseline="0" dirty="0">
                <a:solidFill>
                  <a:srgbClr val="000000"/>
                </a:solidFill>
                <a:latin typeface="Times New Roman" panose="02020603050405020304" pitchFamily="18" charset="0"/>
              </a:rPr>
              <a:t>Conducting campaign management for marketing initiatives. </a:t>
            </a:r>
          </a:p>
          <a:p>
            <a:pPr lvl="2" algn="just"/>
            <a:r>
              <a:rPr lang="en-US" sz="1800" b="0" i="0" u="none" strike="noStrike" baseline="0" dirty="0">
                <a:solidFill>
                  <a:srgbClr val="000000"/>
                </a:solidFill>
                <a:latin typeface="Times New Roman" panose="02020603050405020304" pitchFamily="18" charset="0"/>
              </a:rPr>
              <a:t>Producing marketing and promotional materials. Our marketing department should create the materials that describe and promote our core services. </a:t>
            </a:r>
          </a:p>
          <a:p>
            <a:pPr lvl="2" algn="just"/>
            <a:r>
              <a:rPr lang="en-US" sz="1800" b="0" i="0" u="none" strike="noStrike" baseline="0" dirty="0">
                <a:solidFill>
                  <a:srgbClr val="000000"/>
                </a:solidFill>
                <a:latin typeface="Times New Roman" panose="02020603050405020304" pitchFamily="18" charset="0"/>
              </a:rPr>
              <a:t>Conducting customer and market research so as to keep the business at par with other competitors. </a:t>
            </a:r>
          </a:p>
          <a:p>
            <a:pPr lvl="2" algn="just"/>
            <a:r>
              <a:rPr lang="en-US" sz="1800" b="0" i="0" u="none" strike="noStrike" baseline="0" dirty="0">
                <a:solidFill>
                  <a:srgbClr val="000000"/>
                </a:solidFill>
                <a:latin typeface="Times New Roman" panose="02020603050405020304" pitchFamily="18" charset="0"/>
              </a:rPr>
              <a:t>Overseeing outside vendors and agencies </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615" y="395654"/>
            <a:ext cx="11465170" cy="6207369"/>
          </a:xfrm>
        </p:spPr>
        <p:txBody>
          <a:bodyPr/>
          <a:lstStyle/>
          <a:p>
            <a:r>
              <a:rPr lang="en-IN" sz="1800" b="1" i="0" u="none" strike="noStrike" baseline="0" dirty="0">
                <a:solidFill>
                  <a:srgbClr val="000000"/>
                </a:solidFill>
                <a:latin typeface="Times New Roman" panose="02020603050405020304" pitchFamily="18" charset="0"/>
              </a:rPr>
              <a:t>Public Relation Officer </a:t>
            </a:r>
            <a:endParaRPr lang="en-IN" sz="18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At Simplify, the role of the PRO is to be in constant touch with its customers so as to receive feedback from them. The feedback will help us to improve our services and will give us an edge over our competitors. The duties of a PRO include: </a:t>
            </a:r>
            <a:endParaRPr lang="en-IN" sz="1800" b="0" i="0" u="none" strike="noStrike" baseline="0" dirty="0">
              <a:solidFill>
                <a:srgbClr val="000000"/>
              </a:solidFill>
              <a:latin typeface="Times New Roman" panose="02020603050405020304" pitchFamily="18" charset="0"/>
            </a:endParaRPr>
          </a:p>
          <a:p>
            <a:pPr marL="0" indent="0">
              <a:buNone/>
            </a:pPr>
            <a:endParaRPr lang="en-IN" dirty="0"/>
          </a:p>
          <a:p>
            <a:r>
              <a:rPr lang="en-IN" sz="1800" b="1" i="0" u="none" strike="noStrike" baseline="0" dirty="0">
                <a:solidFill>
                  <a:srgbClr val="000000"/>
                </a:solidFill>
                <a:latin typeface="Times New Roman" panose="02020603050405020304" pitchFamily="18" charset="0"/>
              </a:rPr>
              <a:t>Technical Head </a:t>
            </a:r>
            <a:endParaRPr lang="en-IN" sz="18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The Technical head is responsible for building, maintaining and improving our website. Since Simplify is a web-based platform, our website is our Unique Selling Point(USB) which makes the job of the technical head one of most important. The technical head has to constantly evolve the website to make it better and more user friendly. The website should be attractive and efficient as possible. The duties of a technical head are as follows: </a:t>
            </a:r>
          </a:p>
          <a:p>
            <a:pPr lvl="2" algn="just"/>
            <a:r>
              <a:rPr lang="en-US" sz="1800" b="0" i="0" u="none" strike="noStrike" baseline="0" dirty="0">
                <a:solidFill>
                  <a:srgbClr val="000000"/>
                </a:solidFill>
                <a:latin typeface="Times New Roman" panose="02020603050405020304" pitchFamily="18" charset="0"/>
              </a:rPr>
              <a:t>Contribute to product design and establishment of requirements </a:t>
            </a:r>
          </a:p>
          <a:p>
            <a:pPr lvl="2" algn="just"/>
            <a:r>
              <a:rPr lang="en-US" sz="1800" b="0" i="0" u="none" strike="noStrike" baseline="0" dirty="0">
                <a:solidFill>
                  <a:srgbClr val="000000"/>
                </a:solidFill>
                <a:latin typeface="Times New Roman" panose="02020603050405020304" pitchFamily="18" charset="0"/>
              </a:rPr>
              <a:t>Delegate technical responsibilities and monitor progress of projects </a:t>
            </a:r>
          </a:p>
          <a:p>
            <a:pPr lvl="2" algn="just"/>
            <a:r>
              <a:rPr lang="en-US" sz="1800" b="0" i="0" u="none" strike="noStrike" baseline="0" dirty="0">
                <a:solidFill>
                  <a:srgbClr val="000000"/>
                </a:solidFill>
                <a:latin typeface="Times New Roman" panose="02020603050405020304" pitchFamily="18" charset="0"/>
              </a:rPr>
              <a:t>Deliver products consistently, on time, and on budget </a:t>
            </a:r>
          </a:p>
          <a:p>
            <a:pPr lvl="2" algn="just"/>
            <a:r>
              <a:rPr lang="en-US" sz="1800" b="0" i="0" u="none" strike="noStrike" baseline="0" dirty="0">
                <a:solidFill>
                  <a:srgbClr val="000000"/>
                </a:solidFill>
                <a:latin typeface="Times New Roman" panose="02020603050405020304" pitchFamily="18" charset="0"/>
              </a:rPr>
              <a:t>Oversee user testing and report results—adjust requirements as needed </a:t>
            </a:r>
          </a:p>
          <a:p>
            <a:pPr lvl="2" algn="just"/>
            <a:r>
              <a:rPr lang="en-US" sz="1800" b="0" i="0" u="none" strike="noStrike" baseline="0" dirty="0">
                <a:solidFill>
                  <a:srgbClr val="000000"/>
                </a:solidFill>
                <a:latin typeface="Times New Roman" panose="02020603050405020304" pitchFamily="18" charset="0"/>
              </a:rPr>
              <a:t>Work closely with project manager during all phases of development lifecycle </a:t>
            </a:r>
          </a:p>
          <a:p>
            <a:pPr lvl="2" algn="just"/>
            <a:r>
              <a:rPr lang="en-US" sz="1800" b="0" i="0" u="none" strike="noStrike" baseline="0" dirty="0">
                <a:solidFill>
                  <a:srgbClr val="000000"/>
                </a:solidFill>
                <a:latin typeface="Times New Roman" panose="02020603050405020304" pitchFamily="18" charset="0"/>
              </a:rPr>
              <a:t>Review all work produced by development team </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654" y="430824"/>
            <a:ext cx="11430000" cy="6145822"/>
          </a:xfrm>
        </p:spPr>
        <p:txBody>
          <a:bodyPr/>
          <a:lstStyle/>
          <a:p>
            <a:pPr algn="just"/>
            <a:r>
              <a:rPr lang="en-IN" sz="1800" b="1" i="0" u="none" strike="noStrike" baseline="0" dirty="0">
                <a:solidFill>
                  <a:srgbClr val="000000"/>
                </a:solidFill>
                <a:latin typeface="Times New Roman" panose="02020603050405020304" pitchFamily="18" charset="0"/>
              </a:rPr>
              <a:t>Finance Head </a:t>
            </a:r>
            <a:endParaRPr lang="en-IN" sz="18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The Head of Finance is accountable for accurate reporting of financial results and managing the company’s financial affairs. The duties of a finance head may include, but are not limited to: </a:t>
            </a:r>
          </a:p>
          <a:p>
            <a:pPr lvl="2" algn="just"/>
            <a:r>
              <a:rPr lang="en-US" sz="1800" b="0" i="0" u="none" strike="noStrike" baseline="0" dirty="0">
                <a:solidFill>
                  <a:srgbClr val="000000"/>
                </a:solidFill>
                <a:latin typeface="Times New Roman" panose="02020603050405020304" pitchFamily="18" charset="0"/>
              </a:rPr>
              <a:t>Managing the financial reporting for the organization. This includes monthly financial reporting, budgeting and forecasting, 5-year financial plans and all statutory financial reporting </a:t>
            </a:r>
          </a:p>
          <a:p>
            <a:pPr lvl="2" algn="just"/>
            <a:r>
              <a:rPr lang="en-US" sz="1800" b="0" i="0" u="none" strike="noStrike" baseline="0" dirty="0">
                <a:solidFill>
                  <a:srgbClr val="000000"/>
                </a:solidFill>
                <a:latin typeface="Times New Roman" panose="02020603050405020304" pitchFamily="18" charset="0"/>
              </a:rPr>
              <a:t>Play a key role in the formulation of the business's strategy </a:t>
            </a:r>
          </a:p>
          <a:p>
            <a:pPr lvl="2" algn="just"/>
            <a:r>
              <a:rPr lang="en-US" sz="1800" b="0" i="0" u="none" strike="noStrike" baseline="0" dirty="0">
                <a:solidFill>
                  <a:srgbClr val="000000"/>
                </a:solidFill>
                <a:latin typeface="Times New Roman" panose="02020603050405020304" pitchFamily="18" charset="0"/>
              </a:rPr>
              <a:t>Managing and overseeing the taxation affairs of the organization and liaising with the external tax firm for specialist advice </a:t>
            </a:r>
          </a:p>
          <a:p>
            <a:pPr lvl="2" algn="just"/>
            <a:r>
              <a:rPr lang="en-US" sz="1800" b="0" i="0" u="none" strike="noStrike" baseline="0" dirty="0">
                <a:solidFill>
                  <a:srgbClr val="000000"/>
                </a:solidFill>
                <a:latin typeface="Times New Roman" panose="02020603050405020304" pitchFamily="18" charset="0"/>
              </a:rPr>
              <a:t>Managing and overseeing the company's banking and borrowing arrangements </a:t>
            </a:r>
          </a:p>
          <a:p>
            <a:pPr marL="457200" lvl="2" indent="0" algn="just">
              <a:buNone/>
            </a:pPr>
            <a:endParaRPr lang="en-US" sz="1800" b="0" i="0" u="none" strike="noStrike" baseline="0" dirty="0">
              <a:solidFill>
                <a:srgbClr val="000000"/>
              </a:solidFill>
              <a:latin typeface="Times New Roman" panose="02020603050405020304" pitchFamily="18" charset="0"/>
            </a:endParaRPr>
          </a:p>
          <a:p>
            <a:pPr algn="just"/>
            <a:r>
              <a:rPr lang="en-IN" sz="1800" b="1" i="0" u="none" strike="noStrike" baseline="0" dirty="0">
                <a:solidFill>
                  <a:srgbClr val="000000"/>
                </a:solidFill>
                <a:latin typeface="Times New Roman" panose="02020603050405020304" pitchFamily="18" charset="0"/>
              </a:rPr>
              <a:t>Media Head </a:t>
            </a:r>
            <a:endParaRPr lang="en-IN" sz="18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The media head monitors and manages the social media. He should contribute to, manage and maintain your social media pages and should also manage accounts and carefully watch what’s being posted about you online. </a:t>
            </a:r>
          </a:p>
          <a:p>
            <a:pPr lvl="1" algn="just"/>
            <a:r>
              <a:rPr lang="en-US" sz="1800" b="0" i="0" u="none" strike="noStrike" baseline="0" dirty="0">
                <a:solidFill>
                  <a:srgbClr val="000000"/>
                </a:solidFill>
                <a:latin typeface="Times New Roman" panose="02020603050405020304" pitchFamily="18" charset="0"/>
              </a:rPr>
              <a:t>The media head serves as a media liaison. When the company is cited in the media, a member of the marketing department often acts as spokesperson for your company, or guides executives in how to respond to media queries. </a:t>
            </a:r>
            <a:endParaRPr lang="en-IN"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445" y="430824"/>
            <a:ext cx="11465169" cy="6145822"/>
          </a:xfrm>
        </p:spPr>
        <p:txBody>
          <a:bodyPr/>
          <a:lstStyle/>
          <a:p>
            <a:pPr algn="just"/>
            <a:r>
              <a:rPr lang="en-IN" sz="1800" b="1" i="0" u="none" strike="noStrike" baseline="0" dirty="0">
                <a:solidFill>
                  <a:schemeClr val="tx1"/>
                </a:solidFill>
                <a:latin typeface="Times New Roman" panose="02020603050405020304" pitchFamily="18" charset="0"/>
              </a:rPr>
              <a:t>Editorial head </a:t>
            </a:r>
            <a:endParaRPr lang="en-IN" sz="1800" b="0" i="0" u="none" strike="noStrike" baseline="0" dirty="0">
              <a:solidFill>
                <a:schemeClr val="tx1"/>
              </a:solidFill>
              <a:latin typeface="Times New Roman" panose="02020603050405020304" pitchFamily="18" charset="0"/>
            </a:endParaRPr>
          </a:p>
          <a:p>
            <a:pPr lvl="1" algn="just"/>
            <a:r>
              <a:rPr lang="en-US" sz="1800" b="0" i="0" u="none" strike="noStrike" baseline="0" dirty="0">
                <a:solidFill>
                  <a:schemeClr val="tx1"/>
                </a:solidFill>
                <a:latin typeface="Times New Roman" panose="02020603050405020304" pitchFamily="18" charset="0"/>
              </a:rPr>
              <a:t>Creating content providing search engine optimization for your website. Our website is often the first (and possibly the only) place people go for information about our company. The duties are as follows: </a:t>
            </a:r>
          </a:p>
          <a:p>
            <a:pPr lvl="2" algn="just"/>
            <a:r>
              <a:rPr lang="en-US" sz="1800" b="0" i="0" u="none" strike="noStrike" baseline="0" dirty="0">
                <a:solidFill>
                  <a:schemeClr val="tx1"/>
                </a:solidFill>
                <a:latin typeface="Times New Roman" panose="02020603050405020304" pitchFamily="18" charset="0"/>
              </a:rPr>
              <a:t>Write the content for all FB posts, brochure, newsletter and any promotional material. </a:t>
            </a:r>
          </a:p>
          <a:p>
            <a:pPr lvl="2" algn="just"/>
            <a:r>
              <a:rPr lang="en-US" sz="1800" b="0" i="0" u="none" strike="noStrike" baseline="0" dirty="0">
                <a:solidFill>
                  <a:schemeClr val="tx1"/>
                </a:solidFill>
                <a:latin typeface="Times New Roman" panose="02020603050405020304" pitchFamily="18" charset="0"/>
              </a:rPr>
              <a:t>Prepare, rewrite and edit copy to improve readability, or supervise others who do this work </a:t>
            </a:r>
          </a:p>
          <a:p>
            <a:pPr lvl="2" algn="just"/>
            <a:r>
              <a:rPr lang="en-US" sz="1800" b="0" i="0" u="none" strike="noStrike" baseline="0" dirty="0">
                <a:solidFill>
                  <a:schemeClr val="tx1"/>
                </a:solidFill>
                <a:latin typeface="Times New Roman" panose="02020603050405020304" pitchFamily="18" charset="0"/>
              </a:rPr>
              <a:t>Read copy or proof to detect and correct errors in spelling, punctuation, and syntax </a:t>
            </a:r>
          </a:p>
          <a:p>
            <a:pPr lvl="2" algn="just"/>
            <a:r>
              <a:rPr lang="en-US" sz="1800" b="0" i="0" u="none" strike="noStrike" baseline="0" dirty="0">
                <a:solidFill>
                  <a:schemeClr val="tx1"/>
                </a:solidFill>
                <a:latin typeface="Times New Roman" panose="02020603050405020304" pitchFamily="18" charset="0"/>
              </a:rPr>
              <a:t>Oversee publication production, including artwork, layout, computer typesetting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55800"/>
            <a:ext cx="7729728" cy="1188720"/>
          </a:xfrm>
        </p:spPr>
        <p:txBody>
          <a:bodyPr/>
          <a:lstStyle/>
          <a:p>
            <a:r>
              <a:rPr lang="en-IN" dirty="0"/>
              <a:t>Marketing Plan</a:t>
            </a:r>
          </a:p>
        </p:txBody>
      </p:sp>
      <p:sp>
        <p:nvSpPr>
          <p:cNvPr id="3" name="Content Placeholder 2"/>
          <p:cNvSpPr>
            <a:spLocks noGrp="1"/>
          </p:cNvSpPr>
          <p:nvPr>
            <p:ph idx="1"/>
          </p:nvPr>
        </p:nvSpPr>
        <p:spPr>
          <a:xfrm>
            <a:off x="298939" y="1565031"/>
            <a:ext cx="11245361" cy="5037992"/>
          </a:xfrm>
        </p:spPr>
        <p:txBody>
          <a:bodyPr>
            <a:normAutofit lnSpcReduction="10000"/>
          </a:bodyPr>
          <a:lstStyle/>
          <a:p>
            <a:pPr algn="just"/>
            <a:r>
              <a:rPr lang="en-US" sz="1800" b="0" i="0" u="none" strike="noStrike" baseline="0" dirty="0">
                <a:solidFill>
                  <a:schemeClr val="tx1"/>
                </a:solidFill>
                <a:latin typeface="Times New Roman" panose="02020603050405020304" pitchFamily="18" charset="0"/>
              </a:rPr>
              <a:t>An effective ad strategy can be broken down into four steps: </a:t>
            </a:r>
          </a:p>
          <a:p>
            <a:pPr marL="0" indent="0" algn="just">
              <a:buNone/>
            </a:pPr>
            <a:endParaRPr lang="en-US" sz="800" b="0" i="0" u="none" strike="noStrike" baseline="0" dirty="0">
              <a:solidFill>
                <a:schemeClr val="tx1"/>
              </a:solidFill>
              <a:latin typeface="Times New Roman" panose="02020603050405020304" pitchFamily="18" charset="0"/>
            </a:endParaRPr>
          </a:p>
          <a:p>
            <a:pPr marL="571500" lvl="1" indent="-342900" algn="just">
              <a:buFont typeface="+mj-lt"/>
              <a:buAutoNum type="arabicPeriod"/>
            </a:pPr>
            <a:r>
              <a:rPr lang="en-US" b="0" i="0" u="none" strike="noStrike" baseline="0" dirty="0">
                <a:solidFill>
                  <a:schemeClr val="tx1"/>
                </a:solidFill>
                <a:latin typeface="Times New Roman" panose="02020603050405020304" pitchFamily="18" charset="0"/>
              </a:rPr>
              <a:t>Clearly defining business goals </a:t>
            </a:r>
          </a:p>
          <a:p>
            <a:pPr marL="571500" lvl="1" indent="-342900" algn="just">
              <a:buFont typeface="+mj-lt"/>
              <a:buAutoNum type="arabicPeriod"/>
            </a:pPr>
            <a:r>
              <a:rPr lang="en-US" b="0" i="0" u="none" strike="noStrike" baseline="0" dirty="0">
                <a:solidFill>
                  <a:schemeClr val="tx1"/>
                </a:solidFill>
                <a:latin typeface="Times New Roman" panose="02020603050405020304" pitchFamily="18" charset="0"/>
              </a:rPr>
              <a:t>Identifying behavior changes necessary to achieve those goals </a:t>
            </a:r>
          </a:p>
          <a:p>
            <a:pPr marL="571500" lvl="1" indent="-342900" algn="just">
              <a:buFont typeface="+mj-lt"/>
              <a:buAutoNum type="arabicPeriod"/>
            </a:pPr>
            <a:r>
              <a:rPr lang="en-US" b="0" i="0" u="none" strike="noStrike" baseline="0" dirty="0">
                <a:solidFill>
                  <a:schemeClr val="tx1"/>
                </a:solidFill>
                <a:latin typeface="Times New Roman" panose="02020603050405020304" pitchFamily="18" charset="0"/>
              </a:rPr>
              <a:t>Selecting the appropriate behavioral strategy (what will likely convince a consumer to make a purchase) </a:t>
            </a:r>
          </a:p>
          <a:p>
            <a:pPr marL="571500" lvl="1" indent="-342900" algn="just">
              <a:buFont typeface="+mj-lt"/>
              <a:buAutoNum type="arabicPeriod"/>
            </a:pPr>
            <a:r>
              <a:rPr lang="en-US" b="0" i="0" u="none" strike="noStrike" baseline="0" dirty="0">
                <a:solidFill>
                  <a:schemeClr val="tx1"/>
                </a:solidFill>
                <a:latin typeface="Times New Roman" panose="02020603050405020304" pitchFamily="18" charset="0"/>
              </a:rPr>
              <a:t>Developing creative ideas based on the selected behavioral strategies </a:t>
            </a:r>
          </a:p>
          <a:p>
            <a:pPr marL="0" indent="0" algn="just">
              <a:buNone/>
            </a:pPr>
            <a:endParaRPr lang="en-US" sz="1800" b="0" i="0" u="none" strike="noStrike" baseline="0" dirty="0">
              <a:solidFill>
                <a:schemeClr val="tx1"/>
              </a:solidFill>
              <a:latin typeface="Times New Roman" panose="02020603050405020304" pitchFamily="18" charset="0"/>
            </a:endParaRPr>
          </a:p>
          <a:p>
            <a:pPr algn="just"/>
            <a:r>
              <a:rPr lang="en-US" sz="1800" b="0" i="0" u="none" strike="noStrike" baseline="0" dirty="0">
                <a:solidFill>
                  <a:schemeClr val="tx1"/>
                </a:solidFill>
                <a:latin typeface="Times New Roman" panose="02020603050405020304" pitchFamily="18" charset="0"/>
              </a:rPr>
              <a:t>We shall advertise our web application through digital mean (i.e. social media). This includes the use of:</a:t>
            </a:r>
          </a:p>
          <a:p>
            <a:pPr lvl="1" algn="just"/>
            <a:r>
              <a:rPr lang="en-US" dirty="0">
                <a:solidFill>
                  <a:schemeClr val="tx1"/>
                </a:solidFill>
                <a:latin typeface="Times New Roman" panose="02020603050405020304" pitchFamily="18" charset="0"/>
              </a:rPr>
              <a:t>Large communities on WhatsApp / Telegram groups used to discuss/collect study material.</a:t>
            </a:r>
          </a:p>
          <a:p>
            <a:pPr lvl="1" algn="just"/>
            <a:r>
              <a:rPr lang="en-US" b="0" i="0" u="none" strike="noStrike" baseline="0" dirty="0">
                <a:solidFill>
                  <a:schemeClr val="tx1"/>
                </a:solidFill>
                <a:latin typeface="Times New Roman" panose="02020603050405020304" pitchFamily="18" charset="0"/>
              </a:rPr>
              <a:t>Facebook pages dedicated to our product.</a:t>
            </a:r>
          </a:p>
          <a:p>
            <a:pPr lvl="1" algn="just"/>
            <a:r>
              <a:rPr lang="en-US" dirty="0">
                <a:solidFill>
                  <a:schemeClr val="tx1"/>
                </a:solidFill>
                <a:latin typeface="Times New Roman" panose="02020603050405020304" pitchFamily="18" charset="0"/>
              </a:rPr>
              <a:t>Promoting our product through popular Facebook/Instagram pages and accounts which most </a:t>
            </a:r>
            <a:r>
              <a:rPr lang="en-US" dirty="0" err="1">
                <a:solidFill>
                  <a:schemeClr val="tx1"/>
                </a:solidFill>
                <a:latin typeface="Times New Roman" panose="02020603050405020304" pitchFamily="18" charset="0"/>
              </a:rPr>
              <a:t>VITians</a:t>
            </a:r>
            <a:r>
              <a:rPr lang="en-US" dirty="0">
                <a:solidFill>
                  <a:schemeClr val="tx1"/>
                </a:solidFill>
                <a:latin typeface="Times New Roman" panose="02020603050405020304" pitchFamily="18" charset="0"/>
              </a:rPr>
              <a:t> follow.</a:t>
            </a:r>
          </a:p>
          <a:p>
            <a:pPr lvl="1" algn="just"/>
            <a:endParaRPr lang="en-US" b="0" i="0" u="none" strike="noStrike" baseline="0" dirty="0">
              <a:solidFill>
                <a:schemeClr val="tx1"/>
              </a:solidFill>
              <a:latin typeface="Times New Roman" panose="02020603050405020304" pitchFamily="18" charset="0"/>
            </a:endParaRPr>
          </a:p>
          <a:p>
            <a:pPr algn="just"/>
            <a:r>
              <a:rPr lang="en-US" dirty="0">
                <a:solidFill>
                  <a:schemeClr val="tx1"/>
                </a:solidFill>
                <a:latin typeface="Times New Roman" panose="02020603050405020304" pitchFamily="18" charset="0"/>
              </a:rPr>
              <a:t>The most appealing form of advertising to students is in the form of humor, which for our generation is represented through comics and memes. This is why there exist plenty of popular pages on social media with 1000’s of followers. This marketing strategy’s efficacy is proved as even tech giants such as Lenovo have adopted it.</a:t>
            </a:r>
            <a:endParaRPr lang="en-US" b="0" i="0" u="none" strike="noStrike" baseline="0" dirty="0">
              <a:solidFill>
                <a:schemeClr val="tx1"/>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64592"/>
            <a:ext cx="7729728" cy="1188720"/>
          </a:xfrm>
        </p:spPr>
        <p:txBody>
          <a:bodyPr/>
          <a:lstStyle/>
          <a:p>
            <a:r>
              <a:rPr lang="en-IN" dirty="0"/>
              <a:t>Team Members of Group 3</a:t>
            </a:r>
          </a:p>
        </p:txBody>
      </p:sp>
      <p:graphicFrame>
        <p:nvGraphicFramePr>
          <p:cNvPr id="4" name="Table 3"/>
          <p:cNvGraphicFramePr>
            <a:graphicFrameLocks noGrp="1"/>
          </p:cNvGraphicFramePr>
          <p:nvPr/>
        </p:nvGraphicFramePr>
        <p:xfrm>
          <a:off x="2231136" y="2048607"/>
          <a:ext cx="8011902" cy="3965330"/>
        </p:xfrm>
        <a:graphic>
          <a:graphicData uri="http://schemas.openxmlformats.org/drawingml/2006/table">
            <a:tbl>
              <a:tblPr firstRow="1" firstCol="1" bandRow="1">
                <a:tableStyleId>{5C22544A-7EE6-4342-B048-85BDC9FD1C3A}</a:tableStyleId>
              </a:tblPr>
              <a:tblGrid>
                <a:gridCol w="4005951">
                  <a:extLst>
                    <a:ext uri="{9D8B030D-6E8A-4147-A177-3AD203B41FA5}">
                      <a16:colId xmlns:a16="http://schemas.microsoft.com/office/drawing/2014/main" val="20000"/>
                    </a:ext>
                  </a:extLst>
                </a:gridCol>
                <a:gridCol w="4005951">
                  <a:extLst>
                    <a:ext uri="{9D8B030D-6E8A-4147-A177-3AD203B41FA5}">
                      <a16:colId xmlns:a16="http://schemas.microsoft.com/office/drawing/2014/main" val="20001"/>
                    </a:ext>
                  </a:extLst>
                </a:gridCol>
              </a:tblGrid>
              <a:tr h="367704">
                <a:tc>
                  <a:txBody>
                    <a:bodyPr/>
                    <a:lstStyle/>
                    <a:p>
                      <a:pPr algn="ctr">
                        <a:lnSpc>
                          <a:spcPct val="107000"/>
                        </a:lnSpc>
                        <a:spcAft>
                          <a:spcPts val="800"/>
                        </a:spcAft>
                      </a:pPr>
                      <a:r>
                        <a:rPr lang="en-IN" sz="16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Registration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3190">
                <a:tc>
                  <a:txBody>
                    <a:bodyPr/>
                    <a:lstStyle/>
                    <a:p>
                      <a:pPr algn="ctr">
                        <a:lnSpc>
                          <a:spcPct val="150000"/>
                        </a:lnSpc>
                        <a:spcAft>
                          <a:spcPts val="800"/>
                        </a:spcAft>
                      </a:pPr>
                      <a:r>
                        <a:rPr lang="en-IN" sz="1200">
                          <a:effectLst/>
                        </a:rPr>
                        <a:t>PAVAN SAI 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rPr>
                        <a:t>18BCB0034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3190">
                <a:tc>
                  <a:txBody>
                    <a:bodyPr/>
                    <a:lstStyle/>
                    <a:p>
                      <a:pPr algn="ctr">
                        <a:lnSpc>
                          <a:spcPct val="150000"/>
                        </a:lnSpc>
                        <a:spcAft>
                          <a:spcPts val="800"/>
                        </a:spcAft>
                      </a:pPr>
                      <a:r>
                        <a:rPr lang="en-IN" sz="1200">
                          <a:effectLst/>
                        </a:rPr>
                        <a:t>AKILAN 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rPr>
                        <a:t>18BCB0157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3190">
                <a:tc>
                  <a:txBody>
                    <a:bodyPr/>
                    <a:lstStyle/>
                    <a:p>
                      <a:pPr algn="ctr">
                        <a:lnSpc>
                          <a:spcPct val="150000"/>
                        </a:lnSpc>
                        <a:spcAft>
                          <a:spcPts val="800"/>
                        </a:spcAft>
                      </a:pPr>
                      <a:r>
                        <a:rPr lang="en-IN" sz="1200">
                          <a:effectLst/>
                        </a:rPr>
                        <a:t>SRINIVAS NATARAJAN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rPr>
                        <a:t>18BCE0048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3190">
                <a:tc>
                  <a:txBody>
                    <a:bodyPr/>
                    <a:lstStyle/>
                    <a:p>
                      <a:pPr algn="ctr">
                        <a:lnSpc>
                          <a:spcPct val="150000"/>
                        </a:lnSpc>
                        <a:spcAft>
                          <a:spcPts val="800"/>
                        </a:spcAft>
                      </a:pPr>
                      <a:r>
                        <a:rPr lang="en-IN" sz="1200">
                          <a:effectLst/>
                        </a:rPr>
                        <a:t>SANKET MOHAPATRA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rPr>
                        <a:t>18BCE0359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63190">
                <a:tc>
                  <a:txBody>
                    <a:bodyPr/>
                    <a:lstStyle/>
                    <a:p>
                      <a:pPr algn="ctr">
                        <a:lnSpc>
                          <a:spcPct val="150000"/>
                        </a:lnSpc>
                        <a:spcAft>
                          <a:spcPts val="800"/>
                        </a:spcAft>
                      </a:pPr>
                      <a:r>
                        <a:rPr lang="en-IN" sz="1200">
                          <a:effectLst/>
                        </a:rPr>
                        <a:t>MUTHINENI DHARMA GOKUL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rPr>
                        <a:t>18BCE0425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28916">
                <a:tc>
                  <a:txBody>
                    <a:bodyPr/>
                    <a:lstStyle/>
                    <a:p>
                      <a:pPr algn="ctr">
                        <a:lnSpc>
                          <a:spcPct val="150000"/>
                        </a:lnSpc>
                        <a:spcAft>
                          <a:spcPts val="800"/>
                        </a:spcAft>
                      </a:pPr>
                      <a:r>
                        <a:rPr lang="en-IN" sz="1200" dirty="0">
                          <a:effectLst/>
                        </a:rPr>
                        <a:t>NADIMPALLI SRIRAM PRADEEP VARMA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rPr>
                        <a:t>18BCE0432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63190">
                <a:tc>
                  <a:txBody>
                    <a:bodyPr/>
                    <a:lstStyle/>
                    <a:p>
                      <a:pPr algn="ctr">
                        <a:lnSpc>
                          <a:spcPct val="150000"/>
                        </a:lnSpc>
                        <a:spcAft>
                          <a:spcPts val="800"/>
                        </a:spcAft>
                      </a:pPr>
                      <a:r>
                        <a:rPr lang="en-IN" sz="1200" dirty="0">
                          <a:effectLst/>
                        </a:rPr>
                        <a:t>SRINIVAS MUPPALA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rPr>
                        <a:t>18BCE0509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63190">
                <a:tc>
                  <a:txBody>
                    <a:bodyPr/>
                    <a:lstStyle/>
                    <a:p>
                      <a:pPr algn="ctr">
                        <a:lnSpc>
                          <a:spcPct val="150000"/>
                        </a:lnSpc>
                        <a:spcAft>
                          <a:spcPts val="800"/>
                        </a:spcAft>
                      </a:pPr>
                      <a:r>
                        <a:rPr lang="en-IN" sz="1200">
                          <a:effectLst/>
                        </a:rPr>
                        <a:t>KARTHIK SRIRAAM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rPr>
                        <a:t>18BCE0519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63190">
                <a:tc>
                  <a:txBody>
                    <a:bodyPr/>
                    <a:lstStyle/>
                    <a:p>
                      <a:pPr algn="ctr">
                        <a:lnSpc>
                          <a:spcPct val="150000"/>
                        </a:lnSpc>
                        <a:spcAft>
                          <a:spcPts val="800"/>
                        </a:spcAft>
                      </a:pPr>
                      <a:r>
                        <a:rPr lang="en-IN" sz="1200">
                          <a:effectLst/>
                        </a:rPr>
                        <a:t>RAKSHIT SONI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a:effectLst/>
                        </a:rPr>
                        <a:t>18BCE0662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63190">
                <a:tc>
                  <a:txBody>
                    <a:bodyPr/>
                    <a:lstStyle/>
                    <a:p>
                      <a:pPr algn="ctr">
                        <a:lnSpc>
                          <a:spcPct val="150000"/>
                        </a:lnSpc>
                        <a:spcAft>
                          <a:spcPts val="800"/>
                        </a:spcAft>
                      </a:pPr>
                      <a:r>
                        <a:rPr lang="en-IN" sz="1200">
                          <a:effectLst/>
                        </a:rPr>
                        <a:t>PRANAV V 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dirty="0">
                          <a:effectLst/>
                        </a:rPr>
                        <a:t>18BCE0748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238" y="439615"/>
            <a:ext cx="11192608" cy="5943599"/>
          </a:xfrm>
        </p:spPr>
        <p:txBody>
          <a:bodyPr>
            <a:normAutofit/>
          </a:bodyPr>
          <a:lstStyle/>
          <a:p>
            <a:r>
              <a:rPr lang="en-IN" sz="2000" dirty="0">
                <a:latin typeface="Times New Roman" panose="02020603050405020304" pitchFamily="18" charset="0"/>
                <a:cs typeface="Times New Roman" panose="02020603050405020304" pitchFamily="18" charset="0"/>
              </a:rPr>
              <a:t>Our digital marketing strategy shall follow the 6 Cs of Customer Motivation:</a:t>
            </a:r>
          </a:p>
          <a:p>
            <a:pPr lvl="1">
              <a:lnSpc>
                <a:spcPct val="150000"/>
              </a:lnSpc>
            </a:pPr>
            <a:r>
              <a:rPr lang="en-IN" sz="1800" u="sng" dirty="0">
                <a:solidFill>
                  <a:srgbClr val="C00000"/>
                </a:solidFill>
                <a:latin typeface="Times New Roman" panose="02020603050405020304" pitchFamily="18" charset="0"/>
                <a:cs typeface="Times New Roman" panose="02020603050405020304" pitchFamily="18" charset="0"/>
              </a:rPr>
              <a:t>Content:</a:t>
            </a:r>
            <a:r>
              <a:rPr lang="en-IN" sz="1800" dirty="0">
                <a:solidFill>
                  <a:srgbClr val="C00000"/>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Having Content which appeals to the needs of the target audience.</a:t>
            </a:r>
            <a:endParaRPr lang="en-IN" sz="1800" u="sng" dirty="0">
              <a:solidFill>
                <a:schemeClr val="tx1"/>
              </a:solidFill>
              <a:latin typeface="Times New Roman" panose="02020603050405020304" pitchFamily="18" charset="0"/>
              <a:cs typeface="Times New Roman" panose="02020603050405020304" pitchFamily="18" charset="0"/>
            </a:endParaRPr>
          </a:p>
          <a:p>
            <a:pPr lvl="1">
              <a:lnSpc>
                <a:spcPct val="150000"/>
              </a:lnSpc>
            </a:pPr>
            <a:r>
              <a:rPr lang="en-IN" sz="1800" u="sng" dirty="0">
                <a:solidFill>
                  <a:srgbClr val="C00000"/>
                </a:solidFill>
                <a:latin typeface="Times New Roman" panose="02020603050405020304" pitchFamily="18" charset="0"/>
                <a:cs typeface="Times New Roman" panose="02020603050405020304" pitchFamily="18" charset="0"/>
              </a:rPr>
              <a:t>Customisation</a:t>
            </a:r>
            <a:r>
              <a:rPr lang="en-IN" sz="1800" dirty="0">
                <a:solidFill>
                  <a:srgbClr val="C00000"/>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Personalization of content or products to individuals or groups</a:t>
            </a:r>
            <a:endParaRPr lang="en-IN" sz="1800" u="sng" dirty="0">
              <a:solidFill>
                <a:schemeClr val="tx1"/>
              </a:solidFill>
              <a:latin typeface="Times New Roman" panose="02020603050405020304" pitchFamily="18" charset="0"/>
              <a:cs typeface="Times New Roman" panose="02020603050405020304" pitchFamily="18" charset="0"/>
            </a:endParaRPr>
          </a:p>
          <a:p>
            <a:pPr lvl="1">
              <a:lnSpc>
                <a:spcPct val="150000"/>
              </a:lnSpc>
            </a:pPr>
            <a:r>
              <a:rPr lang="en-IN" sz="1800" u="sng" dirty="0">
                <a:solidFill>
                  <a:srgbClr val="C00000"/>
                </a:solidFill>
                <a:latin typeface="Times New Roman" panose="02020603050405020304" pitchFamily="18" charset="0"/>
                <a:cs typeface="Times New Roman" panose="02020603050405020304" pitchFamily="18" charset="0"/>
              </a:rPr>
              <a:t>Community</a:t>
            </a:r>
            <a:r>
              <a:rPr lang="en-IN" sz="1800" dirty="0">
                <a:solidFill>
                  <a:srgbClr val="C00000"/>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Customer forums such as for troubleshooting or exchanging tips</a:t>
            </a:r>
            <a:r>
              <a:rPr lang="en-IN" sz="1800" u="sng" dirty="0">
                <a:solidFill>
                  <a:schemeClr val="tx1"/>
                </a:solidFill>
                <a:latin typeface="Times New Roman" panose="02020603050405020304" pitchFamily="18" charset="0"/>
                <a:cs typeface="Times New Roman" panose="02020603050405020304" pitchFamily="18" charset="0"/>
              </a:rPr>
              <a:t> </a:t>
            </a:r>
          </a:p>
          <a:p>
            <a:pPr lvl="1">
              <a:lnSpc>
                <a:spcPct val="150000"/>
              </a:lnSpc>
            </a:pPr>
            <a:r>
              <a:rPr lang="en-IN" sz="1800" u="sng" dirty="0">
                <a:solidFill>
                  <a:srgbClr val="C00000"/>
                </a:solidFill>
                <a:latin typeface="Times New Roman" panose="02020603050405020304" pitchFamily="18" charset="0"/>
                <a:cs typeface="Times New Roman" panose="02020603050405020304" pitchFamily="18" charset="0"/>
              </a:rPr>
              <a:t>Convenience</a:t>
            </a:r>
            <a:r>
              <a:rPr lang="en-IN" sz="1800" dirty="0">
                <a:solidFill>
                  <a:srgbClr val="C00000"/>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24/7 availability Turnaround time for trouble shooting</a:t>
            </a:r>
            <a:endParaRPr lang="en-IN" sz="1800" u="sng" dirty="0">
              <a:solidFill>
                <a:schemeClr val="tx1"/>
              </a:solidFill>
              <a:latin typeface="Times New Roman" panose="02020603050405020304" pitchFamily="18" charset="0"/>
              <a:cs typeface="Times New Roman" panose="02020603050405020304" pitchFamily="18" charset="0"/>
            </a:endParaRPr>
          </a:p>
          <a:p>
            <a:pPr lvl="1">
              <a:lnSpc>
                <a:spcPct val="150000"/>
              </a:lnSpc>
            </a:pPr>
            <a:r>
              <a:rPr lang="en-IN" sz="1800" u="sng" dirty="0">
                <a:solidFill>
                  <a:srgbClr val="C00000"/>
                </a:solidFill>
                <a:latin typeface="Times New Roman" panose="02020603050405020304" pitchFamily="18" charset="0"/>
                <a:cs typeface="Times New Roman" panose="02020603050405020304" pitchFamily="18" charset="0"/>
              </a:rPr>
              <a:t>Cost Reduction</a:t>
            </a:r>
            <a:r>
              <a:rPr lang="en-IN" sz="1800" dirty="0">
                <a:solidFill>
                  <a:srgbClr val="C00000"/>
                </a:solidFill>
                <a:latin typeface="Times New Roman" panose="02020603050405020304" pitchFamily="18" charset="0"/>
                <a:cs typeface="Times New Roman" panose="02020603050405020304" pitchFamily="18" charset="0"/>
              </a:rPr>
              <a:t>: </a:t>
            </a:r>
            <a:r>
              <a:rPr lang="en-IN" sz="1800" b="0" i="0" dirty="0">
                <a:solidFill>
                  <a:schemeClr val="tx1"/>
                </a:solidFill>
                <a:effectLst/>
                <a:latin typeface="Times New Roman" panose="02020603050405020304" pitchFamily="18" charset="0"/>
                <a:cs typeface="Times New Roman" panose="02020603050405020304" pitchFamily="18" charset="0"/>
              </a:rPr>
              <a:t>Online exclusive pricing</a:t>
            </a:r>
          </a:p>
          <a:p>
            <a:pPr lvl="1">
              <a:lnSpc>
                <a:spcPct val="150000"/>
              </a:lnSpc>
            </a:pPr>
            <a:r>
              <a:rPr lang="en-IN" sz="1800" u="sng" dirty="0">
                <a:solidFill>
                  <a:srgbClr val="C00000"/>
                </a:solidFill>
                <a:latin typeface="Times New Roman" panose="02020603050405020304" pitchFamily="18" charset="0"/>
                <a:cs typeface="Times New Roman" panose="02020603050405020304" pitchFamily="18" charset="0"/>
              </a:rPr>
              <a:t>Choice</a:t>
            </a:r>
            <a:r>
              <a:rPr lang="en-IN" sz="1800" dirty="0">
                <a:solidFill>
                  <a:srgbClr val="C00000"/>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Broader range of products / services Additional methods of payment</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D880-CDB2-42E8-B1ED-FA1C7321359D}"/>
              </a:ext>
            </a:extLst>
          </p:cNvPr>
          <p:cNvSpPr>
            <a:spLocks noGrp="1"/>
          </p:cNvSpPr>
          <p:nvPr>
            <p:ph type="title"/>
          </p:nvPr>
        </p:nvSpPr>
        <p:spPr>
          <a:xfrm>
            <a:off x="3541190" y="194432"/>
            <a:ext cx="5242326" cy="1106830"/>
          </a:xfrm>
        </p:spPr>
        <p:txBody>
          <a:bodyPr/>
          <a:lstStyle/>
          <a:p>
            <a:r>
              <a:rPr lang="en-IN" dirty="0"/>
              <a:t>FIRST STEPS</a:t>
            </a:r>
          </a:p>
        </p:txBody>
      </p:sp>
      <p:sp>
        <p:nvSpPr>
          <p:cNvPr id="3" name="Content Placeholder 2">
            <a:extLst>
              <a:ext uri="{FF2B5EF4-FFF2-40B4-BE49-F238E27FC236}">
                <a16:creationId xmlns:a16="http://schemas.microsoft.com/office/drawing/2014/main" id="{38685DC7-D319-410D-8803-2165F6120395}"/>
              </a:ext>
            </a:extLst>
          </p:cNvPr>
          <p:cNvSpPr>
            <a:spLocks noGrp="1"/>
          </p:cNvSpPr>
          <p:nvPr>
            <p:ph idx="1"/>
          </p:nvPr>
        </p:nvSpPr>
        <p:spPr>
          <a:xfrm>
            <a:off x="490795" y="1939636"/>
            <a:ext cx="10718869" cy="4281055"/>
          </a:xfrm>
        </p:spPr>
        <p:txBody>
          <a:bodyPr>
            <a:normAutofit/>
          </a:bodyPr>
          <a:lstStyle/>
          <a:p>
            <a:pPr algn="just"/>
            <a:r>
              <a:rPr lang="en-IN" u="sng" dirty="0">
                <a:latin typeface="Times New Roman" panose="02020603050405020304" pitchFamily="18" charset="0"/>
                <a:cs typeface="Times New Roman" panose="02020603050405020304" pitchFamily="18" charset="0"/>
              </a:rPr>
              <a:t>PROCESS OF RECOGNITION OF A STARTUP IN INDIA</a:t>
            </a:r>
          </a:p>
          <a:p>
            <a:pPr marL="0" indent="0" algn="just">
              <a:buNone/>
            </a:pPr>
            <a:r>
              <a:rPr lang="en-IN" dirty="0">
                <a:latin typeface="Times New Roman" panose="02020603050405020304" pitchFamily="18" charset="0"/>
                <a:cs typeface="Times New Roman" panose="02020603050405020304" pitchFamily="18" charset="0"/>
              </a:rPr>
              <a:t>	1.  Certification (DIPP)</a:t>
            </a:r>
          </a:p>
          <a:p>
            <a:pPr marL="0" indent="0" algn="just">
              <a:buNone/>
            </a:pPr>
            <a:r>
              <a:rPr lang="en-IN" dirty="0">
                <a:latin typeface="Times New Roman" panose="02020603050405020304" pitchFamily="18" charset="0"/>
                <a:cs typeface="Times New Roman" panose="02020603050405020304" pitchFamily="18" charset="0"/>
              </a:rPr>
              <a:t>	2. Letter of Recommendation, Letter of Support, Letter of Funding</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u="sng" dirty="0">
                <a:latin typeface="Times New Roman" panose="02020603050405020304" pitchFamily="18" charset="0"/>
                <a:cs typeface="Times New Roman" panose="02020603050405020304" pitchFamily="18" charset="0"/>
              </a:rPr>
              <a:t>STARTUP REGULATIONS IN INDIA </a:t>
            </a:r>
          </a:p>
          <a:p>
            <a:pPr marL="0" indent="0" algn="just">
              <a:buNone/>
            </a:pPr>
            <a:r>
              <a:rPr lang="en-IN" dirty="0">
                <a:latin typeface="Times New Roman" panose="02020603050405020304" pitchFamily="18" charset="0"/>
                <a:cs typeface="Times New Roman" panose="02020603050405020304" pitchFamily="18" charset="0"/>
              </a:rPr>
              <a:t>	</a:t>
            </a:r>
            <a:r>
              <a:rPr lang="en-US" i="0" dirty="0">
                <a:solidFill>
                  <a:srgbClr val="333333"/>
                </a:solidFill>
                <a:effectLst/>
                <a:latin typeface="Times New Roman" panose="02020603050405020304" pitchFamily="18" charset="0"/>
                <a:cs typeface="Times New Roman" panose="02020603050405020304" pitchFamily="18" charset="0"/>
              </a:rPr>
              <a:t>1. Criteria for Stable Business Structure</a:t>
            </a:r>
            <a:endParaRPr lang="en-US"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dirty="0">
                <a:solidFill>
                  <a:srgbClr val="333333"/>
                </a:solidFill>
                <a:latin typeface="Times New Roman" panose="02020603050405020304" pitchFamily="18" charset="0"/>
                <a:cs typeface="Times New Roman" panose="02020603050405020304" pitchFamily="18" charset="0"/>
              </a:rPr>
              <a:t>	2. </a:t>
            </a:r>
            <a:r>
              <a:rPr lang="en-IN" i="0" dirty="0">
                <a:solidFill>
                  <a:srgbClr val="333333"/>
                </a:solidFill>
                <a:effectLst/>
                <a:latin typeface="Times New Roman" panose="02020603050405020304" pitchFamily="18" charset="0"/>
                <a:cs typeface="Times New Roman" panose="02020603050405020304" pitchFamily="18" charset="0"/>
              </a:rPr>
              <a:t>Filing Procedural Compliances</a:t>
            </a:r>
            <a:endParaRPr lang="en-US"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dirty="0">
                <a:solidFill>
                  <a:srgbClr val="333333"/>
                </a:solidFill>
                <a:latin typeface="Times New Roman" panose="02020603050405020304" pitchFamily="18" charset="0"/>
                <a:cs typeface="Times New Roman" panose="02020603050405020304" pitchFamily="18" charset="0"/>
              </a:rPr>
              <a:t>	3. </a:t>
            </a:r>
            <a:r>
              <a:rPr lang="en-IN" i="0" dirty="0">
                <a:solidFill>
                  <a:srgbClr val="333333"/>
                </a:solidFill>
                <a:effectLst/>
                <a:latin typeface="Times New Roman" panose="02020603050405020304" pitchFamily="18" charset="0"/>
                <a:cs typeface="Times New Roman" panose="02020603050405020304" pitchFamily="18" charset="0"/>
              </a:rPr>
              <a:t>Contract Management</a:t>
            </a:r>
            <a:endParaRPr lang="en-US"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dirty="0">
                <a:solidFill>
                  <a:srgbClr val="333333"/>
                </a:solidFill>
                <a:latin typeface="Times New Roman" panose="02020603050405020304" pitchFamily="18" charset="0"/>
                <a:cs typeface="Times New Roman" panose="02020603050405020304" pitchFamily="18" charset="0"/>
              </a:rPr>
              <a:t>	4. Others – Licenses and Intellectual Properties (discussed in next slides)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24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A5BD-C4A0-4DF6-8567-8BF63FCA968F}"/>
              </a:ext>
            </a:extLst>
          </p:cNvPr>
          <p:cNvSpPr>
            <a:spLocks noGrp="1"/>
          </p:cNvSpPr>
          <p:nvPr>
            <p:ph type="title"/>
          </p:nvPr>
        </p:nvSpPr>
        <p:spPr>
          <a:xfrm>
            <a:off x="2231136" y="138215"/>
            <a:ext cx="7729728" cy="1188720"/>
          </a:xfrm>
        </p:spPr>
        <p:txBody>
          <a:bodyPr/>
          <a:lstStyle/>
          <a:p>
            <a:r>
              <a:rPr lang="en-IN" dirty="0"/>
              <a:t>Corporate SOCIAL RESPONSIBILTY</a:t>
            </a:r>
          </a:p>
        </p:txBody>
      </p:sp>
      <p:sp>
        <p:nvSpPr>
          <p:cNvPr id="3" name="Content Placeholder 2">
            <a:extLst>
              <a:ext uri="{FF2B5EF4-FFF2-40B4-BE49-F238E27FC236}">
                <a16:creationId xmlns:a16="http://schemas.microsoft.com/office/drawing/2014/main" id="{77D85E7E-FA52-4DBB-B157-3D38500DA990}"/>
              </a:ext>
            </a:extLst>
          </p:cNvPr>
          <p:cNvSpPr>
            <a:spLocks noGrp="1"/>
          </p:cNvSpPr>
          <p:nvPr>
            <p:ph idx="1"/>
          </p:nvPr>
        </p:nvSpPr>
        <p:spPr>
          <a:xfrm>
            <a:off x="369277" y="1890347"/>
            <a:ext cx="11333285" cy="3965330"/>
          </a:xfrm>
        </p:spPr>
        <p:txBody>
          <a:bodyPr>
            <a:normAutofit/>
          </a:bodyPr>
          <a:lstStyle/>
          <a:p>
            <a:pPr algn="just"/>
            <a:r>
              <a:rPr lang="en-US" sz="2000" b="0" i="0" dirty="0">
                <a:solidFill>
                  <a:srgbClr val="111111"/>
                </a:solidFill>
                <a:effectLst/>
                <a:latin typeface="Times New Roman" panose="02020603050405020304" pitchFamily="18" charset="0"/>
                <a:cs typeface="Times New Roman" panose="02020603050405020304" pitchFamily="18" charset="0"/>
              </a:rPr>
              <a:t>Corporate social responsibility (CSR) is a self-regulating business model that helps a company be socially accountable—to itself, its stakeholders, and the public.</a:t>
            </a:r>
          </a:p>
          <a:p>
            <a:pPr algn="just"/>
            <a:r>
              <a:rPr lang="en-US" sz="2000" dirty="0">
                <a:solidFill>
                  <a:srgbClr val="111111"/>
                </a:solidFill>
                <a:latin typeface="Times New Roman" panose="02020603050405020304" pitchFamily="18" charset="0"/>
                <a:cs typeface="Times New Roman" panose="02020603050405020304" pitchFamily="18" charset="0"/>
              </a:rPr>
              <a:t>Simplify could work towards </a:t>
            </a:r>
            <a:r>
              <a:rPr lang="en-US" sz="2000" b="0" i="0" dirty="0">
                <a:solidFill>
                  <a:srgbClr val="333333"/>
                </a:solidFill>
                <a:effectLst/>
                <a:latin typeface="Times New Roman" panose="02020603050405020304" pitchFamily="18" charset="0"/>
                <a:cs typeface="Times New Roman" panose="02020603050405020304" pitchFamily="18" charset="0"/>
              </a:rPr>
              <a:t>community improvement and poverty alleviation programs. </a:t>
            </a:r>
          </a:p>
          <a:p>
            <a:pPr algn="just"/>
            <a:r>
              <a:rPr lang="en-US" sz="2000" dirty="0">
                <a:solidFill>
                  <a:srgbClr val="333333"/>
                </a:solidFill>
                <a:latin typeface="Times New Roman" panose="02020603050405020304" pitchFamily="18" charset="0"/>
                <a:cs typeface="Times New Roman" panose="02020603050405020304" pitchFamily="18" charset="0"/>
              </a:rPr>
              <a:t>Self-help camps can be organized and </a:t>
            </a:r>
            <a:r>
              <a:rPr lang="en-US" sz="2000" b="0" i="0" dirty="0">
                <a:solidFill>
                  <a:srgbClr val="333333"/>
                </a:solidFill>
                <a:effectLst/>
                <a:latin typeface="Times New Roman" panose="02020603050405020304" pitchFamily="18" charset="0"/>
                <a:cs typeface="Times New Roman" panose="02020603050405020304" pitchFamily="18" charset="0"/>
              </a:rPr>
              <a:t>we could engage in women empowerment activities, improve </a:t>
            </a:r>
            <a:r>
              <a:rPr lang="en-US" sz="2000" dirty="0">
                <a:solidFill>
                  <a:srgbClr val="333333"/>
                </a:solidFill>
                <a:latin typeface="Times New Roman" panose="02020603050405020304" pitchFamily="18" charset="0"/>
                <a:cs typeface="Times New Roman" panose="02020603050405020304" pitchFamily="18" charset="0"/>
              </a:rPr>
              <a:t>current factors in </a:t>
            </a:r>
            <a:r>
              <a:rPr lang="en-US" sz="2000" b="0" i="0" dirty="0">
                <a:solidFill>
                  <a:srgbClr val="333333"/>
                </a:solidFill>
                <a:effectLst/>
                <a:latin typeface="Times New Roman" panose="02020603050405020304" pitchFamily="18" charset="0"/>
                <a:cs typeface="Times New Roman" panose="02020603050405020304" pitchFamily="18" charset="0"/>
              </a:rPr>
              <a:t>child education in and around Vellore and other social welfare programs.</a:t>
            </a:r>
          </a:p>
          <a:p>
            <a:pPr algn="just"/>
            <a:endParaRPr lang="en-US" b="0" i="0" dirty="0">
              <a:solidFill>
                <a:srgbClr val="111111"/>
              </a:solidFill>
              <a:effectLst/>
              <a:latin typeface="Times New Roman" panose="02020603050405020304" pitchFamily="18" charset="0"/>
              <a:cs typeface="Times New Roman" panose="02020603050405020304" pitchFamily="18" charset="0"/>
            </a:endParaRPr>
          </a:p>
          <a:p>
            <a:pPr marL="0" indent="0" algn="just">
              <a:buNone/>
            </a:pPr>
            <a:endParaRPr lang="en-US" b="0" i="0" dirty="0">
              <a:solidFill>
                <a:srgbClr val="111111"/>
              </a:solidFill>
              <a:effectLst/>
              <a:latin typeface="Times New Roman" panose="02020603050405020304" pitchFamily="18" charset="0"/>
              <a:cs typeface="Times New Roman" panose="02020603050405020304" pitchFamily="18" charset="0"/>
            </a:endParaRPr>
          </a:p>
          <a:p>
            <a:pPr algn="just"/>
            <a:endParaRPr lang="en-US" dirty="0">
              <a:solidFill>
                <a:srgbClr val="111111"/>
              </a:solidFill>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188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479" y="184639"/>
            <a:ext cx="8387041" cy="1274181"/>
          </a:xfrm>
        </p:spPr>
        <p:txBody>
          <a:bodyPr>
            <a:normAutofit/>
          </a:bodyPr>
          <a:lstStyle/>
          <a:p>
            <a:r>
              <a:rPr lang="en-US" sz="2400" b="1" i="0" u="none" strike="noStrike" baseline="0" dirty="0">
                <a:solidFill>
                  <a:srgbClr val="000000"/>
                </a:solidFill>
              </a:rPr>
              <a:t>LICENSES, PERMITS AND NO OBJECTION CERTIFICATE (NOC) RELATED TO BUSINESS </a:t>
            </a:r>
            <a:endParaRPr lang="en-IN" sz="3200" dirty="0"/>
          </a:p>
        </p:txBody>
      </p:sp>
      <p:sp>
        <p:nvSpPr>
          <p:cNvPr id="3" name="Content Placeholder 2"/>
          <p:cNvSpPr>
            <a:spLocks noGrp="1"/>
          </p:cNvSpPr>
          <p:nvPr>
            <p:ph idx="1"/>
          </p:nvPr>
        </p:nvSpPr>
        <p:spPr>
          <a:xfrm>
            <a:off x="369278" y="1881555"/>
            <a:ext cx="11139854" cy="4378568"/>
          </a:xfrm>
        </p:spPr>
        <p:txBody>
          <a:bodyPr/>
          <a:lstStyle/>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business licenses required for an online portal are as follows: </a:t>
            </a:r>
          </a:p>
          <a:p>
            <a:pPr marL="0" indent="0" algn="just">
              <a:buNone/>
            </a:pP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pPr lvl="1" algn="just"/>
            <a:r>
              <a:rPr lang="en-US" sz="1800" b="0" i="0" u="sng" strike="noStrike" baseline="0" dirty="0">
                <a:solidFill>
                  <a:srgbClr val="C00000"/>
                </a:solidFill>
                <a:latin typeface="Times New Roman" panose="02020603050405020304" pitchFamily="18" charset="0"/>
                <a:cs typeface="Times New Roman" panose="02020603050405020304" pitchFamily="18" charset="0"/>
              </a:rPr>
              <a:t>Shops and Establishment Act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This is important as we wish to have a payment gateway . Also, it is mandatory if we wish to employ people.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lvl="1" algn="just"/>
            <a:r>
              <a:rPr lang="en-US" sz="1800" b="0" i="0" u="sng" strike="noStrike" baseline="0" dirty="0">
                <a:solidFill>
                  <a:srgbClr val="C00000"/>
                </a:solidFill>
                <a:latin typeface="Times New Roman" panose="02020603050405020304" pitchFamily="18" charset="0"/>
                <a:cs typeface="Times New Roman" panose="02020603050405020304" pitchFamily="18" charset="0"/>
              </a:rPr>
              <a:t>CST/VAT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These are the basic taxes that we will have to pay when selling goods online but, only once our annual turnover crosses 5 lacs.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lvl="1" algn="just"/>
            <a:r>
              <a:rPr lang="en-US" sz="1800" b="0" i="0" u="sng" strike="noStrike" baseline="0" dirty="0">
                <a:solidFill>
                  <a:srgbClr val="C00000"/>
                </a:solidFill>
                <a:latin typeface="Times New Roman" panose="02020603050405020304" pitchFamily="18" charset="0"/>
                <a:cs typeface="Times New Roman" panose="02020603050405020304" pitchFamily="18" charset="0"/>
              </a:rPr>
              <a:t>Service Tax</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This tax is required to be paid as we are offering services online but, only once our annual turnover crosses 10 lacs.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lvl="1" algn="just"/>
            <a:r>
              <a:rPr lang="en-US" sz="1800" b="0" i="0" u="sng" strike="noStrike" baseline="0" dirty="0">
                <a:solidFill>
                  <a:srgbClr val="C00000"/>
                </a:solidFill>
                <a:latin typeface="Times New Roman" panose="02020603050405020304" pitchFamily="18" charset="0"/>
                <a:cs typeface="Times New Roman" panose="02020603050405020304" pitchFamily="18" charset="0"/>
              </a:rPr>
              <a:t>Professional Tax</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This tax is required to be registered if we have one or more employees working under us. </a:t>
            </a:r>
          </a:p>
          <a:p>
            <a:pPr algn="just"/>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446" y="79131"/>
            <a:ext cx="11597054" cy="6673361"/>
          </a:xfrm>
        </p:spPr>
        <p:txBody>
          <a:bodyPr>
            <a:normAutofit/>
          </a:bodyPr>
          <a:lstStyle/>
          <a:p>
            <a:pPr algn="just"/>
            <a:r>
              <a:rPr lang="en-IN" sz="2000" b="0" i="0" u="sng" strike="noStrike" baseline="0" dirty="0">
                <a:solidFill>
                  <a:schemeClr val="tx1"/>
                </a:solidFill>
                <a:latin typeface="Times New Roman" panose="02020603050405020304" pitchFamily="18" charset="0"/>
              </a:rPr>
              <a:t>Goods &amp; Service Tax Registration </a:t>
            </a:r>
          </a:p>
          <a:p>
            <a:pPr lvl="1" algn="just"/>
            <a:r>
              <a:rPr lang="en-US" b="0" i="0" u="none" strike="noStrike" baseline="0" dirty="0">
                <a:solidFill>
                  <a:schemeClr val="tx1"/>
                </a:solidFill>
                <a:latin typeface="Times New Roman" panose="02020603050405020304" pitchFamily="18" charset="0"/>
              </a:rPr>
              <a:t>Every business or corporation that are involved in the buying and selling and good of services have to register for GST. It is mandatory for companies whose turnover is more than Rs.20 lakhs (for supply of services) and Rs. 40 lakhs ( for supply of goods) yearly to register for a GST. </a:t>
            </a:r>
          </a:p>
          <a:p>
            <a:pPr lvl="1" algn="just"/>
            <a:r>
              <a:rPr lang="en-US" b="0" i="0" u="none" strike="noStrike" baseline="0" dirty="0">
                <a:solidFill>
                  <a:schemeClr val="tx1"/>
                </a:solidFill>
                <a:latin typeface="Times New Roman" panose="02020603050405020304" pitchFamily="18" charset="0"/>
              </a:rPr>
              <a:t>All businesses making interstate outward supplies of goods have to register for a GST too. The same applies to businesses making taxable supplies on behalf of other taxable persons, example Agents and Brokers. </a:t>
            </a:r>
          </a:p>
          <a:p>
            <a:pPr lvl="1" algn="just"/>
            <a:r>
              <a:rPr lang="en-US" b="0" i="0" u="none" strike="noStrike" baseline="0" dirty="0">
                <a:solidFill>
                  <a:schemeClr val="tx1"/>
                </a:solidFill>
                <a:latin typeface="Times New Roman" panose="02020603050405020304" pitchFamily="18" charset="0"/>
              </a:rPr>
              <a:t>Also, as per the recent notification, e-commerce sellers/aggregators need not register if total sales are less than Rs.20 lakhs.</a:t>
            </a:r>
          </a:p>
          <a:p>
            <a:pPr marL="228600" lvl="1" indent="0" algn="just">
              <a:buNone/>
            </a:pPr>
            <a:endParaRPr lang="en-US" b="0" i="0" u="none" strike="noStrike" baseline="0" dirty="0">
              <a:solidFill>
                <a:schemeClr val="tx1"/>
              </a:solidFill>
              <a:latin typeface="Times New Roman" panose="02020603050405020304" pitchFamily="18" charset="0"/>
            </a:endParaRPr>
          </a:p>
          <a:p>
            <a:pPr algn="just"/>
            <a:r>
              <a:rPr lang="en-IN" sz="2000" b="0" i="0" u="sng" strike="noStrike" baseline="0" dirty="0">
                <a:solidFill>
                  <a:schemeClr val="tx1"/>
                </a:solidFill>
                <a:latin typeface="Times New Roman" panose="02020603050405020304" pitchFamily="18" charset="0"/>
              </a:rPr>
              <a:t>Trademark Registration </a:t>
            </a:r>
          </a:p>
          <a:p>
            <a:pPr lvl="1" algn="just"/>
            <a:r>
              <a:rPr lang="en-US" sz="1500" b="0" i="0" u="none" strike="noStrike" baseline="0" dirty="0">
                <a:solidFill>
                  <a:schemeClr val="tx1"/>
                </a:solidFill>
                <a:latin typeface="Times New Roman" panose="02020603050405020304" pitchFamily="18" charset="0"/>
              </a:rPr>
              <a:t>You can file your application for registration may be filed in the Trademark Office under whose jurisdiction your principal place of the business falls. </a:t>
            </a:r>
          </a:p>
          <a:p>
            <a:pPr lvl="1" algn="just"/>
            <a:r>
              <a:rPr lang="en-US" sz="1500" b="0" i="0" u="none" strike="noStrike" baseline="0" dirty="0">
                <a:solidFill>
                  <a:schemeClr val="tx1"/>
                </a:solidFill>
                <a:latin typeface="Times New Roman" panose="02020603050405020304" pitchFamily="18" charset="0"/>
              </a:rPr>
              <a:t>You must ensure that your mark does not hit any of the below mentioned conditions: </a:t>
            </a:r>
          </a:p>
          <a:p>
            <a:pPr lvl="2" algn="just"/>
            <a:r>
              <a:rPr lang="en-IN" sz="1500" b="0" i="0" u="none" strike="noStrike" baseline="0" dirty="0">
                <a:solidFill>
                  <a:schemeClr val="tx1"/>
                </a:solidFill>
                <a:latin typeface="Times New Roman" panose="02020603050405020304" pitchFamily="18" charset="0"/>
              </a:rPr>
              <a:t>Cause confusion, </a:t>
            </a:r>
          </a:p>
          <a:p>
            <a:pPr lvl="2" algn="just"/>
            <a:r>
              <a:rPr lang="en-IN" sz="1500" b="0" i="0" u="none" strike="noStrike" baseline="0" dirty="0">
                <a:solidFill>
                  <a:schemeClr val="tx1"/>
                </a:solidFill>
                <a:latin typeface="Times New Roman" panose="02020603050405020304" pitchFamily="18" charset="0"/>
              </a:rPr>
              <a:t>Devoid of distinction </a:t>
            </a:r>
          </a:p>
          <a:p>
            <a:pPr lvl="2" algn="just"/>
            <a:r>
              <a:rPr lang="en-US" sz="1500" b="0" i="0" u="none" strike="noStrike" baseline="0" dirty="0">
                <a:solidFill>
                  <a:schemeClr val="tx1"/>
                </a:solidFill>
                <a:latin typeface="Times New Roman" panose="02020603050405020304" pitchFamily="18" charset="0"/>
              </a:rPr>
              <a:t>Consist exclusively of indications which have become customary in the current language or in the bona fide and established practices of the trade. Have a question about this? </a:t>
            </a:r>
          </a:p>
          <a:p>
            <a:pPr lvl="2" algn="just"/>
            <a:r>
              <a:rPr lang="en-IN" sz="1500" b="0" i="0" u="none" strike="noStrike" baseline="0" dirty="0">
                <a:solidFill>
                  <a:schemeClr val="tx1"/>
                </a:solidFill>
                <a:latin typeface="Times New Roman" panose="02020603050405020304" pitchFamily="18" charset="0"/>
              </a:rPr>
              <a:t>Hurts religious sentiments, </a:t>
            </a:r>
          </a:p>
          <a:p>
            <a:pPr lvl="2" algn="just"/>
            <a:r>
              <a:rPr lang="en-IN" sz="1500" b="0" i="0" u="none" strike="noStrike" baseline="0" dirty="0">
                <a:solidFill>
                  <a:schemeClr val="tx1"/>
                </a:solidFill>
                <a:latin typeface="Times New Roman" panose="02020603050405020304" pitchFamily="18" charset="0"/>
              </a:rPr>
              <a:t>Obscene </a:t>
            </a:r>
          </a:p>
          <a:p>
            <a:pPr lvl="2" algn="just"/>
            <a:r>
              <a:rPr lang="en-US" sz="1500" b="0" i="0" u="none" strike="noStrike" baseline="0" dirty="0">
                <a:solidFill>
                  <a:schemeClr val="tx1"/>
                </a:solidFill>
                <a:latin typeface="Times New Roman" panose="02020603050405020304" pitchFamily="18" charset="0"/>
              </a:rPr>
              <a:t>Uses national emblems or any other marks which are protected under the Emblems and Names (Prevention of Improper Use) Act, 1950. </a:t>
            </a:r>
          </a:p>
          <a:p>
            <a:pPr algn="just"/>
            <a:endParaRPr lang="en-IN" sz="2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261" y="237392"/>
            <a:ext cx="11869615" cy="6532685"/>
          </a:xfrm>
        </p:spPr>
        <p:txBody>
          <a:bodyPr>
            <a:normAutofit/>
          </a:bodyPr>
          <a:lstStyle/>
          <a:p>
            <a:pPr algn="just"/>
            <a:r>
              <a:rPr lang="en-US" b="0" i="0" u="none" strike="noStrike" baseline="0" dirty="0">
                <a:solidFill>
                  <a:schemeClr val="tx1"/>
                </a:solidFill>
                <a:latin typeface="Times New Roman" panose="02020603050405020304" pitchFamily="18" charset="0"/>
              </a:rPr>
              <a:t>Usually, a trademark registration process takes place in the form of following stages: </a:t>
            </a:r>
          </a:p>
          <a:p>
            <a:pPr lvl="1" algn="just"/>
            <a:r>
              <a:rPr lang="en-IN" b="0" i="0" u="none" strike="noStrike" baseline="0" dirty="0">
                <a:solidFill>
                  <a:schemeClr val="tx1"/>
                </a:solidFill>
                <a:latin typeface="Times New Roman" panose="02020603050405020304" pitchFamily="18" charset="0"/>
              </a:rPr>
              <a:t>Examination by registrar </a:t>
            </a:r>
          </a:p>
          <a:p>
            <a:pPr lvl="1" algn="just"/>
            <a:r>
              <a:rPr lang="en-US" b="0" i="0" u="none" strike="noStrike" baseline="0" dirty="0">
                <a:solidFill>
                  <a:schemeClr val="tx1"/>
                </a:solidFill>
                <a:latin typeface="Times New Roman" panose="02020603050405020304" pitchFamily="18" charset="0"/>
              </a:rPr>
              <a:t>Communication of objections, if any. The objections may be regarding distinctive character of your mark or similarity with a trademark already registered. </a:t>
            </a:r>
          </a:p>
          <a:p>
            <a:pPr lvl="1" algn="just"/>
            <a:r>
              <a:rPr lang="en-IN" b="0" i="0" u="none" strike="noStrike" baseline="0" dirty="0">
                <a:solidFill>
                  <a:schemeClr val="tx1"/>
                </a:solidFill>
                <a:latin typeface="Times New Roman" panose="02020603050405020304" pitchFamily="18" charset="0"/>
              </a:rPr>
              <a:t>Hearing stage. </a:t>
            </a:r>
            <a:endParaRPr lang="en-IN" sz="1800" b="0" i="0" u="none" strike="noStrike" baseline="0" dirty="0">
              <a:solidFill>
                <a:schemeClr val="tx1"/>
              </a:solidFill>
              <a:latin typeface="Times New Roman" panose="02020603050405020304" pitchFamily="18" charset="0"/>
            </a:endParaRPr>
          </a:p>
          <a:p>
            <a:pPr algn="just"/>
            <a:r>
              <a:rPr lang="en-US" b="0" i="0" u="none" strike="noStrike" baseline="0" dirty="0">
                <a:solidFill>
                  <a:schemeClr val="tx1"/>
                </a:solidFill>
                <a:latin typeface="Times New Roman" panose="02020603050405020304" pitchFamily="18" charset="0"/>
              </a:rPr>
              <a:t>Once your application is accepted, your trademark will be published in the Trademark Journal. Since it is an important process, it is necessary that the public is given a notice of your application. This ensures that the trading public whose rights might be adversely affected by your mark’s registration gets adequate opportunity to voice their concerns. </a:t>
            </a:r>
          </a:p>
          <a:p>
            <a:pPr algn="just"/>
            <a:endParaRPr lang="en-US" dirty="0">
              <a:solidFill>
                <a:schemeClr val="tx1"/>
              </a:solidFill>
              <a:latin typeface="Times New Roman" panose="02020603050405020304" pitchFamily="18" charset="0"/>
            </a:endParaRPr>
          </a:p>
          <a:p>
            <a:pPr algn="just"/>
            <a:r>
              <a:rPr lang="en-IN" sz="2000" b="0" i="0" u="sng" strike="noStrike" baseline="0" dirty="0">
                <a:solidFill>
                  <a:schemeClr val="tx1"/>
                </a:solidFill>
                <a:latin typeface="Times New Roman" panose="02020603050405020304" pitchFamily="18" charset="0"/>
              </a:rPr>
              <a:t>Copyright Registration </a:t>
            </a:r>
          </a:p>
          <a:p>
            <a:pPr lvl="1" algn="just"/>
            <a:r>
              <a:rPr lang="en-US" sz="1800" b="0" i="0" u="none" strike="noStrike" baseline="0" dirty="0">
                <a:solidFill>
                  <a:schemeClr val="tx1"/>
                </a:solidFill>
                <a:latin typeface="Times New Roman" panose="02020603050405020304" pitchFamily="18" charset="0"/>
              </a:rPr>
              <a:t>We will then need to declare ownership of your property. This can be easily done by stating clearly that we are the legal and entitled owner of the property in reference and that nobody else can legally take, use, claim ownership, republish, reprint, create or generate the content without your written and legal consent. </a:t>
            </a:r>
            <a:endParaRPr lang="en-IN" sz="18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261" y="237392"/>
            <a:ext cx="11869615" cy="6532685"/>
          </a:xfrm>
        </p:spPr>
        <p:txBody>
          <a:bodyPr>
            <a:normAutofit/>
          </a:bodyPr>
          <a:lstStyle/>
          <a:p>
            <a:pPr algn="just"/>
            <a:endParaRPr lang="en-US" dirty="0">
              <a:solidFill>
                <a:schemeClr val="tx1"/>
              </a:solidFill>
              <a:latin typeface="Times New Roman" panose="02020603050405020304" pitchFamily="18" charset="0"/>
            </a:endParaRPr>
          </a:p>
          <a:p>
            <a:pPr marL="0" indent="0" algn="ctr">
              <a:buNone/>
            </a:pPr>
            <a:r>
              <a:rPr lang="en-IN" sz="2000" u="sng" dirty="0">
                <a:solidFill>
                  <a:schemeClr val="tx1"/>
                </a:solidFill>
                <a:latin typeface="Times New Roman" panose="02020603050405020304" pitchFamily="18" charset="0"/>
              </a:rPr>
              <a:t>CASE STUDY : </a:t>
            </a:r>
            <a:r>
              <a:rPr lang="en-IN" sz="2000" b="0" i="0" u="sng" strike="noStrike" baseline="0" dirty="0">
                <a:solidFill>
                  <a:schemeClr val="tx1"/>
                </a:solidFill>
                <a:latin typeface="Times New Roman" panose="02020603050405020304" pitchFamily="18" charset="0"/>
              </a:rPr>
              <a:t>Copyright Registration</a:t>
            </a:r>
          </a:p>
          <a:p>
            <a:pPr marL="0" indent="0" algn="ctr">
              <a:buNone/>
            </a:pPr>
            <a:r>
              <a:rPr lang="en-US" sz="2000" b="0" i="0" u="sng" strike="noStrike" baseline="0" dirty="0">
                <a:solidFill>
                  <a:schemeClr val="tx1"/>
                </a:solidFill>
                <a:latin typeface="Times New Roman" panose="02020603050405020304" pitchFamily="18" charset="0"/>
              </a:rPr>
              <a:t>The UNIVERSITY OF OXFORD VS. RAMESHWARI PHOTOCOPY SERVICES:</a:t>
            </a:r>
          </a:p>
          <a:p>
            <a:pPr lvl="1" algn="just"/>
            <a:r>
              <a:rPr lang="en-US" sz="1800" b="0" i="0" strike="noStrike" baseline="0" dirty="0">
                <a:solidFill>
                  <a:schemeClr val="tx1"/>
                </a:solidFill>
                <a:latin typeface="Times New Roman" panose="02020603050405020304" pitchFamily="18" charset="0"/>
              </a:rPr>
              <a:t>The infamous DU photocopy case was a landmark copyright violation case in India.</a:t>
            </a:r>
          </a:p>
          <a:p>
            <a:pPr lvl="1" algn="just"/>
            <a:endParaRPr lang="en-US" sz="1800" b="0" i="0" strike="noStrike" baseline="0" dirty="0">
              <a:solidFill>
                <a:schemeClr val="tx1"/>
              </a:solidFill>
              <a:latin typeface="Times New Roman" panose="02020603050405020304" pitchFamily="18" charset="0"/>
            </a:endParaRPr>
          </a:p>
          <a:p>
            <a:pPr lvl="1" algn="just"/>
            <a:r>
              <a:rPr lang="en-US" sz="1800" dirty="0">
                <a:solidFill>
                  <a:schemeClr val="tx1"/>
                </a:solidFill>
                <a:latin typeface="Times New Roman" panose="02020603050405020304" pitchFamily="18" charset="0"/>
              </a:rPr>
              <a:t>P</a:t>
            </a:r>
            <a:r>
              <a:rPr lang="en-US" sz="1800" b="0" i="0" strike="noStrike" baseline="0" dirty="0">
                <a:solidFill>
                  <a:schemeClr val="tx1"/>
                </a:solidFill>
                <a:latin typeface="Times New Roman" panose="02020603050405020304" pitchFamily="18" charset="0"/>
              </a:rPr>
              <a:t>hotocopy shops copied reading material from prescribed textbooks and sold it to students at subsidized rates.</a:t>
            </a:r>
          </a:p>
          <a:p>
            <a:pPr lvl="1" algn="just"/>
            <a:endParaRPr lang="en-US" sz="1800" b="0" i="0" strike="noStrike" baseline="0" dirty="0">
              <a:solidFill>
                <a:schemeClr val="tx1"/>
              </a:solidFill>
              <a:latin typeface="Times New Roman" panose="02020603050405020304" pitchFamily="18" charset="0"/>
            </a:endParaRPr>
          </a:p>
          <a:p>
            <a:pPr lvl="1" algn="just"/>
            <a:r>
              <a:rPr lang="en-US" sz="1800" b="0" i="0" strike="noStrike" baseline="0" dirty="0">
                <a:solidFill>
                  <a:schemeClr val="tx1"/>
                </a:solidFill>
                <a:latin typeface="Times New Roman" panose="02020603050405020304" pitchFamily="18" charset="0"/>
              </a:rPr>
              <a:t>As </a:t>
            </a:r>
            <a:r>
              <a:rPr lang="en-US" sz="1800" dirty="0">
                <a:solidFill>
                  <a:schemeClr val="tx1"/>
                </a:solidFill>
                <a:latin typeface="Times New Roman" panose="02020603050405020304" pitchFamily="18" charset="0"/>
              </a:rPr>
              <a:t>p</a:t>
            </a:r>
            <a:r>
              <a:rPr lang="en-US" sz="1800" b="0" i="0" strike="noStrike" baseline="0" dirty="0">
                <a:solidFill>
                  <a:schemeClr val="tx1"/>
                </a:solidFill>
                <a:latin typeface="Times New Roman" panose="02020603050405020304" pitchFamily="18" charset="0"/>
              </a:rPr>
              <a:t>hotocopying with the objective of spreading knowledge and fostering education doesn’t constitute copyright infringement.</a:t>
            </a:r>
          </a:p>
          <a:p>
            <a:pPr lvl="1" algn="just"/>
            <a:endParaRPr lang="en-IN" sz="1800" b="0" i="0" strike="noStrike" baseline="0" dirty="0">
              <a:solidFill>
                <a:schemeClr val="tx1"/>
              </a:solidFill>
              <a:latin typeface="Times New Roman" panose="02020603050405020304" pitchFamily="18" charset="0"/>
            </a:endParaRPr>
          </a:p>
          <a:p>
            <a:pPr lvl="1" algn="just"/>
            <a:r>
              <a:rPr lang="en-US" sz="1800" b="0" i="0" strike="noStrike" baseline="0" dirty="0">
                <a:solidFill>
                  <a:schemeClr val="tx1"/>
                </a:solidFill>
                <a:latin typeface="Times New Roman" panose="02020603050405020304" pitchFamily="18" charset="0"/>
              </a:rPr>
              <a:t>The publishers had to withdraw their lawsuits against the defendants, as it was observed that the shop had a legal license to operate within the North Campus premises of DU.</a:t>
            </a:r>
          </a:p>
          <a:p>
            <a:pPr lvl="1" algn="just"/>
            <a:endParaRPr lang="en-US" sz="1800" dirty="0">
              <a:solidFill>
                <a:schemeClr val="tx1"/>
              </a:solidFill>
              <a:latin typeface="Times New Roman" panose="02020603050405020304" pitchFamily="18" charset="0"/>
            </a:endParaRPr>
          </a:p>
          <a:p>
            <a:pPr lvl="1" algn="just"/>
            <a:r>
              <a:rPr lang="en-US" sz="1800" b="0" i="0" strike="noStrike" baseline="0" dirty="0">
                <a:solidFill>
                  <a:schemeClr val="tx1"/>
                </a:solidFill>
                <a:latin typeface="Times New Roman" panose="02020603050405020304" pitchFamily="18" charset="0"/>
              </a:rPr>
              <a:t>It is important </a:t>
            </a:r>
            <a:r>
              <a:rPr lang="en-US" sz="1800" dirty="0">
                <a:solidFill>
                  <a:schemeClr val="tx1"/>
                </a:solidFill>
                <a:latin typeface="Times New Roman" panose="02020603050405020304" pitchFamily="18" charset="0"/>
              </a:rPr>
              <a:t>to understand how copyrighting works and its limits as in this case the defendants actually won the case.</a:t>
            </a:r>
            <a:endParaRPr lang="en-US" sz="1800" b="0" i="0" strike="noStrike" baseline="0" dirty="0">
              <a:solidFill>
                <a:schemeClr val="tx1"/>
              </a:solidFill>
              <a:latin typeface="Times New Roman" panose="02020603050405020304" pitchFamily="18" charset="0"/>
            </a:endParaRPr>
          </a:p>
          <a:p>
            <a:pPr lvl="1" algn="just"/>
            <a:endParaRPr lang="en-US" sz="1800" dirty="0">
              <a:solidFill>
                <a:schemeClr val="tx1"/>
              </a:solidFill>
              <a:latin typeface="Times New Roman" panose="02020603050405020304" pitchFamily="18" charset="0"/>
            </a:endParaRPr>
          </a:p>
          <a:p>
            <a:pPr lvl="1" algn="just"/>
            <a:endParaRPr lang="en-US" sz="1800" b="0" i="0" strike="noStrike" baseline="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51815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192" y="395655"/>
            <a:ext cx="11869615" cy="5820508"/>
          </a:xfrm>
        </p:spPr>
        <p:txBody>
          <a:bodyPr/>
          <a:lstStyle/>
          <a:p>
            <a:pPr algn="just"/>
            <a:r>
              <a:rPr lang="en-IN" sz="2000" b="0" i="0" u="sng" strike="noStrike" baseline="0" dirty="0">
                <a:solidFill>
                  <a:schemeClr val="tx1"/>
                </a:solidFill>
                <a:latin typeface="Times New Roman" panose="02020603050405020304" pitchFamily="18" charset="0"/>
              </a:rPr>
              <a:t>Permits</a:t>
            </a:r>
            <a:r>
              <a:rPr lang="en-IN" sz="1800" b="0" i="0" u="none" strike="noStrike" baseline="0" dirty="0">
                <a:solidFill>
                  <a:schemeClr val="tx1"/>
                </a:solidFill>
                <a:latin typeface="Times New Roman" panose="02020603050405020304" pitchFamily="18" charset="0"/>
              </a:rPr>
              <a:t> </a:t>
            </a:r>
          </a:p>
          <a:p>
            <a:pPr lvl="1" algn="just"/>
            <a:r>
              <a:rPr lang="en-US" i="0" u="sng" strike="noStrike" baseline="0" dirty="0">
                <a:solidFill>
                  <a:schemeClr val="tx1"/>
                </a:solidFill>
                <a:latin typeface="Times New Roman" panose="02020603050405020304" pitchFamily="18" charset="0"/>
              </a:rPr>
              <a:t>Sales tax permit</a:t>
            </a:r>
            <a:r>
              <a:rPr lang="en-US" dirty="0">
                <a:solidFill>
                  <a:schemeClr val="tx1"/>
                </a:solidFill>
                <a:latin typeface="Times New Roman" panose="02020603050405020304" pitchFamily="18" charset="0"/>
              </a:rPr>
              <a:t>:</a:t>
            </a:r>
            <a:r>
              <a:rPr lang="en-US" i="0" u="none" strike="noStrike" baseline="0" dirty="0">
                <a:solidFill>
                  <a:schemeClr val="tx1"/>
                </a:solidFill>
                <a:latin typeface="Times New Roman" panose="02020603050405020304" pitchFamily="18" charset="0"/>
              </a:rPr>
              <a:t> If your business sells goods, whether online or offline, and your state requires you to collect sales tax, you may be required to obtain a business permit usually known as a sales tax permit or a seller's permit. </a:t>
            </a:r>
          </a:p>
          <a:p>
            <a:pPr lvl="1" algn="just"/>
            <a:r>
              <a:rPr lang="en-US" i="0" u="sng" strike="noStrike" baseline="0" dirty="0">
                <a:solidFill>
                  <a:schemeClr val="tx1"/>
                </a:solidFill>
                <a:latin typeface="Times New Roman" panose="02020603050405020304" pitchFamily="18" charset="0"/>
              </a:rPr>
              <a:t>Federal and State tax identification number</a:t>
            </a:r>
            <a:r>
              <a:rPr lang="en-US" i="0" u="none" strike="noStrike" baseline="0" dirty="0">
                <a:solidFill>
                  <a:schemeClr val="tx1"/>
                </a:solidFill>
                <a:latin typeface="Times New Roman" panose="02020603050405020304" pitchFamily="18" charset="0"/>
              </a:rPr>
              <a:t>: Most businesses will have to apply for a federal EIN, or employer identification number, also known as a tax identification number. Your state or local government might also require you to obtain a state tax identification number as well </a:t>
            </a:r>
          </a:p>
          <a:p>
            <a:pPr lvl="1" algn="just"/>
            <a:r>
              <a:rPr lang="en-US" i="0" u="sng" strike="noStrike" baseline="0" dirty="0">
                <a:solidFill>
                  <a:schemeClr val="tx1"/>
                </a:solidFill>
                <a:latin typeface="Times New Roman" panose="02020603050405020304" pitchFamily="18" charset="0"/>
              </a:rPr>
              <a:t>Sign permit</a:t>
            </a:r>
            <a:r>
              <a:rPr lang="en-US" i="0" u="none" strike="noStrike" baseline="0" dirty="0">
                <a:solidFill>
                  <a:schemeClr val="tx1"/>
                </a:solidFill>
                <a:latin typeface="Times New Roman" panose="02020603050405020304" pitchFamily="18" charset="0"/>
              </a:rPr>
              <a:t>: Some local authorities have regulations which require that businesses obtain a permit before putting up a sign. The regulations may also stipulate certain requirements such as the size of the sign and where the sign may be located. </a:t>
            </a:r>
          </a:p>
          <a:p>
            <a:pPr lvl="1" algn="just"/>
            <a:r>
              <a:rPr lang="en-US" i="0" u="sng" strike="noStrike" baseline="0" dirty="0">
                <a:solidFill>
                  <a:schemeClr val="tx1"/>
                </a:solidFill>
                <a:latin typeface="Times New Roman" panose="02020603050405020304" pitchFamily="18" charset="0"/>
              </a:rPr>
              <a:t>Zoning permit</a:t>
            </a:r>
            <a:r>
              <a:rPr lang="en-US" i="0" u="none" strike="noStrike" baseline="0" dirty="0">
                <a:solidFill>
                  <a:schemeClr val="tx1"/>
                </a:solidFill>
                <a:latin typeface="Times New Roman" panose="02020603050405020304" pitchFamily="18" charset="0"/>
              </a:rPr>
              <a:t>: Local zoning regulations may regulate where certain types of businesses can and cannot operate. These regulations apply not just to businesses such as manufacturers and restaurants; they can also have an impact on the home business owner. You may have to apply for a variance or a conditional-use permit if the area in which you wish to operate your business is not zoned for your type of business. </a:t>
            </a:r>
          </a:p>
          <a:p>
            <a:pPr lvl="1" algn="just"/>
            <a:endParaRPr lang="en-US" i="0" u="none" strike="noStrike" baseline="0" dirty="0">
              <a:solidFill>
                <a:schemeClr val="tx1"/>
              </a:solidFill>
              <a:latin typeface="Times New Roman" panose="02020603050405020304" pitchFamily="18" charset="0"/>
            </a:endParaRPr>
          </a:p>
          <a:p>
            <a:pPr algn="just"/>
            <a:r>
              <a:rPr lang="en-IN" sz="2000" b="0" i="0" u="sng" strike="noStrike" baseline="0" dirty="0">
                <a:solidFill>
                  <a:schemeClr val="tx1"/>
                </a:solidFill>
                <a:latin typeface="Times New Roman" panose="02020603050405020304" pitchFamily="18" charset="0"/>
              </a:rPr>
              <a:t>NOC (No Objection Certificate) </a:t>
            </a:r>
          </a:p>
          <a:p>
            <a:pPr lvl="1" algn="just"/>
            <a:r>
              <a:rPr lang="en-US" b="0" i="0" u="none" strike="noStrike" baseline="0" dirty="0">
                <a:solidFill>
                  <a:schemeClr val="tx1"/>
                </a:solidFill>
                <a:latin typeface="Times New Roman" panose="02020603050405020304" pitchFamily="18" charset="0"/>
              </a:rPr>
              <a:t>No Objection Certificate, popularly abbreviated as NOC, is a type of legal certificate issued by any agency, organization, institute or, in certain cases, an individual. It does not object to the covenants of the certificate. The certification is a requirement at most government-based departments predominantly from the Indian subcontinent. </a:t>
            </a:r>
          </a:p>
          <a:p>
            <a:pPr lvl="1" algn="just"/>
            <a:r>
              <a:rPr lang="en-US" b="0" i="0" u="none" strike="noStrike" baseline="0" dirty="0">
                <a:solidFill>
                  <a:schemeClr val="tx1"/>
                </a:solidFill>
                <a:latin typeface="Times New Roman" panose="02020603050405020304" pitchFamily="18" charset="0"/>
              </a:rPr>
              <a:t>We will have to acquire a NOC from VIT since we are the students of VIT and all our actions need to be approved by then. </a:t>
            </a:r>
            <a:endParaRPr lang="en-IN" sz="14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5656" y="0"/>
            <a:ext cx="6200687" cy="1022369"/>
          </a:xfrm>
        </p:spPr>
        <p:txBody>
          <a:bodyPr/>
          <a:lstStyle/>
          <a:p>
            <a:r>
              <a:rPr lang="en-IN" dirty="0"/>
              <a:t>Competition Analysis</a:t>
            </a:r>
          </a:p>
        </p:txBody>
      </p:sp>
      <p:sp>
        <p:nvSpPr>
          <p:cNvPr id="3" name="Content Placeholder 2"/>
          <p:cNvSpPr>
            <a:spLocks noGrp="1"/>
          </p:cNvSpPr>
          <p:nvPr>
            <p:ph idx="1"/>
          </p:nvPr>
        </p:nvSpPr>
        <p:spPr>
          <a:xfrm>
            <a:off x="178776" y="1248508"/>
            <a:ext cx="11834447" cy="5468815"/>
          </a:xfrm>
        </p:spPr>
        <p:txBody>
          <a:bodyPr>
            <a:normAutofit fontScale="70000" lnSpcReduction="20000"/>
          </a:bodyPr>
          <a:lstStyle/>
          <a:p>
            <a:pPr algn="just">
              <a:lnSpc>
                <a:spcPct val="107000"/>
              </a:lnSpc>
              <a:spcAft>
                <a:spcPts val="800"/>
              </a:spcAft>
            </a:pPr>
            <a:r>
              <a:rPr lang="en-US" sz="2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competition we’ve identified are sites such as VITSpot, VITHelper, General VIT Facebook pages.</a:t>
            </a:r>
          </a:p>
          <a:p>
            <a:pPr algn="just">
              <a:lnSpc>
                <a:spcPct val="107000"/>
              </a:lnSpc>
              <a:spcAft>
                <a:spcPts val="800"/>
              </a:spcAft>
            </a:pPr>
            <a:r>
              <a:rPr lang="en-US" sz="2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potential competition faced would be the companies providing specific products/services online and the stores around VIT. The strengths of the competitors involve the trust of the students gained over the years and access to transport and law services. </a:t>
            </a:r>
          </a:p>
          <a:p>
            <a:pPr algn="just">
              <a:lnSpc>
                <a:spcPct val="107000"/>
              </a:lnSpc>
              <a:spcAft>
                <a:spcPts val="800"/>
              </a:spcAft>
            </a:pPr>
            <a:r>
              <a:rPr lang="en-US" sz="2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weaknesses, on the other hand, involve the high price they charge for the services or products provided and the lack of coordination among various services.</a:t>
            </a:r>
          </a:p>
          <a:p>
            <a:pPr algn="just">
              <a:lnSpc>
                <a:spcPct val="107000"/>
              </a:lnSpc>
              <a:spcAft>
                <a:spcPts val="800"/>
              </a:spcAft>
            </a:pPr>
            <a:r>
              <a:rPr lang="en-US" sz="2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potential roadblocks preventing us from entering the market are the VIT rules and regulations stating that no student should have a source of income through a business started during the tenure of college.</a:t>
            </a:r>
          </a:p>
          <a:p>
            <a:pPr algn="just">
              <a:lnSpc>
                <a:spcPct val="107000"/>
              </a:lnSpc>
              <a:spcAft>
                <a:spcPts val="800"/>
              </a:spcAft>
            </a:pPr>
            <a:r>
              <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Our advantage over the competition would be:</a:t>
            </a:r>
          </a:p>
          <a:p>
            <a:pPr marL="571500" lvl="1" indent="-342900" algn="just">
              <a:lnSpc>
                <a:spcPct val="107000"/>
              </a:lnSpc>
              <a:spcAft>
                <a:spcPts val="800"/>
              </a:spcAft>
              <a:buFont typeface="+mj-lt"/>
              <a:buAutoNum type="arabicPeriod"/>
            </a:pPr>
            <a:r>
              <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are a one stop platform for all services unlike our competition whose services are scattered throughout various sites/ pages and offline stores.</a:t>
            </a:r>
          </a:p>
          <a:p>
            <a:pPr marL="571500" lvl="1" indent="-342900" algn="just">
              <a:lnSpc>
                <a:spcPct val="107000"/>
              </a:lnSpc>
              <a:spcAft>
                <a:spcPts val="800"/>
              </a:spcAft>
              <a:buFont typeface="+mj-lt"/>
              <a:buAutoNum type="arabicPeriod"/>
            </a:pPr>
            <a:r>
              <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Unlike offline book stores where products are sold off at higher prices and students struggle to find a use for a book after the semester / sell the book, our service allows them to sell the book to a junior/buyer and make back the original money spent. They are also in contact with more knowledgeable senior to discuss the subject.</a:t>
            </a:r>
          </a:p>
          <a:p>
            <a:pPr algn="just">
              <a:lnSpc>
                <a:spcPct val="107000"/>
              </a:lnSpc>
              <a:spcAft>
                <a:spcPts val="800"/>
              </a:spcAft>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823" y="422032"/>
            <a:ext cx="11526715" cy="6251330"/>
          </a:xfrm>
        </p:spPr>
        <p:txBody>
          <a:bodyPr/>
          <a:lstStyle/>
          <a:p>
            <a:pPr marL="571500" lvl="1" indent="-342900" algn="just">
              <a:lnSpc>
                <a:spcPct val="107000"/>
              </a:lnSpc>
              <a:spcAft>
                <a:spcPts val="800"/>
              </a:spcAft>
              <a:buFont typeface="+mj-lt"/>
              <a:buAutoNum type="arabicPeriod" startAt="3"/>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offers a place to discuss to find roommates (both within the hostel and for day boarders) and cab sharing partners as well which other sites like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VITspot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VIT Helper don’t offer at all. So, it’s an exclusive advantage for us.</a:t>
            </a:r>
          </a:p>
          <a:p>
            <a:pPr marL="571500" lvl="1" indent="-342900" algn="just">
              <a:lnSpc>
                <a:spcPct val="107000"/>
              </a:lnSpc>
              <a:spcAft>
                <a:spcPts val="800"/>
              </a:spcAft>
              <a:buFont typeface="+mj-lt"/>
              <a:buAutoNum type="arabicPeriod" startAt="3"/>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Offline shops and libraries have a limited duration after which you have to return the book or pay extra money to buy. In our offering, you can get books and then sell to juniors.</a:t>
            </a:r>
          </a:p>
          <a:p>
            <a:pPr algn="just"/>
            <a:endParaRPr lang="en-IN" dirty="0">
              <a:solidFill>
                <a:schemeClr val="tx1"/>
              </a:solidFill>
            </a:endParaRPr>
          </a:p>
          <a:p>
            <a:pPr algn="just"/>
            <a:r>
              <a:rPr lang="en-IN" dirty="0">
                <a:solidFill>
                  <a:schemeClr val="tx1"/>
                </a:solidFill>
                <a:latin typeface="Times New Roman" panose="02020603050405020304" pitchFamily="18" charset="0"/>
                <a:cs typeface="Times New Roman" panose="02020603050405020304" pitchFamily="18" charset="0"/>
              </a:rPr>
              <a:t>Our product offers exclusive feature not available to our competitors while also consolidating the tried and tested features such as discussions with seniors and material sharing into a single platform thus making it easier for students to access it</a:t>
            </a:r>
          </a:p>
          <a:p>
            <a:pPr algn="just"/>
            <a:endParaRPr lang="en-IN" dirty="0">
              <a:solidFill>
                <a:schemeClr val="tx1"/>
              </a:solidFill>
            </a:endParaRPr>
          </a:p>
          <a:p>
            <a:pPr algn="just"/>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61905"/>
          </a:xfrm>
        </p:spPr>
        <p:txBody>
          <a:bodyPr/>
          <a:lstStyle/>
          <a:p>
            <a:pPr algn="ctr"/>
            <a:r>
              <a:rPr lang="en-IN" dirty="0"/>
              <a:t>Introduction</a:t>
            </a:r>
          </a:p>
        </p:txBody>
      </p:sp>
      <p:sp>
        <p:nvSpPr>
          <p:cNvPr id="3" name="Content Placeholder 2"/>
          <p:cNvSpPr>
            <a:spLocks noGrp="1"/>
          </p:cNvSpPr>
          <p:nvPr>
            <p:ph idx="1"/>
          </p:nvPr>
        </p:nvSpPr>
        <p:spPr>
          <a:xfrm>
            <a:off x="1011115" y="2451101"/>
            <a:ext cx="10144565" cy="3760891"/>
          </a:xfrm>
        </p:spPr>
        <p:txBody>
          <a:bodyPr>
            <a:normAutofit/>
          </a:bodyPr>
          <a:lstStyle/>
          <a:p>
            <a:pPr algn="just">
              <a:spcBef>
                <a:spcPts val="600"/>
              </a:spcBef>
              <a:buFont typeface="Arial" panose="020B0604020202020204" pitchFamily="34" charset="0"/>
              <a:buChar char="•"/>
            </a:pPr>
            <a:r>
              <a:rPr lang="en-US" sz="2200" b="0" i="0" u="none" strike="noStrike" baseline="0" dirty="0">
                <a:solidFill>
                  <a:srgbClr val="000000"/>
                </a:solidFill>
                <a:latin typeface="Times New Roman" panose="02020603050405020304" pitchFamily="18" charset="0"/>
              </a:rPr>
              <a:t>Our start-up is aimed at providing such a service to the students of VIT which can prove to be highly beneficial to them in terms of accessibility to various different services on one single platform. We intend to solve the common problems faced by any students or members of any educational institutional .In upcoming future, we plan to add more services which can cater to more and more pain-points of the students by taking in their feedback. Since the market chosen is highly active on the Internet, it’s an extremely good opportunity for this business to grow. </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388" y="633046"/>
            <a:ext cx="10489223" cy="5706208"/>
          </a:xfrm>
        </p:spPr>
        <p:txBody>
          <a:bodyPr>
            <a:normAutofit/>
          </a:bodyPr>
          <a:lstStyle/>
          <a:p>
            <a:pPr algn="just"/>
            <a:r>
              <a:rPr lang="en-US" sz="2000" b="0" i="0" u="none" strike="noStrike" baseline="0" dirty="0">
                <a:solidFill>
                  <a:srgbClr val="000000"/>
                </a:solidFill>
                <a:latin typeface="Times New Roman" panose="02020603050405020304" pitchFamily="18" charset="0"/>
              </a:rPr>
              <a:t>There are three types of problems commonly faced by the students of VIT which are : </a:t>
            </a:r>
          </a:p>
          <a:p>
            <a:pPr marL="0" indent="0" algn="just">
              <a:buNone/>
            </a:pPr>
            <a:endParaRPr lang="en-US" sz="11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Students face difficulty in getting access to second-hand books, lab coats and xerox papers. </a:t>
            </a:r>
            <a:endParaRPr lang="en-IN" sz="18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It is not easy to find a cheap cab service at the required times and people to share the same cab. </a:t>
            </a:r>
            <a:endParaRPr lang="en-IN" sz="18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For students staying in single or double-bedded rooms, the problem of adjusting occurs and finding rooms and suitable roommates outside VIT is a gigantic task. </a:t>
            </a:r>
          </a:p>
          <a:p>
            <a:pPr marL="228600" lvl="1" indent="0" algn="just">
              <a:buNone/>
            </a:pPr>
            <a:endParaRPr lang="en-US" sz="1800" b="0" i="0" u="none" strike="noStrike" baseline="0" dirty="0">
              <a:solidFill>
                <a:srgbClr val="000000"/>
              </a:solidFill>
              <a:latin typeface="Times New Roman" panose="02020603050405020304" pitchFamily="18" charset="0"/>
            </a:endParaRPr>
          </a:p>
          <a:p>
            <a:pPr algn="just"/>
            <a:r>
              <a:rPr lang="en-IN" sz="2000" b="0" i="0" u="none" strike="noStrike" baseline="0" dirty="0">
                <a:solidFill>
                  <a:srgbClr val="000000"/>
                </a:solidFill>
                <a:latin typeface="Times New Roman" panose="02020603050405020304" pitchFamily="18" charset="0"/>
              </a:rPr>
              <a:t>How we solve these issues: </a:t>
            </a:r>
          </a:p>
          <a:p>
            <a:pPr lvl="1" algn="just"/>
            <a:r>
              <a:rPr lang="en-US" sz="1800" b="0" i="0" u="none" strike="noStrike" baseline="0" dirty="0">
                <a:solidFill>
                  <a:srgbClr val="000000"/>
                </a:solidFill>
                <a:latin typeface="Times New Roman" panose="02020603050405020304" pitchFamily="18" charset="0"/>
              </a:rPr>
              <a:t>Both types of students, ones who want to sell their used products as well as those who are looking to purchase it, can interact on a common platform through an online website so they can buy and sell second hand items with ease. </a:t>
            </a:r>
            <a:endParaRPr lang="en-IN" sz="18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We provide an online platform where students can search for cabs and post a request for cab share. Other students can check requests, accept requests, gain contact details and post new requests according to their required timings. </a:t>
            </a:r>
            <a:endParaRPr lang="en-IN" sz="1800" b="0" i="0" u="none" strike="noStrike" baseline="0" dirty="0">
              <a:solidFill>
                <a:srgbClr val="000000"/>
              </a:solidFill>
              <a:latin typeface="Times New Roman" panose="02020603050405020304" pitchFamily="18" charset="0"/>
            </a:endParaRPr>
          </a:p>
          <a:p>
            <a:pPr lvl="1" algn="just"/>
            <a:r>
              <a:rPr lang="en-US" sz="1800" b="0" i="0" u="none" strike="noStrike" baseline="0" dirty="0">
                <a:solidFill>
                  <a:srgbClr val="000000"/>
                </a:solidFill>
                <a:latin typeface="Times New Roman" panose="02020603050405020304" pitchFamily="18" charset="0"/>
              </a:rPr>
              <a:t>For accommodation issues, our website will provide a catalogue of single and double-bedded rooms nearby VIT, so that students can find their ideal room and partner/roommate for the best price. </a:t>
            </a:r>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3084" y="366122"/>
            <a:ext cx="8031163" cy="1216493"/>
          </a:xfrm>
        </p:spPr>
        <p:txBody>
          <a:bodyPr/>
          <a:lstStyle/>
          <a:p>
            <a:pPr algn="ctr"/>
            <a:r>
              <a:rPr lang="en-IN" dirty="0"/>
              <a:t>Business Model</a:t>
            </a:r>
          </a:p>
        </p:txBody>
      </p:sp>
      <p:sp>
        <p:nvSpPr>
          <p:cNvPr id="3" name="Content Placeholder 2"/>
          <p:cNvSpPr>
            <a:spLocks noGrp="1"/>
          </p:cNvSpPr>
          <p:nvPr>
            <p:ph idx="1"/>
          </p:nvPr>
        </p:nvSpPr>
        <p:spPr>
          <a:xfrm>
            <a:off x="460130" y="2294793"/>
            <a:ext cx="11271739" cy="4126746"/>
          </a:xfrm>
        </p:spPr>
        <p:txBody>
          <a:bodyPr>
            <a:normAutofit/>
          </a:bodyPr>
          <a:lstStyle/>
          <a:p>
            <a:pPr algn="just"/>
            <a:r>
              <a:rPr lang="en-US" sz="2000" dirty="0">
                <a:latin typeface="Times New Roman" panose="02020603050405020304" pitchFamily="18" charset="0"/>
                <a:cs typeface="Times New Roman" panose="02020603050405020304" pitchFamily="18" charset="0"/>
              </a:rPr>
              <a:t>The </a:t>
            </a:r>
            <a:r>
              <a:rPr lang="en-US" sz="2000" u="sng" dirty="0">
                <a:solidFill>
                  <a:srgbClr val="C00000"/>
                </a:solidFill>
                <a:latin typeface="Times New Roman" panose="02020603050405020304" pitchFamily="18" charset="0"/>
                <a:cs typeface="Times New Roman" panose="02020603050405020304" pitchFamily="18" charset="0"/>
              </a:rPr>
              <a:t>product</a:t>
            </a:r>
            <a:r>
              <a:rPr lang="en-US" sz="2000" dirty="0">
                <a:latin typeface="Times New Roman" panose="02020603050405020304" pitchFamily="18" charset="0"/>
                <a:cs typeface="Times New Roman" panose="02020603050405020304" pitchFamily="18" charset="0"/>
              </a:rPr>
              <a:t> that our start-up will produce is a tech-platform-based application that enables the user to log in and look for services and goods such as </a:t>
            </a:r>
          </a:p>
          <a:p>
            <a:pPr lvl="1" algn="just"/>
            <a:r>
              <a:rPr lang="en-US" sz="1800" dirty="0">
                <a:latin typeface="Times New Roman" panose="02020603050405020304" pitchFamily="18" charset="0"/>
                <a:cs typeface="Times New Roman" panose="02020603050405020304" pitchFamily="18" charset="0"/>
              </a:rPr>
              <a:t>Study material including pre-owned books and notes, lab records, materials required such as lab coats and googles etc. </a:t>
            </a:r>
          </a:p>
          <a:p>
            <a:pPr lvl="1" algn="just"/>
            <a:r>
              <a:rPr lang="en-US" sz="1800" dirty="0">
                <a:latin typeface="Times New Roman" panose="02020603050405020304" pitchFamily="18" charset="0"/>
                <a:cs typeface="Times New Roman" panose="02020603050405020304" pitchFamily="18" charset="0"/>
              </a:rPr>
              <a:t>Cab booking service to find the best deals and partners to share rides with. </a:t>
            </a:r>
          </a:p>
          <a:p>
            <a:pPr lvl="1" algn="just"/>
            <a:r>
              <a:rPr lang="en-US" sz="1800" dirty="0">
                <a:latin typeface="Times New Roman" panose="02020603050405020304" pitchFamily="18" charset="0"/>
                <a:cs typeface="Times New Roman" panose="02020603050405020304" pitchFamily="18" charset="0"/>
              </a:rPr>
              <a:t>Looking for prospective roommates and Day-boarder accommodations. </a:t>
            </a:r>
          </a:p>
          <a:p>
            <a:pPr algn="just"/>
            <a:r>
              <a:rPr lang="en-US" sz="2000" dirty="0">
                <a:latin typeface="Times New Roman" panose="02020603050405020304" pitchFamily="18" charset="0"/>
                <a:cs typeface="Times New Roman" panose="02020603050405020304" pitchFamily="18" charset="0"/>
              </a:rPr>
              <a:t>Thus, the product of our venture is a service-based web application. </a:t>
            </a:r>
            <a:r>
              <a:rPr lang="en-US" sz="2000" b="0" i="0" u="none" strike="noStrike" baseline="0" dirty="0">
                <a:solidFill>
                  <a:srgbClr val="000000"/>
                </a:solidFill>
                <a:latin typeface="Times New Roman" panose="02020603050405020304" pitchFamily="18" charset="0"/>
              </a:rPr>
              <a:t>It takes into account three things everyone holds dear, time, money and effort. </a:t>
            </a:r>
          </a:p>
          <a:p>
            <a:pPr marL="0" indent="0" algn="just">
              <a:buNone/>
            </a:pPr>
            <a:endParaRPr lang="en-US"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97BE6-8029-4D3D-9448-EBDD4323EF57}"/>
              </a:ext>
            </a:extLst>
          </p:cNvPr>
          <p:cNvSpPr>
            <a:spLocks noGrp="1"/>
          </p:cNvSpPr>
          <p:nvPr>
            <p:ph idx="1"/>
          </p:nvPr>
        </p:nvSpPr>
        <p:spPr>
          <a:xfrm>
            <a:off x="378069" y="378069"/>
            <a:ext cx="11368454" cy="6251331"/>
          </a:xfrm>
        </p:spPr>
        <p:txBody>
          <a:bodyPr/>
          <a:lstStyle/>
          <a:p>
            <a:r>
              <a:rPr lang="en-IN" u="sng" dirty="0">
                <a:solidFill>
                  <a:srgbClr val="C00000"/>
                </a:solidFill>
                <a:latin typeface="Times New Roman" panose="02020603050405020304" pitchFamily="18" charset="0"/>
                <a:cs typeface="Times New Roman" panose="02020603050405020304" pitchFamily="18" charset="0"/>
              </a:rPr>
              <a:t>Cost Structure</a:t>
            </a:r>
            <a:r>
              <a:rPr lang="en-IN" dirty="0">
                <a:solidFill>
                  <a:srgbClr val="C00000"/>
                </a:solidFill>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 Platform Development and Design</a:t>
            </a:r>
          </a:p>
          <a:p>
            <a:pPr lvl="3"/>
            <a:r>
              <a:rPr lang="en-IN" dirty="0">
                <a:latin typeface="Times New Roman" panose="02020603050405020304" pitchFamily="18" charset="0"/>
                <a:cs typeface="Times New Roman" panose="02020603050405020304" pitchFamily="18" charset="0"/>
              </a:rPr>
              <a:t>Tools and Software required</a:t>
            </a:r>
          </a:p>
          <a:p>
            <a:pPr lvl="3"/>
            <a:r>
              <a:rPr lang="en-IN" dirty="0">
                <a:latin typeface="Times New Roman" panose="02020603050405020304" pitchFamily="18" charset="0"/>
                <a:cs typeface="Times New Roman" panose="02020603050405020304" pitchFamily="18" charset="0"/>
              </a:rPr>
              <a:t>Web Developers</a:t>
            </a:r>
          </a:p>
          <a:p>
            <a:pPr lvl="1"/>
            <a:r>
              <a:rPr lang="en-IN" dirty="0">
                <a:latin typeface="Times New Roman" panose="02020603050405020304" pitchFamily="18" charset="0"/>
                <a:cs typeface="Times New Roman" panose="02020603050405020304" pitchFamily="18" charset="0"/>
              </a:rPr>
              <a:t>Server Costs ($40 per month initially. Can got to $150 when the company grows)</a:t>
            </a:r>
          </a:p>
          <a:p>
            <a:pPr lvl="1"/>
            <a:r>
              <a:rPr lang="en-IN" dirty="0">
                <a:latin typeface="Times New Roman" panose="02020603050405020304" pitchFamily="18" charset="0"/>
                <a:cs typeface="Times New Roman" panose="02020603050405020304" pitchFamily="18" charset="0"/>
              </a:rPr>
              <a:t>Marketing Cost (Minimal unless we go for sponsored posts)</a:t>
            </a:r>
          </a:p>
          <a:p>
            <a:endParaRPr lang="en-IN" dirty="0">
              <a:latin typeface="Times New Roman" panose="02020603050405020304" pitchFamily="18" charset="0"/>
              <a:cs typeface="Times New Roman" panose="02020603050405020304" pitchFamily="18" charset="0"/>
            </a:endParaRPr>
          </a:p>
          <a:p>
            <a:r>
              <a:rPr lang="en-IN" u="sng" dirty="0">
                <a:solidFill>
                  <a:srgbClr val="C00000"/>
                </a:solidFill>
                <a:latin typeface="Times New Roman" panose="02020603050405020304" pitchFamily="18" charset="0"/>
                <a:cs typeface="Times New Roman" panose="02020603050405020304" pitchFamily="18" charset="0"/>
              </a:rPr>
              <a:t>Revenue Streams</a:t>
            </a:r>
            <a:r>
              <a:rPr lang="en-IN" dirty="0">
                <a:solidFill>
                  <a:srgbClr val="C00000"/>
                </a:solidFill>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Commission from sellers on the item sold. (Percentage decided after finding MVP)</a:t>
            </a:r>
          </a:p>
          <a:p>
            <a:pPr lvl="1"/>
            <a:r>
              <a:rPr lang="en-IN" dirty="0">
                <a:latin typeface="Times New Roman" panose="02020603050405020304" pitchFamily="18" charset="0"/>
                <a:cs typeface="Times New Roman" panose="02020603050405020304" pitchFamily="18" charset="0"/>
              </a:rPr>
              <a:t>Payment for exclusive features (featured content)</a:t>
            </a:r>
          </a:p>
          <a:p>
            <a:pPr lvl="1"/>
            <a:r>
              <a:rPr lang="en-IN" dirty="0">
                <a:latin typeface="Times New Roman" panose="02020603050405020304" pitchFamily="18" charset="0"/>
                <a:cs typeface="Times New Roman" panose="02020603050405020304" pitchFamily="18" charset="0"/>
              </a:rPr>
              <a:t>Sponsored content</a:t>
            </a:r>
          </a:p>
          <a:p>
            <a:pPr lvl="1"/>
            <a:r>
              <a:rPr lang="en-IN" dirty="0">
                <a:latin typeface="Times New Roman" panose="02020603050405020304" pitchFamily="18" charset="0"/>
                <a:cs typeface="Times New Roman" panose="02020603050405020304" pitchFamily="18" charset="0"/>
              </a:rPr>
              <a:t>Affiliation with local businesses</a:t>
            </a:r>
          </a:p>
          <a:p>
            <a:endParaRPr lang="en-IN" dirty="0">
              <a:latin typeface="Times New Roman" panose="02020603050405020304" pitchFamily="18" charset="0"/>
              <a:cs typeface="Times New Roman" panose="02020603050405020304" pitchFamily="18" charset="0"/>
            </a:endParaRPr>
          </a:p>
          <a:p>
            <a:r>
              <a:rPr lang="en-IN" u="sng" dirty="0">
                <a:solidFill>
                  <a:srgbClr val="C00000"/>
                </a:solidFill>
                <a:latin typeface="Times New Roman" panose="02020603050405020304" pitchFamily="18" charset="0"/>
                <a:cs typeface="Times New Roman" panose="02020603050405020304" pitchFamily="18" charset="0"/>
              </a:rPr>
              <a:t>Channels</a:t>
            </a:r>
            <a:r>
              <a:rPr lang="en-IN" dirty="0">
                <a:solidFill>
                  <a:srgbClr val="C00000"/>
                </a:solidFill>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Application</a:t>
            </a:r>
          </a:p>
          <a:p>
            <a:pPr lvl="1"/>
            <a:r>
              <a:rPr lang="en-IN" dirty="0">
                <a:latin typeface="Times New Roman" panose="02020603050405020304" pitchFamily="18" charset="0"/>
                <a:cs typeface="Times New Roman" panose="02020603050405020304" pitchFamily="18" charset="0"/>
              </a:rPr>
              <a:t>Website</a:t>
            </a:r>
          </a:p>
        </p:txBody>
      </p:sp>
    </p:spTree>
    <p:extLst>
      <p:ext uri="{BB962C8B-B14F-4D97-AF65-F5344CB8AC3E}">
        <p14:creationId xmlns:p14="http://schemas.microsoft.com/office/powerpoint/2010/main" val="215583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773" y="624254"/>
            <a:ext cx="11368454" cy="6084277"/>
          </a:xfrm>
        </p:spPr>
        <p:txBody>
          <a:bodyPr>
            <a:normAutofit/>
          </a:bodyPr>
          <a:lstStyle/>
          <a:p>
            <a:r>
              <a:rPr lang="en-IN" sz="2000" dirty="0">
                <a:latin typeface="Times New Roman" panose="02020603050405020304" pitchFamily="18" charset="0"/>
                <a:cs typeface="Times New Roman" panose="02020603050405020304" pitchFamily="18" charset="0"/>
              </a:rPr>
              <a:t>The </a:t>
            </a:r>
            <a:r>
              <a:rPr lang="en-IN" sz="2000" u="sng" dirty="0">
                <a:solidFill>
                  <a:srgbClr val="C00000"/>
                </a:solidFill>
                <a:latin typeface="Times New Roman" panose="02020603050405020304" pitchFamily="18" charset="0"/>
                <a:cs typeface="Times New Roman" panose="02020603050405020304" pitchFamily="18" charset="0"/>
              </a:rPr>
              <a:t>targeted audience </a:t>
            </a:r>
            <a:r>
              <a:rPr lang="en-IN" sz="2000" dirty="0">
                <a:latin typeface="Times New Roman" panose="02020603050405020304" pitchFamily="18" charset="0"/>
                <a:cs typeface="Times New Roman" panose="02020603050405020304" pitchFamily="18" charset="0"/>
              </a:rPr>
              <a:t>for our product includes:</a:t>
            </a:r>
          </a:p>
          <a:p>
            <a:pPr lvl="1"/>
            <a:r>
              <a:rPr lang="en-IN" sz="1800" dirty="0">
                <a:latin typeface="Times New Roman" panose="02020603050405020304" pitchFamily="18" charset="0"/>
                <a:cs typeface="Times New Roman" panose="02020603050405020304" pitchFamily="18" charset="0"/>
              </a:rPr>
              <a:t>College students both BTech and MTech across all years.   (Initially limited to the main campus)</a:t>
            </a:r>
          </a:p>
          <a:p>
            <a:pPr lvl="1"/>
            <a:r>
              <a:rPr lang="en-IN" sz="1800" dirty="0">
                <a:latin typeface="Times New Roman" panose="02020603050405020304" pitchFamily="18" charset="0"/>
                <a:cs typeface="Times New Roman" panose="02020603050405020304" pitchFamily="18" charset="0"/>
              </a:rPr>
              <a:t>Expanding to the 4 other VIT campuses </a:t>
            </a:r>
          </a:p>
          <a:p>
            <a:pPr lvl="1"/>
            <a:r>
              <a:rPr lang="en-IN" sz="1800" dirty="0">
                <a:latin typeface="Times New Roman" panose="02020603050405020304" pitchFamily="18" charset="0"/>
                <a:cs typeface="Times New Roman" panose="02020603050405020304" pitchFamily="18" charset="0"/>
              </a:rPr>
              <a:t>Expanding to other external colleges.</a:t>
            </a:r>
          </a:p>
          <a:p>
            <a:pPr marL="228600" lvl="1" indent="0">
              <a:buNone/>
            </a:pPr>
            <a:endParaRPr lang="en-IN" sz="1800" dirty="0">
              <a:latin typeface="Times New Roman" panose="02020603050405020304" pitchFamily="18" charset="0"/>
              <a:cs typeface="Times New Roman" panose="02020603050405020304" pitchFamily="18" charset="0"/>
            </a:endParaRPr>
          </a:p>
          <a:p>
            <a:r>
              <a:rPr lang="en-IN" u="sng" dirty="0">
                <a:solidFill>
                  <a:srgbClr val="C00000"/>
                </a:solidFill>
              </a:rPr>
              <a:t>Key Services: </a:t>
            </a:r>
          </a:p>
          <a:p>
            <a:pPr lvl="1"/>
            <a:r>
              <a:rPr lang="en-IN" dirty="0"/>
              <a:t>User Friendliness</a:t>
            </a:r>
          </a:p>
          <a:p>
            <a:pPr lvl="1"/>
            <a:r>
              <a:rPr lang="en-IN" dirty="0"/>
              <a:t>Marketing and Branding (Breaking the hold other existing players already have)</a:t>
            </a:r>
          </a:p>
          <a:p>
            <a:pPr lvl="1"/>
            <a:r>
              <a:rPr lang="en-IN" dirty="0"/>
              <a:t>Management of Forum (Moderator)	</a:t>
            </a:r>
          </a:p>
          <a:p>
            <a:pPr lvl="1"/>
            <a:endParaRPr lang="en-IN" dirty="0"/>
          </a:p>
          <a:p>
            <a:r>
              <a:rPr lang="en-IN" u="sng" dirty="0">
                <a:solidFill>
                  <a:srgbClr val="C00000"/>
                </a:solidFill>
              </a:rPr>
              <a:t>Key Resources: </a:t>
            </a:r>
          </a:p>
          <a:p>
            <a:pPr lvl="1"/>
            <a:r>
              <a:rPr lang="en-IN" dirty="0"/>
              <a:t>Online Marketplace environment</a:t>
            </a:r>
          </a:p>
          <a:p>
            <a:pPr lvl="1"/>
            <a:r>
              <a:rPr lang="en-IN" dirty="0"/>
              <a:t>Brand image</a:t>
            </a:r>
          </a:p>
          <a:p>
            <a:pPr lvl="1"/>
            <a:r>
              <a:rPr lang="en-IN" dirty="0"/>
              <a:t>User Data and Algorithm for recommendation</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61308"/>
            <a:ext cx="7729728" cy="1188720"/>
          </a:xfrm>
        </p:spPr>
        <p:txBody>
          <a:bodyPr/>
          <a:lstStyle/>
          <a:p>
            <a:r>
              <a:rPr lang="en-IN" dirty="0"/>
              <a:t>Value Proposition </a:t>
            </a:r>
          </a:p>
        </p:txBody>
      </p:sp>
      <p:sp>
        <p:nvSpPr>
          <p:cNvPr id="3" name="Content Placeholder 2"/>
          <p:cNvSpPr>
            <a:spLocks noGrp="1"/>
          </p:cNvSpPr>
          <p:nvPr>
            <p:ph idx="1"/>
          </p:nvPr>
        </p:nvSpPr>
        <p:spPr>
          <a:xfrm>
            <a:off x="359019" y="2101362"/>
            <a:ext cx="11473961" cy="4141177"/>
          </a:xfrm>
        </p:spPr>
        <p:txBody>
          <a:bodyPr/>
          <a:lstStyle/>
          <a:p>
            <a:pPr algn="just"/>
            <a:r>
              <a:rPr lang="en-IN"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Increased Network:</a:t>
            </a:r>
            <a:r>
              <a:rPr lang="en-IN" sz="20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Network directly relates to the number of users of our product which also defines the value of our product in our market. The higher the number of customers using our product, the higher its value leading to a positive network effect making it harder for other competitors. Our start-up will make use of digital marketing through Facebook, WhatsApp, and other social media websites and apps to advertise itself and have a greater number of users to our website.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Adaptable Product Line: </a:t>
            </a:r>
            <a:r>
              <a:rPr lang="en-IN"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Having products that can evolve according to the changing needs of the customer will provide us edge over competitors in the market. In our web portal, we provide the different sections where each user can put their feedback and the changes, they want on our website according to their requirements we will enhance our website at the regular intervals and provide them an improvised version which helps us to win their trust in our website.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895" y="896620"/>
            <a:ext cx="11078210" cy="6091555"/>
          </a:xfrm>
        </p:spPr>
        <p:txBody>
          <a:bodyPr>
            <a:normAutofit lnSpcReduction="10000"/>
          </a:bodyPr>
          <a:lstStyle/>
          <a:p>
            <a:pPr algn="just"/>
            <a:r>
              <a:rPr lang="en-IN" sz="2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Low-Cost Providers:</a:t>
            </a:r>
            <a:r>
              <a:rPr lang="en-IN" sz="20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If we have to take a sustainable competitive advantage over the other company, then we need to provide our services at a lower rate as compared to others. As in our web portal, we are providing </a:t>
            </a:r>
            <a:r>
              <a:rPr lang="en-IN" sz="2000" u="sng"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free sign-up</a:t>
            </a:r>
            <a:r>
              <a:rPr lang="en-IN" sz="20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so it definitely increases our users. </a:t>
            </a:r>
          </a:p>
          <a:p>
            <a:pPr lvl="1" algn="just"/>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In the case of resource sharing services it will be </a:t>
            </a:r>
            <a:r>
              <a:rPr lang="en-IN" sz="1800" u="sng"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beneficial to both the buyer as well as the seller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because the buyer will get its </a:t>
            </a:r>
            <a:r>
              <a:rPr lang="en-IN" sz="1800" u="sng"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product cheaper</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than in the market and the seller who originally had no </a:t>
            </a:r>
            <a:r>
              <a:rPr lang="en-IN" sz="1800" u="sng"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platform to sell his goods</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now has the means to find viable customers. </a:t>
            </a:r>
          </a:p>
          <a:p>
            <a:pPr lvl="1" algn="just"/>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For the cab sharing section, students who had to run around looking for people to accompany them to the airport or seek the aid of a local friend or bite the bullet and pay a larger share of the cab fees now have a forum to </a:t>
            </a:r>
            <a:r>
              <a:rPr lang="en-IN" sz="1800" u="sng"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post requests</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 and look for students traveling to similar destinations on the same day.</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So, the low-cost provider approach in the market helps us build brand loyalty which can be a huge competitive advantage in the long-term run. </a:t>
            </a:r>
          </a:p>
          <a:p>
            <a:pPr algn="just"/>
            <a:r>
              <a:rPr lang="" altLang="en-IN"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Adaptable to any device and network</a:t>
            </a:r>
            <a:r>
              <a:rPr lang="en-IN"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IN"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Today the variety of the mobile devices and the devices that people are using to access the websites and the web services is huge.So we need to make a product adaptable to any kind of device and the network conditions that are prevailing in our country in order to provide an interrupted service to any kind of user.</a:t>
            </a:r>
          </a:p>
          <a:p>
            <a:pPr lvl="1" algn="just"/>
            <a:r>
              <a:rPr sz="16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The interface is quite light and provides maximum user functionality with the minimum amount of the download required by the user.</a:t>
            </a:r>
          </a:p>
          <a:p>
            <a:pPr lvl="1" algn="just"/>
            <a:r>
              <a:rPr sz="16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The responsive design of the website helps the  application to attend any kind of dimension of  the user client  device.</a:t>
            </a:r>
          </a:p>
          <a:p>
            <a:pPr lvl="1" algn="just"/>
            <a:r>
              <a:rPr sz="16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The server is designed in a way which can be helpful for the people with the slow internet connection to download minimum resources to help them use application .</a:t>
            </a:r>
          </a:p>
          <a:p>
            <a:pPr marL="0" indent="0">
              <a:buNone/>
            </a:pPr>
            <a:endParaRPr lang="en-IN" sz="1600"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69</TotalTime>
  <Words>4005</Words>
  <Application>Microsoft Office PowerPoint</Application>
  <PresentationFormat>Widescreen</PresentationFormat>
  <Paragraphs>254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Gill Sans MT</vt:lpstr>
      <vt:lpstr>Times New Roman</vt:lpstr>
      <vt:lpstr>Parcel</vt:lpstr>
      <vt:lpstr>Lean Start-up Management (MGT1022) Review - II  Team 3</vt:lpstr>
      <vt:lpstr>Team Members of Group 3</vt:lpstr>
      <vt:lpstr>Introduction</vt:lpstr>
      <vt:lpstr>PowerPoint Presentation</vt:lpstr>
      <vt:lpstr>Business Model</vt:lpstr>
      <vt:lpstr>PowerPoint Presentation</vt:lpstr>
      <vt:lpstr>PowerPoint Presentation</vt:lpstr>
      <vt:lpstr>Value Proposition </vt:lpstr>
      <vt:lpstr>PowerPoint Presentation</vt:lpstr>
      <vt:lpstr>PowerPoint Presentation</vt:lpstr>
      <vt:lpstr>Customer Segmentation</vt:lpstr>
      <vt:lpstr>Business Blueprint</vt:lpstr>
      <vt:lpstr>Organizational Chart</vt:lpstr>
      <vt:lpstr>Job Structures</vt:lpstr>
      <vt:lpstr>PowerPoint Presentation</vt:lpstr>
      <vt:lpstr>PowerPoint Presentation</vt:lpstr>
      <vt:lpstr>PowerPoint Presentation</vt:lpstr>
      <vt:lpstr>PowerPoint Presentation</vt:lpstr>
      <vt:lpstr>Marketing Plan</vt:lpstr>
      <vt:lpstr>PowerPoint Presentation</vt:lpstr>
      <vt:lpstr>FIRST STEPS</vt:lpstr>
      <vt:lpstr>Corporate SOCIAL RESPONSIBILTY</vt:lpstr>
      <vt:lpstr>LICENSES, PERMITS AND NO OBJECTION CERTIFICATE (NOC) RELATED TO BUSINESS </vt:lpstr>
      <vt:lpstr>PowerPoint Presentation</vt:lpstr>
      <vt:lpstr>PowerPoint Presentation</vt:lpstr>
      <vt:lpstr>PowerPoint Presentation</vt:lpstr>
      <vt:lpstr>PowerPoint Presentation</vt:lpstr>
      <vt:lpstr>Competition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Start-up Management (MGT1022) Review -1  Team 3</dc:title>
  <dc:creator>Srinivas Natarajan</dc:creator>
  <cp:lastModifiedBy>Srinivas Natarajan</cp:lastModifiedBy>
  <cp:revision>65</cp:revision>
  <dcterms:created xsi:type="dcterms:W3CDTF">2020-10-05T04:12:46Z</dcterms:created>
  <dcterms:modified xsi:type="dcterms:W3CDTF">2020-10-06T03:43:11Z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