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8" r:id="rId2"/>
    <p:sldId id="597" r:id="rId3"/>
    <p:sldId id="617" r:id="rId4"/>
    <p:sldId id="257" r:id="rId5"/>
    <p:sldId id="259" r:id="rId6"/>
    <p:sldId id="260" r:id="rId7"/>
    <p:sldId id="261" r:id="rId8"/>
    <p:sldId id="262" r:id="rId9"/>
    <p:sldId id="263" r:id="rId10"/>
    <p:sldId id="318" r:id="rId11"/>
    <p:sldId id="319" r:id="rId12"/>
    <p:sldId id="264" r:id="rId13"/>
    <p:sldId id="267" r:id="rId14"/>
    <p:sldId id="589" r:id="rId15"/>
    <p:sldId id="601" r:id="rId16"/>
    <p:sldId id="593" r:id="rId17"/>
    <p:sldId id="602" r:id="rId18"/>
    <p:sldId id="603" r:id="rId19"/>
    <p:sldId id="604" r:id="rId20"/>
    <p:sldId id="605" r:id="rId21"/>
    <p:sldId id="608" r:id="rId22"/>
    <p:sldId id="399" r:id="rId23"/>
    <p:sldId id="610" r:id="rId24"/>
    <p:sldId id="504" r:id="rId25"/>
    <p:sldId id="529" r:id="rId26"/>
    <p:sldId id="551" r:id="rId27"/>
    <p:sldId id="487" r:id="rId28"/>
    <p:sldId id="489" r:id="rId29"/>
    <p:sldId id="614" r:id="rId30"/>
    <p:sldId id="613" r:id="rId31"/>
    <p:sldId id="615" r:id="rId32"/>
    <p:sldId id="442" r:id="rId33"/>
    <p:sldId id="583" r:id="rId34"/>
    <p:sldId id="452" r:id="rId35"/>
    <p:sldId id="61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7" autoAdjust="0"/>
    <p:restoredTop sz="89405" autoAdjust="0"/>
  </p:normalViewPr>
  <p:slideViewPr>
    <p:cSldViewPr>
      <p:cViewPr varScale="1">
        <p:scale>
          <a:sx n="100" d="100"/>
          <a:sy n="100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Let us take a close look at the problem. Suppose there are two candidates Ram and Mohan. Both study hard for JEE(Mains) and JEE(Advanced). It turns out that Ram outperforms Mohan in JEE Advanced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Ram prefers NIT Warangal Electrical.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Mohan prefers IITK Civil.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Unfortunately both these seats remain vacant and none of them get their desired programs.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Shyam gets NIT Warangal Electrical though his rank is inferior to that of Ram.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reason: On the date of spot round at NIT Warangal, Ram is unable to come physically to NIT Warangal but Shyam does.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Shyam gets NIT Warangal Electrical though his rank is inferior to that of Ram.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reason: On the date of spot round at NIT Warangal, Ram is unable to come physically to NIT Warangal but Shyam does.</a:t>
            </a:r>
          </a:p>
        </p:txBody>
      </p:sp>
    </p:spTree>
    <p:extLst>
      <p:ext uri="{BB962C8B-B14F-4D97-AF65-F5344CB8AC3E}">
        <p14:creationId xmlns:p14="http://schemas.microsoft.com/office/powerpoint/2010/main" val="395956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Shyam gets NIT Warangal Electrical though his rank is inferior to that of Ram.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reason: On the date of spot round at NIT Warangal, Ram is unable to come physically to NIT Warangal but Shyam does.</a:t>
            </a:r>
          </a:p>
        </p:txBody>
      </p:sp>
    </p:spTree>
    <p:extLst>
      <p:ext uri="{BB962C8B-B14F-4D97-AF65-F5344CB8AC3E}">
        <p14:creationId xmlns:p14="http://schemas.microsoft.com/office/powerpoint/2010/main" val="9402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1.png"/><Relationship Id="rId1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0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3" Type="http://schemas.openxmlformats.org/officeDocument/2006/relationships/image" Target="../media/image10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11.png"/><Relationship Id="rId9" Type="http://schemas.openxmlformats.org/officeDocument/2006/relationships/image" Target="../media/image1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8.png"/><Relationship Id="rId10" Type="http://schemas.openxmlformats.org/officeDocument/2006/relationships/image" Target="../media/image42.png"/><Relationship Id="rId9" Type="http://schemas.openxmlformats.org/officeDocument/2006/relationships/image" Target="../media/image21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8.png"/><Relationship Id="rId5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Overview of the course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Motivational Problems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077230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81360-D31F-2A7B-391E-870A57CF20CB}"/>
              </a:ext>
            </a:extLst>
          </p:cNvPr>
          <p:cNvSpPr txBox="1"/>
          <p:nvPr/>
        </p:nvSpPr>
        <p:spPr>
          <a:xfrm>
            <a:off x="2057400" y="6243935"/>
            <a:ext cx="274466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moodle.cse.iitk.ac.in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7A46E-754E-4F1B-5060-2949AA03100C}"/>
              </a:ext>
            </a:extLst>
          </p:cNvPr>
          <p:cNvSpPr txBox="1"/>
          <p:nvPr/>
        </p:nvSpPr>
        <p:spPr>
          <a:xfrm>
            <a:off x="5257800" y="6276143"/>
            <a:ext cx="150457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Login as guest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241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78" name="Group 27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244" name="Group 24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roup 24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9" name="Shape 279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80" name="Shape 280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10</a:t>
            </a:fld>
            <a:endParaRPr sz="1200">
              <a:solidFill>
                <a:srgbClr val="888888"/>
              </a:solidFill>
            </a:endParaRPr>
          </a:p>
        </p:txBody>
      </p:sp>
      <p:grpSp>
        <p:nvGrpSpPr>
          <p:cNvPr id="317" name="Group 317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286" name="Group 286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393035" y="2543251"/>
            <a:ext cx="8418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447B1F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2933700" y="4383833"/>
            <a:ext cx="152401" cy="272144"/>
            <a:chOff x="0" y="0"/>
            <a:chExt cx="152400" cy="272143"/>
          </a:xfrm>
        </p:grpSpPr>
        <p:sp>
          <p:nvSpPr>
            <p:cNvPr id="319" name="Shape 319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815887" y="4750562"/>
            <a:ext cx="152401" cy="255412"/>
            <a:chOff x="0" y="0"/>
            <a:chExt cx="152400" cy="255411"/>
          </a:xfrm>
        </p:grpSpPr>
        <p:sp>
          <p:nvSpPr>
            <p:cNvPr id="322" name="Shape 32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2933700" y="4376056"/>
            <a:ext cx="152400" cy="272144"/>
            <a:chOff x="0" y="0"/>
            <a:chExt cx="152400" cy="272143"/>
          </a:xfrm>
        </p:grpSpPr>
        <p:sp>
          <p:nvSpPr>
            <p:cNvPr id="325" name="Shape 325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6811654" y="4749217"/>
            <a:ext cx="152400" cy="255412"/>
            <a:chOff x="0" y="0"/>
            <a:chExt cx="152400" cy="255411"/>
          </a:xfrm>
        </p:grpSpPr>
        <p:sp>
          <p:nvSpPr>
            <p:cNvPr id="328" name="Shape 328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90600" y="4376056"/>
            <a:ext cx="136784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3B791F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332" name="Shape 332"/>
          <p:cNvSpPr/>
          <p:nvPr/>
        </p:nvSpPr>
        <p:spPr>
          <a:xfrm>
            <a:off x="46410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333" name="Shape 333"/>
          <p:cNvSpPr/>
          <p:nvPr/>
        </p:nvSpPr>
        <p:spPr>
          <a:xfrm>
            <a:off x="4651540" y="2891001"/>
            <a:ext cx="121404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 dirty="0">
                <a:solidFill>
                  <a:srgbClr val="0070C0"/>
                </a:solidFill>
              </a:rPr>
              <a:t>NIT Warangal </a:t>
            </a:r>
            <a:r>
              <a:rPr lang="en-US" sz="1200" dirty="0">
                <a:solidFill>
                  <a:srgbClr val="002060"/>
                </a:solidFill>
              </a:rPr>
              <a:t>CSE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857499" y="2542557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DCDB"/>
          </a:solidFill>
          <a:ln w="25400">
            <a:solidFill>
              <a:srgbClr val="D99694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39685" y="2874313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9CDE5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8" name="Group 338"/>
          <p:cNvGrpSpPr/>
          <p:nvPr/>
        </p:nvGrpSpPr>
        <p:grpSpPr>
          <a:xfrm>
            <a:off x="6815887" y="5486146"/>
            <a:ext cx="152401" cy="255412"/>
            <a:chOff x="0" y="0"/>
            <a:chExt cx="152400" cy="255411"/>
          </a:xfrm>
        </p:grpSpPr>
        <p:sp>
          <p:nvSpPr>
            <p:cNvPr id="336" name="Shape 336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8048064" y="5434781"/>
            <a:ext cx="7615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Shyam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2880490" y="3136761"/>
            <a:ext cx="240678" cy="499740"/>
            <a:chOff x="0" y="0"/>
            <a:chExt cx="240677" cy="499739"/>
          </a:xfrm>
        </p:grpSpPr>
        <p:sp>
          <p:nvSpPr>
            <p:cNvPr id="340" name="Shape 34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7569200" y="3519239"/>
            <a:ext cx="1447800" cy="519361"/>
            <a:chOff x="0" y="0"/>
            <a:chExt cx="1447800" cy="51936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1447800" cy="519361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5353" y="80610"/>
              <a:ext cx="13970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SPOT round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7819464" y="5499313"/>
            <a:ext cx="152401" cy="255412"/>
            <a:chOff x="0" y="0"/>
            <a:chExt cx="152400" cy="255411"/>
          </a:xfrm>
        </p:grpSpPr>
        <p:sp>
          <p:nvSpPr>
            <p:cNvPr id="347" name="Shape 347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sp>
        <p:nvSpPr>
          <p:cNvPr id="351" name="Shape 351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352" name="Shape 35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356" name="Shape 356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Mohan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771747" y="3529050"/>
            <a:ext cx="240679" cy="499740"/>
            <a:chOff x="0" y="0"/>
            <a:chExt cx="240677" cy="499739"/>
          </a:xfrm>
        </p:grpSpPr>
        <p:sp>
          <p:nvSpPr>
            <p:cNvPr id="360" name="Shape 36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82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 advAuto="0"/>
      <p:bldP spid="335" grpId="0" animBg="1" advAuto="0"/>
      <p:bldP spid="338" grpId="0" animBg="1" advAuto="0"/>
      <p:bldP spid="339" grpId="0" animBg="1" advAuto="0"/>
      <p:bldP spid="346" grpId="0" animBg="1" advAuto="0"/>
      <p:bldP spid="34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241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78" name="Group 27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244" name="Group 24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roup 24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9" name="Shape 279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80" name="Shape 280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888888"/>
              </a:solidFill>
            </a:endParaRPr>
          </a:p>
        </p:txBody>
      </p:sp>
      <p:grpSp>
        <p:nvGrpSpPr>
          <p:cNvPr id="317" name="Group 317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286" name="Group 286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393035" y="2543251"/>
            <a:ext cx="8418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447B1F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2933700" y="4383833"/>
            <a:ext cx="152401" cy="272144"/>
            <a:chOff x="0" y="0"/>
            <a:chExt cx="152400" cy="272143"/>
          </a:xfrm>
        </p:grpSpPr>
        <p:sp>
          <p:nvSpPr>
            <p:cNvPr id="319" name="Shape 319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815887" y="4750562"/>
            <a:ext cx="152401" cy="255412"/>
            <a:chOff x="0" y="0"/>
            <a:chExt cx="152400" cy="255411"/>
          </a:xfrm>
        </p:grpSpPr>
        <p:sp>
          <p:nvSpPr>
            <p:cNvPr id="322" name="Shape 32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2933700" y="4376056"/>
            <a:ext cx="152400" cy="272144"/>
            <a:chOff x="0" y="0"/>
            <a:chExt cx="152400" cy="272143"/>
          </a:xfrm>
        </p:grpSpPr>
        <p:sp>
          <p:nvSpPr>
            <p:cNvPr id="325" name="Shape 325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6811654" y="4749217"/>
            <a:ext cx="152400" cy="255412"/>
            <a:chOff x="0" y="0"/>
            <a:chExt cx="152400" cy="255411"/>
          </a:xfrm>
        </p:grpSpPr>
        <p:sp>
          <p:nvSpPr>
            <p:cNvPr id="328" name="Shape 328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90600" y="4376056"/>
            <a:ext cx="136784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3B791F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332" name="Shape 332"/>
          <p:cNvSpPr/>
          <p:nvPr/>
        </p:nvSpPr>
        <p:spPr>
          <a:xfrm>
            <a:off x="46410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333" name="Shape 333"/>
          <p:cNvSpPr/>
          <p:nvPr/>
        </p:nvSpPr>
        <p:spPr>
          <a:xfrm>
            <a:off x="4651540" y="2891001"/>
            <a:ext cx="121404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 dirty="0">
                <a:solidFill>
                  <a:srgbClr val="0070C0"/>
                </a:solidFill>
              </a:rPr>
              <a:t>NIT Warangal </a:t>
            </a:r>
            <a:r>
              <a:rPr lang="en-US" sz="1200" dirty="0">
                <a:solidFill>
                  <a:srgbClr val="002060"/>
                </a:solidFill>
              </a:rPr>
              <a:t>CSE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857499" y="2542557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DCDB"/>
          </a:solidFill>
          <a:ln w="25400">
            <a:solidFill>
              <a:srgbClr val="D99694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39685" y="2889061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9CDE5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8" name="Group 338"/>
          <p:cNvGrpSpPr/>
          <p:nvPr/>
        </p:nvGrpSpPr>
        <p:grpSpPr>
          <a:xfrm>
            <a:off x="6815887" y="2905175"/>
            <a:ext cx="152401" cy="255412"/>
            <a:chOff x="0" y="0"/>
            <a:chExt cx="152400" cy="255411"/>
          </a:xfrm>
        </p:grpSpPr>
        <p:sp>
          <p:nvSpPr>
            <p:cNvPr id="336" name="Shape 336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8048064" y="5434781"/>
            <a:ext cx="7615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Shyam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2880490" y="3136761"/>
            <a:ext cx="240678" cy="499740"/>
            <a:chOff x="0" y="0"/>
            <a:chExt cx="240677" cy="499739"/>
          </a:xfrm>
        </p:grpSpPr>
        <p:sp>
          <p:nvSpPr>
            <p:cNvPr id="340" name="Shape 34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7569200" y="3519239"/>
            <a:ext cx="1447800" cy="519361"/>
            <a:chOff x="0" y="0"/>
            <a:chExt cx="1447800" cy="51936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1447800" cy="519361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5353" y="80610"/>
              <a:ext cx="13970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SPOT round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7819464" y="5499313"/>
            <a:ext cx="152401" cy="255412"/>
            <a:chOff x="0" y="0"/>
            <a:chExt cx="152400" cy="255411"/>
          </a:xfrm>
        </p:grpSpPr>
        <p:sp>
          <p:nvSpPr>
            <p:cNvPr id="347" name="Shape 347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sp>
        <p:nvSpPr>
          <p:cNvPr id="351" name="Shape 351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352" name="Shape 35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356" name="Shape 356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Mohan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771747" y="3529050"/>
            <a:ext cx="240679" cy="499740"/>
            <a:chOff x="0" y="0"/>
            <a:chExt cx="240677" cy="499739"/>
          </a:xfrm>
        </p:grpSpPr>
        <p:sp>
          <p:nvSpPr>
            <p:cNvPr id="360" name="Shape 36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51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 </a:t>
            </a:r>
          </a:p>
        </p:txBody>
      </p:sp>
      <p:pic>
        <p:nvPicPr>
          <p:cNvPr id="368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343368" y="1985665"/>
            <a:ext cx="905032" cy="136713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370" name="image5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39000" y="2630700"/>
            <a:ext cx="990600" cy="146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6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3000375" y="2833686"/>
            <a:ext cx="1495425" cy="14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7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3657600" y="3200400"/>
            <a:ext cx="533400" cy="533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4572000" y="3200400"/>
            <a:ext cx="2438400" cy="53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6C31"/>
          </a:solidFill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8" name="Group 378"/>
          <p:cNvGrpSpPr/>
          <p:nvPr/>
        </p:nvGrpSpPr>
        <p:grpSpPr>
          <a:xfrm>
            <a:off x="1523999" y="2436166"/>
            <a:ext cx="1219202" cy="2804758"/>
            <a:chOff x="0" y="0"/>
            <a:chExt cx="1219200" cy="2804756"/>
          </a:xfrm>
        </p:grpSpPr>
        <p:sp>
          <p:nvSpPr>
            <p:cNvPr id="374" name="Shape 374"/>
            <p:cNvSpPr/>
            <p:nvPr/>
          </p:nvSpPr>
          <p:spPr>
            <a:xfrm>
              <a:off x="152400" y="-1"/>
              <a:ext cx="1066801" cy="94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rot="10800000" flipH="1">
              <a:off x="-1" y="1554034"/>
              <a:ext cx="1200498" cy="125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8026" y="759766"/>
              <a:ext cx="990948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66" y="0"/>
                  </a:lnTo>
                  <a:lnTo>
                    <a:pt x="6466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rot="10800000" flipH="1">
              <a:off x="179553" y="1293166"/>
              <a:ext cx="1029420" cy="45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644" y="0"/>
                  </a:lnTo>
                  <a:lnTo>
                    <a:pt x="6644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79" name="Shape 379"/>
          <p:cNvSpPr/>
          <p:nvPr/>
        </p:nvSpPr>
        <p:spPr>
          <a:xfrm>
            <a:off x="4724400" y="1611867"/>
            <a:ext cx="2155327" cy="367666"/>
          </a:xfrm>
          <a:prstGeom prst="rect">
            <a:avLst/>
          </a:prstGeom>
          <a:solidFill>
            <a:srgbClr val="F2DCDB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00000"/>
                </a:solidFill>
              </a:rPr>
              <a:t>Multiple Merit Lists</a:t>
            </a:r>
          </a:p>
        </p:txBody>
      </p:sp>
      <p:sp>
        <p:nvSpPr>
          <p:cNvPr id="380" name="Shape 380"/>
          <p:cNvSpPr/>
          <p:nvPr/>
        </p:nvSpPr>
        <p:spPr>
          <a:xfrm>
            <a:off x="1000882" y="2246629"/>
            <a:ext cx="754533" cy="370841"/>
          </a:xfrm>
          <a:prstGeom prst="rect">
            <a:avLst/>
          </a:prstGeom>
          <a:solidFill>
            <a:srgbClr val="CDDDAC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t> </a:t>
            </a:r>
            <a:r>
              <a:rPr b="1">
                <a:solidFill>
                  <a:srgbClr val="2B8B22"/>
                </a:solidFill>
              </a:rPr>
              <a:t>IITs</a:t>
            </a:r>
          </a:p>
        </p:txBody>
      </p:sp>
      <p:sp>
        <p:nvSpPr>
          <p:cNvPr id="381" name="Shape 381"/>
          <p:cNvSpPr/>
          <p:nvPr/>
        </p:nvSpPr>
        <p:spPr>
          <a:xfrm>
            <a:off x="937382" y="3008629"/>
            <a:ext cx="843495" cy="370841"/>
          </a:xfrm>
          <a:prstGeom prst="rect">
            <a:avLst/>
          </a:prstGeom>
          <a:solidFill>
            <a:srgbClr val="A5D6E3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t> </a:t>
            </a:r>
            <a:r>
              <a:rPr b="1">
                <a:solidFill>
                  <a:srgbClr val="0F48F9"/>
                </a:solidFill>
              </a:rPr>
              <a:t>NITs</a:t>
            </a:r>
          </a:p>
        </p:txBody>
      </p:sp>
      <p:sp>
        <p:nvSpPr>
          <p:cNvPr id="382" name="Shape 382"/>
          <p:cNvSpPr/>
          <p:nvPr/>
        </p:nvSpPr>
        <p:spPr>
          <a:xfrm>
            <a:off x="950082" y="3999229"/>
            <a:ext cx="818157" cy="370841"/>
          </a:xfrm>
          <a:prstGeom prst="rect">
            <a:avLst/>
          </a:prstGeom>
          <a:solidFill>
            <a:srgbClr val="CDDDAC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t> </a:t>
            </a:r>
            <a:r>
              <a:rPr b="1">
                <a:solidFill>
                  <a:srgbClr val="0D31F9"/>
                </a:solidFill>
              </a:rPr>
              <a:t>IIITs</a:t>
            </a:r>
          </a:p>
        </p:txBody>
      </p:sp>
      <p:sp>
        <p:nvSpPr>
          <p:cNvPr id="383" name="Shape 383"/>
          <p:cNvSpPr/>
          <p:nvPr/>
        </p:nvSpPr>
        <p:spPr>
          <a:xfrm>
            <a:off x="149982" y="5053329"/>
            <a:ext cx="1619038" cy="370841"/>
          </a:xfrm>
          <a:prstGeom prst="rect">
            <a:avLst/>
          </a:prstGeom>
          <a:solidFill>
            <a:srgbClr val="A5D6E3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t> </a:t>
            </a:r>
            <a:r>
              <a:rPr b="1">
                <a:solidFill>
                  <a:srgbClr val="0F48F9"/>
                </a:solidFill>
              </a:rPr>
              <a:t>OtherGFTIs</a:t>
            </a:r>
          </a:p>
        </p:txBody>
      </p:sp>
      <p:sp>
        <p:nvSpPr>
          <p:cNvPr id="384" name="Shape 384"/>
          <p:cNvSpPr/>
          <p:nvPr/>
        </p:nvSpPr>
        <p:spPr>
          <a:xfrm>
            <a:off x="3115587" y="4133264"/>
            <a:ext cx="1274526" cy="36766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33989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3F6797"/>
                </a:solidFill>
              </a:rPr>
              <a:t>seats</a:t>
            </a:r>
          </a:p>
        </p:txBody>
      </p:sp>
      <p:sp>
        <p:nvSpPr>
          <p:cNvPr id="385" name="Shape 385"/>
          <p:cNvSpPr/>
          <p:nvPr/>
        </p:nvSpPr>
        <p:spPr>
          <a:xfrm>
            <a:off x="6689955" y="4133264"/>
            <a:ext cx="2088690" cy="3676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1304127</a:t>
            </a:r>
            <a:r>
              <a:t> </a:t>
            </a:r>
            <a:r>
              <a:rPr>
                <a:solidFill>
                  <a:srgbClr val="3F6797"/>
                </a:solidFill>
              </a:rPr>
              <a:t>candidates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  <p:bldP spid="368" grpId="0" animBg="1" advAuto="0"/>
      <p:bldP spid="370" grpId="0" animBg="1" advAuto="0"/>
      <p:bldP spid="371" grpId="0" animBg="1" advAuto="0"/>
      <p:bldP spid="372" grpId="0" animBg="1" advAuto="0"/>
      <p:bldP spid="373" grpId="0" animBg="1" advAuto="0"/>
      <p:bldP spid="378" grpId="0" animBg="1" advAuto="0"/>
      <p:bldP spid="379" grpId="0" animBg="1" advAuto="0"/>
      <p:bldP spid="380" grpId="0" animBg="1" advAuto="0"/>
      <p:bldP spid="381" grpId="0" animBg="1" advAuto="0"/>
      <p:bldP spid="382" grpId="0" animBg="1" advAuto="0"/>
      <p:bldP spid="383" grpId="0" animBg="1" advAuto="0"/>
      <p:bldP spid="384" grpId="0" animBg="1" advAuto="0"/>
      <p:bldP spid="38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rgbClr val="7030A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7030A0"/>
                </a:solidFill>
              </a:rPr>
              <a:t>Fairness</a:t>
            </a:r>
          </a:p>
        </p:txBody>
      </p:sp>
      <p:graphicFrame>
        <p:nvGraphicFramePr>
          <p:cNvPr id="407" name="Table 407"/>
          <p:cNvGraphicFramePr/>
          <p:nvPr/>
        </p:nvGraphicFramePr>
        <p:xfrm>
          <a:off x="3225800" y="1864878"/>
          <a:ext cx="5633030" cy="480610"/>
        </p:xfrm>
        <a:graphic>
          <a:graphicData uri="http://schemas.openxmlformats.org/drawingml/2006/table">
            <a:tbl>
              <a:tblPr bandRow="1"/>
              <a:tblGrid>
                <a:gridCol w="56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061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8" name="Shape 408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13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409" name="image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100" y="1779432"/>
            <a:ext cx="381000" cy="562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 412"/>
          <p:cNvGrpSpPr/>
          <p:nvPr/>
        </p:nvGrpSpPr>
        <p:grpSpPr>
          <a:xfrm>
            <a:off x="1527499" y="3035775"/>
            <a:ext cx="304801" cy="533401"/>
            <a:chOff x="0" y="0"/>
            <a:chExt cx="304800" cy="533400"/>
          </a:xfrm>
        </p:grpSpPr>
        <p:sp>
          <p:nvSpPr>
            <p:cNvPr id="410" name="Shape 410"/>
            <p:cNvSpPr/>
            <p:nvPr/>
          </p:nvSpPr>
          <p:spPr>
            <a:xfrm>
              <a:off x="38100" y="-1"/>
              <a:ext cx="228600" cy="22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228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aphicFrame>
        <p:nvGraphicFramePr>
          <p:cNvPr id="413" name="Table 413"/>
          <p:cNvGraphicFramePr/>
          <p:nvPr/>
        </p:nvGraphicFramePr>
        <p:xfrm>
          <a:off x="3156530" y="4496353"/>
          <a:ext cx="5771560" cy="533400"/>
        </p:xfrm>
        <a:graphic>
          <a:graphicData uri="http://schemas.openxmlformats.org/drawingml/2006/table">
            <a:tbl>
              <a:tblPr bandRow="1"/>
              <a:tblGrid>
                <a:gridCol w="57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" name="Shape 414"/>
          <p:cNvSpPr/>
          <p:nvPr/>
        </p:nvSpPr>
        <p:spPr>
          <a:xfrm>
            <a:off x="5077593" y="3999865"/>
            <a:ext cx="10203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Merit list</a:t>
            </a:r>
          </a:p>
        </p:txBody>
      </p:sp>
      <p:sp>
        <p:nvSpPr>
          <p:cNvPr id="415" name="Shape 415"/>
          <p:cNvSpPr/>
          <p:nvPr/>
        </p:nvSpPr>
        <p:spPr>
          <a:xfrm>
            <a:off x="712282" y="3200121"/>
            <a:ext cx="25536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q</a:t>
            </a:r>
          </a:p>
        </p:txBody>
      </p:sp>
      <p:sp>
        <p:nvSpPr>
          <p:cNvPr id="416" name="Shape 416"/>
          <p:cNvSpPr/>
          <p:nvPr/>
        </p:nvSpPr>
        <p:spPr>
          <a:xfrm flipV="1">
            <a:off x="1006328" y="2156618"/>
            <a:ext cx="413897" cy="1"/>
          </a:xfrm>
          <a:prstGeom prst="line">
            <a:avLst/>
          </a:prstGeom>
          <a:ln w="28575">
            <a:solidFill/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36628" y="1914049"/>
            <a:ext cx="25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p</a:t>
            </a:r>
          </a:p>
        </p:txBody>
      </p:sp>
      <p:sp>
        <p:nvSpPr>
          <p:cNvPr id="418" name="Shape 418"/>
          <p:cNvSpPr/>
          <p:nvPr/>
        </p:nvSpPr>
        <p:spPr>
          <a:xfrm>
            <a:off x="1024174" y="3449041"/>
            <a:ext cx="413897" cy="1"/>
          </a:xfrm>
          <a:prstGeom prst="line">
            <a:avLst/>
          </a:prstGeom>
          <a:ln w="28575">
            <a:solidFill/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600543" y="1863608"/>
            <a:ext cx="25536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q</a:t>
            </a:r>
          </a:p>
        </p:txBody>
      </p:sp>
      <p:sp>
        <p:nvSpPr>
          <p:cNvPr id="420" name="Shape 420"/>
          <p:cNvSpPr/>
          <p:nvPr/>
        </p:nvSpPr>
        <p:spPr>
          <a:xfrm>
            <a:off x="7267592" y="1863608"/>
            <a:ext cx="25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p</a:t>
            </a:r>
          </a:p>
        </p:txBody>
      </p:sp>
      <p:sp>
        <p:nvSpPr>
          <p:cNvPr id="421" name="Shape 421"/>
          <p:cNvSpPr/>
          <p:nvPr/>
        </p:nvSpPr>
        <p:spPr>
          <a:xfrm>
            <a:off x="1406373" y="3544453"/>
            <a:ext cx="4856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Ram</a:t>
            </a:r>
          </a:p>
        </p:txBody>
      </p:sp>
      <p:sp>
        <p:nvSpPr>
          <p:cNvPr id="422" name="Shape 422"/>
          <p:cNvSpPr/>
          <p:nvPr/>
        </p:nvSpPr>
        <p:spPr>
          <a:xfrm>
            <a:off x="1246145" y="2366641"/>
            <a:ext cx="6807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Mohan</a:t>
            </a:r>
          </a:p>
        </p:txBody>
      </p:sp>
      <p:sp>
        <p:nvSpPr>
          <p:cNvPr id="423" name="Shape 423"/>
          <p:cNvSpPr/>
          <p:nvPr/>
        </p:nvSpPr>
        <p:spPr>
          <a:xfrm>
            <a:off x="5268093" y="1447800"/>
            <a:ext cx="2136117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Choice list of </a:t>
            </a:r>
            <a:r>
              <a:rPr sz="1600" b="1"/>
              <a:t>Mohan</a:t>
            </a:r>
          </a:p>
        </p:txBody>
      </p:sp>
      <p:sp>
        <p:nvSpPr>
          <p:cNvPr id="424" name="Shape 424"/>
          <p:cNvSpPr/>
          <p:nvPr/>
        </p:nvSpPr>
        <p:spPr>
          <a:xfrm>
            <a:off x="6186688" y="4043209"/>
            <a:ext cx="1814312" cy="37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dirty="0"/>
              <a:t>of </a:t>
            </a:r>
            <a:r>
              <a:rPr dirty="0" err="1"/>
              <a:t>programme</a:t>
            </a:r>
            <a:r>
              <a:rPr dirty="0"/>
              <a:t> </a:t>
            </a:r>
            <a:r>
              <a:rPr b="1" i="1" dirty="0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rPr>
              <a:t>q</a:t>
            </a:r>
            <a:r>
              <a:rPr dirty="0"/>
              <a:t> </a:t>
            </a:r>
          </a:p>
        </p:txBody>
      </p:sp>
      <p:sp>
        <p:nvSpPr>
          <p:cNvPr id="425" name="Shape 425"/>
          <p:cNvSpPr/>
          <p:nvPr/>
        </p:nvSpPr>
        <p:spPr>
          <a:xfrm>
            <a:off x="5485374" y="4615732"/>
            <a:ext cx="4856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Ram</a:t>
            </a:r>
          </a:p>
        </p:txBody>
      </p:sp>
      <p:sp>
        <p:nvSpPr>
          <p:cNvPr id="426" name="Shape 426"/>
          <p:cNvSpPr/>
          <p:nvPr/>
        </p:nvSpPr>
        <p:spPr>
          <a:xfrm>
            <a:off x="7158983" y="4591603"/>
            <a:ext cx="6807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Mohan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6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6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  <p:bldP spid="409" grpId="0" animBg="1" advAuto="0"/>
      <p:bldP spid="412" grpId="0" animBg="1" advAuto="0"/>
      <p:bldP spid="413" grpId="0" animBg="1" advAuto="0"/>
      <p:bldP spid="414" grpId="0" animBg="1" advAuto="0"/>
      <p:bldP spid="415" grpId="0" animBg="1" advAuto="0"/>
      <p:bldP spid="416" grpId="0" animBg="1" advAuto="0"/>
      <p:bldP spid="417" grpId="0" animBg="1" advAuto="0"/>
      <p:bldP spid="418" grpId="0" animBg="1" advAuto="0"/>
      <p:bldP spid="419" grpId="0" animBg="1" advAuto="0"/>
      <p:bldP spid="420" grpId="0" animBg="1" advAuto="0"/>
      <p:bldP spid="421" grpId="0" animBg="1" advAuto="0"/>
      <p:bldP spid="422" grpId="0" animBg="1" advAuto="0"/>
      <p:bldP spid="423" grpId="0" animBg="1" advAuto="0"/>
      <p:bldP spid="424" grpId="0" animBg="1" advAuto="0"/>
      <p:bldP spid="425" grpId="0" animBg="1" advAuto="0"/>
      <p:bldP spid="42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seat allocation algorithm for the </a:t>
            </a:r>
            <a:r>
              <a:rPr lang="en-US" sz="2400" b="1" dirty="0"/>
              <a:t>single merit list</a:t>
            </a:r>
            <a:r>
              <a:rPr lang="en-US" sz="2400" dirty="0"/>
              <a:t>.?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you now </a:t>
            </a:r>
            <a:r>
              <a:rPr lang="en-US" sz="2400" u="sng" dirty="0"/>
              <a:t>tackle the problem</a:t>
            </a:r>
            <a:r>
              <a:rPr lang="en-US" sz="2400" dirty="0"/>
              <a:t> of multiple merit lists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527991" y="1219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Aim </a:t>
            </a:r>
            <a:r>
              <a:rPr lang="en-IN" b="1" dirty="0"/>
              <a:t>of the course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To empower each student with the skills to design algorithms </a:t>
            </a:r>
          </a:p>
          <a:p>
            <a:pPr marL="0" indent="0">
              <a:buNone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With provable guarantee on </a:t>
            </a:r>
            <a:r>
              <a:rPr lang="en-IN" sz="2400" u="sng" dirty="0"/>
              <a:t>correctness</a:t>
            </a:r>
            <a:r>
              <a:rPr lang="en-IN" sz="2400" dirty="0"/>
              <a:t>. 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With provable guarantee on </a:t>
            </a:r>
            <a:r>
              <a:rPr lang="en-IN" sz="2400" u="sng" dirty="0"/>
              <a:t>efficiency</a:t>
            </a:r>
            <a:r>
              <a:rPr lang="en-IN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64BDA-8B8E-E096-4ADC-8F9C09C29BD3}"/>
              </a:ext>
            </a:extLst>
          </p:cNvPr>
          <p:cNvSpPr/>
          <p:nvPr/>
        </p:nvSpPr>
        <p:spPr>
          <a:xfrm>
            <a:off x="3352800" y="1981200"/>
            <a:ext cx="51054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Unique-path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Unique-path</a:t>
            </a:r>
            <a:r>
              <a:rPr lang="en-US" sz="3200" b="1" dirty="0"/>
              <a:t> graph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there is </a:t>
                </a:r>
                <a:r>
                  <a:rPr lang="en-US" sz="2000" b="1" u="sng" dirty="0"/>
                  <a:t>at most </a:t>
                </a:r>
                <a:r>
                  <a:rPr lang="en-US" sz="2000" u="sng" dirty="0"/>
                  <a:t>one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 Design an efficient algorithm to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unique-path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19599" y="1066800"/>
            <a:ext cx="34327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1524000"/>
            <a:ext cx="40145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Huffman Coding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Physics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F11-1D67-8A47-EEEB-38F2CE1F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CSE is making our lives better ?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0E4C1-BE3E-A15A-1F61-59BAA51F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 descr="A green and white logo&#10;&#10;Description automatically generated">
            <a:extLst>
              <a:ext uri="{FF2B5EF4-FFF2-40B4-BE49-F238E27FC236}">
                <a16:creationId xmlns:a16="http://schemas.microsoft.com/office/drawing/2014/main" id="{3621D196-F980-6760-3F88-398C60F3FC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02" y="4912518"/>
            <a:ext cx="2293056" cy="1289844"/>
          </a:xfrm>
          <a:prstGeom prst="rect">
            <a:avLst/>
          </a:prstGeom>
        </p:spPr>
      </p:pic>
      <p:pic>
        <p:nvPicPr>
          <p:cNvPr id="12" name="Content Placeholder 11" descr="A grey and black logo&#10;&#10;Description automatically generated">
            <a:extLst>
              <a:ext uri="{FF2B5EF4-FFF2-40B4-BE49-F238E27FC236}">
                <a16:creationId xmlns:a16="http://schemas.microsoft.com/office/drawing/2014/main" id="{FBA55AAE-13AD-F9DF-45E4-5F52F15ED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33" y="3419475"/>
            <a:ext cx="2220995" cy="781050"/>
          </a:xfr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9552681B-6B58-A264-C021-3A1B5DE3F9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72" y="1542732"/>
            <a:ext cx="2293056" cy="1289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AC26D-413A-B73D-0D69-7494EA9D5C88}"/>
              </a:ext>
            </a:extLst>
          </p:cNvPr>
          <p:cNvSpPr txBox="1"/>
          <p:nvPr/>
        </p:nvSpPr>
        <p:spPr>
          <a:xfrm>
            <a:off x="457200" y="3048000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69B1-096F-C10C-3F76-3367F86E9F0D}"/>
              </a:ext>
            </a:extLst>
          </p:cNvPr>
          <p:cNvSpPr txBox="1"/>
          <p:nvPr/>
        </p:nvSpPr>
        <p:spPr>
          <a:xfrm>
            <a:off x="457200" y="3517662"/>
            <a:ext cx="23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Computer Networks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7D49A-8ABD-797F-034E-68A66ADBAD30}"/>
              </a:ext>
            </a:extLst>
          </p:cNvPr>
          <p:cNvSpPr txBox="1"/>
          <p:nvPr/>
        </p:nvSpPr>
        <p:spPr>
          <a:xfrm>
            <a:off x="0" y="2466181"/>
            <a:ext cx="16139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Important role: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BF6A0-FAA3-7143-0059-241A22E3E3B4}"/>
              </a:ext>
            </a:extLst>
          </p:cNvPr>
          <p:cNvSpPr txBox="1"/>
          <p:nvPr/>
        </p:nvSpPr>
        <p:spPr>
          <a:xfrm>
            <a:off x="7081543" y="2528316"/>
            <a:ext cx="113627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Little role: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D59D2-3C14-B871-6F6B-3BAEB101C57B}"/>
              </a:ext>
            </a:extLst>
          </p:cNvPr>
          <p:cNvSpPr txBox="1"/>
          <p:nvPr/>
        </p:nvSpPr>
        <p:spPr>
          <a:xfrm>
            <a:off x="7255693" y="300065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Algorithms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9F651-40A6-ABF0-4953-AC664AAFEB62}"/>
              </a:ext>
            </a:extLst>
          </p:cNvPr>
          <p:cNvSpPr txBox="1"/>
          <p:nvPr/>
        </p:nvSpPr>
        <p:spPr>
          <a:xfrm>
            <a:off x="457200" y="4015859"/>
            <a:ext cx="134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9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7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6436-606D-D563-5C45-936E4B3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7D429-70AD-9B98-CADE-0AE162EFF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               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…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: Force exerted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dirty="0"/>
                  <a:t>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each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7D429-70AD-9B98-CADE-0AE162EFF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235" t="-1401" r="-3086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076E7-F96B-7E81-2DE9-72A6FE9E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E07C42-F1EC-9B2E-F677-FF4AAD661CFF}"/>
              </a:ext>
            </a:extLst>
          </p:cNvPr>
          <p:cNvCxnSpPr>
            <a:cxnSpLocks/>
          </p:cNvCxnSpPr>
          <p:nvPr/>
        </p:nvCxnSpPr>
        <p:spPr>
          <a:xfrm>
            <a:off x="91440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902A8-6D25-6310-4FCB-E15E6D742D89}"/>
                  </a:ext>
                </a:extLst>
              </p:cNvPr>
              <p:cNvSpPr txBox="1"/>
              <p:nvPr/>
            </p:nvSpPr>
            <p:spPr>
              <a:xfrm>
                <a:off x="1226797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902A8-6D25-6310-4FCB-E15E6D74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97" y="109593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82D4D-5A54-6AFC-877B-35666C6A7BB2}"/>
              </a:ext>
            </a:extLst>
          </p:cNvPr>
          <p:cNvCxnSpPr>
            <a:cxnSpLocks/>
          </p:cNvCxnSpPr>
          <p:nvPr/>
        </p:nvCxnSpPr>
        <p:spPr>
          <a:xfrm>
            <a:off x="190500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49F80-08CE-21D6-45AC-AF107B8D7DBC}"/>
              </a:ext>
            </a:extLst>
          </p:cNvPr>
          <p:cNvCxnSpPr>
            <a:cxnSpLocks/>
          </p:cNvCxnSpPr>
          <p:nvPr/>
        </p:nvCxnSpPr>
        <p:spPr>
          <a:xfrm>
            <a:off x="718185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E4BF50-09C1-CAEC-D6CD-9AE211430394}"/>
                  </a:ext>
                </a:extLst>
              </p:cNvPr>
              <p:cNvSpPr txBox="1"/>
              <p:nvPr/>
            </p:nvSpPr>
            <p:spPr>
              <a:xfrm>
                <a:off x="2224994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E4BF50-09C1-CAEC-D6CD-9AE21143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94" y="109593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8D77C8-43F8-EC2F-9BBB-4ACEA0B66372}"/>
                  </a:ext>
                </a:extLst>
              </p:cNvPr>
              <p:cNvSpPr txBox="1"/>
              <p:nvPr/>
            </p:nvSpPr>
            <p:spPr>
              <a:xfrm>
                <a:off x="7437097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8D77C8-43F8-EC2F-9BBB-4ACEA0B6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97" y="109593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185B2-CC52-9146-3524-C8570F7723BA}"/>
                  </a:ext>
                </a:extLst>
              </p:cNvPr>
              <p:cNvSpPr txBox="1"/>
              <p:nvPr/>
            </p:nvSpPr>
            <p:spPr>
              <a:xfrm>
                <a:off x="2300992" y="3659019"/>
                <a:ext cx="1121269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185B2-CC52-9146-3524-C8570F77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92" y="3659019"/>
                <a:ext cx="1121269" cy="739561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CE77E-D62C-3D2D-46B9-17737D3F357E}"/>
                  </a:ext>
                </a:extLst>
              </p:cNvPr>
              <p:cNvSpPr txBox="1"/>
              <p:nvPr/>
            </p:nvSpPr>
            <p:spPr>
              <a:xfrm>
                <a:off x="4844142" y="3663668"/>
                <a:ext cx="1709058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…+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CE77E-D62C-3D2D-46B9-17737D3F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2" y="3663668"/>
                <a:ext cx="1709058" cy="729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3DC6-CDB0-1FDA-EBB6-0427C1799DCA}"/>
                  </a:ext>
                </a:extLst>
              </p:cNvPr>
              <p:cNvSpPr txBox="1"/>
              <p:nvPr/>
            </p:nvSpPr>
            <p:spPr>
              <a:xfrm>
                <a:off x="3388097" y="3659019"/>
                <a:ext cx="1412503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3DC6-CDB0-1FDA-EBB6-0427C179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97" y="3659019"/>
                <a:ext cx="1412503" cy="739561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103EEB-C914-4867-DB11-9EFDDDF089A9}"/>
                  </a:ext>
                </a:extLst>
              </p:cNvPr>
              <p:cNvSpPr txBox="1"/>
              <p:nvPr/>
            </p:nvSpPr>
            <p:spPr>
              <a:xfrm>
                <a:off x="2223888" y="4522888"/>
                <a:ext cx="1459695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103EEB-C914-4867-DB11-9EFDDDF0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88" y="4522888"/>
                <a:ext cx="1459695" cy="729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D1376-1B58-C44B-D777-1AF8353AC5B6}"/>
                  </a:ext>
                </a:extLst>
              </p:cNvPr>
              <p:cNvSpPr txBox="1"/>
              <p:nvPr/>
            </p:nvSpPr>
            <p:spPr>
              <a:xfrm>
                <a:off x="3607529" y="4518239"/>
                <a:ext cx="2176173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 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D1376-1B58-C44B-D777-1AF8353A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529" y="4518239"/>
                <a:ext cx="2176173" cy="739561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A32D8-70D3-8F3B-20C9-61F95C507939}"/>
                  </a:ext>
                </a:extLst>
              </p:cNvPr>
              <p:cNvSpPr txBox="1"/>
              <p:nvPr/>
            </p:nvSpPr>
            <p:spPr>
              <a:xfrm>
                <a:off x="5741129" y="4518239"/>
                <a:ext cx="1421671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A32D8-70D3-8F3B-20C9-61F95C50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29" y="4518239"/>
                <a:ext cx="1421671" cy="739561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BA7AB-5593-0272-A50D-9686B20F5F8D}"/>
                  </a:ext>
                </a:extLst>
              </p:cNvPr>
              <p:cNvSpPr txBox="1"/>
              <p:nvPr/>
            </p:nvSpPr>
            <p:spPr>
              <a:xfrm>
                <a:off x="1554480" y="3800564"/>
                <a:ext cx="8210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BA7AB-5593-0272-A50D-9686B20F5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800564"/>
                <a:ext cx="821059" cy="491417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839A2-E572-56F9-EB3F-74C7A49D8BB0}"/>
                  </a:ext>
                </a:extLst>
              </p:cNvPr>
              <p:cNvSpPr txBox="1"/>
              <p:nvPr/>
            </p:nvSpPr>
            <p:spPr>
              <a:xfrm>
                <a:off x="7620000" y="4291981"/>
                <a:ext cx="1521570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839A2-E572-56F9-EB3F-74C7A49D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291981"/>
                <a:ext cx="1521570" cy="461665"/>
              </a:xfrm>
              <a:prstGeom prst="rect">
                <a:avLst/>
              </a:prstGeom>
              <a:blipFill>
                <a:blip r:embed="rId12"/>
                <a:stretch>
                  <a:fillRect l="-833" t="-5263" r="-41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34145FA3-56C3-B628-B08C-08F8F81A7948}"/>
              </a:ext>
            </a:extLst>
          </p:cNvPr>
          <p:cNvSpPr/>
          <p:nvPr/>
        </p:nvSpPr>
        <p:spPr>
          <a:xfrm>
            <a:off x="7276647" y="3744558"/>
            <a:ext cx="400503" cy="15473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6F3FA-98F2-F7E3-3F21-F2B11DB822A8}"/>
                  </a:ext>
                </a:extLst>
              </p:cNvPr>
              <p:cNvSpPr txBox="1"/>
              <p:nvPr/>
            </p:nvSpPr>
            <p:spPr>
              <a:xfrm>
                <a:off x="5257800" y="5548759"/>
                <a:ext cx="2629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6F3FA-98F2-F7E3-3F21-F2B11DB8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548759"/>
                <a:ext cx="2629246" cy="461665"/>
              </a:xfrm>
              <a:prstGeom prst="rect">
                <a:avLst/>
              </a:prstGeom>
              <a:blipFill>
                <a:blip r:embed="rId13"/>
                <a:stretch>
                  <a:fillRect l="-3846" t="-7895" r="-19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5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Closest Pair Distance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Distance </a:t>
            </a:r>
            <a:r>
              <a:rPr lang="en-US" sz="4000" b="1" dirty="0"/>
              <a:t>between 2 points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6EB3D0-F47D-BB40-92DD-497891EFAB6E}"/>
              </a:ext>
            </a:extLst>
          </p:cNvPr>
          <p:cNvGrpSpPr/>
          <p:nvPr/>
        </p:nvGrpSpPr>
        <p:grpSpPr>
          <a:xfrm>
            <a:off x="3022921" y="4308812"/>
            <a:ext cx="909801" cy="491788"/>
            <a:chOff x="3022921" y="3048000"/>
            <a:chExt cx="909801" cy="491788"/>
          </a:xfrm>
        </p:grpSpPr>
        <p:sp>
          <p:nvSpPr>
            <p:cNvPr id="79" name="Oval 78"/>
            <p:cNvSpPr/>
            <p:nvPr/>
          </p:nvSpPr>
          <p:spPr>
            <a:xfrm>
              <a:off x="35052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/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41348-AFE1-D44C-A755-E199D684B66C}"/>
              </a:ext>
            </a:extLst>
          </p:cNvPr>
          <p:cNvGrpSpPr/>
          <p:nvPr/>
        </p:nvGrpSpPr>
        <p:grpSpPr>
          <a:xfrm>
            <a:off x="5029200" y="3242012"/>
            <a:ext cx="914481" cy="533400"/>
            <a:chOff x="5029200" y="1981200"/>
            <a:chExt cx="914481" cy="533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D01E57-3DEE-2242-B726-404F570020C3}"/>
                </a:ext>
              </a:extLst>
            </p:cNvPr>
            <p:cNvSpPr/>
            <p:nvPr/>
          </p:nvSpPr>
          <p:spPr>
            <a:xfrm>
              <a:off x="5257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/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817D3-E357-9C4B-8720-6BBA16358C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81400" y="3307053"/>
            <a:ext cx="1687559" cy="10017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/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blipFill>
                <a:blip r:embed="rId10"/>
                <a:stretch>
                  <a:fillRect l="-5208" t="-9091" r="-312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715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minimum Euclidean distance among all pairs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3F5-BCE5-2517-A7A3-DA86143C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6F4C-F596-9653-D328-8C7B8F4E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Ponder over the algorithm.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will you </a:t>
            </a:r>
            <a:r>
              <a:rPr lang="en-US" sz="2400" u="sng" dirty="0"/>
              <a:t>divide</a:t>
            </a:r>
            <a:r>
              <a:rPr lang="en-US" sz="2400" dirty="0"/>
              <a:t> the problem ?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Spend at least </a:t>
            </a:r>
            <a:r>
              <a:rPr lang="en-IN" sz="2400" b="1" dirty="0">
                <a:solidFill>
                  <a:srgbClr val="00B0F0"/>
                </a:solidFill>
              </a:rPr>
              <a:t>30 minutes </a:t>
            </a:r>
            <a:r>
              <a:rPr lang="en-IN" sz="2400" dirty="0"/>
              <a:t>pondering over this question </a:t>
            </a:r>
          </a:p>
          <a:p>
            <a:pPr marL="0" indent="0">
              <a:buNone/>
            </a:pPr>
            <a:r>
              <a:rPr lang="en-IN" sz="2400" dirty="0"/>
              <a:t>before coming to the next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F6C4-FE0C-CB6B-A31E-09F5DF77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 b="1"/>
              <a:t>The world of </a:t>
            </a:r>
            <a:r>
              <a:rPr sz="4000" b="1">
                <a:solidFill>
                  <a:srgbClr val="0D24F7"/>
                </a:solidFill>
              </a:rPr>
              <a:t>Algorithms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SzTx/>
              <a:buFontTx/>
              <a:buNone/>
              <a:defRPr sz="1800"/>
            </a:pPr>
            <a:r>
              <a:rPr sz="2800" b="1">
                <a:solidFill>
                  <a:srgbClr val="0D26F6"/>
                </a:solidFill>
              </a:rPr>
              <a:t>Algorithms</a:t>
            </a:r>
            <a:r>
              <a:rPr sz="2800"/>
              <a:t> having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128051" y="4664550"/>
            <a:ext cx="1111330" cy="33855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 b="1"/>
            </a:lvl1pPr>
          </a:lstStyle>
          <a:p>
            <a:pPr lvl="0" algn="ctr">
              <a:defRPr sz="1800" b="0"/>
            </a:pPr>
            <a:r>
              <a:rPr sz="2200" b="1" dirty="0"/>
              <a:t>Efficiency</a:t>
            </a:r>
          </a:p>
        </p:txBody>
      </p:sp>
      <p:sp>
        <p:nvSpPr>
          <p:cNvPr id="57" name="Shape 57"/>
          <p:cNvSpPr/>
          <p:nvPr/>
        </p:nvSpPr>
        <p:spPr>
          <a:xfrm>
            <a:off x="1655390" y="2908777"/>
            <a:ext cx="1998944" cy="33855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2200" dirty="0"/>
              <a:t>non-trivial </a:t>
            </a:r>
            <a:r>
              <a:rPr sz="2200" b="1" dirty="0"/>
              <a:t>design</a:t>
            </a:r>
          </a:p>
        </p:txBody>
      </p:sp>
      <p:sp>
        <p:nvSpPr>
          <p:cNvPr id="58" name="Shape 58"/>
          <p:cNvSpPr/>
          <p:nvPr/>
        </p:nvSpPr>
        <p:spPr>
          <a:xfrm>
            <a:off x="1572931" y="3786663"/>
            <a:ext cx="2163861" cy="33855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2200" dirty="0"/>
              <a:t>non-trivial </a:t>
            </a:r>
            <a:r>
              <a:rPr sz="2200" b="1" dirty="0"/>
              <a:t>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6" grpId="0" animBg="1" advAuto="0"/>
      <p:bldP spid="57" grpId="0" animBg="1" advAuto="0"/>
      <p:bldP spid="5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 b="1"/>
              <a:t>The world of </a:t>
            </a:r>
            <a:r>
              <a:rPr sz="4000" b="1">
                <a:solidFill>
                  <a:srgbClr val="0D24F7"/>
                </a:solidFill>
              </a:rPr>
              <a:t>Algorithms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SzTx/>
              <a:buFontTx/>
              <a:buNone/>
              <a:defRPr sz="1800"/>
            </a:pPr>
            <a:r>
              <a:rPr sz="2800" b="1" dirty="0">
                <a:solidFill>
                  <a:srgbClr val="0D26F6"/>
                </a:solidFill>
              </a:rPr>
              <a:t>Algorithms</a:t>
            </a:r>
            <a:r>
              <a:rPr sz="2800" dirty="0"/>
              <a:t> having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128051" y="4664550"/>
            <a:ext cx="1111330" cy="33855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 b="1"/>
            </a:lvl1pPr>
          </a:lstStyle>
          <a:p>
            <a:pPr lvl="0" algn="ctr">
              <a:defRPr sz="1800" b="0"/>
            </a:pPr>
            <a:r>
              <a:rPr sz="2200" b="1" dirty="0"/>
              <a:t>Efficiency</a:t>
            </a:r>
          </a:p>
        </p:txBody>
      </p:sp>
      <p:sp>
        <p:nvSpPr>
          <p:cNvPr id="72" name="Shape 72"/>
          <p:cNvSpPr/>
          <p:nvPr/>
        </p:nvSpPr>
        <p:spPr>
          <a:xfrm>
            <a:off x="1655390" y="2908777"/>
            <a:ext cx="1998944" cy="33855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2200" dirty="0"/>
              <a:t>non-trivial </a:t>
            </a:r>
            <a:r>
              <a:rPr sz="2200" b="1" dirty="0"/>
              <a:t>design</a:t>
            </a:r>
          </a:p>
        </p:txBody>
      </p:sp>
      <p:sp>
        <p:nvSpPr>
          <p:cNvPr id="73" name="Shape 73"/>
          <p:cNvSpPr/>
          <p:nvPr/>
        </p:nvSpPr>
        <p:spPr>
          <a:xfrm>
            <a:off x="1572931" y="3786663"/>
            <a:ext cx="2163861" cy="33855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2200" dirty="0"/>
              <a:t>non-trivial </a:t>
            </a:r>
            <a:r>
              <a:rPr sz="2200" b="1" dirty="0"/>
              <a:t>analysis</a:t>
            </a:r>
          </a:p>
        </p:txBody>
      </p:sp>
      <p:sp>
        <p:nvSpPr>
          <p:cNvPr id="74" name="Shape 74"/>
          <p:cNvSpPr/>
          <p:nvPr/>
        </p:nvSpPr>
        <p:spPr>
          <a:xfrm>
            <a:off x="5750852" y="2567146"/>
            <a:ext cx="1470050" cy="2870201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/>
            <a:r>
              <a:t>Real World Applications</a:t>
            </a:r>
          </a:p>
        </p:txBody>
      </p:sp>
      <p:sp>
        <p:nvSpPr>
          <p:cNvPr id="75" name="Shape 75"/>
          <p:cNvSpPr/>
          <p:nvPr/>
        </p:nvSpPr>
        <p:spPr>
          <a:xfrm rot="10800000">
            <a:off x="3840848" y="2915116"/>
            <a:ext cx="1909643" cy="418487"/>
          </a:xfrm>
          <a:prstGeom prst="rightArrow">
            <a:avLst>
              <a:gd name="adj1" fmla="val 32000"/>
              <a:gd name="adj2" fmla="val 108283"/>
            </a:avLst>
          </a:prstGeom>
          <a:solidFill>
            <a:srgbClr val="7C9647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3935260" y="3793431"/>
            <a:ext cx="1753952" cy="417630"/>
          </a:xfrm>
          <a:prstGeom prst="rightArrow">
            <a:avLst>
              <a:gd name="adj1" fmla="val 32000"/>
              <a:gd name="adj2" fmla="val 108283"/>
            </a:avLst>
          </a:prstGeom>
          <a:solidFill>
            <a:srgbClr val="7C9647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420652" y="4671317"/>
            <a:ext cx="2323586" cy="417631"/>
          </a:xfrm>
          <a:prstGeom prst="rightArrow">
            <a:avLst>
              <a:gd name="adj1" fmla="val 32000"/>
              <a:gd name="adj2" fmla="val 108283"/>
            </a:avLst>
          </a:prstGeom>
          <a:solidFill>
            <a:srgbClr val="7C9647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81" name="Group 81"/>
          <p:cNvGrpSpPr/>
          <p:nvPr/>
        </p:nvGrpSpPr>
        <p:grpSpPr>
          <a:xfrm>
            <a:off x="4599933" y="6180181"/>
            <a:ext cx="457201" cy="533401"/>
            <a:chOff x="0" y="0"/>
            <a:chExt cx="457200" cy="533400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4572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E6B9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31550" y="159155"/>
              <a:ext cx="194100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0"/>
              <a:ext cx="4572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4158407" y="5321559"/>
            <a:ext cx="1340252" cy="637541"/>
          </a:xfrm>
          <a:prstGeom prst="rect">
            <a:avLst/>
          </a:prstGeom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dvAuto="0"/>
      <p:bldP spid="75" grpId="0" animBg="1" advAuto="0"/>
      <p:bldP spid="76" grpId="0" animBg="1" advAuto="0"/>
      <p:bldP spid="77" grpId="0" animBg="1" advAuto="0"/>
      <p:bldP spid="8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057400" y="599274"/>
            <a:ext cx="5289332" cy="661720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50800">
            <a:solidFill>
              <a:srgbClr val="C0504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/>
            <a:r>
              <a:rPr sz="4300" b="1" dirty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Impact of an</a:t>
            </a:r>
            <a:r>
              <a:rPr sz="4300" b="1" dirty="0">
                <a:solidFill>
                  <a:srgbClr val="7030A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 Algorithm</a:t>
            </a:r>
          </a:p>
        </p:txBody>
      </p:sp>
      <p:sp>
        <p:nvSpPr>
          <p:cNvPr id="88" name="Shape 88"/>
          <p:cNvSpPr/>
          <p:nvPr/>
        </p:nvSpPr>
        <p:spPr>
          <a:xfrm>
            <a:off x="1828800" y="2013775"/>
            <a:ext cx="61448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600" dirty="0"/>
              <a:t>Future of</a:t>
            </a:r>
            <a:r>
              <a:rPr sz="2600" b="1" dirty="0"/>
              <a:t> </a:t>
            </a:r>
            <a:r>
              <a:rPr sz="2600" b="1" dirty="0">
                <a:solidFill>
                  <a:srgbClr val="4F81BD"/>
                </a:solidFill>
              </a:rPr>
              <a:t>thousands</a:t>
            </a:r>
            <a:r>
              <a:rPr sz="2600" dirty="0"/>
              <a:t> of </a:t>
            </a:r>
            <a:r>
              <a:rPr sz="2600" b="1" dirty="0">
                <a:solidFill>
                  <a:srgbClr val="C67838"/>
                </a:solidFill>
              </a:rPr>
              <a:t>students</a:t>
            </a:r>
            <a:r>
              <a:rPr sz="2600" dirty="0"/>
              <a:t> in India</a:t>
            </a:r>
          </a:p>
        </p:txBody>
      </p:sp>
      <p:sp>
        <p:nvSpPr>
          <p:cNvPr id="89" name="Shape 89"/>
          <p:cNvSpPr/>
          <p:nvPr/>
        </p:nvSpPr>
        <p:spPr>
          <a:xfrm>
            <a:off x="4193758" y="1558067"/>
            <a:ext cx="48925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 dirty="0"/>
              <a:t>on</a:t>
            </a:r>
          </a:p>
        </p:txBody>
      </p:sp>
      <p:pic>
        <p:nvPicPr>
          <p:cNvPr id="2" name="Picture 1" descr="A round white button with a blue globe and yellow text&#10;&#10;Description automatically generated">
            <a:extLst>
              <a:ext uri="{FF2B5EF4-FFF2-40B4-BE49-F238E27FC236}">
                <a16:creationId xmlns:a16="http://schemas.microsoft.com/office/drawing/2014/main" id="{9D7EDD92-D34B-AE99-6EC5-E5B1ED4E3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68" y="2834989"/>
            <a:ext cx="2365664" cy="2081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 advAuto="0"/>
      <p:bldP spid="88" grpId="0" animBg="1"/>
      <p:bldP spid="8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200" b="1">
                <a:solidFill>
                  <a:srgbClr val="7030A0"/>
                </a:solidFill>
              </a:rPr>
              <a:t>Technical Institutes </a:t>
            </a:r>
            <a:r>
              <a:rPr sz="3200" b="1"/>
              <a:t>in India</a:t>
            </a:r>
            <a:br>
              <a:rPr sz="3200" b="1"/>
            </a:br>
            <a:endParaRPr sz="3200" b="1"/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57198" y="1600200"/>
            <a:ext cx="567295" cy="456565"/>
          </a:xfrm>
          <a:prstGeom prst="rect">
            <a:avLst/>
          </a:prstGeom>
          <a:solidFill>
            <a:srgbClr val="F2DCDB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C00000"/>
                </a:solidFill>
              </a:rPr>
              <a:t>IITs</a:t>
            </a:r>
          </a:p>
        </p:txBody>
      </p:sp>
      <p:sp>
        <p:nvSpPr>
          <p:cNvPr id="95" name="Shape 95"/>
          <p:cNvSpPr/>
          <p:nvPr/>
        </p:nvSpPr>
        <p:spPr>
          <a:xfrm>
            <a:off x="457200" y="2531417"/>
            <a:ext cx="685910" cy="456566"/>
          </a:xfrm>
          <a:prstGeom prst="rect">
            <a:avLst/>
          </a:prstGeom>
          <a:solidFill>
            <a:srgbClr val="DCE6F2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70C0"/>
                </a:solidFill>
              </a:rPr>
              <a:t>NITs</a:t>
            </a:r>
          </a:p>
        </p:txBody>
      </p:sp>
      <p:sp>
        <p:nvSpPr>
          <p:cNvPr id="96" name="Shape 96"/>
          <p:cNvSpPr/>
          <p:nvPr/>
        </p:nvSpPr>
        <p:spPr>
          <a:xfrm>
            <a:off x="1600200" y="2514600"/>
            <a:ext cx="652126" cy="456565"/>
          </a:xfrm>
          <a:prstGeom prst="rect">
            <a:avLst/>
          </a:prstGeom>
          <a:solidFill>
            <a:srgbClr val="E6B9B8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7030A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7030A0"/>
                </a:solidFill>
              </a:rPr>
              <a:t>IIITs</a:t>
            </a:r>
          </a:p>
        </p:txBody>
      </p:sp>
      <p:sp>
        <p:nvSpPr>
          <p:cNvPr id="97" name="Shape 97"/>
          <p:cNvSpPr/>
          <p:nvPr/>
        </p:nvSpPr>
        <p:spPr>
          <a:xfrm>
            <a:off x="2667000" y="2514600"/>
            <a:ext cx="898734" cy="456565"/>
          </a:xfrm>
          <a:prstGeom prst="rect">
            <a:avLst/>
          </a:prstGeom>
          <a:solidFill>
            <a:srgbClr val="9BBB59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006C31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6C31"/>
                </a:solidFill>
              </a:rPr>
              <a:t>GFTIs</a:t>
            </a:r>
          </a:p>
        </p:txBody>
      </p:sp>
      <p:sp>
        <p:nvSpPr>
          <p:cNvPr id="98" name="Shape 98"/>
          <p:cNvSpPr/>
          <p:nvPr/>
        </p:nvSpPr>
        <p:spPr>
          <a:xfrm>
            <a:off x="457200" y="4267200"/>
            <a:ext cx="1727558" cy="456565"/>
          </a:xfrm>
          <a:prstGeom prst="rect">
            <a:avLst/>
          </a:prstGeom>
          <a:solidFill>
            <a:srgbClr val="EEECE1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BITS PILANI</a:t>
            </a:r>
          </a:p>
        </p:txBody>
      </p:sp>
      <p:sp>
        <p:nvSpPr>
          <p:cNvPr id="99" name="Shape 99"/>
          <p:cNvSpPr/>
          <p:nvPr/>
        </p:nvSpPr>
        <p:spPr>
          <a:xfrm>
            <a:off x="457200" y="3493442"/>
            <a:ext cx="669390" cy="456566"/>
          </a:xfrm>
          <a:prstGeom prst="rect">
            <a:avLst/>
          </a:prstGeom>
          <a:solidFill>
            <a:srgbClr val="EEECE1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DCE</a:t>
            </a:r>
          </a:p>
        </p:txBody>
      </p:sp>
      <p:sp>
        <p:nvSpPr>
          <p:cNvPr id="100" name="Shape 100"/>
          <p:cNvSpPr/>
          <p:nvPr/>
        </p:nvSpPr>
        <p:spPr>
          <a:xfrm>
            <a:off x="457199" y="5024735"/>
            <a:ext cx="2430920" cy="456566"/>
          </a:xfrm>
          <a:prstGeom prst="rect">
            <a:avLst/>
          </a:prstGeom>
          <a:solidFill>
            <a:srgbClr val="EEECE1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ANNA University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609600" y="5791199"/>
            <a:ext cx="76201" cy="685802"/>
            <a:chOff x="0" y="0"/>
            <a:chExt cx="76200" cy="685800"/>
          </a:xfrm>
        </p:grpSpPr>
        <p:sp>
          <p:nvSpPr>
            <p:cNvPr id="101" name="Shape 101"/>
            <p:cNvSpPr/>
            <p:nvPr/>
          </p:nvSpPr>
          <p:spPr>
            <a:xfrm>
              <a:off x="-1" y="-1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-1" y="297507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-1" y="602306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5" name="Shape 105"/>
          <p:cNvSpPr/>
          <p:nvPr/>
        </p:nvSpPr>
        <p:spPr>
          <a:xfrm>
            <a:off x="304800" y="2438400"/>
            <a:ext cx="3429000" cy="609600"/>
          </a:xfrm>
          <a:prstGeom prst="roundRect">
            <a:avLst>
              <a:gd name="adj" fmla="val 16667"/>
            </a:avLst>
          </a:prstGeom>
          <a:ln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105400" y="1600200"/>
            <a:ext cx="1498623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JEE Advanced</a:t>
            </a:r>
          </a:p>
        </p:txBody>
      </p:sp>
      <p:sp>
        <p:nvSpPr>
          <p:cNvPr id="107" name="Shape 107"/>
          <p:cNvSpPr/>
          <p:nvPr/>
        </p:nvSpPr>
        <p:spPr>
          <a:xfrm>
            <a:off x="5170539" y="2602468"/>
            <a:ext cx="9992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JEE Main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5638800" y="3581399"/>
            <a:ext cx="76201" cy="1676403"/>
            <a:chOff x="0" y="0"/>
            <a:chExt cx="76200" cy="1676401"/>
          </a:xfrm>
        </p:grpSpPr>
        <p:sp>
          <p:nvSpPr>
            <p:cNvPr id="108" name="Shape 108"/>
            <p:cNvSpPr/>
            <p:nvPr/>
          </p:nvSpPr>
          <p:spPr>
            <a:xfrm>
              <a:off x="-1" y="-1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838199"/>
              <a:ext cx="76202" cy="8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1592907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Shape 112"/>
          <p:cNvSpPr/>
          <p:nvPr/>
        </p:nvSpPr>
        <p:spPr>
          <a:xfrm>
            <a:off x="4983346" y="1078467"/>
            <a:ext cx="1639080" cy="367666"/>
          </a:xfrm>
          <a:prstGeom prst="rect">
            <a:avLst/>
          </a:prstGeom>
          <a:solidFill>
            <a:srgbClr val="C6D9F1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Entrance Exam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7086600" y="761999"/>
            <a:ext cx="1267783" cy="646332"/>
            <a:chOff x="0" y="0"/>
            <a:chExt cx="1267782" cy="646331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1267783" cy="64633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0"/>
              <a:ext cx="126778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7239000" y="1600199"/>
            <a:ext cx="651139" cy="369334"/>
            <a:chOff x="0" y="0"/>
            <a:chExt cx="651138" cy="369332"/>
          </a:xfrm>
        </p:grpSpPr>
        <p:sp>
          <p:nvSpPr>
            <p:cNvPr id="116" name="Shape 116"/>
            <p:cNvSpPr/>
            <p:nvPr/>
          </p:nvSpPr>
          <p:spPr>
            <a:xfrm>
              <a:off x="0" y="-1"/>
              <a:ext cx="651139" cy="369334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-1"/>
              <a:ext cx="65113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7238999" y="2602468"/>
            <a:ext cx="1336330" cy="369333"/>
            <a:chOff x="0" y="0"/>
            <a:chExt cx="1336328" cy="369332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336330" cy="369334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-1"/>
              <a:ext cx="133633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4495798" y="2438399"/>
            <a:ext cx="304802" cy="533401"/>
            <a:chOff x="0" y="0"/>
            <a:chExt cx="304800" cy="533400"/>
          </a:xfrm>
        </p:grpSpPr>
        <p:sp>
          <p:nvSpPr>
            <p:cNvPr id="122" name="Shape 122"/>
            <p:cNvSpPr/>
            <p:nvPr/>
          </p:nvSpPr>
          <p:spPr>
            <a:xfrm>
              <a:off x="38100" y="-1"/>
              <a:ext cx="228601" cy="22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28600"/>
              <a:ext cx="304801" cy="3048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flipH="1" flipV="1">
            <a:off x="1060633" y="1831033"/>
            <a:ext cx="3435167" cy="818083"/>
          </a:xfrm>
          <a:prstGeom prst="line">
            <a:avLst/>
          </a:prstGeom>
          <a:ln w="1905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 flipV="1">
            <a:off x="3733800" y="2743199"/>
            <a:ext cx="762001" cy="2234"/>
          </a:xfrm>
          <a:prstGeom prst="line">
            <a:avLst/>
          </a:prstGeom>
          <a:ln w="1905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H="1">
            <a:off x="2107139" y="2862943"/>
            <a:ext cx="2388662" cy="1640151"/>
          </a:xfrm>
          <a:prstGeom prst="line">
            <a:avLst/>
          </a:prstGeom>
          <a:ln w="1905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459893" y="3034972"/>
            <a:ext cx="1655265" cy="3676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CSAB institutes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99" grpId="0" animBg="1" advAuto="0"/>
      <p:bldP spid="100" grpId="0" animBg="1" advAuto="0"/>
      <p:bldP spid="104" grpId="0" animBg="1" advAuto="0"/>
      <p:bldP spid="105" grpId="0" animBg="1" advAuto="0"/>
      <p:bldP spid="106" grpId="0" animBg="1" advAuto="0"/>
      <p:bldP spid="107" grpId="0" animBg="1" advAuto="0"/>
      <p:bldP spid="111" grpId="0" animBg="1" advAuto="0"/>
      <p:bldP spid="112" grpId="0" animBg="1" advAuto="0"/>
      <p:bldP spid="115" grpId="0" animBg="1" advAuto="0"/>
      <p:bldP spid="118" grpId="0" animBg="1" advAuto="0"/>
      <p:bldP spid="121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  <p:graphicFrame>
        <p:nvGraphicFramePr>
          <p:cNvPr id="132" name="Table 132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3" name="Table 133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4" name="Shape 134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137" name="Group 137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0" y="718456"/>
              <a:ext cx="152400" cy="272144"/>
              <a:chOff x="0" y="0"/>
              <a:chExt cx="152400" cy="272143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5" name="Group 155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8" name="Group 158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1" name="Group 161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08" name="Group 20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174" name="Group 17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77" name="Group 17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2" name="Group 19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5" name="Group 19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8" name="Group 19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1" name="Group 20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7" name="Group 20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9" name="Shape 209"/>
          <p:cNvSpPr/>
          <p:nvPr/>
        </p:nvSpPr>
        <p:spPr>
          <a:xfrm>
            <a:off x="1393035" y="2543251"/>
            <a:ext cx="110964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25791E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 </a:t>
            </a:r>
            <a:r>
              <a:rPr sz="1400" b="1">
                <a:solidFill>
                  <a:srgbClr val="C00000"/>
                </a:solidFill>
              </a:rPr>
              <a:t>    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6809979" y="2896705"/>
            <a:ext cx="154690" cy="2100945"/>
            <a:chOff x="0" y="0"/>
            <a:chExt cx="154689" cy="2100943"/>
          </a:xfrm>
        </p:grpSpPr>
        <p:grpSp>
          <p:nvGrpSpPr>
            <p:cNvPr id="212" name="Group 212"/>
            <p:cNvGrpSpPr/>
            <p:nvPr/>
          </p:nvGrpSpPr>
          <p:grpSpPr>
            <a:xfrm>
              <a:off x="2288" y="0"/>
              <a:ext cx="152401" cy="272144"/>
              <a:chOff x="0" y="0"/>
              <a:chExt cx="152400" cy="272143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15" name="Group 215"/>
            <p:cNvGrpSpPr/>
            <p:nvPr/>
          </p:nvGrpSpPr>
          <p:grpSpPr>
            <a:xfrm>
              <a:off x="-1" y="1845532"/>
              <a:ext cx="152401" cy="255412"/>
              <a:chOff x="0" y="0"/>
              <a:chExt cx="152400" cy="255411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19050" y="0"/>
                <a:ext cx="114300" cy="109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0" y="109461"/>
                <a:ext cx="152400" cy="145951"/>
              </a:xfrm>
              <a:prstGeom prst="roundRect">
                <a:avLst>
                  <a:gd name="adj" fmla="val 16667"/>
                </a:avLst>
              </a:pr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23" name="Group 223"/>
          <p:cNvGrpSpPr/>
          <p:nvPr/>
        </p:nvGrpSpPr>
        <p:grpSpPr>
          <a:xfrm>
            <a:off x="2921000" y="2563989"/>
            <a:ext cx="152400" cy="2084212"/>
            <a:chOff x="0" y="0"/>
            <a:chExt cx="152400" cy="2084211"/>
          </a:xfrm>
        </p:grpSpPr>
        <p:grpSp>
          <p:nvGrpSpPr>
            <p:cNvPr id="219" name="Group 219"/>
            <p:cNvGrpSpPr/>
            <p:nvPr/>
          </p:nvGrpSpPr>
          <p:grpSpPr>
            <a:xfrm>
              <a:off x="0" y="1812068"/>
              <a:ext cx="152400" cy="272144"/>
              <a:chOff x="0" y="0"/>
              <a:chExt cx="152400" cy="272143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22" name="Group 222"/>
            <p:cNvGrpSpPr/>
            <p:nvPr/>
          </p:nvGrpSpPr>
          <p:grpSpPr>
            <a:xfrm>
              <a:off x="0" y="-1"/>
              <a:ext cx="152400" cy="255412"/>
              <a:chOff x="0" y="0"/>
              <a:chExt cx="152400" cy="255411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19050" y="0"/>
                <a:ext cx="114300" cy="109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0" y="109461"/>
                <a:ext cx="152400" cy="145951"/>
              </a:xfrm>
              <a:prstGeom prst="roundRect">
                <a:avLst>
                  <a:gd name="adj" fmla="val 16667"/>
                </a:avLst>
              </a:pr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24" name="Shape 224"/>
          <p:cNvSpPr/>
          <p:nvPr/>
        </p:nvSpPr>
        <p:spPr>
          <a:xfrm>
            <a:off x="990600" y="4376056"/>
            <a:ext cx="162560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 b="1">
                <a:solidFill>
                  <a:srgbClr val="1F7B1E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225" name="Shape 225"/>
          <p:cNvSpPr/>
          <p:nvPr/>
        </p:nvSpPr>
        <p:spPr>
          <a:xfrm>
            <a:off x="46537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226" name="Shape 226"/>
          <p:cNvSpPr/>
          <p:nvPr/>
        </p:nvSpPr>
        <p:spPr>
          <a:xfrm>
            <a:off x="4638840" y="2891001"/>
            <a:ext cx="121404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 dirty="0">
                <a:solidFill>
                  <a:srgbClr val="0070C0"/>
                </a:solidFill>
              </a:rPr>
              <a:t>NIT Warangal </a:t>
            </a:r>
            <a:r>
              <a:rPr lang="en-US" sz="1200" dirty="0">
                <a:solidFill>
                  <a:srgbClr val="002060"/>
                </a:solidFill>
              </a:rPr>
              <a:t>CSE</a:t>
            </a:r>
            <a:endParaRPr sz="1200" dirty="0">
              <a:solidFill>
                <a:srgbClr val="002060"/>
              </a:solidFill>
            </a:endParaRPr>
          </a:p>
        </p:txBody>
      </p:sp>
      <p:grpSp>
        <p:nvGrpSpPr>
          <p:cNvPr id="229" name="Group 229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227" name="Shape 227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231" name="Shape 231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Mohan</a:t>
            </a:r>
          </a:p>
        </p:txBody>
      </p:sp>
      <p:sp>
        <p:nvSpPr>
          <p:cNvPr id="235" name="Shape 235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sp>
        <p:nvSpPr>
          <p:cNvPr id="236" name="Shape 236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37" name="Shape 237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  <p:bldP spid="132" grpId="0" animBg="1" advAuto="0"/>
      <p:bldP spid="133" grpId="0" animBg="1" advAuto="0"/>
      <p:bldP spid="134" grpId="0" animBg="1" advAuto="0"/>
      <p:bldP spid="171" grpId="0" animBg="1" advAuto="0"/>
      <p:bldP spid="208" grpId="0" animBg="1" advAuto="0"/>
      <p:bldP spid="209" grpId="0" animBg="1" advAuto="0"/>
      <p:bldP spid="216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9" grpId="0" animBg="1" advAuto="0"/>
      <p:bldP spid="230" grpId="0" animBg="1" advAuto="0"/>
      <p:bldP spid="233" grpId="0" animBg="1" advAuto="0"/>
      <p:bldP spid="234" grpId="0" animBg="1" advAuto="0"/>
      <p:bldP spid="235" grpId="0" animBg="1" advAuto="0"/>
      <p:bldP spid="236" grpId="0" animBg="1" advAuto="0"/>
      <p:bldP spid="23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241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78" name="Group 27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244" name="Group 24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roup 24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9" name="Shape 279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80" name="Shape 280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9</a:t>
            </a:fld>
            <a:endParaRPr sz="1200">
              <a:solidFill>
                <a:srgbClr val="888888"/>
              </a:solidFill>
            </a:endParaRPr>
          </a:p>
        </p:txBody>
      </p:sp>
      <p:grpSp>
        <p:nvGrpSpPr>
          <p:cNvPr id="317" name="Group 317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286" name="Group 286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393035" y="2543251"/>
            <a:ext cx="8418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447B1F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6815887" y="2878138"/>
            <a:ext cx="152401" cy="272144"/>
            <a:chOff x="0" y="0"/>
            <a:chExt cx="152400" cy="272143"/>
          </a:xfrm>
        </p:grpSpPr>
        <p:sp>
          <p:nvSpPr>
            <p:cNvPr id="319" name="Shape 319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815887" y="4750562"/>
            <a:ext cx="152401" cy="255412"/>
            <a:chOff x="0" y="0"/>
            <a:chExt cx="152400" cy="255411"/>
          </a:xfrm>
        </p:grpSpPr>
        <p:sp>
          <p:nvSpPr>
            <p:cNvPr id="322" name="Shape 32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2933700" y="4376056"/>
            <a:ext cx="152400" cy="272144"/>
            <a:chOff x="0" y="0"/>
            <a:chExt cx="152400" cy="272143"/>
          </a:xfrm>
        </p:grpSpPr>
        <p:sp>
          <p:nvSpPr>
            <p:cNvPr id="325" name="Shape 325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2915271" y="2563989"/>
            <a:ext cx="152400" cy="255412"/>
            <a:chOff x="0" y="0"/>
            <a:chExt cx="152400" cy="255411"/>
          </a:xfrm>
        </p:grpSpPr>
        <p:sp>
          <p:nvSpPr>
            <p:cNvPr id="328" name="Shape 328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90600" y="4376056"/>
            <a:ext cx="136784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3B791F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332" name="Shape 332"/>
          <p:cNvSpPr/>
          <p:nvPr/>
        </p:nvSpPr>
        <p:spPr>
          <a:xfrm>
            <a:off x="46410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333" name="Shape 333"/>
          <p:cNvSpPr/>
          <p:nvPr/>
        </p:nvSpPr>
        <p:spPr>
          <a:xfrm>
            <a:off x="4651540" y="2891001"/>
            <a:ext cx="121404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 dirty="0">
                <a:solidFill>
                  <a:srgbClr val="0070C0"/>
                </a:solidFill>
              </a:rPr>
              <a:t>NIT Warangal </a:t>
            </a:r>
            <a:r>
              <a:rPr lang="en-US" sz="1200" dirty="0">
                <a:solidFill>
                  <a:srgbClr val="002060"/>
                </a:solidFill>
              </a:rPr>
              <a:t>CSE</a:t>
            </a:r>
            <a:endParaRPr sz="1200" dirty="0">
              <a:solidFill>
                <a:srgbClr val="002060"/>
              </a:solidFill>
            </a:endParaRPr>
          </a:p>
        </p:txBody>
      </p:sp>
      <p:grpSp>
        <p:nvGrpSpPr>
          <p:cNvPr id="343" name="Group 343"/>
          <p:cNvGrpSpPr/>
          <p:nvPr/>
        </p:nvGrpSpPr>
        <p:grpSpPr>
          <a:xfrm>
            <a:off x="2880490" y="3136761"/>
            <a:ext cx="240678" cy="499740"/>
            <a:chOff x="0" y="0"/>
            <a:chExt cx="240677" cy="499739"/>
          </a:xfrm>
        </p:grpSpPr>
        <p:sp>
          <p:nvSpPr>
            <p:cNvPr id="340" name="Shape 34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sp>
        <p:nvSpPr>
          <p:cNvPr id="351" name="Shape 351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352" name="Shape 35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356" name="Shape 356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Mohan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771747" y="3529050"/>
            <a:ext cx="240679" cy="499740"/>
            <a:chOff x="0" y="0"/>
            <a:chExt cx="240677" cy="499739"/>
          </a:xfrm>
        </p:grpSpPr>
        <p:sp>
          <p:nvSpPr>
            <p:cNvPr id="360" name="Shape 36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 advAuto="0"/>
      <p:bldP spid="363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2.5|3.5|15.4|0.7|5.6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5791</TotalTime>
  <Words>1302</Words>
  <Application>Microsoft Office PowerPoint</Application>
  <PresentationFormat>On-screen Show (4:3)</PresentationFormat>
  <Paragraphs>425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Bauhaus 93</vt:lpstr>
      <vt:lpstr>Calibri</vt:lpstr>
      <vt:lpstr>Cambria Math</vt:lpstr>
      <vt:lpstr>Edwardian Script ITC</vt:lpstr>
      <vt:lpstr>Seravek</vt:lpstr>
      <vt:lpstr>Times New Roman</vt:lpstr>
      <vt:lpstr>Wingdings</vt:lpstr>
      <vt:lpstr>Office Theme</vt:lpstr>
      <vt:lpstr>Design and Analysis of Algorithms </vt:lpstr>
      <vt:lpstr>Aim of the course</vt:lpstr>
      <vt:lpstr>How CSE is making our lives better ?</vt:lpstr>
      <vt:lpstr>The world of Algorithms</vt:lpstr>
      <vt:lpstr>The world of Algorithms</vt:lpstr>
      <vt:lpstr>PowerPoint Presentation</vt:lpstr>
      <vt:lpstr>Technical Institutes in India </vt:lpstr>
      <vt:lpstr>A closer look at the problem </vt:lpstr>
      <vt:lpstr>A closer look at the problem </vt:lpstr>
      <vt:lpstr>A closer look at the problem </vt:lpstr>
      <vt:lpstr>A closer look at the problem </vt:lpstr>
      <vt:lpstr> </vt:lpstr>
      <vt:lpstr>Fairness</vt:lpstr>
      <vt:lpstr>Homework</vt:lpstr>
      <vt:lpstr>Problem 1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Problem 2</vt:lpstr>
      <vt:lpstr>Unique-path graph </vt:lpstr>
      <vt:lpstr>Problem 3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Problem 4</vt:lpstr>
      <vt:lpstr>PowerPoint Presentation</vt:lpstr>
      <vt:lpstr>Problem 5</vt:lpstr>
      <vt:lpstr>Distance between 2 points</vt:lpstr>
      <vt:lpstr>The Closest Pair Distance Problem</vt:lpstr>
      <vt:lpstr>The Closest Pair Distance Problem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787</cp:revision>
  <dcterms:created xsi:type="dcterms:W3CDTF">2011-12-03T04:13:03Z</dcterms:created>
  <dcterms:modified xsi:type="dcterms:W3CDTF">2024-08-01T07:50:22Z</dcterms:modified>
</cp:coreProperties>
</file>