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gv5GcgqQwKOM98BqjQVbwPsWpG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A76B2E-854D-4408-9049-BF54059FF3C9}">
  <a:tblStyle styleId="{C3A76B2E-854D-4408-9049-BF54059FF3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1a0bc50b1_1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lemmatization, stop word removal</a:t>
            </a:r>
            <a:endParaRPr/>
          </a:p>
          <a:p>
            <a:pPr indent="0" lvl="0" marL="0" rtl="0" algn="l">
              <a:spcBef>
                <a:spcPts val="0"/>
              </a:spcBef>
              <a:spcAft>
                <a:spcPts val="0"/>
              </a:spcAft>
              <a:buNone/>
            </a:pPr>
            <a:r>
              <a:rPr lang="en-US"/>
              <a:t>tokenization padding</a:t>
            </a:r>
            <a:endParaRPr/>
          </a:p>
        </p:txBody>
      </p:sp>
      <p:sp>
        <p:nvSpPr>
          <p:cNvPr id="141" name="Google Shape;141;g2d1a0bc50b1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1a0bc50b1_1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d1a0bc50b1_1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1a0bc50b1_1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Introduction:</a:t>
            </a:r>
            <a:endParaRPr/>
          </a:p>
          <a:p>
            <a:pPr indent="0" lvl="0" marL="0" rtl="0" algn="l">
              <a:spcBef>
                <a:spcPts val="0"/>
              </a:spcBef>
              <a:spcAft>
                <a:spcPts val="0"/>
              </a:spcAft>
              <a:buClr>
                <a:schemeClr val="dk1"/>
              </a:buClr>
              <a:buSzPts val="1100"/>
              <a:buFont typeface="Arial"/>
              <a:buNone/>
            </a:pPr>
            <a:r>
              <a:rPr lang="en-US"/>
              <a:t>LSTM, or Long Short-Term Memory, is a type of recurrent neural network architecture designed to address the vanishing gradient problem. LSTMs are capable of selectively remembering and forgetting information from previous states, allowing them to model complex patterns in data like text, speech, or time series.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Architecture details:</a:t>
            </a:r>
            <a:endParaRPr/>
          </a:p>
          <a:p>
            <a:pPr indent="0" lvl="0" marL="0" rtl="0" algn="l">
              <a:spcBef>
                <a:spcPts val="0"/>
              </a:spcBef>
              <a:spcAft>
                <a:spcPts val="0"/>
              </a:spcAft>
              <a:buClr>
                <a:schemeClr val="dk1"/>
              </a:buClr>
              <a:buSzPts val="1100"/>
              <a:buFont typeface="Arial"/>
              <a:buNone/>
            </a:pPr>
            <a:r>
              <a:rPr lang="en-US"/>
              <a:t>Our LSTM model has 5 layers with 512 hidden dimensions in each layer.</a:t>
            </a:r>
            <a:endParaRPr/>
          </a:p>
          <a:p>
            <a:pPr indent="0" lvl="0" marL="0" rtl="0" algn="l">
              <a:spcBef>
                <a:spcPts val="0"/>
              </a:spcBef>
              <a:spcAft>
                <a:spcPts val="0"/>
              </a:spcAft>
              <a:buClr>
                <a:schemeClr val="dk1"/>
              </a:buClr>
              <a:buSzPts val="1100"/>
              <a:buFont typeface="Arial"/>
              <a:buNone/>
            </a:pPr>
            <a:r>
              <a:rPr lang="en-US"/>
              <a:t>It is a bidirectional LSTM, which means it processes the input sequence in both forward and reverse directions, capturing context from both sides.</a:t>
            </a:r>
            <a:endParaRPr/>
          </a:p>
          <a:p>
            <a:pPr indent="0" lvl="0" marL="0" rtl="0" algn="l">
              <a:spcBef>
                <a:spcPts val="0"/>
              </a:spcBef>
              <a:spcAft>
                <a:spcPts val="0"/>
              </a:spcAft>
              <a:buClr>
                <a:schemeClr val="dk1"/>
              </a:buClr>
              <a:buSzPts val="1100"/>
              <a:buFont typeface="Arial"/>
              <a:buNone/>
            </a:pPr>
            <a:r>
              <a:rPr lang="en-US"/>
              <a:t>We use GloVe, a popular word embedding technique, to represent each token in our input with a 300-dimensional vector.</a:t>
            </a:r>
            <a:endParaRPr/>
          </a:p>
          <a:p>
            <a:pPr indent="0" lvl="0" marL="0" rtl="0" algn="l">
              <a:spcBef>
                <a:spcPts val="0"/>
              </a:spcBef>
              <a:spcAft>
                <a:spcPts val="0"/>
              </a:spcAft>
              <a:buClr>
                <a:schemeClr val="dk1"/>
              </a:buClr>
              <a:buSzPts val="1100"/>
              <a:buFont typeface="Arial"/>
              <a:buNone/>
            </a:pPr>
            <a:r>
              <a:rPr lang="en-US"/>
              <a:t>A fully-connected linear layer is used for making predictions based on the LSTM outputs.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Training and hyperparameter details:</a:t>
            </a:r>
            <a:endParaRPr/>
          </a:p>
          <a:p>
            <a:pPr indent="0" lvl="0" marL="0" rtl="0" algn="l">
              <a:spcBef>
                <a:spcPts val="0"/>
              </a:spcBef>
              <a:spcAft>
                <a:spcPts val="0"/>
              </a:spcAft>
              <a:buClr>
                <a:schemeClr val="dk1"/>
              </a:buClr>
              <a:buSzPts val="1100"/>
              <a:buFont typeface="Arial"/>
              <a:buNone/>
            </a:pPr>
            <a:r>
              <a:rPr lang="en-US"/>
              <a:t>To prevent overfitting, we apply a dropout rate of 0.2 during training.</a:t>
            </a:r>
            <a:endParaRPr/>
          </a:p>
          <a:p>
            <a:pPr indent="0" lvl="0" marL="0" rtl="0" algn="l">
              <a:spcBef>
                <a:spcPts val="0"/>
              </a:spcBef>
              <a:spcAft>
                <a:spcPts val="0"/>
              </a:spcAft>
              <a:buClr>
                <a:schemeClr val="dk1"/>
              </a:buClr>
              <a:buSzPts val="1100"/>
              <a:buFont typeface="Arial"/>
              <a:buNone/>
            </a:pPr>
            <a:r>
              <a:rPr lang="en-US"/>
              <a:t>The Adam optimization algorithm is used for training, with a learning rate of 0.0005.</a:t>
            </a:r>
            <a:endParaRPr/>
          </a:p>
          <a:p>
            <a:pPr indent="0" lvl="0" marL="0" rtl="0" algn="l">
              <a:spcBef>
                <a:spcPts val="0"/>
              </a:spcBef>
              <a:spcAft>
                <a:spcPts val="0"/>
              </a:spcAft>
              <a:buClr>
                <a:schemeClr val="dk1"/>
              </a:buClr>
              <a:buSzPts val="1100"/>
              <a:buFont typeface="Arial"/>
              <a:buNone/>
            </a:pPr>
            <a:r>
              <a:rPr lang="en-US"/>
              <a:t>Our model has approximately 38 million trainable parameters, which is a relatively large model size.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Diagram:</a:t>
            </a:r>
            <a:endParaRPr/>
          </a:p>
          <a:p>
            <a:pPr indent="0" lvl="0" marL="0" rtl="0" algn="l">
              <a:spcBef>
                <a:spcPts val="0"/>
              </a:spcBef>
              <a:spcAft>
                <a:spcPts val="0"/>
              </a:spcAft>
              <a:buClr>
                <a:schemeClr val="dk1"/>
              </a:buClr>
              <a:buSzPts val="1100"/>
              <a:buFont typeface="Arial"/>
              <a:buNone/>
            </a:pPr>
            <a:r>
              <a:rPr lang="en-US"/>
              <a:t>The LSTM cell has gates that control the flow of information: the input gate, forget gate, and output gate.</a:t>
            </a:r>
            <a:endParaRPr/>
          </a:p>
          <a:p>
            <a:pPr indent="0" lvl="0" marL="0" rtl="0" algn="l">
              <a:spcBef>
                <a:spcPts val="0"/>
              </a:spcBef>
              <a:spcAft>
                <a:spcPts val="0"/>
              </a:spcAft>
              <a:buClr>
                <a:schemeClr val="dk1"/>
              </a:buClr>
              <a:buSzPts val="1100"/>
              <a:buFont typeface="Arial"/>
              <a:buNone/>
            </a:pPr>
            <a:r>
              <a:rPr lang="en-US"/>
              <a:t>Each gate has a special </a:t>
            </a:r>
            <a:r>
              <a:rPr lang="en-US"/>
              <a:t>function</a:t>
            </a:r>
            <a:r>
              <a:rPr lang="en-US"/>
              <a:t> and plays an important role.</a:t>
            </a:r>
            <a:endParaRPr/>
          </a:p>
          <a:p>
            <a:pPr indent="0" lvl="0" marL="0" rtl="0" algn="l">
              <a:spcBef>
                <a:spcPts val="0"/>
              </a:spcBef>
              <a:spcAft>
                <a:spcPts val="0"/>
              </a:spcAft>
              <a:buNone/>
            </a:pPr>
            <a:r>
              <a:rPr lang="en-US"/>
              <a:t>This gating mechanism allows LSTMs to selectively remember and forget information, enabling them to capture long-term dependencies.</a:t>
            </a:r>
            <a:endParaRPr/>
          </a:p>
        </p:txBody>
      </p:sp>
      <p:sp>
        <p:nvSpPr>
          <p:cNvPr id="154" name="Google Shape;154;g2d1a0bc50b1_1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1a0bc50b1_1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transformer architecture, introduced in the paper "Attention is All You Need" has revolutionized the field of natural language processing and has become a crucial component in many state-of-the-art language models. In this project, we have implemented the transformer encoder from scratch, following the architectural details outlined in the original paper.</a:t>
            </a:r>
            <a:br>
              <a:rPr lang="en-US"/>
            </a:br>
            <a:br>
              <a:rPr lang="en-US"/>
            </a:br>
            <a:r>
              <a:rPr lang="en-US"/>
              <a:t>Architecture: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Our implementation focuses solely on the encoder part of the transformer, which is inspired by the BERT model's approach for classification tasks.</a:t>
            </a:r>
            <a:endParaRPr/>
          </a:p>
          <a:p>
            <a:pPr indent="0" lvl="0" marL="0" rtl="0" algn="l">
              <a:spcBef>
                <a:spcPts val="0"/>
              </a:spcBef>
              <a:spcAft>
                <a:spcPts val="0"/>
              </a:spcAft>
              <a:buClr>
                <a:schemeClr val="dk1"/>
              </a:buClr>
              <a:buSzPts val="1100"/>
              <a:buFont typeface="Arial"/>
              <a:buNone/>
            </a:pPr>
            <a:r>
              <a:rPr lang="en-US"/>
              <a:t>Instead of relying on recurrent or convolutional layers, we utilize static positional encoding to incorporate the order information of the input sequence.</a:t>
            </a:r>
            <a:endParaRPr/>
          </a:p>
          <a:p>
            <a:pPr indent="0" lvl="0" marL="0" rtl="0" algn="l">
              <a:spcBef>
                <a:spcPts val="0"/>
              </a:spcBef>
              <a:spcAft>
                <a:spcPts val="0"/>
              </a:spcAft>
              <a:buNone/>
            </a:pPr>
            <a:r>
              <a:rPr lang="en-US"/>
              <a:t>We employ multi-head attention with 5 attention heads, allowing the model to capture different attention patterns simultaneously.</a:t>
            </a:r>
            <a:endParaRPr/>
          </a:p>
          <a:p>
            <a:pPr indent="0" lvl="0" marL="0" rtl="0" algn="l">
              <a:spcBef>
                <a:spcPts val="0"/>
              </a:spcBef>
              <a:spcAft>
                <a:spcPts val="0"/>
              </a:spcAft>
              <a:buClr>
                <a:schemeClr val="dk1"/>
              </a:buClr>
              <a:buSzPts val="1100"/>
              <a:buFont typeface="Arial"/>
              <a:buNone/>
            </a:pPr>
            <a:r>
              <a:rPr lang="en-US"/>
              <a:t>For token embedding, we use GloVe, a popular word embedding technique, with a 300-dimensional vector representation for each token.</a:t>
            </a:r>
            <a:endParaRPr/>
          </a:p>
          <a:p>
            <a:pPr indent="0" lvl="0" marL="0" rtl="0" algn="l">
              <a:spcBef>
                <a:spcPts val="0"/>
              </a:spcBef>
              <a:spcAft>
                <a:spcPts val="0"/>
              </a:spcAft>
              <a:buClr>
                <a:schemeClr val="dk1"/>
              </a:buClr>
              <a:buSzPts val="1100"/>
              <a:buFont typeface="Arial"/>
              <a:buNone/>
            </a:pPr>
            <a:r>
              <a:rPr lang="en-US"/>
              <a:t>A fully-connected linear layer is used for making the final predictions based on the encoded representations.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Training details: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To prevent overfitting and improve generalization, we apply a dropout rate of 0.4 during training.</a:t>
            </a:r>
            <a:endParaRPr/>
          </a:p>
          <a:p>
            <a:pPr indent="0" lvl="0" marL="0" rtl="0" algn="l">
              <a:spcBef>
                <a:spcPts val="0"/>
              </a:spcBef>
              <a:spcAft>
                <a:spcPts val="0"/>
              </a:spcAft>
              <a:buClr>
                <a:schemeClr val="dk1"/>
              </a:buClr>
              <a:buSzPts val="1100"/>
              <a:buFont typeface="Arial"/>
              <a:buNone/>
            </a:pPr>
            <a:r>
              <a:rPr lang="en-US"/>
              <a:t>We use the Adam optimization algorithm for training our model, with a learning rate of 0.0005.</a:t>
            </a:r>
            <a:endParaRPr/>
          </a:p>
          <a:p>
            <a:pPr indent="0" lvl="0" marL="0" rtl="0" algn="l">
              <a:spcBef>
                <a:spcPts val="0"/>
              </a:spcBef>
              <a:spcAft>
                <a:spcPts val="0"/>
              </a:spcAft>
              <a:buClr>
                <a:schemeClr val="dk1"/>
              </a:buClr>
              <a:buSzPts val="1100"/>
              <a:buFont typeface="Arial"/>
              <a:buNone/>
            </a:pPr>
            <a:r>
              <a:rPr lang="en-US"/>
              <a:t>Our transformer encoder model has approximately 28 million trainable parameters, which is a substantial model size but still manageable on modern hardware.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Diagram: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The input sequence is first passed through a positional encoding layer, which adds positional information to the token embeddings.</a:t>
            </a:r>
            <a:endParaRPr/>
          </a:p>
          <a:p>
            <a:pPr indent="0" lvl="0" marL="0" rtl="0" algn="l">
              <a:spcBef>
                <a:spcPts val="0"/>
              </a:spcBef>
              <a:spcAft>
                <a:spcPts val="0"/>
              </a:spcAft>
              <a:buNone/>
            </a:pPr>
            <a:r>
              <a:rPr lang="en-US"/>
              <a:t>The encoded sequence is then processed by multiple multi-head attention layers.</a:t>
            </a:r>
            <a:endParaRPr/>
          </a:p>
          <a:p>
            <a:pPr indent="0" lvl="0" marL="0" rtl="0" algn="l">
              <a:spcBef>
                <a:spcPts val="0"/>
              </a:spcBef>
              <a:spcAft>
                <a:spcPts val="0"/>
              </a:spcAft>
              <a:buClr>
                <a:schemeClr val="dk1"/>
              </a:buClr>
              <a:buSzPts val="1100"/>
              <a:buFont typeface="Arial"/>
              <a:buNone/>
            </a:pPr>
            <a:r>
              <a:rPr lang="en-US"/>
              <a:t>The outputs from the multi-head attention layers are combined and passed through a feed-forward neural network.</a:t>
            </a:r>
            <a:endParaRPr/>
          </a:p>
          <a:p>
            <a:pPr indent="0" lvl="0" marL="0" rtl="0" algn="l">
              <a:spcBef>
                <a:spcPts val="0"/>
              </a:spcBef>
              <a:spcAft>
                <a:spcPts val="0"/>
              </a:spcAft>
              <a:buClr>
                <a:schemeClr val="dk1"/>
              </a:buClr>
              <a:buSzPts val="1100"/>
              <a:buFont typeface="Arial"/>
              <a:buNone/>
            </a:pPr>
            <a:r>
              <a:rPr lang="en-US"/>
              <a:t>The final encoded representations from the transformer encoder are then used by the fully-connected linear layer to make predictions for the classification task.</a:t>
            </a:r>
            <a:endParaRPr/>
          </a:p>
          <a:p>
            <a:pPr indent="0" lvl="0" marL="0" rtl="0" algn="l">
              <a:spcBef>
                <a:spcPts val="0"/>
              </a:spcBef>
              <a:spcAft>
                <a:spcPts val="0"/>
              </a:spcAft>
              <a:buNone/>
            </a:pPr>
            <a:r>
              <a:t/>
            </a:r>
            <a:endParaRPr/>
          </a:p>
        </p:txBody>
      </p:sp>
      <p:sp>
        <p:nvSpPr>
          <p:cNvPr id="162" name="Google Shape;162;g2d1a0bc50b1_1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1a0bc50b1_1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BERT stands for Bidirectional Encoder Representation form Transformers and was developed in 2018 by Google. This NLP technique utilized pre-trained  transformer type neural networks. There are different sizes of the BERT model to meet  various use-cases and available computing resources for different applications.</a:t>
            </a:r>
            <a:endParaRPr/>
          </a:p>
        </p:txBody>
      </p:sp>
      <p:sp>
        <p:nvSpPr>
          <p:cNvPr id="170" name="Google Shape;170;g2d1a0bc50b1_1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1a0bc50b1_1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2d1a0bc50b1_1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d1a0bc50b1_1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d1a0bc50b1_1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1a0bc50b1_1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2d1a0bc50b1_1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1a0bc50b1_1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2d1a0bc50b1_1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1a0bc50b1_1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BERT is a winner.</a:t>
            </a:r>
            <a:endParaRPr/>
          </a:p>
          <a:p>
            <a:pPr indent="0" lvl="0" marL="0" rtl="0" algn="l">
              <a:spcBef>
                <a:spcPts val="0"/>
              </a:spcBef>
              <a:spcAft>
                <a:spcPts val="0"/>
              </a:spcAft>
              <a:buNone/>
            </a:pPr>
            <a:r>
              <a:rPr lang="en-US"/>
              <a:t>BERT Medium 8 layers-42M</a:t>
            </a:r>
            <a:endParaRPr/>
          </a:p>
          <a:p>
            <a:pPr indent="0" lvl="0" marL="0" rtl="0" algn="l">
              <a:spcBef>
                <a:spcPts val="0"/>
              </a:spcBef>
              <a:spcAft>
                <a:spcPts val="0"/>
              </a:spcAft>
              <a:buClr>
                <a:schemeClr val="dk1"/>
              </a:buClr>
              <a:buSzPts val="1100"/>
              <a:buFont typeface="Arial"/>
              <a:buNone/>
            </a:pPr>
            <a:r>
              <a:rPr lang="en-US"/>
              <a:t>BERT Base 12 layers-108M</a:t>
            </a:r>
            <a:endParaRPr/>
          </a:p>
          <a:p>
            <a:pPr indent="0" lvl="0" marL="0" rtl="0" algn="l">
              <a:spcBef>
                <a:spcPts val="0"/>
              </a:spcBef>
              <a:spcAft>
                <a:spcPts val="0"/>
              </a:spcAft>
              <a:buNone/>
            </a:pPr>
            <a:r>
              <a:t/>
            </a:r>
            <a:endParaRPr/>
          </a:p>
        </p:txBody>
      </p:sp>
      <p:sp>
        <p:nvSpPr>
          <p:cNvPr id="204" name="Google Shape;204;g2d1a0bc50b1_1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1a0bc50b1_1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2d1a0bc50b1_1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1a0bc50b1_1_1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2d1a0bc50b1_1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1b4d3ad6d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2d1b4d3ad6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1a0bc50b1_1_1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2d1a0bc50b1_1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1a0bc50b1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g2d1a0bc50b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1a0bc50b1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2d1a0bc50b1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1a0bc50b1_1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2d1a0bc50b1_1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1a0bc50b1_1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2d1a0bc50b1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1a0bc50b1_2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2d1a0bc50b1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1b4d3ad6d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2d1b4d3ad6d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1b4d3ad6d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2d1b4d3ad6d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13"/>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lvl1pPr indent="-228600" lvl="0" marL="457200" algn="l">
              <a:lnSpc>
                <a:spcPct val="130000"/>
              </a:lnSpc>
              <a:spcBef>
                <a:spcPts val="600"/>
              </a:spcBef>
              <a:spcAft>
                <a:spcPts val="0"/>
              </a:spcAft>
              <a:buSzPts val="3360"/>
              <a:buNone/>
              <a:defRPr b="0" i="0" sz="2800">
                <a:solidFill>
                  <a:schemeClr val="lt1"/>
                </a:solidFill>
                <a:latin typeface="Georgia"/>
                <a:ea typeface="Georgia"/>
                <a:cs typeface="Georgia"/>
                <a:sym typeface="Georgia"/>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p13"/>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University at Buffalo, The State University of New York logo" id="17" name="Google Shape;17;p13"/>
          <p:cNvPicPr preferRelativeResize="0"/>
          <p:nvPr/>
        </p:nvPicPr>
        <p:blipFill rotWithShape="1">
          <a:blip r:embed="rId3">
            <a:alphaModFix/>
          </a:blip>
          <a:srcRect b="0" l="0" r="0" t="0"/>
          <a:stretch/>
        </p:blipFill>
        <p:spPr>
          <a:xfrm>
            <a:off x="660400" y="6041226"/>
            <a:ext cx="4800600" cy="3560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Graph">
  <p:cSld name="Content and Graph">
    <p:spTree>
      <p:nvGrpSpPr>
        <p:cNvPr id="58" name="Shape 58"/>
        <p:cNvGrpSpPr/>
        <p:nvPr/>
      </p:nvGrpSpPr>
      <p:grpSpPr>
        <a:xfrm>
          <a:off x="0" y="0"/>
          <a:ext cx="0" cy="0"/>
          <a:chOff x="0" y="0"/>
          <a:chExt cx="0" cy="0"/>
        </a:xfrm>
      </p:grpSpPr>
      <p:sp>
        <p:nvSpPr>
          <p:cNvPr id="59" name="Google Shape;59;p22"/>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22"/>
          <p:cNvSpPr/>
          <p:nvPr>
            <p:ph idx="2" type="chart"/>
          </p:nvPr>
        </p:nvSpPr>
        <p:spPr>
          <a:xfrm>
            <a:off x="5161935" y="1976285"/>
            <a:ext cx="6325152" cy="3967316"/>
          </a:xfrm>
          <a:prstGeom prst="rect">
            <a:avLst/>
          </a:prstGeom>
          <a:solidFill>
            <a:srgbClr val="BFBFBF"/>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2" name="Google Shape;62;p22"/>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23"/>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3"/>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24"/>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14"/>
          <p:cNvSpPr txBox="1"/>
          <p:nvPr>
            <p:ph type="ctrTitle"/>
          </p:nvPr>
        </p:nvSpPr>
        <p:spPr>
          <a:xfrm>
            <a:off x="658368" y="1490663"/>
            <a:ext cx="6638544" cy="2387600"/>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4"/>
          <p:cNvSpPr txBox="1"/>
          <p:nvPr>
            <p:ph idx="1" type="subTitle"/>
          </p:nvPr>
        </p:nvSpPr>
        <p:spPr>
          <a:xfrm>
            <a:off x="658368" y="3970337"/>
            <a:ext cx="6638544" cy="2212976"/>
          </a:xfrm>
          <a:prstGeom prst="rect">
            <a:avLst/>
          </a:prstGeom>
          <a:noFill/>
          <a:ln>
            <a:noFill/>
          </a:ln>
        </p:spPr>
        <p:txBody>
          <a:bodyPr anchorCtr="0" anchor="t" bIns="45700" lIns="0" spcFirstLastPara="1" rIns="91425" wrap="square" tIns="45700">
            <a:noAutofit/>
          </a:bodyPr>
          <a:lstStyle>
            <a:lvl1pPr lvl="0" algn="l">
              <a:lnSpc>
                <a:spcPct val="130000"/>
              </a:lnSpc>
              <a:spcBef>
                <a:spcPts val="600"/>
              </a:spcBef>
              <a:spcAft>
                <a:spcPts val="0"/>
              </a:spcAft>
              <a:buSzPts val="3360"/>
              <a:buNone/>
              <a:defRPr b="0" sz="2800">
                <a:solidFill>
                  <a:schemeClr val="lt1"/>
                </a:solidFill>
                <a:latin typeface="Georgia"/>
                <a:ea typeface="Georgia"/>
                <a:cs typeface="Georgia"/>
                <a:sym typeface="Georgia"/>
              </a:defRPr>
            </a:lvl1pPr>
            <a:lvl2pPr lvl="1" algn="ctr">
              <a:lnSpc>
                <a:spcPct val="130000"/>
              </a:lnSpc>
              <a:spcBef>
                <a:spcPts val="600"/>
              </a:spcBef>
              <a:spcAft>
                <a:spcPts val="0"/>
              </a:spcAft>
              <a:buSzPts val="2400"/>
              <a:buNone/>
              <a:defRPr sz="2000"/>
            </a:lvl2pPr>
            <a:lvl3pPr lvl="2" algn="ctr">
              <a:lnSpc>
                <a:spcPct val="130000"/>
              </a:lnSpc>
              <a:spcBef>
                <a:spcPts val="600"/>
              </a:spcBef>
              <a:spcAft>
                <a:spcPts val="0"/>
              </a:spcAft>
              <a:buSzPts val="2160"/>
              <a:buNone/>
              <a:defRPr sz="1800"/>
            </a:lvl3pPr>
            <a:lvl4pPr lvl="3" algn="ctr">
              <a:lnSpc>
                <a:spcPct val="130000"/>
              </a:lnSpc>
              <a:spcBef>
                <a:spcPts val="600"/>
              </a:spcBef>
              <a:spcAft>
                <a:spcPts val="0"/>
              </a:spcAft>
              <a:buSzPts val="1920"/>
              <a:buNone/>
              <a:defRPr sz="1600"/>
            </a:lvl4pPr>
            <a:lvl5pPr lvl="4" algn="ctr">
              <a:lnSpc>
                <a:spcPct val="130000"/>
              </a:lnSpc>
              <a:spcBef>
                <a:spcPts val="600"/>
              </a:spcBef>
              <a:spcAft>
                <a:spcPts val="0"/>
              </a:spcAft>
              <a:buSzPts val="192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descr="University at Buffalo, The State University of New York logo" id="21" name="Google Shape;21;p14"/>
          <p:cNvPicPr preferRelativeResize="0"/>
          <p:nvPr/>
        </p:nvPicPr>
        <p:blipFill rotWithShape="1">
          <a:blip r:embed="rId3">
            <a:alphaModFix/>
          </a:blip>
          <a:srcRect b="0" l="0" r="0" t="0"/>
          <a:stretch/>
        </p:blipFill>
        <p:spPr>
          <a:xfrm>
            <a:off x="355600" y="321146"/>
            <a:ext cx="4800600" cy="3560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5"/>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5"/>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5"/>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ble Content" type="twoObj">
  <p:cSld name="TWO_OBJECTS">
    <p:spTree>
      <p:nvGrpSpPr>
        <p:cNvPr id="26" name="Shape 26"/>
        <p:cNvGrpSpPr/>
        <p:nvPr/>
      </p:nvGrpSpPr>
      <p:grpSpPr>
        <a:xfrm>
          <a:off x="0" y="0"/>
          <a:ext cx="0" cy="0"/>
          <a:chOff x="0" y="0"/>
          <a:chExt cx="0" cy="0"/>
        </a:xfrm>
      </p:grpSpPr>
      <p:sp>
        <p:nvSpPr>
          <p:cNvPr id="27" name="Google Shape;27;p16"/>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6"/>
          <p:cNvSpPr txBox="1"/>
          <p:nvPr>
            <p:ph idx="1" type="body"/>
          </p:nvPr>
        </p:nvSpPr>
        <p:spPr>
          <a:xfrm>
            <a:off x="566928" y="2185416"/>
            <a:ext cx="4500372" cy="394868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6"/>
          <p:cNvSpPr txBox="1"/>
          <p:nvPr>
            <p:ph idx="2" type="body"/>
          </p:nvPr>
        </p:nvSpPr>
        <p:spPr>
          <a:xfrm>
            <a:off x="5410200" y="2185416"/>
            <a:ext cx="4498848" cy="395020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6"/>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31" name="Shape 31"/>
        <p:cNvGrpSpPr/>
        <p:nvPr/>
      </p:nvGrpSpPr>
      <p:grpSpPr>
        <a:xfrm>
          <a:off x="0" y="0"/>
          <a:ext cx="0" cy="0"/>
          <a:chOff x="0" y="0"/>
          <a:chExt cx="0" cy="0"/>
        </a:xfrm>
      </p:grpSpPr>
      <p:sp>
        <p:nvSpPr>
          <p:cNvPr id="32" name="Google Shape;32;p17"/>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7"/>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7"/>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18"/>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8"/>
          <p:cNvSpPr txBox="1"/>
          <p:nvPr>
            <p:ph idx="1" type="body"/>
          </p:nvPr>
        </p:nvSpPr>
        <p:spPr>
          <a:xfrm>
            <a:off x="566928" y="2185416"/>
            <a:ext cx="5138928" cy="393192"/>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18"/>
          <p:cNvSpPr txBox="1"/>
          <p:nvPr>
            <p:ph idx="2" type="body"/>
          </p:nvPr>
        </p:nvSpPr>
        <p:spPr>
          <a:xfrm>
            <a:off x="566928" y="2593340"/>
            <a:ext cx="5140515" cy="353574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8"/>
          <p:cNvSpPr txBox="1"/>
          <p:nvPr>
            <p:ph idx="3" type="body"/>
          </p:nvPr>
        </p:nvSpPr>
        <p:spPr>
          <a:xfrm>
            <a:off x="6172200" y="2185416"/>
            <a:ext cx="5138928" cy="394980"/>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18"/>
          <p:cNvSpPr txBox="1"/>
          <p:nvPr>
            <p:ph idx="4" type="body"/>
          </p:nvPr>
        </p:nvSpPr>
        <p:spPr>
          <a:xfrm>
            <a:off x="6172200" y="2590800"/>
            <a:ext cx="5138928" cy="353872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8"/>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p:cSld name="Content and Photo">
    <p:spTree>
      <p:nvGrpSpPr>
        <p:cNvPr id="42" name="Shape 42"/>
        <p:cNvGrpSpPr/>
        <p:nvPr/>
      </p:nvGrpSpPr>
      <p:grpSpPr>
        <a:xfrm>
          <a:off x="0" y="0"/>
          <a:ext cx="0" cy="0"/>
          <a:chOff x="0" y="0"/>
          <a:chExt cx="0" cy="0"/>
        </a:xfrm>
      </p:grpSpPr>
      <p:sp>
        <p:nvSpPr>
          <p:cNvPr id="43" name="Google Shape;43;p19"/>
          <p:cNvSpPr/>
          <p:nvPr>
            <p:ph idx="2" type="pic"/>
          </p:nvPr>
        </p:nvSpPr>
        <p:spPr>
          <a:xfrm>
            <a:off x="5098566" y="927100"/>
            <a:ext cx="7093434" cy="5930900"/>
          </a:xfrm>
          <a:prstGeom prst="rect">
            <a:avLst/>
          </a:prstGeom>
          <a:solidFill>
            <a:srgbClr val="BFBFBF"/>
          </a:solidFill>
          <a:ln>
            <a:noFill/>
          </a:ln>
        </p:spPr>
      </p:sp>
      <p:sp>
        <p:nvSpPr>
          <p:cNvPr id="44" name="Google Shape;44;p19"/>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9"/>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9"/>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Three Photos">
  <p:cSld name="Content and Three Photos">
    <p:spTree>
      <p:nvGrpSpPr>
        <p:cNvPr id="47" name="Shape 47"/>
        <p:cNvGrpSpPr/>
        <p:nvPr/>
      </p:nvGrpSpPr>
      <p:grpSpPr>
        <a:xfrm>
          <a:off x="0" y="0"/>
          <a:ext cx="0" cy="0"/>
          <a:chOff x="0" y="0"/>
          <a:chExt cx="0" cy="0"/>
        </a:xfrm>
      </p:grpSpPr>
      <p:sp>
        <p:nvSpPr>
          <p:cNvPr id="48" name="Google Shape;48;p20"/>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0"/>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0"/>
          <p:cNvSpPr/>
          <p:nvPr>
            <p:ph idx="2" type="pic"/>
          </p:nvPr>
        </p:nvSpPr>
        <p:spPr>
          <a:xfrm>
            <a:off x="5114631" y="934720"/>
            <a:ext cx="7077369" cy="3064678"/>
          </a:xfrm>
          <a:prstGeom prst="rect">
            <a:avLst/>
          </a:prstGeom>
          <a:solidFill>
            <a:srgbClr val="BFBFBF"/>
          </a:solidFill>
          <a:ln cap="flat" cmpd="sng" w="9525">
            <a:solidFill>
              <a:schemeClr val="lt1"/>
            </a:solidFill>
            <a:prstDash val="solid"/>
            <a:round/>
            <a:headEnd len="sm" w="sm" type="none"/>
            <a:tailEnd len="sm" w="sm" type="none"/>
          </a:ln>
        </p:spPr>
      </p:sp>
      <p:sp>
        <p:nvSpPr>
          <p:cNvPr id="51" name="Google Shape;51;p20"/>
          <p:cNvSpPr/>
          <p:nvPr>
            <p:ph idx="3" type="pic"/>
          </p:nvPr>
        </p:nvSpPr>
        <p:spPr>
          <a:xfrm>
            <a:off x="5114631" y="3998296"/>
            <a:ext cx="3602522" cy="2857500"/>
          </a:xfrm>
          <a:prstGeom prst="rect">
            <a:avLst/>
          </a:prstGeom>
          <a:solidFill>
            <a:srgbClr val="BFBFBF"/>
          </a:solidFill>
          <a:ln cap="flat" cmpd="sng" w="9525">
            <a:solidFill>
              <a:schemeClr val="lt1"/>
            </a:solidFill>
            <a:prstDash val="solid"/>
            <a:round/>
            <a:headEnd len="sm" w="sm" type="none"/>
            <a:tailEnd len="sm" w="sm" type="none"/>
          </a:ln>
        </p:spPr>
      </p:sp>
      <p:sp>
        <p:nvSpPr>
          <p:cNvPr id="52" name="Google Shape;52;p20"/>
          <p:cNvSpPr/>
          <p:nvPr>
            <p:ph idx="4" type="pic"/>
          </p:nvPr>
        </p:nvSpPr>
        <p:spPr>
          <a:xfrm>
            <a:off x="8701089" y="3998296"/>
            <a:ext cx="3490912" cy="2857500"/>
          </a:xfrm>
          <a:prstGeom prst="rect">
            <a:avLst/>
          </a:prstGeom>
          <a:solidFill>
            <a:srgbClr val="BFBFBF"/>
          </a:solidFill>
          <a:ln cap="flat" cmpd="sng" w="9525">
            <a:solidFill>
              <a:schemeClr val="lt1"/>
            </a:solidFill>
            <a:prstDash val="solid"/>
            <a:round/>
            <a:headEnd len="sm" w="sm" type="none"/>
            <a:tailEnd len="sm" w="sm" type="none"/>
          </a:ln>
        </p:spPr>
      </p:sp>
      <p:sp>
        <p:nvSpPr>
          <p:cNvPr id="53" name="Google Shape;53;p20"/>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Width Photo">
  <p:cSld name="Full Width Photo">
    <p:spTree>
      <p:nvGrpSpPr>
        <p:cNvPr id="54" name="Shape 54"/>
        <p:cNvGrpSpPr/>
        <p:nvPr/>
      </p:nvGrpSpPr>
      <p:grpSpPr>
        <a:xfrm>
          <a:off x="0" y="0"/>
          <a:ext cx="0" cy="0"/>
          <a:chOff x="0" y="0"/>
          <a:chExt cx="0" cy="0"/>
        </a:xfrm>
      </p:grpSpPr>
      <p:sp>
        <p:nvSpPr>
          <p:cNvPr id="55" name="Google Shape;55;p21"/>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p:nvPr>
            <p:ph idx="2" type="pic"/>
          </p:nvPr>
        </p:nvSpPr>
        <p:spPr>
          <a:xfrm>
            <a:off x="0" y="927100"/>
            <a:ext cx="12192000" cy="5930900"/>
          </a:xfrm>
          <a:prstGeom prst="rect">
            <a:avLst/>
          </a:prstGeom>
          <a:solidFill>
            <a:srgbClr val="BFBFBF"/>
          </a:solidFill>
          <a:ln>
            <a:noFill/>
          </a:ln>
        </p:spPr>
      </p:sp>
      <p:sp>
        <p:nvSpPr>
          <p:cNvPr id="57" name="Google Shape;57;p21"/>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5.png"/><Relationship Id="rId2"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marR="0" rtl="0" algn="l">
              <a:lnSpc>
                <a:spcPct val="90000"/>
              </a:lnSpc>
              <a:spcBef>
                <a:spcPts val="0"/>
              </a:spcBef>
              <a:spcAft>
                <a:spcPts val="0"/>
              </a:spcAft>
              <a:buClr>
                <a:schemeClr val="dk2"/>
              </a:buClr>
              <a:buSzPts val="3600"/>
              <a:buFont typeface="Georgia"/>
              <a:buNone/>
              <a:defRPr b="0" i="0" sz="3600" u="none" cap="none" strike="noStrike">
                <a:solidFill>
                  <a:schemeClr val="dk2"/>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566928" y="2185416"/>
            <a:ext cx="10515600" cy="3968249"/>
          </a:xfrm>
          <a:prstGeom prst="rect">
            <a:avLst/>
          </a:prstGeom>
          <a:noFill/>
          <a:ln>
            <a:noFill/>
          </a:ln>
        </p:spPr>
        <p:txBody>
          <a:bodyPr anchorCtr="0" anchor="t" bIns="45700" lIns="91425" spcFirstLastPara="1" rIns="91425" wrap="square" tIns="45700">
            <a:noAutofit/>
          </a:bodyPr>
          <a:lstStyle>
            <a:lvl1pPr indent="-365760" lvl="0" marL="457200" marR="0" rtl="0" algn="l">
              <a:lnSpc>
                <a:spcPct val="130000"/>
              </a:lnSpc>
              <a:spcBef>
                <a:spcPts val="600"/>
              </a:spcBef>
              <a:spcAft>
                <a:spcPts val="0"/>
              </a:spcAft>
              <a:buClr>
                <a:schemeClr val="dk2"/>
              </a:buClr>
              <a:buSzPts val="2160"/>
              <a:buFont typeface="Arial"/>
              <a:buChar char="•"/>
              <a:defRPr b="0" i="0" sz="1800" u="none" cap="none" strike="noStrike">
                <a:solidFill>
                  <a:schemeClr val="dk1"/>
                </a:solidFill>
                <a:latin typeface="Arial"/>
                <a:ea typeface="Arial"/>
                <a:cs typeface="Arial"/>
                <a:sym typeface="Arial"/>
              </a:defRPr>
            </a:lvl1pPr>
            <a:lvl2pPr indent="-365760" lvl="1" marL="9144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indent="-365760" lvl="2" marL="13716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indent="-365760" lvl="3" marL="18288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indent="-365760" lvl="4" marL="22860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descr="University at Buffalo, The State University of New York logo" id="12" name="Google Shape;12;p12"/>
          <p:cNvPicPr preferRelativeResize="0"/>
          <p:nvPr/>
        </p:nvPicPr>
        <p:blipFill rotWithShape="1">
          <a:blip r:embed="rId2">
            <a:alphaModFix/>
          </a:blip>
          <a:srcRect b="0" l="0" r="0" t="0"/>
          <a:stretch/>
        </p:blipFill>
        <p:spPr>
          <a:xfrm>
            <a:off x="355600" y="321146"/>
            <a:ext cx="4800600" cy="356029"/>
          </a:xfrm>
          <a:prstGeom prst="rect">
            <a:avLst/>
          </a:prstGeom>
          <a:noFill/>
          <a:ln>
            <a:noFill/>
          </a:ln>
        </p:spPr>
      </p:pic>
      <p:sp>
        <p:nvSpPr>
          <p:cNvPr id="13" name="Google Shape;13;p12"/>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arxiv.org/pdf/1706.03762" TargetMode="External"/><Relationship Id="rId4" Type="http://schemas.openxmlformats.org/officeDocument/2006/relationships/hyperlink" Target="https://arxiv.org/pdf/1810.04805" TargetMode="External"/><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arxiv.org/pdf/1810.04805" TargetMode="External"/><Relationship Id="rId4" Type="http://schemas.openxmlformats.org/officeDocument/2006/relationships/hyperlink" Target="https://www.bing.com/ck/a?!&amp;&amp;p=d6178a7642522e1fJmltdHM9MTcxNDYwODAwMCZpZ3VpZD0yNTE0ZTMxYy02MGM5LTZkY2EtMWMxNi1mMGQxNjE2MTZjOTcmaW5zaWQ9NTI0NQ&amp;ptn=3&amp;ver=2&amp;hsh=3&amp;fclid=2514e31c-60c9-6dca-1c16-f0d161616c97&amp;psq=bert+small+pretrained+hugging+face&amp;u=a1aHR0cHM6Ly9odWdnaW5nZmFjZS5jby9wcmFqandhbDEvYmVydC1zbWFsbA&amp;ntb=1" TargetMode="External"/><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drive.google.com/drive/u/0/folders/0Bz8a_Dbh9Qhbfll6bVpmNUtUcFdjYmF2SEpmZUZUcVNiMUw1TWN6RDV3a0JHT3kxLVhVR2M?resourcekey=0-TLwzfR2O-D2aPitmn5o9VQ" TargetMode="External"/><Relationship Id="rId4" Type="http://schemas.openxmlformats.org/officeDocument/2006/relationships/hyperlink" Target="https://drive.google.com/drive/u/0/folders/0Bz8a_Dbh9Qhbfll6bVpmNUtUcFdjYmF2SEpmZUZUcVNiMUw1TWN6RDV3a0JHT3kxLVhVR2M?resourcekey=0-TLwzfR2O-D2aPitmn5o9VQ" TargetMode="External"/><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drive.google.com/drive/u/0/folders/0Bz8a_Dbh9Qhbfll6bVpmNUtUcFdjYmF2SEpmZUZUcVNiMUw1TWN6RDV3a0JHT3kxLVhVR2M?resourcekey=0-TLwzfR2O-D2aPitmn5o9VQ" TargetMode="External"/><Relationship Id="rId4" Type="http://schemas.openxmlformats.org/officeDocument/2006/relationships/hyperlink" Target="https://drive.google.com/drive/u/0/folders/0Bz8a_Dbh9Qhbfll6bVpmNUtUcFdjYmF2SEpmZUZUcVNiMUw1TWN6RDV3a0JHT3kxLVhVR2M?resourcekey=0-TLwzfR2O-D2aPitmn5o9VQ" TargetMode="External"/><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drive.google.com/drive/u/0/folders/0Bz8a_Dbh9Qhbfll6bVpmNUtUcFdjYmF2SEpmZUZUcVNiMUw1TWN6RDV3a0JHT3kxLVhVR2M?resourcekey=0-TLwzfR2O-D2aPitmn5o9VQ" TargetMode="External"/><Relationship Id="rId4" Type="http://schemas.openxmlformats.org/officeDocument/2006/relationships/hyperlink" Target="https://drive.google.com/drive/u/0/folders/0Bz8a_Dbh9Qhbfll6bVpmNUtUcFdjYmF2SEpmZUZUcVNiMUw1TWN6RDV3a0JHT3kxLVhVR2M?resourcekey=0-TLwzfR2O-D2aPitmn5o9VQ" TargetMode="External"/><Relationship Id="rId5" Type="http://schemas.openxmlformats.org/officeDocument/2006/relationships/hyperlink" Target="https://aws.amazon.com/what-is/sentiment-analysis/#:~:text=Sentiment%20analysis%20is%20the%20process,social%20media%20comments%2C%20and%20review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658375" y="573525"/>
            <a:ext cx="8047200" cy="26418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sz="4800"/>
              <a:t>Survey:</a:t>
            </a:r>
            <a:r>
              <a:rPr lang="en-US" sz="5600"/>
              <a:t> </a:t>
            </a:r>
            <a:endParaRPr sz="5600"/>
          </a:p>
          <a:p>
            <a:pPr indent="0" lvl="0" marL="0" rtl="0" algn="l">
              <a:lnSpc>
                <a:spcPct val="96666"/>
              </a:lnSpc>
              <a:spcBef>
                <a:spcPts val="0"/>
              </a:spcBef>
              <a:spcAft>
                <a:spcPts val="0"/>
              </a:spcAft>
              <a:buClr>
                <a:schemeClr val="lt1"/>
              </a:buClr>
              <a:buSzPts val="6000"/>
              <a:buFont typeface="Arial"/>
              <a:buNone/>
            </a:pPr>
            <a:r>
              <a:rPr lang="en-US" sz="5800"/>
              <a:t>Sentiment Analysis using Transformers</a:t>
            </a:r>
            <a:endParaRPr sz="5800"/>
          </a:p>
        </p:txBody>
      </p:sp>
      <p:sp>
        <p:nvSpPr>
          <p:cNvPr id="73" name="Google Shape;73;p1"/>
          <p:cNvSpPr txBox="1"/>
          <p:nvPr>
            <p:ph idx="1" type="body"/>
          </p:nvPr>
        </p:nvSpPr>
        <p:spPr>
          <a:xfrm>
            <a:off x="658375" y="3295875"/>
            <a:ext cx="7493100" cy="2478000"/>
          </a:xfrm>
          <a:prstGeom prst="rect">
            <a:avLst/>
          </a:prstGeom>
          <a:noFill/>
          <a:ln>
            <a:noFill/>
          </a:ln>
        </p:spPr>
        <p:txBody>
          <a:bodyPr anchorCtr="0" anchor="t" bIns="45700" lIns="0" spcFirstLastPara="1" rIns="91425" wrap="square" tIns="45700">
            <a:noAutofit/>
          </a:bodyPr>
          <a:lstStyle/>
          <a:p>
            <a:pPr indent="0" lvl="0" marL="0" rtl="0" algn="l">
              <a:lnSpc>
                <a:spcPct val="130000"/>
              </a:lnSpc>
              <a:spcBef>
                <a:spcPts val="0"/>
              </a:spcBef>
              <a:spcAft>
                <a:spcPts val="0"/>
              </a:spcAft>
              <a:buSzPts val="3360"/>
              <a:buNone/>
            </a:pPr>
            <a:r>
              <a:rPr lang="en-US" sz="2400"/>
              <a:t>CSE 676 Deep Learning: </a:t>
            </a:r>
            <a:r>
              <a:rPr lang="en-US" sz="2400"/>
              <a:t>Prof.</a:t>
            </a:r>
            <a:r>
              <a:rPr lang="en-US" sz="2400"/>
              <a:t> Alina </a:t>
            </a:r>
            <a:r>
              <a:rPr lang="en-US" sz="2400"/>
              <a:t>Vereshchaka</a:t>
            </a:r>
            <a:endParaRPr sz="2400"/>
          </a:p>
          <a:p>
            <a:pPr indent="0" lvl="0" marL="0" rtl="0" algn="l">
              <a:lnSpc>
                <a:spcPct val="130000"/>
              </a:lnSpc>
              <a:spcBef>
                <a:spcPts val="0"/>
              </a:spcBef>
              <a:spcAft>
                <a:spcPts val="0"/>
              </a:spcAft>
              <a:buSzPts val="3360"/>
              <a:buNone/>
            </a:pPr>
            <a:r>
              <a:rPr lang="en-US" sz="2000"/>
              <a:t>Date: 3rd May 2024</a:t>
            </a:r>
            <a:endParaRPr sz="2000"/>
          </a:p>
          <a:p>
            <a:pPr indent="0" lvl="0" marL="0" rtl="0" algn="l">
              <a:lnSpc>
                <a:spcPct val="130000"/>
              </a:lnSpc>
              <a:spcBef>
                <a:spcPts val="0"/>
              </a:spcBef>
              <a:spcAft>
                <a:spcPts val="0"/>
              </a:spcAft>
              <a:buSzPts val="3360"/>
              <a:buNone/>
            </a:pPr>
            <a:r>
              <a:t/>
            </a:r>
            <a:endParaRPr sz="2000"/>
          </a:p>
          <a:p>
            <a:pPr indent="0" lvl="0" marL="0" rtl="0" algn="l">
              <a:lnSpc>
                <a:spcPct val="130000"/>
              </a:lnSpc>
              <a:spcBef>
                <a:spcPts val="0"/>
              </a:spcBef>
              <a:spcAft>
                <a:spcPts val="0"/>
              </a:spcAft>
              <a:buSzPts val="3360"/>
              <a:buNone/>
            </a:pPr>
            <a:r>
              <a:rPr lang="en-US" sz="2000"/>
              <a:t>Team 8:</a:t>
            </a:r>
            <a:endParaRPr sz="2000"/>
          </a:p>
          <a:p>
            <a:pPr indent="0" lvl="0" marL="0" rtl="0" algn="l">
              <a:lnSpc>
                <a:spcPct val="130000"/>
              </a:lnSpc>
              <a:spcBef>
                <a:spcPts val="0"/>
              </a:spcBef>
              <a:spcAft>
                <a:spcPts val="0"/>
              </a:spcAft>
              <a:buSzPts val="3360"/>
              <a:buNone/>
            </a:pPr>
            <a:r>
              <a:rPr lang="en-US" sz="2000"/>
              <a:t>James Nguyen (khuongng)</a:t>
            </a:r>
            <a:endParaRPr sz="2000"/>
          </a:p>
          <a:p>
            <a:pPr indent="0" lvl="0" marL="0" rtl="0" algn="l">
              <a:lnSpc>
                <a:spcPct val="130000"/>
              </a:lnSpc>
              <a:spcBef>
                <a:spcPts val="0"/>
              </a:spcBef>
              <a:spcAft>
                <a:spcPts val="0"/>
              </a:spcAft>
              <a:buSzPts val="3360"/>
              <a:buNone/>
            </a:pPr>
            <a:r>
              <a:rPr lang="en-US" sz="2000"/>
              <a:t>Jatin Chhabria (jatinjay)</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d1a0bc50b1_1_35"/>
          <p:cNvSpPr txBox="1"/>
          <p:nvPr>
            <p:ph type="title"/>
          </p:nvPr>
        </p:nvSpPr>
        <p:spPr>
          <a:xfrm>
            <a:off x="566928" y="9721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Data process procedure</a:t>
            </a:r>
            <a:endParaRPr/>
          </a:p>
        </p:txBody>
      </p:sp>
      <p:sp>
        <p:nvSpPr>
          <p:cNvPr id="144" name="Google Shape;144;g2d1a0bc50b1_1_35"/>
          <p:cNvSpPr txBox="1"/>
          <p:nvPr>
            <p:ph idx="1" type="body"/>
          </p:nvPr>
        </p:nvSpPr>
        <p:spPr>
          <a:xfrm>
            <a:off x="566925" y="1675133"/>
            <a:ext cx="10880700" cy="4536000"/>
          </a:xfrm>
          <a:prstGeom prst="rect">
            <a:avLst/>
          </a:prstGeom>
          <a:noFill/>
          <a:ln>
            <a:noFill/>
          </a:ln>
        </p:spPr>
        <p:txBody>
          <a:bodyPr anchorCtr="0" anchor="t" bIns="45700" lIns="91425" spcFirstLastPara="1" rIns="91425" wrap="square" tIns="45700">
            <a:noAutofit/>
          </a:bodyPr>
          <a:lstStyle/>
          <a:p>
            <a:pPr indent="-365760" lvl="0" marL="457200" rtl="0" algn="l">
              <a:lnSpc>
                <a:spcPct val="130000"/>
              </a:lnSpc>
              <a:spcBef>
                <a:spcPts val="0"/>
              </a:spcBef>
              <a:spcAft>
                <a:spcPts val="0"/>
              </a:spcAft>
              <a:buSzPts val="2160"/>
              <a:buAutoNum type="arabicPeriod"/>
            </a:pPr>
            <a:r>
              <a:rPr lang="en-US"/>
              <a:t>lower case → remove urls → expand contractions → remove punctuations</a:t>
            </a:r>
            <a:endParaRPr/>
          </a:p>
          <a:p>
            <a:pPr indent="-365760" lvl="0" marL="457200" rtl="0" algn="l">
              <a:lnSpc>
                <a:spcPct val="130000"/>
              </a:lnSpc>
              <a:spcBef>
                <a:spcPts val="0"/>
              </a:spcBef>
              <a:spcAft>
                <a:spcPts val="0"/>
              </a:spcAft>
              <a:buSzPts val="2160"/>
              <a:buAutoNum type="arabicPeriod"/>
            </a:pPr>
            <a:r>
              <a:rPr lang="en-US"/>
              <a:t>map the </a:t>
            </a:r>
            <a:r>
              <a:rPr lang="en-US"/>
              <a:t>labels</a:t>
            </a:r>
            <a:r>
              <a:rPr lang="en-US"/>
              <a:t> to make it start from 0s. (originally it’s like 1,2,3,4,5, we map back 0,1,2,3,4)</a:t>
            </a:r>
            <a:endParaRPr/>
          </a:p>
          <a:p>
            <a:pPr indent="-365760" lvl="0" marL="457200" rtl="0" algn="l">
              <a:lnSpc>
                <a:spcPct val="130000"/>
              </a:lnSpc>
              <a:spcBef>
                <a:spcPts val="0"/>
              </a:spcBef>
              <a:spcAft>
                <a:spcPts val="0"/>
              </a:spcAft>
              <a:buSzPts val="2160"/>
              <a:buAutoNum type="arabicPeriod"/>
            </a:pPr>
            <a:r>
              <a:rPr lang="en-US"/>
              <a:t>build vocabulary and tokenize words into token ids</a:t>
            </a:r>
            <a:endParaRPr/>
          </a:p>
          <a:p>
            <a:pPr indent="-365760" lvl="0" marL="457200" rtl="0" algn="l">
              <a:lnSpc>
                <a:spcPct val="130000"/>
              </a:lnSpc>
              <a:spcBef>
                <a:spcPts val="0"/>
              </a:spcBef>
              <a:spcAft>
                <a:spcPts val="0"/>
              </a:spcAft>
              <a:buSzPts val="2160"/>
              <a:buAutoNum type="arabicPeriod"/>
            </a:pPr>
            <a:r>
              <a:rPr lang="en-US"/>
              <a:t>pad sequences with the maximum length sequence and use pad_id = 0</a:t>
            </a:r>
            <a:endParaRPr/>
          </a:p>
          <a:p>
            <a:pPr indent="-365760" lvl="0" marL="457200" rtl="0" algn="l">
              <a:lnSpc>
                <a:spcPct val="130000"/>
              </a:lnSpc>
              <a:spcBef>
                <a:spcPts val="0"/>
              </a:spcBef>
              <a:spcAft>
                <a:spcPts val="0"/>
              </a:spcAft>
              <a:buSzPts val="2160"/>
              <a:buAutoNum type="arabicPeriod"/>
            </a:pPr>
            <a:r>
              <a:rPr lang="en-US"/>
              <a:t>mark unknown tokens with unk_id = 1</a:t>
            </a:r>
            <a:endParaRPr/>
          </a:p>
          <a:p>
            <a:pPr indent="0" lvl="0" marL="0" rtl="0" algn="l">
              <a:lnSpc>
                <a:spcPct val="130000"/>
              </a:lnSpc>
              <a:spcBef>
                <a:spcPts val="0"/>
              </a:spcBef>
              <a:spcAft>
                <a:spcPts val="0"/>
              </a:spcAft>
              <a:buNone/>
            </a:pPr>
            <a:r>
              <a:t/>
            </a:r>
            <a:endParaRPr/>
          </a:p>
          <a:p>
            <a:pPr indent="0" lvl="0" marL="0" rtl="0" algn="l">
              <a:lnSpc>
                <a:spcPct val="130000"/>
              </a:lnSpc>
              <a:spcBef>
                <a:spcPts val="0"/>
              </a:spcBef>
              <a:spcAft>
                <a:spcPts val="0"/>
              </a:spcAft>
              <a:buNone/>
            </a:pPr>
            <a:r>
              <a:rPr lang="en-US"/>
              <a:t>Note that for steps 3,4,5 are not applied on BERT small training because they have their own </a:t>
            </a:r>
            <a:r>
              <a:rPr lang="en-US"/>
              <a:t>pre-trained</a:t>
            </a:r>
            <a:r>
              <a:rPr lang="en-US"/>
              <a:t>  BertTokenizer and no need to build a vocabulary from scratch</a:t>
            </a:r>
            <a:endParaRPr/>
          </a:p>
        </p:txBody>
      </p:sp>
      <p:sp>
        <p:nvSpPr>
          <p:cNvPr id="145" name="Google Shape;145;g2d1a0bc50b1_1_35"/>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d1a0bc50b1_1_63"/>
          <p:cNvSpPr txBox="1"/>
          <p:nvPr>
            <p:ph type="ctrTitle"/>
          </p:nvPr>
        </p:nvSpPr>
        <p:spPr>
          <a:xfrm>
            <a:off x="658375" y="869175"/>
            <a:ext cx="7174800" cy="8382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a:t>Models</a:t>
            </a:r>
            <a:endParaRPr/>
          </a:p>
        </p:txBody>
      </p:sp>
      <p:sp>
        <p:nvSpPr>
          <p:cNvPr id="151" name="Google Shape;151;g2d1a0bc50b1_1_63"/>
          <p:cNvSpPr txBox="1"/>
          <p:nvPr>
            <p:ph idx="1" type="body"/>
          </p:nvPr>
        </p:nvSpPr>
        <p:spPr>
          <a:xfrm>
            <a:off x="615975" y="2787102"/>
            <a:ext cx="6663900" cy="2478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SzPts val="3360"/>
              <a:buNone/>
            </a:pPr>
            <a:r>
              <a:rPr lang="en-US"/>
              <a:t>LSTM</a:t>
            </a:r>
            <a:endParaRPr/>
          </a:p>
          <a:p>
            <a:pPr indent="0" lvl="0" marL="0" rtl="0" algn="l">
              <a:spcBef>
                <a:spcPts val="0"/>
              </a:spcBef>
              <a:spcAft>
                <a:spcPts val="0"/>
              </a:spcAft>
              <a:buSzPts val="3360"/>
              <a:buNone/>
            </a:pPr>
            <a:r>
              <a:rPr lang="en-US"/>
              <a:t>Transformer from scratch</a:t>
            </a:r>
            <a:endParaRPr/>
          </a:p>
          <a:p>
            <a:pPr indent="0" lvl="0" marL="0" rtl="0" algn="l">
              <a:spcBef>
                <a:spcPts val="0"/>
              </a:spcBef>
              <a:spcAft>
                <a:spcPts val="0"/>
              </a:spcAft>
              <a:buSzPts val="3360"/>
              <a:buNone/>
            </a:pPr>
            <a:r>
              <a:rPr lang="en-US"/>
              <a:t>Pretrained-BERT small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d1a0bc50b1_1_42"/>
          <p:cNvSpPr txBox="1"/>
          <p:nvPr>
            <p:ph type="title"/>
          </p:nvPr>
        </p:nvSpPr>
        <p:spPr>
          <a:xfrm>
            <a:off x="566928" y="9721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Long Short Term Memory (LSTM)</a:t>
            </a:r>
            <a:endParaRPr/>
          </a:p>
        </p:txBody>
      </p:sp>
      <p:sp>
        <p:nvSpPr>
          <p:cNvPr id="157" name="Google Shape;157;g2d1a0bc50b1_1_42"/>
          <p:cNvSpPr txBox="1"/>
          <p:nvPr>
            <p:ph idx="1" type="body"/>
          </p:nvPr>
        </p:nvSpPr>
        <p:spPr>
          <a:xfrm>
            <a:off x="566925" y="1675133"/>
            <a:ext cx="10880700" cy="45465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None/>
            </a:pPr>
            <a:r>
              <a:rPr b="1" lang="en-US"/>
              <a:t>Introduction</a:t>
            </a:r>
            <a:r>
              <a:rPr lang="en-US"/>
              <a:t>: an RNN architecture that attempt to overcome vanishing </a:t>
            </a:r>
            <a:r>
              <a:rPr lang="en-US"/>
              <a:t>gradient</a:t>
            </a:r>
            <a:r>
              <a:rPr lang="en-US"/>
              <a:t> problem </a:t>
            </a:r>
            <a:endParaRPr/>
          </a:p>
          <a:p>
            <a:pPr indent="0" lvl="0" marL="0" rtl="0" algn="l">
              <a:lnSpc>
                <a:spcPct val="130000"/>
              </a:lnSpc>
              <a:spcBef>
                <a:spcPts val="0"/>
              </a:spcBef>
              <a:spcAft>
                <a:spcPts val="0"/>
              </a:spcAft>
              <a:buNone/>
            </a:pPr>
            <a:r>
              <a:t/>
            </a:r>
            <a:endParaRPr/>
          </a:p>
          <a:p>
            <a:pPr indent="0" lvl="0" marL="0" rtl="0" algn="l">
              <a:lnSpc>
                <a:spcPct val="130000"/>
              </a:lnSpc>
              <a:spcBef>
                <a:spcPts val="0"/>
              </a:spcBef>
              <a:spcAft>
                <a:spcPts val="0"/>
              </a:spcAft>
              <a:buNone/>
            </a:pPr>
            <a:r>
              <a:rPr b="1" lang="en-US"/>
              <a:t>Our setup: </a:t>
            </a:r>
            <a:endParaRPr b="1"/>
          </a:p>
          <a:p>
            <a:pPr indent="0" lvl="0" marL="0" rtl="0" algn="l">
              <a:lnSpc>
                <a:spcPct val="130000"/>
              </a:lnSpc>
              <a:spcBef>
                <a:spcPts val="0"/>
              </a:spcBef>
              <a:spcAft>
                <a:spcPts val="0"/>
              </a:spcAft>
              <a:buNone/>
            </a:pPr>
            <a:r>
              <a:t/>
            </a:r>
            <a:endParaRPr/>
          </a:p>
          <a:p>
            <a:pPr indent="-365760" lvl="0" marL="457200" rtl="0" algn="l">
              <a:lnSpc>
                <a:spcPct val="130000"/>
              </a:lnSpc>
              <a:spcBef>
                <a:spcPts val="0"/>
              </a:spcBef>
              <a:spcAft>
                <a:spcPts val="0"/>
              </a:spcAft>
              <a:buSzPts val="2160"/>
              <a:buChar char="-"/>
            </a:pPr>
            <a:r>
              <a:rPr lang="en-US"/>
              <a:t>5 layer of LSTM with 512 hidden </a:t>
            </a:r>
            <a:r>
              <a:rPr lang="en-US"/>
              <a:t>dimension</a:t>
            </a:r>
            <a:endParaRPr/>
          </a:p>
          <a:p>
            <a:pPr indent="-365760" lvl="0" marL="457200" rtl="0" algn="l">
              <a:lnSpc>
                <a:spcPct val="130000"/>
              </a:lnSpc>
              <a:spcBef>
                <a:spcPts val="0"/>
              </a:spcBef>
              <a:spcAft>
                <a:spcPts val="0"/>
              </a:spcAft>
              <a:buSzPts val="2160"/>
              <a:buChar char="-"/>
            </a:pPr>
            <a:r>
              <a:rPr lang="en-US"/>
              <a:t>Bidirectional</a:t>
            </a:r>
            <a:endParaRPr/>
          </a:p>
          <a:p>
            <a:pPr indent="-365760" lvl="0" marL="457200" rtl="0" algn="l">
              <a:lnSpc>
                <a:spcPct val="130000"/>
              </a:lnSpc>
              <a:spcBef>
                <a:spcPts val="0"/>
              </a:spcBef>
              <a:spcAft>
                <a:spcPts val="0"/>
              </a:spcAft>
              <a:buSzPts val="2160"/>
              <a:buChar char="-"/>
            </a:pPr>
            <a:r>
              <a:rPr lang="en-US"/>
              <a:t>Embedding uses GloVE with 300 </a:t>
            </a:r>
            <a:r>
              <a:rPr lang="en-US"/>
              <a:t>dimension</a:t>
            </a:r>
            <a:r>
              <a:rPr lang="en-US"/>
              <a:t> for each token</a:t>
            </a:r>
            <a:endParaRPr/>
          </a:p>
          <a:p>
            <a:pPr indent="-365760" lvl="0" marL="457200" rtl="0" algn="l">
              <a:lnSpc>
                <a:spcPct val="130000"/>
              </a:lnSpc>
              <a:spcBef>
                <a:spcPts val="0"/>
              </a:spcBef>
              <a:spcAft>
                <a:spcPts val="0"/>
              </a:spcAft>
              <a:buSzPts val="2160"/>
              <a:buChar char="-"/>
            </a:pPr>
            <a:r>
              <a:rPr lang="en-US"/>
              <a:t>Linear layer fully-connected layer for prediction</a:t>
            </a:r>
            <a:endParaRPr/>
          </a:p>
          <a:p>
            <a:pPr indent="-365760" lvl="0" marL="457200" rtl="0" algn="l">
              <a:lnSpc>
                <a:spcPct val="130000"/>
              </a:lnSpc>
              <a:spcBef>
                <a:spcPts val="0"/>
              </a:spcBef>
              <a:spcAft>
                <a:spcPts val="0"/>
              </a:spcAft>
              <a:buSzPts val="2160"/>
              <a:buChar char="-"/>
            </a:pPr>
            <a:r>
              <a:rPr lang="en-US"/>
              <a:t>Dropout = 0.2</a:t>
            </a:r>
            <a:endParaRPr/>
          </a:p>
          <a:p>
            <a:pPr indent="-365760" lvl="0" marL="457200" rtl="0" algn="l">
              <a:lnSpc>
                <a:spcPct val="130000"/>
              </a:lnSpc>
              <a:spcBef>
                <a:spcPts val="0"/>
              </a:spcBef>
              <a:spcAft>
                <a:spcPts val="0"/>
              </a:spcAft>
              <a:buSzPts val="2160"/>
              <a:buChar char="-"/>
            </a:pPr>
            <a:r>
              <a:rPr lang="en-US"/>
              <a:t>Adam optimizer with learning rate = 0.0005</a:t>
            </a:r>
            <a:endParaRPr/>
          </a:p>
          <a:p>
            <a:pPr indent="-365760" lvl="0" marL="457200" rtl="0" algn="l">
              <a:lnSpc>
                <a:spcPct val="130000"/>
              </a:lnSpc>
              <a:spcBef>
                <a:spcPts val="0"/>
              </a:spcBef>
              <a:spcAft>
                <a:spcPts val="0"/>
              </a:spcAft>
              <a:buSzPts val="2160"/>
              <a:buChar char="-"/>
            </a:pPr>
            <a:r>
              <a:rPr lang="en-US"/>
              <a:t>Parameters = 38M</a:t>
            </a:r>
            <a:endParaRPr/>
          </a:p>
          <a:p>
            <a:pPr indent="0" lvl="0" marL="0" rtl="0" algn="l">
              <a:lnSpc>
                <a:spcPct val="130000"/>
              </a:lnSpc>
              <a:spcBef>
                <a:spcPts val="0"/>
              </a:spcBef>
              <a:spcAft>
                <a:spcPts val="0"/>
              </a:spcAft>
              <a:buNone/>
            </a:pPr>
            <a:r>
              <a:t/>
            </a:r>
            <a:endParaRPr/>
          </a:p>
        </p:txBody>
      </p:sp>
      <p:sp>
        <p:nvSpPr>
          <p:cNvPr id="158" name="Google Shape;158;g2d1a0bc50b1_1_42"/>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9" name="Google Shape;159;g2d1a0bc50b1_1_42"/>
          <p:cNvPicPr preferRelativeResize="0"/>
          <p:nvPr/>
        </p:nvPicPr>
        <p:blipFill>
          <a:blip r:embed="rId3">
            <a:alphaModFix/>
          </a:blip>
          <a:stretch>
            <a:fillRect/>
          </a:stretch>
        </p:blipFill>
        <p:spPr>
          <a:xfrm>
            <a:off x="7158800" y="4541113"/>
            <a:ext cx="4155555" cy="21240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d1a0bc50b1_1_69"/>
          <p:cNvSpPr txBox="1"/>
          <p:nvPr>
            <p:ph type="title"/>
          </p:nvPr>
        </p:nvSpPr>
        <p:spPr>
          <a:xfrm>
            <a:off x="566928" y="9721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Transformer from scratch</a:t>
            </a:r>
            <a:endParaRPr/>
          </a:p>
        </p:txBody>
      </p:sp>
      <p:sp>
        <p:nvSpPr>
          <p:cNvPr id="165" name="Google Shape;165;g2d1a0bc50b1_1_69"/>
          <p:cNvSpPr txBox="1"/>
          <p:nvPr>
            <p:ph idx="1" type="body"/>
          </p:nvPr>
        </p:nvSpPr>
        <p:spPr>
          <a:xfrm>
            <a:off x="566925" y="1675135"/>
            <a:ext cx="10880700" cy="48777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None/>
            </a:pPr>
            <a:r>
              <a:rPr b="1" lang="en-US"/>
              <a:t>Introduction</a:t>
            </a:r>
            <a:r>
              <a:rPr lang="en-US"/>
              <a:t>: </a:t>
            </a:r>
            <a:endParaRPr/>
          </a:p>
          <a:p>
            <a:pPr indent="-365760" lvl="0" marL="457200" rtl="0" algn="l">
              <a:lnSpc>
                <a:spcPct val="130000"/>
              </a:lnSpc>
              <a:spcBef>
                <a:spcPts val="0"/>
              </a:spcBef>
              <a:spcAft>
                <a:spcPts val="0"/>
              </a:spcAft>
              <a:buSzPts val="2160"/>
              <a:buChar char="-"/>
            </a:pPr>
            <a:r>
              <a:rPr lang="en-US"/>
              <a:t>Used transformer architecture from the </a:t>
            </a:r>
            <a:r>
              <a:rPr lang="en-US"/>
              <a:t>paper </a:t>
            </a:r>
            <a:r>
              <a:rPr lang="en-US" u="sng">
                <a:solidFill>
                  <a:schemeClr val="hlink"/>
                </a:solidFill>
                <a:hlinkClick r:id="rId3"/>
              </a:rPr>
              <a:t>attention is all you need (2017)</a:t>
            </a:r>
            <a:endParaRPr/>
          </a:p>
          <a:p>
            <a:pPr indent="0" lvl="0" marL="0" rtl="0" algn="l">
              <a:lnSpc>
                <a:spcPct val="130000"/>
              </a:lnSpc>
              <a:spcBef>
                <a:spcPts val="0"/>
              </a:spcBef>
              <a:spcAft>
                <a:spcPts val="0"/>
              </a:spcAft>
              <a:buNone/>
            </a:pPr>
            <a:r>
              <a:t/>
            </a:r>
            <a:endParaRPr/>
          </a:p>
          <a:p>
            <a:pPr indent="0" lvl="0" marL="0" rtl="0" algn="l">
              <a:lnSpc>
                <a:spcPct val="130000"/>
              </a:lnSpc>
              <a:spcBef>
                <a:spcPts val="0"/>
              </a:spcBef>
              <a:spcAft>
                <a:spcPts val="0"/>
              </a:spcAft>
              <a:buNone/>
            </a:pPr>
            <a:r>
              <a:rPr b="1" lang="en-US"/>
              <a:t>Our setup:</a:t>
            </a:r>
            <a:endParaRPr b="1"/>
          </a:p>
          <a:p>
            <a:pPr indent="-365760" lvl="0" marL="457200" rtl="0" algn="l">
              <a:spcBef>
                <a:spcPts val="0"/>
              </a:spcBef>
              <a:spcAft>
                <a:spcPts val="0"/>
              </a:spcAft>
              <a:buSzPts val="2160"/>
              <a:buChar char="-"/>
            </a:pPr>
            <a:r>
              <a:rPr lang="en-US"/>
              <a:t>Only use transformer encoder for classification, inspired by </a:t>
            </a:r>
            <a:r>
              <a:rPr lang="en-US" u="sng">
                <a:solidFill>
                  <a:schemeClr val="dk2"/>
                </a:solidFill>
                <a:hlinkClick r:id="rId4">
                  <a:extLst>
                    <a:ext uri="{A12FA001-AC4F-418D-AE19-62706E023703}">
                      <ahyp:hlinkClr val="tx"/>
                    </a:ext>
                  </a:extLst>
                </a:hlinkClick>
              </a:rPr>
              <a:t>BERT</a:t>
            </a:r>
            <a:endParaRPr b="1"/>
          </a:p>
          <a:p>
            <a:pPr indent="-365760" lvl="0" marL="457200" rtl="0" algn="l">
              <a:spcBef>
                <a:spcPts val="0"/>
              </a:spcBef>
              <a:spcAft>
                <a:spcPts val="0"/>
              </a:spcAft>
              <a:buSzPts val="2160"/>
              <a:buChar char="-"/>
            </a:pPr>
            <a:r>
              <a:rPr lang="en-US"/>
              <a:t>Static positional encoding</a:t>
            </a:r>
            <a:endParaRPr/>
          </a:p>
          <a:p>
            <a:pPr indent="-365760" lvl="0" marL="457200" rtl="0" algn="l">
              <a:spcBef>
                <a:spcPts val="0"/>
              </a:spcBef>
              <a:spcAft>
                <a:spcPts val="0"/>
              </a:spcAft>
              <a:buSzPts val="2160"/>
              <a:buChar char="-"/>
            </a:pPr>
            <a:r>
              <a:rPr lang="en-US"/>
              <a:t>5 heads for multi-head attention</a:t>
            </a:r>
            <a:endParaRPr/>
          </a:p>
          <a:p>
            <a:pPr indent="-365760" lvl="0" marL="457200" rtl="0" algn="l">
              <a:spcBef>
                <a:spcPts val="0"/>
              </a:spcBef>
              <a:spcAft>
                <a:spcPts val="0"/>
              </a:spcAft>
              <a:buSzPts val="2160"/>
              <a:buChar char="-"/>
            </a:pPr>
            <a:r>
              <a:rPr lang="en-US"/>
              <a:t>Embedding uses GloVE with 300 dimension for each token</a:t>
            </a:r>
            <a:endParaRPr/>
          </a:p>
          <a:p>
            <a:pPr indent="-365760" lvl="0" marL="457200" rtl="0" algn="l">
              <a:spcBef>
                <a:spcPts val="0"/>
              </a:spcBef>
              <a:spcAft>
                <a:spcPts val="0"/>
              </a:spcAft>
              <a:buSzPts val="2160"/>
              <a:buChar char="-"/>
            </a:pPr>
            <a:r>
              <a:rPr lang="en-US"/>
              <a:t>Linear layer fully-connected layer for prediction</a:t>
            </a:r>
            <a:endParaRPr/>
          </a:p>
          <a:p>
            <a:pPr indent="-365760" lvl="0" marL="457200" rtl="0" algn="l">
              <a:spcBef>
                <a:spcPts val="0"/>
              </a:spcBef>
              <a:spcAft>
                <a:spcPts val="0"/>
              </a:spcAft>
              <a:buSzPts val="2160"/>
              <a:buChar char="-"/>
            </a:pPr>
            <a:r>
              <a:rPr lang="en-US"/>
              <a:t>Dropout = 0.4</a:t>
            </a:r>
            <a:endParaRPr/>
          </a:p>
          <a:p>
            <a:pPr indent="-365760" lvl="0" marL="457200" rtl="0" algn="l">
              <a:spcBef>
                <a:spcPts val="0"/>
              </a:spcBef>
              <a:spcAft>
                <a:spcPts val="0"/>
              </a:spcAft>
              <a:buSzPts val="2160"/>
              <a:buChar char="-"/>
            </a:pPr>
            <a:r>
              <a:rPr lang="en-US"/>
              <a:t>Adam optimizer with learning rate = 0.0005</a:t>
            </a:r>
            <a:endParaRPr/>
          </a:p>
          <a:p>
            <a:pPr indent="-365760" lvl="0" marL="457200" rtl="0" algn="l">
              <a:spcBef>
                <a:spcPts val="0"/>
              </a:spcBef>
              <a:spcAft>
                <a:spcPts val="0"/>
              </a:spcAft>
              <a:buSzPts val="2160"/>
              <a:buChar char="-"/>
            </a:pPr>
            <a:r>
              <a:rPr lang="en-US"/>
              <a:t>Parameters count = 28M</a:t>
            </a:r>
            <a:endParaRPr/>
          </a:p>
          <a:p>
            <a:pPr indent="0" lvl="0" marL="0" rtl="0" algn="l">
              <a:lnSpc>
                <a:spcPct val="130000"/>
              </a:lnSpc>
              <a:spcBef>
                <a:spcPts val="0"/>
              </a:spcBef>
              <a:spcAft>
                <a:spcPts val="0"/>
              </a:spcAft>
              <a:buNone/>
            </a:pPr>
            <a:r>
              <a:t/>
            </a:r>
            <a:endParaRPr/>
          </a:p>
          <a:p>
            <a:pPr indent="0" lvl="0" marL="0" rtl="0" algn="l">
              <a:lnSpc>
                <a:spcPct val="130000"/>
              </a:lnSpc>
              <a:spcBef>
                <a:spcPts val="0"/>
              </a:spcBef>
              <a:spcAft>
                <a:spcPts val="0"/>
              </a:spcAft>
              <a:buNone/>
            </a:pPr>
            <a:r>
              <a:t/>
            </a:r>
            <a:endParaRPr/>
          </a:p>
        </p:txBody>
      </p:sp>
      <p:sp>
        <p:nvSpPr>
          <p:cNvPr id="166" name="Google Shape;166;g2d1a0bc50b1_1_69"/>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7" name="Google Shape;167;g2d1a0bc50b1_1_69"/>
          <p:cNvPicPr preferRelativeResize="0"/>
          <p:nvPr/>
        </p:nvPicPr>
        <p:blipFill>
          <a:blip r:embed="rId5">
            <a:alphaModFix/>
          </a:blip>
          <a:stretch>
            <a:fillRect/>
          </a:stretch>
        </p:blipFill>
        <p:spPr>
          <a:xfrm>
            <a:off x="8736425" y="2694750"/>
            <a:ext cx="2711199" cy="3694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d1a0bc50b1_1_76"/>
          <p:cNvSpPr txBox="1"/>
          <p:nvPr>
            <p:ph type="title"/>
          </p:nvPr>
        </p:nvSpPr>
        <p:spPr>
          <a:xfrm>
            <a:off x="566928" y="9721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Pretrained BERT small</a:t>
            </a:r>
            <a:endParaRPr/>
          </a:p>
        </p:txBody>
      </p:sp>
      <p:sp>
        <p:nvSpPr>
          <p:cNvPr id="173" name="Google Shape;173;g2d1a0bc50b1_1_76"/>
          <p:cNvSpPr txBox="1"/>
          <p:nvPr>
            <p:ph idx="1" type="body"/>
          </p:nvPr>
        </p:nvSpPr>
        <p:spPr>
          <a:xfrm>
            <a:off x="566925" y="1675129"/>
            <a:ext cx="10880700" cy="36201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None/>
            </a:pPr>
            <a:r>
              <a:rPr b="1" lang="en-US"/>
              <a:t>Introduction</a:t>
            </a:r>
            <a:r>
              <a:rPr lang="en-US"/>
              <a:t>: </a:t>
            </a:r>
            <a:endParaRPr/>
          </a:p>
          <a:p>
            <a:pPr indent="-365760" lvl="0" marL="457200" rtl="0" algn="l">
              <a:lnSpc>
                <a:spcPct val="130000"/>
              </a:lnSpc>
              <a:spcBef>
                <a:spcPts val="0"/>
              </a:spcBef>
              <a:spcAft>
                <a:spcPts val="0"/>
              </a:spcAft>
              <a:buSzPts val="2160"/>
              <a:buChar char="-"/>
            </a:pPr>
            <a:r>
              <a:rPr lang="en-US" u="sng">
                <a:solidFill>
                  <a:schemeClr val="hlink"/>
                </a:solidFill>
                <a:hlinkClick r:id="rId3"/>
              </a:rPr>
              <a:t>BERT</a:t>
            </a:r>
            <a:r>
              <a:rPr lang="en-US"/>
              <a:t> is a special type of Transformer that only uses the encoder blocks to classify text</a:t>
            </a:r>
            <a:endParaRPr/>
          </a:p>
          <a:p>
            <a:pPr indent="-365760" lvl="0" marL="457200" rtl="0" algn="l">
              <a:lnSpc>
                <a:spcPct val="130000"/>
              </a:lnSpc>
              <a:spcBef>
                <a:spcPts val="0"/>
              </a:spcBef>
              <a:spcAft>
                <a:spcPts val="0"/>
              </a:spcAft>
              <a:buSzPts val="2160"/>
              <a:buChar char="-"/>
            </a:pPr>
            <a:r>
              <a:rPr lang="en-US"/>
              <a:t>pretrained model from </a:t>
            </a:r>
            <a:r>
              <a:rPr lang="en-US" u="sng">
                <a:solidFill>
                  <a:schemeClr val="hlink"/>
                </a:solidFill>
                <a:hlinkClick r:id="rId4"/>
              </a:rPr>
              <a:t>hugging face</a:t>
            </a:r>
            <a:endParaRPr/>
          </a:p>
          <a:p>
            <a:pPr indent="0" lvl="0" marL="0" rtl="0" algn="l">
              <a:lnSpc>
                <a:spcPct val="130000"/>
              </a:lnSpc>
              <a:spcBef>
                <a:spcPts val="0"/>
              </a:spcBef>
              <a:spcAft>
                <a:spcPts val="0"/>
              </a:spcAft>
              <a:buNone/>
            </a:pPr>
            <a:r>
              <a:t/>
            </a:r>
            <a:endParaRPr/>
          </a:p>
          <a:p>
            <a:pPr indent="0" lvl="0" marL="0" rtl="0" algn="l">
              <a:lnSpc>
                <a:spcPct val="130000"/>
              </a:lnSpc>
              <a:spcBef>
                <a:spcPts val="0"/>
              </a:spcBef>
              <a:spcAft>
                <a:spcPts val="0"/>
              </a:spcAft>
              <a:buNone/>
            </a:pPr>
            <a:r>
              <a:rPr b="1" lang="en-US"/>
              <a:t>Our setup:</a:t>
            </a:r>
            <a:endParaRPr b="1"/>
          </a:p>
          <a:p>
            <a:pPr indent="-365760" lvl="0" marL="457200" rtl="0" algn="l">
              <a:lnSpc>
                <a:spcPct val="130000"/>
              </a:lnSpc>
              <a:spcBef>
                <a:spcPts val="0"/>
              </a:spcBef>
              <a:spcAft>
                <a:spcPts val="0"/>
              </a:spcAft>
              <a:buSzPts val="2160"/>
              <a:buChar char="-"/>
            </a:pPr>
            <a:r>
              <a:rPr lang="en-US"/>
              <a:t>Layers = 4</a:t>
            </a:r>
            <a:endParaRPr/>
          </a:p>
          <a:p>
            <a:pPr indent="-365760" lvl="0" marL="457200" rtl="0" algn="l">
              <a:lnSpc>
                <a:spcPct val="130000"/>
              </a:lnSpc>
              <a:spcBef>
                <a:spcPts val="0"/>
              </a:spcBef>
              <a:spcAft>
                <a:spcPts val="0"/>
              </a:spcAft>
              <a:buSzPts val="2160"/>
              <a:buChar char="-"/>
            </a:pPr>
            <a:r>
              <a:rPr lang="en-US"/>
              <a:t>Hidden dimensions = 512</a:t>
            </a:r>
            <a:endParaRPr/>
          </a:p>
          <a:p>
            <a:pPr indent="-365760" lvl="0" marL="457200" rtl="0" algn="l">
              <a:lnSpc>
                <a:spcPct val="130000"/>
              </a:lnSpc>
              <a:spcBef>
                <a:spcPts val="0"/>
              </a:spcBef>
              <a:spcAft>
                <a:spcPts val="0"/>
              </a:spcAft>
              <a:buSzPts val="2160"/>
              <a:buChar char="-"/>
            </a:pPr>
            <a:r>
              <a:rPr lang="en-US"/>
              <a:t>Parameters = 29M</a:t>
            </a:r>
            <a:endParaRPr/>
          </a:p>
          <a:p>
            <a:pPr indent="0" lvl="0" marL="0" rtl="0" algn="l">
              <a:lnSpc>
                <a:spcPct val="130000"/>
              </a:lnSpc>
              <a:spcBef>
                <a:spcPts val="0"/>
              </a:spcBef>
              <a:spcAft>
                <a:spcPts val="0"/>
              </a:spcAft>
              <a:buNone/>
            </a:pPr>
            <a:r>
              <a:t/>
            </a:r>
            <a:endParaRPr b="1"/>
          </a:p>
          <a:p>
            <a:pPr indent="0" lvl="0" marL="0" rtl="0" algn="l">
              <a:lnSpc>
                <a:spcPct val="130000"/>
              </a:lnSpc>
              <a:spcBef>
                <a:spcPts val="0"/>
              </a:spcBef>
              <a:spcAft>
                <a:spcPts val="0"/>
              </a:spcAft>
              <a:buNone/>
            </a:pPr>
            <a:r>
              <a:t/>
            </a:r>
            <a:endParaRPr/>
          </a:p>
          <a:p>
            <a:pPr indent="0" lvl="0" marL="0" rtl="0" algn="l">
              <a:lnSpc>
                <a:spcPct val="130000"/>
              </a:lnSpc>
              <a:spcBef>
                <a:spcPts val="0"/>
              </a:spcBef>
              <a:spcAft>
                <a:spcPts val="0"/>
              </a:spcAft>
              <a:buNone/>
            </a:pPr>
            <a:r>
              <a:t/>
            </a:r>
            <a:endParaRPr/>
          </a:p>
        </p:txBody>
      </p:sp>
      <p:sp>
        <p:nvSpPr>
          <p:cNvPr id="174" name="Google Shape;174;g2d1a0bc50b1_1_76"/>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5" name="Google Shape;175;g2d1a0bc50b1_1_76"/>
          <p:cNvPicPr preferRelativeResize="0"/>
          <p:nvPr/>
        </p:nvPicPr>
        <p:blipFill>
          <a:blip r:embed="rId5">
            <a:alphaModFix/>
          </a:blip>
          <a:stretch>
            <a:fillRect/>
          </a:stretch>
        </p:blipFill>
        <p:spPr>
          <a:xfrm>
            <a:off x="8113750" y="2699675"/>
            <a:ext cx="2709900" cy="362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d1a0bc50b1_1_92"/>
          <p:cNvSpPr txBox="1"/>
          <p:nvPr>
            <p:ph type="ctrTitle"/>
          </p:nvPr>
        </p:nvSpPr>
        <p:spPr>
          <a:xfrm>
            <a:off x="658375" y="1399150"/>
            <a:ext cx="7174800" cy="8382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a:t>Results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d1a0bc50b1_1_97"/>
          <p:cNvSpPr txBox="1"/>
          <p:nvPr>
            <p:ph type="title"/>
          </p:nvPr>
        </p:nvSpPr>
        <p:spPr>
          <a:xfrm>
            <a:off x="577528" y="11629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Accuracy</a:t>
            </a:r>
            <a:r>
              <a:rPr lang="en-US"/>
              <a:t> on Amazon review datasets</a:t>
            </a:r>
            <a:endParaRPr/>
          </a:p>
        </p:txBody>
      </p:sp>
      <p:sp>
        <p:nvSpPr>
          <p:cNvPr id="186" name="Google Shape;186;g2d1a0bc50b1_1_97"/>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87" name="Google Shape;187;g2d1a0bc50b1_1_97"/>
          <p:cNvGraphicFramePr/>
          <p:nvPr/>
        </p:nvGraphicFramePr>
        <p:xfrm>
          <a:off x="952500" y="2476500"/>
          <a:ext cx="3000000" cy="3000000"/>
        </p:xfrm>
        <a:graphic>
          <a:graphicData uri="http://schemas.openxmlformats.org/drawingml/2006/table">
            <a:tbl>
              <a:tblPr>
                <a:noFill/>
                <a:tableStyleId>{C3A76B2E-854D-4408-9049-BF54059FF3C9}</a:tableStyleId>
              </a:tblPr>
              <a:tblGrid>
                <a:gridCol w="3429000"/>
                <a:gridCol w="3429000"/>
                <a:gridCol w="3429000"/>
              </a:tblGrid>
              <a:tr h="381000">
                <a:tc>
                  <a:txBody>
                    <a:bodyPr/>
                    <a:lstStyle/>
                    <a:p>
                      <a:pPr indent="0" lvl="0" marL="0" rtl="0" algn="l">
                        <a:spcBef>
                          <a:spcPts val="0"/>
                        </a:spcBef>
                        <a:spcAft>
                          <a:spcPts val="0"/>
                        </a:spcAft>
                        <a:buNone/>
                      </a:pPr>
                      <a:r>
                        <a:rPr b="1" lang="en-US"/>
                        <a:t>Models</a:t>
                      </a:r>
                      <a:endParaRPr b="1"/>
                    </a:p>
                  </a:txBody>
                  <a:tcPr marT="91425" marB="91425" marR="91425" marL="91425"/>
                </a:tc>
                <a:tc>
                  <a:txBody>
                    <a:bodyPr/>
                    <a:lstStyle/>
                    <a:p>
                      <a:pPr indent="0" lvl="0" marL="0" rtl="0" algn="l">
                        <a:spcBef>
                          <a:spcPts val="0"/>
                        </a:spcBef>
                        <a:spcAft>
                          <a:spcPts val="0"/>
                        </a:spcAft>
                        <a:buNone/>
                      </a:pPr>
                      <a:r>
                        <a:rPr b="1" lang="en-US"/>
                        <a:t>Amazon polarity (2 labels)</a:t>
                      </a:r>
                      <a:endParaRPr b="1"/>
                    </a:p>
                  </a:txBody>
                  <a:tcPr marT="91425" marB="91425" marR="91425" marL="91425"/>
                </a:tc>
                <a:tc>
                  <a:txBody>
                    <a:bodyPr/>
                    <a:lstStyle/>
                    <a:p>
                      <a:pPr indent="0" lvl="0" marL="0" rtl="0" algn="l">
                        <a:spcBef>
                          <a:spcPts val="0"/>
                        </a:spcBef>
                        <a:spcAft>
                          <a:spcPts val="0"/>
                        </a:spcAft>
                        <a:buNone/>
                      </a:pPr>
                      <a:r>
                        <a:rPr b="1" lang="en-US"/>
                        <a:t>Amazon full </a:t>
                      </a:r>
                      <a:r>
                        <a:rPr b="1" lang="en-US"/>
                        <a:t>(5 labels)</a:t>
                      </a:r>
                      <a:endParaRPr b="1"/>
                    </a:p>
                  </a:txBody>
                  <a:tcPr marT="91425" marB="91425" marR="91425" marL="91425"/>
                </a:tc>
              </a:tr>
              <a:tr h="381000">
                <a:tc>
                  <a:txBody>
                    <a:bodyPr/>
                    <a:lstStyle/>
                    <a:p>
                      <a:pPr indent="0" lvl="0" marL="0" rtl="0" algn="l">
                        <a:spcBef>
                          <a:spcPts val="0"/>
                        </a:spcBef>
                        <a:spcAft>
                          <a:spcPts val="0"/>
                        </a:spcAft>
                        <a:buNone/>
                      </a:pPr>
                      <a:r>
                        <a:rPr lang="en-US"/>
                        <a:t>LSTM</a:t>
                      </a:r>
                      <a:endParaRPr/>
                    </a:p>
                  </a:txBody>
                  <a:tcPr marT="91425" marB="91425" marR="91425" marL="91425"/>
                </a:tc>
                <a:tc>
                  <a:txBody>
                    <a:bodyPr/>
                    <a:lstStyle/>
                    <a:p>
                      <a:pPr indent="0" lvl="0" marL="0" rtl="0" algn="l">
                        <a:spcBef>
                          <a:spcPts val="0"/>
                        </a:spcBef>
                        <a:spcAft>
                          <a:spcPts val="0"/>
                        </a:spcAft>
                        <a:buNone/>
                      </a:pPr>
                      <a:r>
                        <a:rPr lang="en-US"/>
                        <a:t>52%</a:t>
                      </a:r>
                      <a:endParaRPr/>
                    </a:p>
                  </a:txBody>
                  <a:tcPr marT="91425" marB="91425" marR="91425" marL="91425"/>
                </a:tc>
                <a:tc>
                  <a:txBody>
                    <a:bodyPr/>
                    <a:lstStyle/>
                    <a:p>
                      <a:pPr indent="0" lvl="0" marL="0" rtl="0" algn="l">
                        <a:spcBef>
                          <a:spcPts val="0"/>
                        </a:spcBef>
                        <a:spcAft>
                          <a:spcPts val="0"/>
                        </a:spcAft>
                        <a:buNone/>
                      </a:pPr>
                      <a:r>
                        <a:rPr lang="en-US"/>
                        <a:t>25%</a:t>
                      </a:r>
                      <a:endParaRPr/>
                    </a:p>
                  </a:txBody>
                  <a:tcPr marT="91425" marB="91425" marR="91425" marL="91425"/>
                </a:tc>
              </a:tr>
              <a:tr h="381000">
                <a:tc>
                  <a:txBody>
                    <a:bodyPr/>
                    <a:lstStyle/>
                    <a:p>
                      <a:pPr indent="0" lvl="0" marL="0" rtl="0" algn="l">
                        <a:spcBef>
                          <a:spcPts val="0"/>
                        </a:spcBef>
                        <a:spcAft>
                          <a:spcPts val="0"/>
                        </a:spcAft>
                        <a:buNone/>
                      </a:pPr>
                      <a:r>
                        <a:rPr lang="en-US"/>
                        <a:t>Transformer from scratch </a:t>
                      </a:r>
                      <a:endParaRPr/>
                    </a:p>
                  </a:txBody>
                  <a:tcPr marT="91425" marB="91425" marR="91425" marL="91425"/>
                </a:tc>
                <a:tc>
                  <a:txBody>
                    <a:bodyPr/>
                    <a:lstStyle/>
                    <a:p>
                      <a:pPr indent="0" lvl="0" marL="0" rtl="0" algn="l">
                        <a:spcBef>
                          <a:spcPts val="0"/>
                        </a:spcBef>
                        <a:spcAft>
                          <a:spcPts val="0"/>
                        </a:spcAft>
                        <a:buNone/>
                      </a:pPr>
                      <a:r>
                        <a:rPr lang="en-US"/>
                        <a:t>50%</a:t>
                      </a:r>
                      <a:endParaRPr/>
                    </a:p>
                  </a:txBody>
                  <a:tcPr marT="91425" marB="91425" marR="91425" marL="91425"/>
                </a:tc>
                <a:tc>
                  <a:txBody>
                    <a:bodyPr/>
                    <a:lstStyle/>
                    <a:p>
                      <a:pPr indent="0" lvl="0" marL="0" rtl="0" algn="l">
                        <a:spcBef>
                          <a:spcPts val="0"/>
                        </a:spcBef>
                        <a:spcAft>
                          <a:spcPts val="0"/>
                        </a:spcAft>
                        <a:buNone/>
                      </a:pPr>
                      <a:r>
                        <a:rPr lang="en-US"/>
                        <a:t>20%</a:t>
                      </a:r>
                      <a:endParaRPr/>
                    </a:p>
                  </a:txBody>
                  <a:tcPr marT="91425" marB="91425" marR="91425" marL="91425"/>
                </a:tc>
              </a:tr>
              <a:tr h="375100">
                <a:tc>
                  <a:txBody>
                    <a:bodyPr/>
                    <a:lstStyle/>
                    <a:p>
                      <a:pPr indent="0" lvl="0" marL="0" rtl="0" algn="l">
                        <a:spcBef>
                          <a:spcPts val="0"/>
                        </a:spcBef>
                        <a:spcAft>
                          <a:spcPts val="0"/>
                        </a:spcAft>
                        <a:buNone/>
                      </a:pPr>
                      <a:r>
                        <a:rPr b="1" lang="en-US"/>
                        <a:t>BERT mini</a:t>
                      </a:r>
                      <a:endParaRPr b="1"/>
                    </a:p>
                  </a:txBody>
                  <a:tcPr marT="91425" marB="91425" marR="91425" marL="91425"/>
                </a:tc>
                <a:tc>
                  <a:txBody>
                    <a:bodyPr/>
                    <a:lstStyle/>
                    <a:p>
                      <a:pPr indent="0" lvl="0" marL="0" rtl="0" algn="l">
                        <a:spcBef>
                          <a:spcPts val="0"/>
                        </a:spcBef>
                        <a:spcAft>
                          <a:spcPts val="0"/>
                        </a:spcAft>
                        <a:buNone/>
                      </a:pPr>
                      <a:r>
                        <a:rPr b="1" lang="en-US"/>
                        <a:t>93%</a:t>
                      </a:r>
                      <a:endParaRPr b="1"/>
                    </a:p>
                  </a:txBody>
                  <a:tcPr marT="91425" marB="91425" marR="91425" marL="91425"/>
                </a:tc>
                <a:tc>
                  <a:txBody>
                    <a:bodyPr/>
                    <a:lstStyle/>
                    <a:p>
                      <a:pPr indent="0" lvl="0" marL="0" rtl="0" algn="l">
                        <a:spcBef>
                          <a:spcPts val="0"/>
                        </a:spcBef>
                        <a:spcAft>
                          <a:spcPts val="0"/>
                        </a:spcAft>
                        <a:buNone/>
                      </a:pPr>
                      <a:r>
                        <a:rPr b="1" lang="en-US"/>
                        <a:t>57%</a:t>
                      </a:r>
                      <a:endParaRPr b="1"/>
                    </a:p>
                  </a:txBody>
                  <a:tcPr marT="91425" marB="91425" marR="91425" marL="91425"/>
                </a:tc>
              </a:tr>
            </a:tbl>
          </a:graphicData>
        </a:graphic>
      </p:graphicFrame>
      <p:sp>
        <p:nvSpPr>
          <p:cNvPr id="188" name="Google Shape;188;g2d1a0bc50b1_1_97"/>
          <p:cNvSpPr txBox="1"/>
          <p:nvPr/>
        </p:nvSpPr>
        <p:spPr>
          <a:xfrm>
            <a:off x="952500" y="4388275"/>
            <a:ext cx="10287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Observation:</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Against our </a:t>
            </a:r>
            <a:r>
              <a:rPr lang="en-US" sz="1800">
                <a:solidFill>
                  <a:schemeClr val="dk1"/>
                </a:solidFill>
              </a:rPr>
              <a:t>expectations</a:t>
            </a:r>
            <a:r>
              <a:rPr lang="en-US" sz="1800">
                <a:solidFill>
                  <a:schemeClr val="dk1"/>
                </a:solidFill>
              </a:rPr>
              <a:t>, the LSTM model performs slightly better our Transformer scratch implementation.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BERT mini met our expectations. Its pretrained power out-performed the other 2 methods.</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d1a0bc50b1_1_118"/>
          <p:cNvSpPr txBox="1"/>
          <p:nvPr>
            <p:ph type="title"/>
          </p:nvPr>
        </p:nvSpPr>
        <p:spPr>
          <a:xfrm>
            <a:off x="577528" y="11629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Accuracy on Yelp review datasets</a:t>
            </a:r>
            <a:r>
              <a:rPr lang="en-US"/>
              <a:t> </a:t>
            </a:r>
            <a:endParaRPr/>
          </a:p>
        </p:txBody>
      </p:sp>
      <p:sp>
        <p:nvSpPr>
          <p:cNvPr id="194" name="Google Shape;194;g2d1a0bc50b1_1_118"/>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95" name="Google Shape;195;g2d1a0bc50b1_1_118"/>
          <p:cNvGraphicFramePr/>
          <p:nvPr/>
        </p:nvGraphicFramePr>
        <p:xfrm>
          <a:off x="952500" y="2476500"/>
          <a:ext cx="3000000" cy="3000000"/>
        </p:xfrm>
        <a:graphic>
          <a:graphicData uri="http://schemas.openxmlformats.org/drawingml/2006/table">
            <a:tbl>
              <a:tblPr>
                <a:noFill/>
                <a:tableStyleId>{C3A76B2E-854D-4408-9049-BF54059FF3C9}</a:tableStyleId>
              </a:tblPr>
              <a:tblGrid>
                <a:gridCol w="3429000"/>
                <a:gridCol w="3429000"/>
                <a:gridCol w="3429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US"/>
                        <a:t>Yelp polarity (2 labels)</a:t>
                      </a:r>
                      <a:endParaRPr b="1"/>
                    </a:p>
                  </a:txBody>
                  <a:tcPr marT="91425" marB="91425" marR="91425" marL="91425"/>
                </a:tc>
                <a:tc>
                  <a:txBody>
                    <a:bodyPr/>
                    <a:lstStyle/>
                    <a:p>
                      <a:pPr indent="0" lvl="0" marL="0" rtl="0" algn="l">
                        <a:spcBef>
                          <a:spcPts val="0"/>
                        </a:spcBef>
                        <a:spcAft>
                          <a:spcPts val="0"/>
                        </a:spcAft>
                        <a:buNone/>
                      </a:pPr>
                      <a:r>
                        <a:rPr b="1" lang="en-US"/>
                        <a:t>Yelp full reviews (5 labels)</a:t>
                      </a:r>
                      <a:endParaRPr b="1"/>
                    </a:p>
                  </a:txBody>
                  <a:tcPr marT="91425" marB="91425" marR="91425" marL="91425"/>
                </a:tc>
              </a:tr>
              <a:tr h="381000">
                <a:tc>
                  <a:txBody>
                    <a:bodyPr/>
                    <a:lstStyle/>
                    <a:p>
                      <a:pPr indent="0" lvl="0" marL="0" rtl="0" algn="l">
                        <a:spcBef>
                          <a:spcPts val="0"/>
                        </a:spcBef>
                        <a:spcAft>
                          <a:spcPts val="0"/>
                        </a:spcAft>
                        <a:buNone/>
                      </a:pPr>
                      <a:r>
                        <a:rPr lang="en-US"/>
                        <a:t>LSTM</a:t>
                      </a:r>
                      <a:endParaRPr/>
                    </a:p>
                  </a:txBody>
                  <a:tcPr marT="91425" marB="91425" marR="91425" marL="91425"/>
                </a:tc>
                <a:tc>
                  <a:txBody>
                    <a:bodyPr/>
                    <a:lstStyle/>
                    <a:p>
                      <a:pPr indent="0" lvl="0" marL="0" rtl="0" algn="l">
                        <a:spcBef>
                          <a:spcPts val="0"/>
                        </a:spcBef>
                        <a:spcAft>
                          <a:spcPts val="0"/>
                        </a:spcAft>
                        <a:buNone/>
                      </a:pPr>
                      <a:r>
                        <a:rPr lang="en-US"/>
                        <a:t>63%</a:t>
                      </a:r>
                      <a:endParaRPr/>
                    </a:p>
                  </a:txBody>
                  <a:tcPr marT="91425" marB="91425" marR="91425" marL="91425"/>
                </a:tc>
                <a:tc>
                  <a:txBody>
                    <a:bodyPr/>
                    <a:lstStyle/>
                    <a:p>
                      <a:pPr indent="0" lvl="0" marL="0" rtl="0" algn="l">
                        <a:spcBef>
                          <a:spcPts val="0"/>
                        </a:spcBef>
                        <a:spcAft>
                          <a:spcPts val="0"/>
                        </a:spcAft>
                        <a:buNone/>
                      </a:pPr>
                      <a:r>
                        <a:rPr lang="en-US"/>
                        <a:t>24%</a:t>
                      </a:r>
                      <a:endParaRPr/>
                    </a:p>
                  </a:txBody>
                  <a:tcPr marT="91425" marB="91425" marR="91425" marL="91425"/>
                </a:tc>
              </a:tr>
              <a:tr h="381000">
                <a:tc>
                  <a:txBody>
                    <a:bodyPr/>
                    <a:lstStyle/>
                    <a:p>
                      <a:pPr indent="0" lvl="0" marL="0" rtl="0" algn="l">
                        <a:spcBef>
                          <a:spcPts val="0"/>
                        </a:spcBef>
                        <a:spcAft>
                          <a:spcPts val="0"/>
                        </a:spcAft>
                        <a:buNone/>
                      </a:pPr>
                      <a:r>
                        <a:rPr lang="en-US"/>
                        <a:t>Transformer from scratch</a:t>
                      </a:r>
                      <a:endParaRPr/>
                    </a:p>
                  </a:txBody>
                  <a:tcPr marT="91425" marB="91425" marR="91425" marL="91425"/>
                </a:tc>
                <a:tc>
                  <a:txBody>
                    <a:bodyPr/>
                    <a:lstStyle/>
                    <a:p>
                      <a:pPr indent="0" lvl="0" marL="0" rtl="0" algn="l">
                        <a:spcBef>
                          <a:spcPts val="0"/>
                        </a:spcBef>
                        <a:spcAft>
                          <a:spcPts val="0"/>
                        </a:spcAft>
                        <a:buNone/>
                      </a:pPr>
                      <a:r>
                        <a:rPr lang="en-US"/>
                        <a:t>50%</a:t>
                      </a:r>
                      <a:endParaRPr/>
                    </a:p>
                  </a:txBody>
                  <a:tcPr marT="91425" marB="91425" marR="91425" marL="91425"/>
                </a:tc>
                <a:tc>
                  <a:txBody>
                    <a:bodyPr/>
                    <a:lstStyle/>
                    <a:p>
                      <a:pPr indent="0" lvl="0" marL="0" rtl="0" algn="l">
                        <a:spcBef>
                          <a:spcPts val="0"/>
                        </a:spcBef>
                        <a:spcAft>
                          <a:spcPts val="0"/>
                        </a:spcAft>
                        <a:buNone/>
                      </a:pPr>
                      <a:r>
                        <a:rPr lang="en-US"/>
                        <a:t>21%</a:t>
                      </a:r>
                      <a:endParaRPr/>
                    </a:p>
                  </a:txBody>
                  <a:tcPr marT="91425" marB="91425" marR="91425" marL="91425"/>
                </a:tc>
              </a:tr>
              <a:tr h="381000">
                <a:tc>
                  <a:txBody>
                    <a:bodyPr/>
                    <a:lstStyle/>
                    <a:p>
                      <a:pPr indent="0" lvl="0" marL="0" rtl="0" algn="l">
                        <a:spcBef>
                          <a:spcPts val="0"/>
                        </a:spcBef>
                        <a:spcAft>
                          <a:spcPts val="0"/>
                        </a:spcAft>
                        <a:buNone/>
                      </a:pPr>
                      <a:r>
                        <a:rPr lang="en-US"/>
                        <a:t>BERT small</a:t>
                      </a:r>
                      <a:endParaRPr/>
                    </a:p>
                  </a:txBody>
                  <a:tcPr marT="91425" marB="91425" marR="91425" marL="91425"/>
                </a:tc>
                <a:tc>
                  <a:txBody>
                    <a:bodyPr/>
                    <a:lstStyle/>
                    <a:p>
                      <a:pPr indent="0" lvl="0" marL="0" rtl="0" algn="l">
                        <a:spcBef>
                          <a:spcPts val="0"/>
                        </a:spcBef>
                        <a:spcAft>
                          <a:spcPts val="0"/>
                        </a:spcAft>
                        <a:buNone/>
                      </a:pPr>
                      <a:r>
                        <a:rPr b="1" lang="en-US"/>
                        <a:t>95%</a:t>
                      </a:r>
                      <a:endParaRPr b="1"/>
                    </a:p>
                  </a:txBody>
                  <a:tcPr marT="91425" marB="91425" marR="91425" marL="91425"/>
                </a:tc>
                <a:tc>
                  <a:txBody>
                    <a:bodyPr/>
                    <a:lstStyle/>
                    <a:p>
                      <a:pPr indent="0" lvl="0" marL="0" rtl="0" algn="l">
                        <a:spcBef>
                          <a:spcPts val="0"/>
                        </a:spcBef>
                        <a:spcAft>
                          <a:spcPts val="0"/>
                        </a:spcAft>
                        <a:buNone/>
                      </a:pPr>
                      <a:r>
                        <a:rPr b="1" lang="en-US"/>
                        <a:t>63%</a:t>
                      </a:r>
                      <a:endParaRPr b="1"/>
                    </a:p>
                  </a:txBody>
                  <a:tcPr marT="91425" marB="91425" marR="91425" marL="91425"/>
                </a:tc>
              </a:tr>
            </a:tbl>
          </a:graphicData>
        </a:graphic>
      </p:graphicFrame>
      <p:sp>
        <p:nvSpPr>
          <p:cNvPr id="196" name="Google Shape;196;g2d1a0bc50b1_1_118"/>
          <p:cNvSpPr txBox="1"/>
          <p:nvPr/>
        </p:nvSpPr>
        <p:spPr>
          <a:xfrm>
            <a:off x="1005250" y="4388275"/>
            <a:ext cx="10287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Observation:</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The same pattern happens in Yelp. LSTM is better than our Transformer scratch implementation by a lot in Yelp polarity. </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BERT small again out-performed the other 2 methods</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d1a0bc50b1_1_125"/>
          <p:cNvSpPr txBox="1"/>
          <p:nvPr>
            <p:ph type="ctrTitle"/>
          </p:nvPr>
        </p:nvSpPr>
        <p:spPr>
          <a:xfrm>
            <a:off x="658375" y="1399150"/>
            <a:ext cx="7174800" cy="8382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a:t>Observations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d1a0bc50b1_1_129"/>
          <p:cNvSpPr txBox="1"/>
          <p:nvPr>
            <p:ph type="title"/>
          </p:nvPr>
        </p:nvSpPr>
        <p:spPr>
          <a:xfrm>
            <a:off x="577528" y="11629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Pretrained BERT pros and cons:</a:t>
            </a:r>
            <a:endParaRPr/>
          </a:p>
        </p:txBody>
      </p:sp>
      <p:sp>
        <p:nvSpPr>
          <p:cNvPr id="207" name="Google Shape;207;g2d1a0bc50b1_1_129"/>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8" name="Google Shape;208;g2d1a0bc50b1_1_129"/>
          <p:cNvSpPr txBox="1"/>
          <p:nvPr>
            <p:ph idx="1" type="body"/>
          </p:nvPr>
        </p:nvSpPr>
        <p:spPr>
          <a:xfrm>
            <a:off x="566925" y="1883684"/>
            <a:ext cx="10880700" cy="48012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None/>
            </a:pPr>
            <a:r>
              <a:t/>
            </a:r>
            <a:endParaRPr b="1" sz="2100"/>
          </a:p>
          <a:p>
            <a:pPr indent="0" lvl="0" marL="0" rtl="0" algn="l">
              <a:lnSpc>
                <a:spcPct val="130000"/>
              </a:lnSpc>
              <a:spcBef>
                <a:spcPts val="0"/>
              </a:spcBef>
              <a:spcAft>
                <a:spcPts val="0"/>
              </a:spcAft>
              <a:buNone/>
            </a:pPr>
            <a:r>
              <a:rPr b="1" lang="en-US" sz="2100"/>
              <a:t>Pros:</a:t>
            </a:r>
            <a:endParaRPr b="1" sz="2100"/>
          </a:p>
          <a:p>
            <a:pPr indent="-384810" lvl="0" marL="457200" rtl="0" algn="l">
              <a:lnSpc>
                <a:spcPct val="130000"/>
              </a:lnSpc>
              <a:spcBef>
                <a:spcPts val="0"/>
              </a:spcBef>
              <a:spcAft>
                <a:spcPts val="0"/>
              </a:spcAft>
              <a:buSzPts val="2460"/>
              <a:buChar char="-"/>
            </a:pPr>
            <a:r>
              <a:rPr lang="en-US" sz="2100"/>
              <a:t>More realistic to use in real-world applications than training from scratch</a:t>
            </a:r>
            <a:endParaRPr sz="2100"/>
          </a:p>
          <a:p>
            <a:pPr indent="-384810" lvl="0" marL="457200" rtl="0" algn="l">
              <a:lnSpc>
                <a:spcPct val="130000"/>
              </a:lnSpc>
              <a:spcBef>
                <a:spcPts val="0"/>
              </a:spcBef>
              <a:spcAft>
                <a:spcPts val="0"/>
              </a:spcAft>
              <a:buSzPts val="2460"/>
              <a:buChar char="-"/>
            </a:pPr>
            <a:r>
              <a:rPr lang="en-US" sz="2100"/>
              <a:t>Very efficient compared to other RNN architectures</a:t>
            </a:r>
            <a:endParaRPr sz="2100"/>
          </a:p>
          <a:p>
            <a:pPr indent="0" lvl="0" marL="0" rtl="0" algn="l">
              <a:lnSpc>
                <a:spcPct val="130000"/>
              </a:lnSpc>
              <a:spcBef>
                <a:spcPts val="0"/>
              </a:spcBef>
              <a:spcAft>
                <a:spcPts val="0"/>
              </a:spcAft>
              <a:buNone/>
            </a:pPr>
            <a:r>
              <a:t/>
            </a:r>
            <a:endParaRPr sz="2100"/>
          </a:p>
          <a:p>
            <a:pPr indent="0" lvl="0" marL="0" rtl="0" algn="l">
              <a:lnSpc>
                <a:spcPct val="130000"/>
              </a:lnSpc>
              <a:spcBef>
                <a:spcPts val="0"/>
              </a:spcBef>
              <a:spcAft>
                <a:spcPts val="0"/>
              </a:spcAft>
              <a:buNone/>
            </a:pPr>
            <a:r>
              <a:t/>
            </a:r>
            <a:endParaRPr b="1" sz="2100"/>
          </a:p>
          <a:p>
            <a:pPr indent="0" lvl="0" marL="0" rtl="0" algn="l">
              <a:lnSpc>
                <a:spcPct val="130000"/>
              </a:lnSpc>
              <a:spcBef>
                <a:spcPts val="0"/>
              </a:spcBef>
              <a:spcAft>
                <a:spcPts val="0"/>
              </a:spcAft>
              <a:buNone/>
            </a:pPr>
            <a:r>
              <a:rPr b="1" lang="en-US" sz="2100"/>
              <a:t>Cons:</a:t>
            </a:r>
            <a:endParaRPr b="1" sz="2100"/>
          </a:p>
          <a:p>
            <a:pPr indent="-384810" lvl="0" marL="457200" rtl="0" algn="l">
              <a:lnSpc>
                <a:spcPct val="130000"/>
              </a:lnSpc>
              <a:spcBef>
                <a:spcPts val="0"/>
              </a:spcBef>
              <a:spcAft>
                <a:spcPts val="0"/>
              </a:spcAft>
              <a:buSzPts val="2460"/>
              <a:buChar char="-"/>
            </a:pPr>
            <a:r>
              <a:rPr lang="en-US" sz="2100"/>
              <a:t>Very huge in size. Impractical to load and deploy on mobile devices </a:t>
            </a:r>
            <a:endParaRPr sz="2100"/>
          </a:p>
          <a:p>
            <a:pPr indent="-384810" lvl="0" marL="457200" rtl="0" algn="l">
              <a:lnSpc>
                <a:spcPct val="130000"/>
              </a:lnSpc>
              <a:spcBef>
                <a:spcPts val="0"/>
              </a:spcBef>
              <a:spcAft>
                <a:spcPts val="0"/>
              </a:spcAft>
              <a:buSzPts val="2460"/>
              <a:buChar char="-"/>
            </a:pPr>
            <a:r>
              <a:rPr lang="en-US" sz="2100"/>
              <a:t>Longer to train because of its massive amount of </a:t>
            </a:r>
            <a:r>
              <a:rPr lang="en-US" sz="2100"/>
              <a:t>parameters</a:t>
            </a:r>
            <a:endParaRPr b="1"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Introduction</a:t>
            </a:r>
            <a:endParaRPr/>
          </a:p>
        </p:txBody>
      </p:sp>
      <p:sp>
        <p:nvSpPr>
          <p:cNvPr id="79" name="Google Shape;79;p4"/>
          <p:cNvSpPr txBox="1"/>
          <p:nvPr>
            <p:ph idx="1" type="body"/>
          </p:nvPr>
        </p:nvSpPr>
        <p:spPr>
          <a:xfrm>
            <a:off x="566925" y="2185425"/>
            <a:ext cx="10880700" cy="3948600"/>
          </a:xfrm>
          <a:prstGeom prst="rect">
            <a:avLst/>
          </a:prstGeom>
          <a:noFill/>
          <a:ln>
            <a:noFill/>
          </a:ln>
        </p:spPr>
        <p:txBody>
          <a:bodyPr anchorCtr="0" anchor="t" bIns="45700" lIns="91425" spcFirstLastPara="1" rIns="91425" wrap="square" tIns="45700">
            <a:noAutofit/>
          </a:bodyPr>
          <a:lstStyle/>
          <a:p>
            <a:pPr indent="-365760" lvl="0" marL="457200" rtl="0" algn="l">
              <a:lnSpc>
                <a:spcPct val="130000"/>
              </a:lnSpc>
              <a:spcBef>
                <a:spcPts val="0"/>
              </a:spcBef>
              <a:spcAft>
                <a:spcPts val="0"/>
              </a:spcAft>
              <a:buSzPts val="2160"/>
              <a:buChar char="-"/>
            </a:pPr>
            <a:r>
              <a:rPr lang="en-US"/>
              <a:t>The huge success of ChatGPT triggered a boom of investment and </a:t>
            </a:r>
            <a:r>
              <a:rPr lang="en-US"/>
              <a:t>development</a:t>
            </a:r>
            <a:r>
              <a:rPr lang="en-US"/>
              <a:t> in large language models (LLM)</a:t>
            </a:r>
            <a:endParaRPr/>
          </a:p>
          <a:p>
            <a:pPr indent="-365760" lvl="0" marL="457200" rtl="0" algn="l">
              <a:lnSpc>
                <a:spcPct val="130000"/>
              </a:lnSpc>
              <a:spcBef>
                <a:spcPts val="0"/>
              </a:spcBef>
              <a:spcAft>
                <a:spcPts val="0"/>
              </a:spcAft>
              <a:buSzPts val="2160"/>
              <a:buChar char="-"/>
            </a:pPr>
            <a:r>
              <a:rPr lang="en-US"/>
              <a:t>There are so many LLMs that are publicly available to solve various NLP tasks</a:t>
            </a:r>
            <a:endParaRPr/>
          </a:p>
          <a:p>
            <a:pPr indent="-365760" lvl="0" marL="457200" rtl="0" algn="l">
              <a:lnSpc>
                <a:spcPct val="130000"/>
              </a:lnSpc>
              <a:spcBef>
                <a:spcPts val="0"/>
              </a:spcBef>
              <a:spcAft>
                <a:spcPts val="0"/>
              </a:spcAft>
              <a:buSzPts val="2160"/>
              <a:buChar char="-"/>
            </a:pPr>
            <a:r>
              <a:rPr lang="en-US"/>
              <a:t>NLP tasks:</a:t>
            </a:r>
            <a:endParaRPr/>
          </a:p>
          <a:p>
            <a:pPr indent="-365760" lvl="1" marL="914400" rtl="0" algn="l">
              <a:lnSpc>
                <a:spcPct val="130000"/>
              </a:lnSpc>
              <a:spcBef>
                <a:spcPts val="0"/>
              </a:spcBef>
              <a:spcAft>
                <a:spcPts val="0"/>
              </a:spcAft>
              <a:buSzPts val="2160"/>
              <a:buChar char="-"/>
            </a:pPr>
            <a:r>
              <a:rPr b="1" lang="en-US"/>
              <a:t>Sentiment analysis (our project) </a:t>
            </a:r>
            <a:r>
              <a:rPr b="1" lang="en-US"/>
              <a:t>,</a:t>
            </a:r>
            <a:r>
              <a:rPr lang="en-US"/>
              <a:t> eg: is this a good news, bad, or just neutral</a:t>
            </a:r>
            <a:endParaRPr/>
          </a:p>
          <a:p>
            <a:pPr indent="-365760" lvl="1" marL="914400" rtl="0" algn="l">
              <a:lnSpc>
                <a:spcPct val="130000"/>
              </a:lnSpc>
              <a:spcBef>
                <a:spcPts val="0"/>
              </a:spcBef>
              <a:spcAft>
                <a:spcPts val="0"/>
              </a:spcAft>
              <a:buSzPts val="2160"/>
              <a:buChar char="-"/>
            </a:pPr>
            <a:r>
              <a:rPr b="1" lang="en-US"/>
              <a:t>Text summarization</a:t>
            </a:r>
            <a:r>
              <a:rPr lang="en-US"/>
              <a:t>: eg: summarize news articles, research papers</a:t>
            </a:r>
            <a:endParaRPr/>
          </a:p>
          <a:p>
            <a:pPr indent="-365760" lvl="1" marL="914400" rtl="0" algn="l">
              <a:lnSpc>
                <a:spcPct val="130000"/>
              </a:lnSpc>
              <a:spcBef>
                <a:spcPts val="0"/>
              </a:spcBef>
              <a:spcAft>
                <a:spcPts val="0"/>
              </a:spcAft>
              <a:buSzPts val="2160"/>
              <a:buChar char="-"/>
            </a:pPr>
            <a:r>
              <a:rPr b="1" lang="en-US"/>
              <a:t>Machine translation:</a:t>
            </a:r>
            <a:r>
              <a:rPr lang="en-US"/>
              <a:t> eg: Youtube auto-translate feature that can translate to any languages</a:t>
            </a:r>
            <a:endParaRPr/>
          </a:p>
          <a:p>
            <a:pPr indent="-365760" lvl="1" marL="914400" rtl="0" algn="l">
              <a:lnSpc>
                <a:spcPct val="130000"/>
              </a:lnSpc>
              <a:spcBef>
                <a:spcPts val="0"/>
              </a:spcBef>
              <a:spcAft>
                <a:spcPts val="0"/>
              </a:spcAft>
              <a:buSzPts val="2160"/>
              <a:buChar char="-"/>
            </a:pPr>
            <a:r>
              <a:rPr b="1" lang="en-US"/>
              <a:t>Question and answering</a:t>
            </a:r>
            <a:r>
              <a:rPr lang="en-US"/>
              <a:t>: eg: ChatGPT, Gemini, Claude AI, Meta AI, … </a:t>
            </a:r>
            <a:endParaRPr/>
          </a:p>
        </p:txBody>
      </p:sp>
      <p:sp>
        <p:nvSpPr>
          <p:cNvPr id="80" name="Google Shape;80;p4"/>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d1a0bc50b1_1_136"/>
          <p:cNvSpPr txBox="1"/>
          <p:nvPr>
            <p:ph type="ctrTitle"/>
          </p:nvPr>
        </p:nvSpPr>
        <p:spPr>
          <a:xfrm>
            <a:off x="658375" y="1399150"/>
            <a:ext cx="7174800" cy="8382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a:t>Future work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d1a0bc50b1_1_140"/>
          <p:cNvSpPr txBox="1"/>
          <p:nvPr>
            <p:ph type="title"/>
          </p:nvPr>
        </p:nvSpPr>
        <p:spPr>
          <a:xfrm>
            <a:off x="577528" y="11629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If we could, we would:</a:t>
            </a:r>
            <a:endParaRPr/>
          </a:p>
        </p:txBody>
      </p:sp>
      <p:sp>
        <p:nvSpPr>
          <p:cNvPr id="219" name="Google Shape;219;g2d1a0bc50b1_1_140"/>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 name="Google Shape;220;g2d1a0bc50b1_1_140"/>
          <p:cNvSpPr txBox="1"/>
          <p:nvPr>
            <p:ph idx="1" type="body"/>
          </p:nvPr>
        </p:nvSpPr>
        <p:spPr>
          <a:xfrm>
            <a:off x="566925" y="1883684"/>
            <a:ext cx="10880700" cy="4801200"/>
          </a:xfrm>
          <a:prstGeom prst="rect">
            <a:avLst/>
          </a:prstGeom>
          <a:noFill/>
          <a:ln>
            <a:noFill/>
          </a:ln>
        </p:spPr>
        <p:txBody>
          <a:bodyPr anchorCtr="0" anchor="t" bIns="45700" lIns="91425" spcFirstLastPara="1" rIns="91425" wrap="square" tIns="45700">
            <a:noAutofit/>
          </a:bodyPr>
          <a:lstStyle/>
          <a:p>
            <a:pPr indent="-381000" lvl="0" marL="457200" rtl="0" algn="l">
              <a:lnSpc>
                <a:spcPct val="130000"/>
              </a:lnSpc>
              <a:spcBef>
                <a:spcPts val="0"/>
              </a:spcBef>
              <a:spcAft>
                <a:spcPts val="0"/>
              </a:spcAft>
              <a:buSzPts val="2400"/>
              <a:buChar char="-"/>
            </a:pPr>
            <a:r>
              <a:rPr lang="en-US" sz="2400"/>
              <a:t>Optimize our Transformer implementation to see if we can exceed the LSTM results</a:t>
            </a:r>
            <a:endParaRPr sz="2400"/>
          </a:p>
          <a:p>
            <a:pPr indent="-381000" lvl="0" marL="457200" rtl="0" algn="l">
              <a:lnSpc>
                <a:spcPct val="130000"/>
              </a:lnSpc>
              <a:spcBef>
                <a:spcPts val="0"/>
              </a:spcBef>
              <a:spcAft>
                <a:spcPts val="0"/>
              </a:spcAft>
              <a:buSzPts val="2400"/>
              <a:buChar char="-"/>
            </a:pPr>
            <a:r>
              <a:rPr lang="en-US" sz="2400"/>
              <a:t>Use BERT large with 340M </a:t>
            </a:r>
            <a:r>
              <a:rPr lang="en-US" sz="2400"/>
              <a:t>parameters</a:t>
            </a:r>
            <a:r>
              <a:rPr lang="en-US" sz="2400"/>
              <a:t> to squeeze all the power of BERT on those datasets</a:t>
            </a:r>
            <a:endParaRPr sz="2400"/>
          </a:p>
          <a:p>
            <a:pPr indent="-381000" lvl="0" marL="457200" rtl="0" algn="l">
              <a:lnSpc>
                <a:spcPct val="130000"/>
              </a:lnSpc>
              <a:spcBef>
                <a:spcPts val="0"/>
              </a:spcBef>
              <a:spcAft>
                <a:spcPts val="0"/>
              </a:spcAft>
              <a:buSzPts val="2400"/>
              <a:buChar char="-"/>
            </a:pPr>
            <a:r>
              <a:rPr lang="en-US" sz="2400"/>
              <a:t>Train on more data points to improve test results in full review Amazon and Yelp datasets</a:t>
            </a:r>
            <a:endParaRPr sz="2400"/>
          </a:p>
          <a:p>
            <a:pPr indent="-381000" lvl="0" marL="457200" rtl="0" algn="l">
              <a:lnSpc>
                <a:spcPct val="130000"/>
              </a:lnSpc>
              <a:spcBef>
                <a:spcPts val="0"/>
              </a:spcBef>
              <a:spcAft>
                <a:spcPts val="0"/>
              </a:spcAft>
              <a:buSzPts val="2400"/>
              <a:buChar char="-"/>
            </a:pPr>
            <a:r>
              <a:rPr lang="en-US" sz="2400"/>
              <a:t>Deploy the fine-tuned BERT model on GPU-enabled server to run inferences so that we can build a downstream application to analyze product reviews with URLs</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d1b4d3ad6d_1_0"/>
          <p:cNvSpPr txBox="1"/>
          <p:nvPr>
            <p:ph type="ctrTitle"/>
          </p:nvPr>
        </p:nvSpPr>
        <p:spPr>
          <a:xfrm>
            <a:off x="658375" y="1399150"/>
            <a:ext cx="7174800" cy="8382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a:t>Team contribution</a:t>
            </a:r>
            <a:endParaRPr/>
          </a:p>
        </p:txBody>
      </p:sp>
      <p:sp>
        <p:nvSpPr>
          <p:cNvPr id="226" name="Google Shape;226;g2d1b4d3ad6d_1_0"/>
          <p:cNvSpPr txBox="1"/>
          <p:nvPr>
            <p:ph idx="1" type="body"/>
          </p:nvPr>
        </p:nvSpPr>
        <p:spPr>
          <a:xfrm>
            <a:off x="615975" y="2617500"/>
            <a:ext cx="4047900" cy="1314900"/>
          </a:xfrm>
          <a:prstGeom prst="rect">
            <a:avLst/>
          </a:prstGeom>
          <a:noFill/>
          <a:ln>
            <a:noFill/>
          </a:ln>
        </p:spPr>
        <p:txBody>
          <a:bodyPr anchorCtr="0" anchor="t" bIns="45700" lIns="0" spcFirstLastPara="1" rIns="91425" wrap="square" tIns="45700">
            <a:noAutofit/>
          </a:bodyPr>
          <a:lstStyle/>
          <a:p>
            <a:pPr indent="0" lvl="0" marL="0" rtl="0" algn="l">
              <a:lnSpc>
                <a:spcPct val="130000"/>
              </a:lnSpc>
              <a:spcBef>
                <a:spcPts val="0"/>
              </a:spcBef>
              <a:spcAft>
                <a:spcPts val="0"/>
              </a:spcAft>
              <a:buSzPts val="3360"/>
              <a:buNone/>
            </a:pPr>
            <a:r>
              <a:rPr lang="en-US"/>
              <a:t>James - 50%</a:t>
            </a:r>
            <a:endParaRPr/>
          </a:p>
          <a:p>
            <a:pPr indent="0" lvl="0" marL="0" rtl="0" algn="l">
              <a:lnSpc>
                <a:spcPct val="130000"/>
              </a:lnSpc>
              <a:spcBef>
                <a:spcPts val="0"/>
              </a:spcBef>
              <a:spcAft>
                <a:spcPts val="0"/>
              </a:spcAft>
              <a:buSzPts val="3360"/>
              <a:buNone/>
            </a:pPr>
            <a:r>
              <a:rPr lang="en-US"/>
              <a:t>Jatin - 50%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d1a0bc50b1_1_149"/>
          <p:cNvSpPr txBox="1"/>
          <p:nvPr>
            <p:ph type="ctrTitle"/>
          </p:nvPr>
        </p:nvSpPr>
        <p:spPr>
          <a:xfrm>
            <a:off x="658375" y="1399150"/>
            <a:ext cx="7174800" cy="8382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a:t>Thank you</a:t>
            </a:r>
            <a:endParaRPr/>
          </a:p>
        </p:txBody>
      </p:sp>
      <p:sp>
        <p:nvSpPr>
          <p:cNvPr id="232" name="Google Shape;232;g2d1a0bc50b1_1_149"/>
          <p:cNvSpPr txBox="1"/>
          <p:nvPr>
            <p:ph idx="1" type="body"/>
          </p:nvPr>
        </p:nvSpPr>
        <p:spPr>
          <a:xfrm>
            <a:off x="615975" y="2617501"/>
            <a:ext cx="1037700" cy="636600"/>
          </a:xfrm>
          <a:prstGeom prst="rect">
            <a:avLst/>
          </a:prstGeom>
          <a:noFill/>
          <a:ln>
            <a:noFill/>
          </a:ln>
        </p:spPr>
        <p:txBody>
          <a:bodyPr anchorCtr="0" anchor="t" bIns="45700" lIns="0" spcFirstLastPara="1" rIns="91425" wrap="square" tIns="45700">
            <a:noAutofit/>
          </a:bodyPr>
          <a:lstStyle/>
          <a:p>
            <a:pPr indent="0" lvl="0" marL="0" rtl="0" algn="l">
              <a:lnSpc>
                <a:spcPct val="130000"/>
              </a:lnSpc>
              <a:spcBef>
                <a:spcPts val="0"/>
              </a:spcBef>
              <a:spcAft>
                <a:spcPts val="0"/>
              </a:spcAft>
              <a:buSzPts val="3360"/>
              <a:buNone/>
            </a:pPr>
            <a:r>
              <a:rPr lang="en-US"/>
              <a:t>Q&amp;A</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d1a0bc50b1_1_0"/>
          <p:cNvSpPr txBox="1"/>
          <p:nvPr>
            <p:ph type="title"/>
          </p:nvPr>
        </p:nvSpPr>
        <p:spPr>
          <a:xfrm>
            <a:off x="566928" y="1107441"/>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Sentiment Analysis</a:t>
            </a:r>
            <a:endParaRPr/>
          </a:p>
        </p:txBody>
      </p:sp>
      <p:sp>
        <p:nvSpPr>
          <p:cNvPr id="86" name="Google Shape;86;g2d1a0bc50b1_1_0"/>
          <p:cNvSpPr txBox="1"/>
          <p:nvPr>
            <p:ph idx="1" type="body"/>
          </p:nvPr>
        </p:nvSpPr>
        <p:spPr>
          <a:xfrm>
            <a:off x="566925" y="1750850"/>
            <a:ext cx="8676000" cy="39486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None/>
            </a:pPr>
            <a:r>
              <a:rPr b="1" lang="en-US"/>
              <a:t>Main objective: </a:t>
            </a:r>
            <a:endParaRPr/>
          </a:p>
          <a:p>
            <a:pPr indent="-365760" lvl="0" marL="457200" rtl="0" algn="l">
              <a:lnSpc>
                <a:spcPct val="130000"/>
              </a:lnSpc>
              <a:spcBef>
                <a:spcPts val="0"/>
              </a:spcBef>
              <a:spcAft>
                <a:spcPts val="0"/>
              </a:spcAft>
              <a:buSzPts val="2160"/>
              <a:buChar char="-"/>
            </a:pPr>
            <a:r>
              <a:rPr lang="en-US"/>
              <a:t>Given a text of any length, determine a categorized label about that text</a:t>
            </a:r>
            <a:endParaRPr/>
          </a:p>
          <a:p>
            <a:pPr indent="-365760" lvl="0" marL="457200" rtl="0" algn="l">
              <a:lnSpc>
                <a:spcPct val="130000"/>
              </a:lnSpc>
              <a:spcBef>
                <a:spcPts val="0"/>
              </a:spcBef>
              <a:spcAft>
                <a:spcPts val="0"/>
              </a:spcAft>
              <a:buSzPts val="2160"/>
              <a:buChar char="-"/>
            </a:pPr>
            <a:r>
              <a:rPr lang="en-US"/>
              <a:t>This label can be anything: emotion of writer, quality of product, is financial report good or bad, …</a:t>
            </a:r>
            <a:endParaRPr/>
          </a:p>
          <a:p>
            <a:pPr indent="0" lvl="0" marL="0" rtl="0" algn="l">
              <a:lnSpc>
                <a:spcPct val="130000"/>
              </a:lnSpc>
              <a:spcBef>
                <a:spcPts val="0"/>
              </a:spcBef>
              <a:spcAft>
                <a:spcPts val="0"/>
              </a:spcAft>
              <a:buNone/>
            </a:pPr>
            <a:r>
              <a:t/>
            </a:r>
            <a:endParaRPr/>
          </a:p>
          <a:p>
            <a:pPr indent="0" lvl="0" marL="0" rtl="0" algn="l">
              <a:lnSpc>
                <a:spcPct val="130000"/>
              </a:lnSpc>
              <a:spcBef>
                <a:spcPts val="0"/>
              </a:spcBef>
              <a:spcAft>
                <a:spcPts val="0"/>
              </a:spcAft>
              <a:buNone/>
            </a:pPr>
            <a:r>
              <a:rPr b="1" lang="en-US"/>
              <a:t>Applications:</a:t>
            </a:r>
            <a:endParaRPr b="1"/>
          </a:p>
          <a:p>
            <a:pPr indent="-365760" lvl="0" marL="457200" rtl="0" algn="l">
              <a:lnSpc>
                <a:spcPct val="130000"/>
              </a:lnSpc>
              <a:spcBef>
                <a:spcPts val="0"/>
              </a:spcBef>
              <a:spcAft>
                <a:spcPts val="0"/>
              </a:spcAft>
              <a:buSzPts val="2160"/>
              <a:buChar char="-"/>
            </a:pPr>
            <a:r>
              <a:rPr lang="en-US"/>
              <a:t>Amazon analyzes reviews to determine if a particular product good or bad</a:t>
            </a:r>
            <a:endParaRPr/>
          </a:p>
          <a:p>
            <a:pPr indent="-365760" lvl="0" marL="457200" rtl="0" algn="l">
              <a:lnSpc>
                <a:spcPct val="130000"/>
              </a:lnSpc>
              <a:spcBef>
                <a:spcPts val="0"/>
              </a:spcBef>
              <a:spcAft>
                <a:spcPts val="0"/>
              </a:spcAft>
              <a:buSzPts val="2160"/>
              <a:buChar char="-"/>
            </a:pPr>
            <a:r>
              <a:rPr lang="en-US"/>
              <a:t>Twitter (or X) analyzes tweets if this comes from bot or a real person</a:t>
            </a:r>
            <a:endParaRPr/>
          </a:p>
          <a:p>
            <a:pPr indent="-365760" lvl="0" marL="457200" rtl="0" algn="l">
              <a:lnSpc>
                <a:spcPct val="130000"/>
              </a:lnSpc>
              <a:spcBef>
                <a:spcPts val="0"/>
              </a:spcBef>
              <a:spcAft>
                <a:spcPts val="0"/>
              </a:spcAft>
              <a:buSzPts val="2160"/>
              <a:buChar char="-"/>
            </a:pPr>
            <a:r>
              <a:rPr lang="en-US"/>
              <a:t>A financial </a:t>
            </a:r>
            <a:r>
              <a:rPr lang="en-US"/>
              <a:t>institution</a:t>
            </a:r>
            <a:r>
              <a:rPr lang="en-US"/>
              <a:t> analyzes financial reports from hundreds of companies to invest</a:t>
            </a:r>
            <a:endParaRPr/>
          </a:p>
          <a:p>
            <a:pPr indent="-365760" lvl="0" marL="457200" rtl="0" algn="l">
              <a:lnSpc>
                <a:spcPct val="130000"/>
              </a:lnSpc>
              <a:spcBef>
                <a:spcPts val="0"/>
              </a:spcBef>
              <a:spcAft>
                <a:spcPts val="0"/>
              </a:spcAft>
              <a:buSzPts val="2160"/>
              <a:buChar char="-"/>
            </a:pPr>
            <a:r>
              <a:rPr lang="en-US"/>
              <a:t>Politicians analyze media articles or posts to determine public opinion about election campaigns</a:t>
            </a:r>
            <a:endParaRPr/>
          </a:p>
          <a:p>
            <a:pPr indent="0" lvl="0" marL="0" rtl="0" algn="l">
              <a:lnSpc>
                <a:spcPct val="130000"/>
              </a:lnSpc>
              <a:spcBef>
                <a:spcPts val="0"/>
              </a:spcBef>
              <a:spcAft>
                <a:spcPts val="0"/>
              </a:spcAft>
              <a:buNone/>
            </a:pPr>
            <a:r>
              <a:t/>
            </a:r>
            <a:endParaRPr/>
          </a:p>
        </p:txBody>
      </p:sp>
      <p:sp>
        <p:nvSpPr>
          <p:cNvPr id="87" name="Google Shape;87;g2d1a0bc50b1_1_0"/>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8" name="Google Shape;88;g2d1a0bc50b1_1_0"/>
          <p:cNvPicPr preferRelativeResize="0"/>
          <p:nvPr/>
        </p:nvPicPr>
        <p:blipFill>
          <a:blip r:embed="rId3">
            <a:alphaModFix/>
          </a:blip>
          <a:stretch>
            <a:fillRect/>
          </a:stretch>
        </p:blipFill>
        <p:spPr>
          <a:xfrm>
            <a:off x="9119750" y="1107441"/>
            <a:ext cx="2644275" cy="2489144"/>
          </a:xfrm>
          <a:prstGeom prst="rect">
            <a:avLst/>
          </a:prstGeom>
          <a:noFill/>
          <a:ln>
            <a:noFill/>
          </a:ln>
        </p:spPr>
      </p:pic>
      <p:pic>
        <p:nvPicPr>
          <p:cNvPr id="89" name="Google Shape;89;g2d1a0bc50b1_1_0"/>
          <p:cNvPicPr preferRelativeResize="0"/>
          <p:nvPr/>
        </p:nvPicPr>
        <p:blipFill>
          <a:blip r:embed="rId4">
            <a:alphaModFix/>
          </a:blip>
          <a:stretch>
            <a:fillRect/>
          </a:stretch>
        </p:blipFill>
        <p:spPr>
          <a:xfrm>
            <a:off x="9348638" y="3971585"/>
            <a:ext cx="2186488" cy="24183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d1a0bc50b1_1_6"/>
          <p:cNvSpPr txBox="1"/>
          <p:nvPr>
            <p:ph type="title"/>
          </p:nvPr>
        </p:nvSpPr>
        <p:spPr>
          <a:xfrm>
            <a:off x="566928" y="1149841"/>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Our project: s</a:t>
            </a:r>
            <a:r>
              <a:rPr lang="en-US"/>
              <a:t>entiment analysis using Transformer </a:t>
            </a:r>
            <a:endParaRPr/>
          </a:p>
        </p:txBody>
      </p:sp>
      <p:sp>
        <p:nvSpPr>
          <p:cNvPr id="95" name="Google Shape;95;g2d1a0bc50b1_1_6"/>
          <p:cNvSpPr txBox="1"/>
          <p:nvPr>
            <p:ph idx="1" type="body"/>
          </p:nvPr>
        </p:nvSpPr>
        <p:spPr>
          <a:xfrm>
            <a:off x="566925" y="1856850"/>
            <a:ext cx="10880700" cy="27540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None/>
            </a:pPr>
            <a:r>
              <a:rPr b="1" lang="en-US"/>
              <a:t>Main objective: </a:t>
            </a:r>
            <a:endParaRPr b="1"/>
          </a:p>
          <a:p>
            <a:pPr indent="-365760" lvl="0" marL="457200" rtl="0" algn="l">
              <a:lnSpc>
                <a:spcPct val="130000"/>
              </a:lnSpc>
              <a:spcBef>
                <a:spcPts val="0"/>
              </a:spcBef>
              <a:spcAft>
                <a:spcPts val="0"/>
              </a:spcAft>
              <a:buSzPts val="2160"/>
              <a:buAutoNum type="arabicPeriod"/>
            </a:pPr>
            <a:r>
              <a:rPr lang="en-US"/>
              <a:t>Demonstrate effectiveness of transformer</a:t>
            </a:r>
            <a:endParaRPr/>
          </a:p>
          <a:p>
            <a:pPr indent="-365760" lvl="0" marL="457200" rtl="0" algn="l">
              <a:lnSpc>
                <a:spcPct val="130000"/>
              </a:lnSpc>
              <a:spcBef>
                <a:spcPts val="0"/>
              </a:spcBef>
              <a:spcAft>
                <a:spcPts val="0"/>
              </a:spcAft>
              <a:buSzPts val="2160"/>
              <a:buAutoNum type="arabicPeriod"/>
            </a:pPr>
            <a:r>
              <a:rPr lang="en-US"/>
              <a:t>Find the advantages and disadvantages of transformer architecture</a:t>
            </a:r>
            <a:endParaRPr/>
          </a:p>
          <a:p>
            <a:pPr indent="0" lvl="0" marL="0" rtl="0" algn="l">
              <a:lnSpc>
                <a:spcPct val="130000"/>
              </a:lnSpc>
              <a:spcBef>
                <a:spcPts val="0"/>
              </a:spcBef>
              <a:spcAft>
                <a:spcPts val="0"/>
              </a:spcAft>
              <a:buNone/>
            </a:pPr>
            <a:r>
              <a:t/>
            </a:r>
            <a:endParaRPr/>
          </a:p>
          <a:p>
            <a:pPr indent="0" lvl="0" marL="0" rtl="0" algn="l">
              <a:lnSpc>
                <a:spcPct val="130000"/>
              </a:lnSpc>
              <a:spcBef>
                <a:spcPts val="0"/>
              </a:spcBef>
              <a:spcAft>
                <a:spcPts val="0"/>
              </a:spcAft>
              <a:buNone/>
            </a:pPr>
            <a:r>
              <a:rPr b="1" lang="en-US"/>
              <a:t>Experiments:</a:t>
            </a:r>
            <a:endParaRPr b="1"/>
          </a:p>
          <a:p>
            <a:pPr indent="0" lvl="0" marL="0" rtl="0" algn="l">
              <a:lnSpc>
                <a:spcPct val="130000"/>
              </a:lnSpc>
              <a:spcBef>
                <a:spcPts val="0"/>
              </a:spcBef>
              <a:spcAft>
                <a:spcPts val="0"/>
              </a:spcAft>
              <a:buNone/>
            </a:pPr>
            <a:r>
              <a:rPr lang="en-US"/>
              <a:t>Train 3 models: LSTM, Transformer from scratch, and pretrained BERT classifier on 2 datasets: Yelp and Amazon review datasets</a:t>
            </a:r>
            <a:endParaRPr/>
          </a:p>
          <a:p>
            <a:pPr indent="0" lvl="0" marL="457200" rtl="0" algn="l">
              <a:lnSpc>
                <a:spcPct val="130000"/>
              </a:lnSpc>
              <a:spcBef>
                <a:spcPts val="0"/>
              </a:spcBef>
              <a:spcAft>
                <a:spcPts val="0"/>
              </a:spcAft>
              <a:buNone/>
            </a:pPr>
            <a:r>
              <a:t/>
            </a:r>
            <a:endParaRPr/>
          </a:p>
          <a:p>
            <a:pPr indent="0" lvl="0" marL="0" rtl="0" algn="l">
              <a:lnSpc>
                <a:spcPct val="130000"/>
              </a:lnSpc>
              <a:spcBef>
                <a:spcPts val="0"/>
              </a:spcBef>
              <a:spcAft>
                <a:spcPts val="0"/>
              </a:spcAft>
              <a:buNone/>
            </a:pPr>
            <a:r>
              <a:t/>
            </a:r>
            <a:endParaRPr/>
          </a:p>
        </p:txBody>
      </p:sp>
      <p:sp>
        <p:nvSpPr>
          <p:cNvPr id="96" name="Google Shape;96;g2d1a0bc50b1_1_6"/>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7" name="Google Shape;97;g2d1a0bc50b1_1_6"/>
          <p:cNvPicPr preferRelativeResize="0"/>
          <p:nvPr/>
        </p:nvPicPr>
        <p:blipFill>
          <a:blip r:embed="rId3">
            <a:alphaModFix/>
          </a:blip>
          <a:stretch>
            <a:fillRect/>
          </a:stretch>
        </p:blipFill>
        <p:spPr>
          <a:xfrm>
            <a:off x="3921900" y="4752175"/>
            <a:ext cx="3797599" cy="1942350"/>
          </a:xfrm>
          <a:prstGeom prst="rect">
            <a:avLst/>
          </a:prstGeom>
          <a:noFill/>
          <a:ln>
            <a:noFill/>
          </a:ln>
        </p:spPr>
      </p:pic>
      <p:pic>
        <p:nvPicPr>
          <p:cNvPr id="98" name="Google Shape;98;g2d1a0bc50b1_1_6"/>
          <p:cNvPicPr preferRelativeResize="0"/>
          <p:nvPr/>
        </p:nvPicPr>
        <p:blipFill>
          <a:blip r:embed="rId4">
            <a:alphaModFix/>
          </a:blip>
          <a:stretch>
            <a:fillRect/>
          </a:stretch>
        </p:blipFill>
        <p:spPr>
          <a:xfrm>
            <a:off x="7882499" y="4904575"/>
            <a:ext cx="2536997" cy="1404124"/>
          </a:xfrm>
          <a:prstGeom prst="rect">
            <a:avLst/>
          </a:prstGeom>
          <a:noFill/>
          <a:ln>
            <a:noFill/>
          </a:ln>
        </p:spPr>
      </p:pic>
      <p:pic>
        <p:nvPicPr>
          <p:cNvPr id="99" name="Google Shape;99;g2d1a0bc50b1_1_6"/>
          <p:cNvPicPr preferRelativeResize="0"/>
          <p:nvPr/>
        </p:nvPicPr>
        <p:blipFill>
          <a:blip r:embed="rId5">
            <a:alphaModFix/>
          </a:blip>
          <a:stretch>
            <a:fillRect/>
          </a:stretch>
        </p:blipFill>
        <p:spPr>
          <a:xfrm>
            <a:off x="2485324" y="4701524"/>
            <a:ext cx="1436575" cy="199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d1a0bc50b1_1_48"/>
          <p:cNvSpPr txBox="1"/>
          <p:nvPr>
            <p:ph type="ctrTitle"/>
          </p:nvPr>
        </p:nvSpPr>
        <p:spPr>
          <a:xfrm>
            <a:off x="658375" y="869175"/>
            <a:ext cx="7174800" cy="8382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a:t>Datasets</a:t>
            </a:r>
            <a:endParaRPr/>
          </a:p>
        </p:txBody>
      </p:sp>
      <p:sp>
        <p:nvSpPr>
          <p:cNvPr id="105" name="Google Shape;105;g2d1a0bc50b1_1_48"/>
          <p:cNvSpPr txBox="1"/>
          <p:nvPr>
            <p:ph idx="1" type="body"/>
          </p:nvPr>
        </p:nvSpPr>
        <p:spPr>
          <a:xfrm>
            <a:off x="615975" y="2787102"/>
            <a:ext cx="6663900" cy="2478000"/>
          </a:xfrm>
          <a:prstGeom prst="rect">
            <a:avLst/>
          </a:prstGeom>
          <a:noFill/>
          <a:ln>
            <a:noFill/>
          </a:ln>
        </p:spPr>
        <p:txBody>
          <a:bodyPr anchorCtr="0" anchor="t" bIns="45700" lIns="0" spcFirstLastPara="1" rIns="91425" wrap="square" tIns="45700">
            <a:noAutofit/>
          </a:bodyPr>
          <a:lstStyle/>
          <a:p>
            <a:pPr indent="0" lvl="0" marL="0" rtl="0" algn="l">
              <a:lnSpc>
                <a:spcPct val="130000"/>
              </a:lnSpc>
              <a:spcBef>
                <a:spcPts val="0"/>
              </a:spcBef>
              <a:spcAft>
                <a:spcPts val="0"/>
              </a:spcAft>
              <a:buSzPts val="3360"/>
              <a:buNone/>
            </a:pPr>
            <a:r>
              <a:rPr lang="en-US"/>
              <a:t>Amazon polarity</a:t>
            </a:r>
            <a:endParaRPr/>
          </a:p>
          <a:p>
            <a:pPr indent="0" lvl="0" marL="0" rtl="0" algn="l">
              <a:lnSpc>
                <a:spcPct val="130000"/>
              </a:lnSpc>
              <a:spcBef>
                <a:spcPts val="0"/>
              </a:spcBef>
              <a:spcAft>
                <a:spcPts val="0"/>
              </a:spcAft>
              <a:buSzPts val="3360"/>
              <a:buNone/>
            </a:pPr>
            <a:r>
              <a:rPr lang="en-US"/>
              <a:t>Amazon full reviews</a:t>
            </a:r>
            <a:endParaRPr/>
          </a:p>
          <a:p>
            <a:pPr indent="0" lvl="0" marL="0" rtl="0" algn="l">
              <a:spcBef>
                <a:spcPts val="0"/>
              </a:spcBef>
              <a:spcAft>
                <a:spcPts val="0"/>
              </a:spcAft>
              <a:buSzPts val="3360"/>
              <a:buNone/>
            </a:pPr>
            <a:r>
              <a:rPr lang="en-US"/>
              <a:t>Yelp</a:t>
            </a:r>
            <a:r>
              <a:rPr lang="en-US"/>
              <a:t> polarity</a:t>
            </a:r>
            <a:endParaRPr/>
          </a:p>
          <a:p>
            <a:pPr indent="0" lvl="0" marL="0" rtl="0" algn="l">
              <a:spcBef>
                <a:spcPts val="0"/>
              </a:spcBef>
              <a:spcAft>
                <a:spcPts val="0"/>
              </a:spcAft>
              <a:buSzPts val="3360"/>
              <a:buNone/>
            </a:pPr>
            <a:r>
              <a:rPr lang="en-US"/>
              <a:t>Yelp full reviews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d1a0bc50b1_1_27"/>
          <p:cNvSpPr txBox="1"/>
          <p:nvPr>
            <p:ph type="title"/>
          </p:nvPr>
        </p:nvSpPr>
        <p:spPr>
          <a:xfrm>
            <a:off x="566928" y="9721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Datasets</a:t>
            </a:r>
            <a:endParaRPr/>
          </a:p>
        </p:txBody>
      </p:sp>
      <p:sp>
        <p:nvSpPr>
          <p:cNvPr id="111" name="Google Shape;111;g2d1a0bc50b1_1_27"/>
          <p:cNvSpPr txBox="1"/>
          <p:nvPr>
            <p:ph idx="1" type="body"/>
          </p:nvPr>
        </p:nvSpPr>
        <p:spPr>
          <a:xfrm>
            <a:off x="566925" y="1563125"/>
            <a:ext cx="5373300" cy="48012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None/>
            </a:pPr>
            <a:r>
              <a:rPr b="1" lang="en-US"/>
              <a:t>Yelp full </a:t>
            </a:r>
            <a:r>
              <a:rPr b="1" lang="en-US"/>
              <a:t>review dataset - </a:t>
            </a:r>
            <a:r>
              <a:rPr b="1" lang="en-US" u="sng">
                <a:solidFill>
                  <a:schemeClr val="hlink"/>
                </a:solidFill>
                <a:hlinkClick r:id="rId3"/>
              </a:rPr>
              <a:t>Link</a:t>
            </a:r>
            <a:endParaRPr b="1"/>
          </a:p>
          <a:p>
            <a:pPr indent="-365760" lvl="0" marL="457200" rtl="0" algn="l">
              <a:lnSpc>
                <a:spcPct val="130000"/>
              </a:lnSpc>
              <a:spcBef>
                <a:spcPts val="0"/>
              </a:spcBef>
              <a:spcAft>
                <a:spcPts val="0"/>
              </a:spcAft>
              <a:buSzPts val="2160"/>
              <a:buChar char="-"/>
            </a:pPr>
            <a:r>
              <a:rPr lang="en-US"/>
              <a:t>2</a:t>
            </a:r>
            <a:r>
              <a:rPr lang="en-US"/>
              <a:t>0% of the original train dataset, 130,000 data points</a:t>
            </a:r>
            <a:endParaRPr/>
          </a:p>
          <a:p>
            <a:pPr indent="-365760" lvl="0" marL="457200" rtl="0" algn="l">
              <a:lnSpc>
                <a:spcPct val="130000"/>
              </a:lnSpc>
              <a:spcBef>
                <a:spcPts val="0"/>
              </a:spcBef>
              <a:spcAft>
                <a:spcPts val="0"/>
              </a:spcAft>
              <a:buSzPts val="2160"/>
              <a:buChar char="-"/>
            </a:pPr>
            <a:r>
              <a:rPr lang="en-US"/>
              <a:t>10% of the original test dataset, 5000 data points</a:t>
            </a:r>
            <a:endParaRPr/>
          </a:p>
          <a:p>
            <a:pPr indent="0" lvl="0" marL="0" rtl="0" algn="l">
              <a:spcBef>
                <a:spcPts val="0"/>
              </a:spcBef>
              <a:spcAft>
                <a:spcPts val="0"/>
              </a:spcAft>
              <a:buNone/>
            </a:pPr>
            <a:r>
              <a:rPr b="1" lang="en-US"/>
              <a:t>Yelp polarity review dataset - </a:t>
            </a:r>
            <a:r>
              <a:rPr b="1" lang="en-US" u="sng">
                <a:solidFill>
                  <a:schemeClr val="dk2"/>
                </a:solidFill>
                <a:hlinkClick r:id="rId4">
                  <a:extLst>
                    <a:ext uri="{A12FA001-AC4F-418D-AE19-62706E023703}">
                      <ahyp:hlinkClr val="tx"/>
                    </a:ext>
                  </a:extLst>
                </a:hlinkClick>
              </a:rPr>
              <a:t>Link</a:t>
            </a:r>
            <a:endParaRPr b="1"/>
          </a:p>
          <a:p>
            <a:pPr indent="-365760" lvl="0" marL="457200" rtl="0" algn="l">
              <a:spcBef>
                <a:spcPts val="0"/>
              </a:spcBef>
              <a:spcAft>
                <a:spcPts val="0"/>
              </a:spcAft>
              <a:buSzPts val="2160"/>
              <a:buChar char="-"/>
            </a:pPr>
            <a:r>
              <a:rPr lang="en-US"/>
              <a:t>20% of the original train dataset, 112,000 data points</a:t>
            </a:r>
            <a:endParaRPr/>
          </a:p>
          <a:p>
            <a:pPr indent="-365760" lvl="0" marL="457200" rtl="0" algn="l">
              <a:spcBef>
                <a:spcPts val="0"/>
              </a:spcBef>
              <a:spcAft>
                <a:spcPts val="0"/>
              </a:spcAft>
              <a:buSzPts val="2160"/>
              <a:buChar char="-"/>
            </a:pPr>
            <a:r>
              <a:rPr lang="en-US"/>
              <a:t>10% of the original test dataset, 3800 data points</a:t>
            </a:r>
            <a:endParaRPr/>
          </a:p>
          <a:p>
            <a:pPr indent="0" lvl="0" marL="0" rtl="0" algn="l">
              <a:lnSpc>
                <a:spcPct val="130000"/>
              </a:lnSpc>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30000"/>
              </a:lnSpc>
              <a:spcBef>
                <a:spcPts val="0"/>
              </a:spcBef>
              <a:spcAft>
                <a:spcPts val="0"/>
              </a:spcAft>
              <a:buNone/>
            </a:pPr>
            <a:r>
              <a:t/>
            </a:r>
            <a:endParaRPr/>
          </a:p>
        </p:txBody>
      </p:sp>
      <p:sp>
        <p:nvSpPr>
          <p:cNvPr id="112" name="Google Shape;112;g2d1a0bc50b1_1_27"/>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3" name="Google Shape;113;g2d1a0bc50b1_1_27"/>
          <p:cNvPicPr preferRelativeResize="0"/>
          <p:nvPr/>
        </p:nvPicPr>
        <p:blipFill>
          <a:blip r:embed="rId5">
            <a:alphaModFix/>
          </a:blip>
          <a:stretch>
            <a:fillRect/>
          </a:stretch>
        </p:blipFill>
        <p:spPr>
          <a:xfrm>
            <a:off x="6301400" y="1198377"/>
            <a:ext cx="5589324" cy="2350575"/>
          </a:xfrm>
          <a:prstGeom prst="rect">
            <a:avLst/>
          </a:prstGeom>
          <a:noFill/>
          <a:ln>
            <a:noFill/>
          </a:ln>
        </p:spPr>
      </p:pic>
      <p:pic>
        <p:nvPicPr>
          <p:cNvPr id="114" name="Google Shape;114;g2d1a0bc50b1_1_27"/>
          <p:cNvPicPr preferRelativeResize="0"/>
          <p:nvPr/>
        </p:nvPicPr>
        <p:blipFill>
          <a:blip r:embed="rId6">
            <a:alphaModFix/>
          </a:blip>
          <a:stretch>
            <a:fillRect/>
          </a:stretch>
        </p:blipFill>
        <p:spPr>
          <a:xfrm>
            <a:off x="6493550" y="3701352"/>
            <a:ext cx="2979255" cy="2466022"/>
          </a:xfrm>
          <a:prstGeom prst="rect">
            <a:avLst/>
          </a:prstGeom>
          <a:noFill/>
          <a:ln>
            <a:noFill/>
          </a:ln>
        </p:spPr>
      </p:pic>
      <p:pic>
        <p:nvPicPr>
          <p:cNvPr id="115" name="Google Shape;115;g2d1a0bc50b1_1_27"/>
          <p:cNvPicPr preferRelativeResize="0"/>
          <p:nvPr/>
        </p:nvPicPr>
        <p:blipFill>
          <a:blip r:embed="rId7">
            <a:alphaModFix/>
          </a:blip>
          <a:stretch>
            <a:fillRect/>
          </a:stretch>
        </p:blipFill>
        <p:spPr>
          <a:xfrm>
            <a:off x="566925" y="5601450"/>
            <a:ext cx="1855875" cy="1027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d1a0bc50b1_2_6"/>
          <p:cNvSpPr txBox="1"/>
          <p:nvPr>
            <p:ph type="title"/>
          </p:nvPr>
        </p:nvSpPr>
        <p:spPr>
          <a:xfrm>
            <a:off x="566928" y="9721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Yelp </a:t>
            </a:r>
            <a:r>
              <a:rPr lang="en-US"/>
              <a:t>Datasets</a:t>
            </a:r>
            <a:endParaRPr/>
          </a:p>
        </p:txBody>
      </p:sp>
      <p:sp>
        <p:nvSpPr>
          <p:cNvPr id="121" name="Google Shape;121;g2d1a0bc50b1_2_6"/>
          <p:cNvSpPr txBox="1"/>
          <p:nvPr>
            <p:ph idx="1" type="body"/>
          </p:nvPr>
        </p:nvSpPr>
        <p:spPr>
          <a:xfrm>
            <a:off x="566925" y="1883675"/>
            <a:ext cx="4951200" cy="38481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None/>
            </a:pPr>
            <a:r>
              <a:rPr b="1" lang="en-US"/>
              <a:t>Amazon </a:t>
            </a:r>
            <a:r>
              <a:rPr b="1" lang="en-US"/>
              <a:t>full review dataset - </a:t>
            </a:r>
            <a:r>
              <a:rPr b="1" lang="en-US" u="sng">
                <a:solidFill>
                  <a:schemeClr val="hlink"/>
                </a:solidFill>
                <a:hlinkClick r:id="rId3"/>
              </a:rPr>
              <a:t>Link</a:t>
            </a:r>
            <a:endParaRPr b="1"/>
          </a:p>
          <a:p>
            <a:pPr indent="-365760" lvl="0" marL="457200" rtl="0" algn="l">
              <a:lnSpc>
                <a:spcPct val="130000"/>
              </a:lnSpc>
              <a:spcBef>
                <a:spcPts val="0"/>
              </a:spcBef>
              <a:spcAft>
                <a:spcPts val="0"/>
              </a:spcAft>
              <a:buSzPts val="2160"/>
              <a:buChar char="-"/>
            </a:pPr>
            <a:r>
              <a:rPr lang="en-US"/>
              <a:t>20% of the original train dataset, 150,000 data points</a:t>
            </a:r>
            <a:endParaRPr/>
          </a:p>
          <a:p>
            <a:pPr indent="-365760" lvl="0" marL="457200" rtl="0" algn="l">
              <a:lnSpc>
                <a:spcPct val="130000"/>
              </a:lnSpc>
              <a:spcBef>
                <a:spcPts val="0"/>
              </a:spcBef>
              <a:spcAft>
                <a:spcPts val="0"/>
              </a:spcAft>
              <a:buSzPts val="2160"/>
              <a:buChar char="-"/>
            </a:pPr>
            <a:r>
              <a:rPr lang="en-US"/>
              <a:t>10% of the original test dataset, 6500 data points</a:t>
            </a:r>
            <a:endParaRPr/>
          </a:p>
          <a:p>
            <a:pPr indent="0" lvl="0" marL="0" rtl="0" algn="l">
              <a:spcBef>
                <a:spcPts val="0"/>
              </a:spcBef>
              <a:spcAft>
                <a:spcPts val="0"/>
              </a:spcAft>
              <a:buNone/>
            </a:pPr>
            <a:r>
              <a:rPr b="1" lang="en-US"/>
              <a:t>Amazon </a:t>
            </a:r>
            <a:r>
              <a:rPr b="1" lang="en-US"/>
              <a:t>polarity review dataset - </a:t>
            </a:r>
            <a:r>
              <a:rPr b="1" lang="en-US" u="sng">
                <a:solidFill>
                  <a:schemeClr val="dk2"/>
                </a:solidFill>
                <a:hlinkClick r:id="rId4">
                  <a:extLst>
                    <a:ext uri="{A12FA001-AC4F-418D-AE19-62706E023703}">
                      <ahyp:hlinkClr val="tx"/>
                    </a:ext>
                  </a:extLst>
                </a:hlinkClick>
              </a:rPr>
              <a:t>Link</a:t>
            </a:r>
            <a:endParaRPr b="1"/>
          </a:p>
          <a:p>
            <a:pPr indent="-365760" lvl="0" marL="457200" rtl="0" algn="l">
              <a:spcBef>
                <a:spcPts val="0"/>
              </a:spcBef>
              <a:spcAft>
                <a:spcPts val="0"/>
              </a:spcAft>
              <a:buSzPts val="2160"/>
              <a:buChar char="-"/>
            </a:pPr>
            <a:r>
              <a:rPr lang="en-US"/>
              <a:t>20% of the original train dataset, 180,000 data points</a:t>
            </a:r>
            <a:endParaRPr/>
          </a:p>
          <a:p>
            <a:pPr indent="-365760" lvl="0" marL="457200" rtl="0" algn="l">
              <a:spcBef>
                <a:spcPts val="0"/>
              </a:spcBef>
              <a:spcAft>
                <a:spcPts val="0"/>
              </a:spcAft>
              <a:buSzPts val="2160"/>
              <a:buChar char="-"/>
            </a:pPr>
            <a:r>
              <a:rPr lang="en-US"/>
              <a:t>10% of the original test dataset, 4000 data points</a:t>
            </a:r>
            <a:endParaRPr/>
          </a:p>
          <a:p>
            <a:pPr indent="0" lvl="0" marL="1371600" rtl="0" algn="l">
              <a:lnSpc>
                <a:spcPct val="130000"/>
              </a:lnSpc>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30000"/>
              </a:lnSpc>
              <a:spcBef>
                <a:spcPts val="0"/>
              </a:spcBef>
              <a:spcAft>
                <a:spcPts val="0"/>
              </a:spcAft>
              <a:buNone/>
            </a:pPr>
            <a:r>
              <a:t/>
            </a:r>
            <a:endParaRPr/>
          </a:p>
        </p:txBody>
      </p:sp>
      <p:sp>
        <p:nvSpPr>
          <p:cNvPr id="122" name="Google Shape;122;g2d1a0bc50b1_2_6"/>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3" name="Google Shape;123;g2d1a0bc50b1_2_6"/>
          <p:cNvPicPr preferRelativeResize="0"/>
          <p:nvPr/>
        </p:nvPicPr>
        <p:blipFill>
          <a:blip r:embed="rId5">
            <a:alphaModFix/>
          </a:blip>
          <a:stretch>
            <a:fillRect/>
          </a:stretch>
        </p:blipFill>
        <p:spPr>
          <a:xfrm>
            <a:off x="307050" y="5731700"/>
            <a:ext cx="2109075" cy="1078725"/>
          </a:xfrm>
          <a:prstGeom prst="rect">
            <a:avLst/>
          </a:prstGeom>
          <a:noFill/>
          <a:ln>
            <a:noFill/>
          </a:ln>
        </p:spPr>
      </p:pic>
      <p:pic>
        <p:nvPicPr>
          <p:cNvPr id="124" name="Google Shape;124;g2d1a0bc50b1_2_6"/>
          <p:cNvPicPr preferRelativeResize="0"/>
          <p:nvPr/>
        </p:nvPicPr>
        <p:blipFill>
          <a:blip r:embed="rId6">
            <a:alphaModFix/>
          </a:blip>
          <a:stretch>
            <a:fillRect/>
          </a:stretch>
        </p:blipFill>
        <p:spPr>
          <a:xfrm>
            <a:off x="5617775" y="1219616"/>
            <a:ext cx="6369075" cy="2706348"/>
          </a:xfrm>
          <a:prstGeom prst="rect">
            <a:avLst/>
          </a:prstGeom>
          <a:noFill/>
          <a:ln>
            <a:noFill/>
          </a:ln>
        </p:spPr>
      </p:pic>
      <p:pic>
        <p:nvPicPr>
          <p:cNvPr id="125" name="Google Shape;125;g2d1a0bc50b1_2_6"/>
          <p:cNvPicPr preferRelativeResize="0"/>
          <p:nvPr/>
        </p:nvPicPr>
        <p:blipFill>
          <a:blip r:embed="rId7">
            <a:alphaModFix/>
          </a:blip>
          <a:stretch>
            <a:fillRect/>
          </a:stretch>
        </p:blipFill>
        <p:spPr>
          <a:xfrm>
            <a:off x="5965950" y="4078364"/>
            <a:ext cx="2538544" cy="20890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d1b4d3ad6d_1_5"/>
          <p:cNvSpPr txBox="1"/>
          <p:nvPr>
            <p:ph type="title"/>
          </p:nvPr>
        </p:nvSpPr>
        <p:spPr>
          <a:xfrm>
            <a:off x="577528" y="11629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BONUS: Real-world deep learning application</a:t>
            </a:r>
            <a:endParaRPr/>
          </a:p>
        </p:txBody>
      </p:sp>
      <p:sp>
        <p:nvSpPr>
          <p:cNvPr id="131" name="Google Shape;131;g2d1b4d3ad6d_1_5"/>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2" name="Google Shape;132;g2d1b4d3ad6d_1_5"/>
          <p:cNvSpPr txBox="1"/>
          <p:nvPr>
            <p:ph idx="1" type="body"/>
          </p:nvPr>
        </p:nvSpPr>
        <p:spPr>
          <a:xfrm>
            <a:off x="566925" y="1883684"/>
            <a:ext cx="10880700" cy="4801200"/>
          </a:xfrm>
          <a:prstGeom prst="rect">
            <a:avLst/>
          </a:prstGeom>
          <a:noFill/>
          <a:ln>
            <a:noFill/>
          </a:ln>
        </p:spPr>
        <p:txBody>
          <a:bodyPr anchorCtr="0" anchor="t" bIns="45700" lIns="91425" spcFirstLastPara="1" rIns="91425" wrap="square" tIns="45700">
            <a:noAutofit/>
          </a:bodyPr>
          <a:lstStyle/>
          <a:p>
            <a:pPr indent="-365760" lvl="0" marL="457200" rtl="0" algn="l">
              <a:lnSpc>
                <a:spcPct val="130000"/>
              </a:lnSpc>
              <a:spcBef>
                <a:spcPts val="0"/>
              </a:spcBef>
              <a:spcAft>
                <a:spcPts val="0"/>
              </a:spcAft>
              <a:buSzPts val="2160"/>
              <a:buChar char="-"/>
            </a:pPr>
            <a:r>
              <a:rPr b="1" lang="en-US"/>
              <a:t>Real world datasets: </a:t>
            </a:r>
            <a:r>
              <a:rPr lang="en-US"/>
              <a:t>U</a:t>
            </a:r>
            <a:r>
              <a:rPr lang="en-US"/>
              <a:t>tilized </a:t>
            </a:r>
            <a:r>
              <a:rPr b="1" lang="en-US" u="sng">
                <a:solidFill>
                  <a:schemeClr val="hlink"/>
                </a:solidFill>
                <a:hlinkClick r:id="rId3"/>
              </a:rPr>
              <a:t>Amazon</a:t>
            </a:r>
            <a:r>
              <a:rPr lang="en-US"/>
              <a:t> </a:t>
            </a:r>
            <a:r>
              <a:rPr lang="en-US"/>
              <a:t>and </a:t>
            </a:r>
            <a:r>
              <a:rPr b="1" lang="en-US" u="sng">
                <a:solidFill>
                  <a:schemeClr val="hlink"/>
                </a:solidFill>
                <a:hlinkClick r:id="rId4"/>
              </a:rPr>
              <a:t>Yelp</a:t>
            </a:r>
            <a:r>
              <a:rPr lang="en-US"/>
              <a:t> datasets, which are rich in diverse sentiments and opinions expressed by real users.</a:t>
            </a:r>
            <a:endParaRPr/>
          </a:p>
          <a:p>
            <a:pPr indent="-365760" lvl="0" marL="457200" rtl="0" algn="l">
              <a:lnSpc>
                <a:spcPct val="130000"/>
              </a:lnSpc>
              <a:spcBef>
                <a:spcPts val="0"/>
              </a:spcBef>
              <a:spcAft>
                <a:spcPts val="0"/>
              </a:spcAft>
              <a:buSzPts val="2160"/>
              <a:buChar char="-"/>
            </a:pPr>
            <a:r>
              <a:rPr b="1" lang="en-US"/>
              <a:t>Vast Use Cases: </a:t>
            </a:r>
            <a:r>
              <a:rPr lang="en-US" u="sng">
                <a:solidFill>
                  <a:schemeClr val="hlink"/>
                </a:solidFill>
                <a:hlinkClick r:id="rId5"/>
              </a:rPr>
              <a:t>Sentiment Analysis</a:t>
            </a:r>
            <a:r>
              <a:rPr lang="en-US"/>
              <a:t> has a broad applicability. It is not limited to just one industry or sector but has applications across diverse fields such as marketing, customer service, product development, and even public opinion analysis.</a:t>
            </a:r>
            <a:endParaRPr/>
          </a:p>
          <a:p>
            <a:pPr indent="-365760" lvl="0" marL="457200" rtl="0" algn="l">
              <a:lnSpc>
                <a:spcPct val="130000"/>
              </a:lnSpc>
              <a:spcBef>
                <a:spcPts val="0"/>
              </a:spcBef>
              <a:spcAft>
                <a:spcPts val="0"/>
              </a:spcAft>
              <a:buSzPts val="2160"/>
              <a:buChar char="-"/>
            </a:pPr>
            <a:r>
              <a:rPr b="1" lang="en-US"/>
              <a:t>Deep Learning Models: </a:t>
            </a:r>
            <a:r>
              <a:rPr lang="en-US"/>
              <a:t>Leveraged deep learning models to address the challenges of sentiment analysis employing state-of-the-art methodologies to tackle real-world problems effectively.</a:t>
            </a:r>
            <a:endParaRPr/>
          </a:p>
          <a:p>
            <a:pPr indent="-365760" lvl="0" marL="457200" rtl="0" algn="l">
              <a:lnSpc>
                <a:spcPct val="130000"/>
              </a:lnSpc>
              <a:spcBef>
                <a:spcPts val="0"/>
              </a:spcBef>
              <a:spcAft>
                <a:spcPts val="0"/>
              </a:spcAft>
              <a:buSzPts val="2160"/>
              <a:buChar char="-"/>
            </a:pPr>
            <a:r>
              <a:rPr b="1" lang="en-US"/>
              <a:t>Practical Implications: </a:t>
            </a:r>
            <a:r>
              <a:rPr lang="en-US"/>
              <a:t>Helping businesses make data-driven decisions, improving customer experiences, or enhancing product development processes.</a:t>
            </a:r>
            <a:endParaRPr/>
          </a:p>
          <a:p>
            <a:pPr indent="-365760" lvl="0" marL="457200" rtl="0" algn="l">
              <a:lnSpc>
                <a:spcPct val="130000"/>
              </a:lnSpc>
              <a:spcBef>
                <a:spcPts val="0"/>
              </a:spcBef>
              <a:spcAft>
                <a:spcPts val="0"/>
              </a:spcAft>
              <a:buSzPts val="2160"/>
              <a:buChar char="-"/>
            </a:pPr>
            <a:r>
              <a:rPr lang="en-US"/>
              <a:t>Sentiment Analysis using Deep Learning models can lead to meaningful outcomes and drive positive change in various domains.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d1b4d3ad6d_1_21"/>
          <p:cNvSpPr txBox="1"/>
          <p:nvPr>
            <p:ph type="ctrTitle"/>
          </p:nvPr>
        </p:nvSpPr>
        <p:spPr>
          <a:xfrm>
            <a:off x="615975" y="646750"/>
            <a:ext cx="7174800" cy="19026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a:t>Data Preprocessing</a:t>
            </a:r>
            <a:endParaRPr/>
          </a:p>
        </p:txBody>
      </p:sp>
      <p:sp>
        <p:nvSpPr>
          <p:cNvPr id="138" name="Google Shape;138;g2d1b4d3ad6d_1_21"/>
          <p:cNvSpPr txBox="1"/>
          <p:nvPr>
            <p:ph idx="1" type="body"/>
          </p:nvPr>
        </p:nvSpPr>
        <p:spPr>
          <a:xfrm>
            <a:off x="615975" y="2787102"/>
            <a:ext cx="6663900" cy="2478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SzPts val="3360"/>
              <a:buNone/>
            </a:pPr>
            <a:r>
              <a:rPr lang="en-US"/>
              <a:t>Natural Language Processing</a:t>
            </a:r>
            <a:endParaRPr/>
          </a:p>
          <a:p>
            <a:pPr indent="0" lvl="0" marL="0" rtl="0" algn="l">
              <a:spcBef>
                <a:spcPts val="0"/>
              </a:spcBef>
              <a:spcAft>
                <a:spcPts val="0"/>
              </a:spcAft>
              <a:buSzPts val="3360"/>
              <a:buNone/>
            </a:pPr>
            <a:r>
              <a:rPr lang="en-US"/>
              <a:t>Label Encoding</a:t>
            </a:r>
            <a:endParaRPr/>
          </a:p>
          <a:p>
            <a:pPr indent="0" lvl="0" marL="0" rtl="0" algn="l">
              <a:spcBef>
                <a:spcPts val="0"/>
              </a:spcBef>
              <a:spcAft>
                <a:spcPts val="0"/>
              </a:spcAft>
              <a:buSzPts val="3360"/>
              <a:buNone/>
            </a:pPr>
            <a:r>
              <a:rPr lang="en-US"/>
              <a:t>Tokenization</a:t>
            </a:r>
            <a:endParaRPr/>
          </a:p>
          <a:p>
            <a:pPr indent="0" lvl="0" marL="0" rtl="0" algn="l">
              <a:spcBef>
                <a:spcPts val="0"/>
              </a:spcBef>
              <a:spcAft>
                <a:spcPts val="0"/>
              </a:spcAft>
              <a:buSzPts val="3360"/>
              <a:buNone/>
            </a:pPr>
            <a:r>
              <a:rPr lang="en-US"/>
              <a:t>Padding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2019-04-04T19:20:28Z</dcterms:created>
  <dc:creator>Division of University Communications</dc:creator>
</cp:coreProperties>
</file>