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7" r:id="rId3"/>
    <p:sldId id="268" r:id="rId4"/>
    <p:sldId id="269" r:id="rId5"/>
    <p:sldId id="270" r:id="rId6"/>
    <p:sldId id="272" r:id="rId7"/>
    <p:sldId id="287" r:id="rId8"/>
    <p:sldId id="286" r:id="rId9"/>
    <p:sldId id="284" r:id="rId10"/>
    <p:sldId id="295" r:id="rId11"/>
    <p:sldId id="296" r:id="rId12"/>
    <p:sldId id="297" r:id="rId13"/>
    <p:sldId id="298" r:id="rId14"/>
    <p:sldId id="292" r:id="rId15"/>
    <p:sldId id="280" r:id="rId16"/>
  </p:sldIdLst>
  <p:sldSz cx="9144000" cy="5143500" type="screen16x9"/>
  <p:notesSz cx="6858000" cy="9144000"/>
  <p:embeddedFontLst>
    <p:embeddedFont>
      <p:font typeface="Montserrat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76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6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139363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53284" y="1421881"/>
            <a:ext cx="8512500" cy="218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</a:t>
            </a: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Credit Card Default Prediction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1" y="124691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Defaulters with different category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09903" y="1219201"/>
            <a:ext cx="792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we have female defaulters more than males in some age groups ranging 21-50 years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160" y="877613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- SEX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Number of defaulters order by S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437" y="1567403"/>
            <a:ext cx="4865208" cy="34170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1" y="124691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Defaulters with different category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09903" y="1219201"/>
            <a:ext cx="792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We can see there is no trend or behavior of married or unmarried people as a defaulter. 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160" y="877613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- MARRIAGE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Defaulters Percentage order by Marri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525" y="1607322"/>
            <a:ext cx="4003777" cy="33364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1" y="124691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Defaulters with different category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09902" y="1145631"/>
            <a:ext cx="87340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Married people between the age of 30-35 have maximum chances of being defaulters, same for unmarried, which confirms marriage is not the case, Age is. 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160" y="783023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- MARRIAGE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Defaulters Percentage order by Marriage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986" y="1876576"/>
            <a:ext cx="4939277" cy="32669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1" y="124691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Defaulters with different category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09903" y="1219201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University level student tend to default more followed by graduate and high school students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160" y="877613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- EDUCATION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Defaulters Percentage order by Educ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627" y="1734979"/>
            <a:ext cx="3898675" cy="32488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763" y="0"/>
            <a:ext cx="2808000" cy="755700"/>
          </a:xfrm>
        </p:spPr>
        <p:txBody>
          <a:bodyPr/>
          <a:lstStyle/>
          <a:p>
            <a:pPr algn="ctr"/>
            <a:r>
              <a:rPr lang="en-US" sz="2400" b="1" dirty="0" smtClean="0"/>
              <a:t>Classification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3930" y="1576830"/>
            <a:ext cx="2349063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tx1"/>
                </a:solidFill>
              </a:rPr>
              <a:t>Random Forest:</a:t>
            </a:r>
            <a:r>
              <a:rPr lang="en-US" sz="1600" b="1" dirty="0" smtClean="0">
                <a:solidFill>
                  <a:schemeClr val="tx1"/>
                </a:solidFill>
              </a:rPr>
              <a:t>-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b="1" dirty="0" smtClean="0">
                <a:solidFill>
                  <a:schemeClr val="bg1"/>
                </a:solidFill>
              </a:rPr>
              <a:t>Recall– </a:t>
            </a:r>
            <a:r>
              <a:rPr lang="en-IN" sz="1600" b="1" dirty="0" smtClean="0">
                <a:solidFill>
                  <a:schemeClr val="tx1"/>
                </a:solidFill>
              </a:rPr>
              <a:t>37%</a:t>
            </a:r>
          </a:p>
          <a:p>
            <a:pPr>
              <a:buFont typeface="Arial" pitchFamily="34" charset="0"/>
              <a:buChar char="•"/>
            </a:pPr>
            <a:endParaRPr lang="en-IN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1600" b="1" dirty="0" smtClean="0">
                <a:solidFill>
                  <a:schemeClr val="bg1"/>
                </a:solidFill>
              </a:rPr>
              <a:t>AUC score – </a:t>
            </a:r>
            <a:r>
              <a:rPr lang="en-IN" sz="1600" b="1" dirty="0" smtClean="0">
                <a:solidFill>
                  <a:schemeClr val="tx1"/>
                </a:solidFill>
              </a:rPr>
              <a:t>66%</a:t>
            </a:r>
          </a:p>
          <a:p>
            <a:endParaRPr lang="en-IN" sz="1600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936" y="3195792"/>
            <a:ext cx="2343057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tx1"/>
                </a:solidFill>
              </a:rPr>
              <a:t>KNN:</a:t>
            </a:r>
            <a:r>
              <a:rPr lang="en-US" sz="1600" b="1" dirty="0" smtClean="0">
                <a:solidFill>
                  <a:schemeClr val="tx1"/>
                </a:solidFill>
              </a:rPr>
              <a:t>-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endParaRPr lang="en-US" sz="1600" b="1" dirty="0" smtClean="0"/>
          </a:p>
          <a:p>
            <a:pPr>
              <a:buFont typeface="Arial" pitchFamily="34" charset="0"/>
              <a:buChar char="•"/>
            </a:pPr>
            <a:r>
              <a:rPr lang="en-IN" sz="1600" b="1" dirty="0" smtClean="0">
                <a:solidFill>
                  <a:schemeClr val="bg1"/>
                </a:solidFill>
              </a:rPr>
              <a:t>Recall– </a:t>
            </a:r>
            <a:r>
              <a:rPr lang="en-IN" sz="1600" b="1" dirty="0" smtClean="0">
                <a:solidFill>
                  <a:schemeClr val="tx1"/>
                </a:solidFill>
              </a:rPr>
              <a:t>9%</a:t>
            </a:r>
          </a:p>
          <a:p>
            <a:pPr>
              <a:buFont typeface="Arial" pitchFamily="34" charset="0"/>
              <a:buChar char="•"/>
            </a:pPr>
            <a:endParaRPr lang="en-IN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1600" b="1" dirty="0" smtClean="0">
                <a:solidFill>
                  <a:schemeClr val="bg1"/>
                </a:solidFill>
              </a:rPr>
              <a:t>AUC score – </a:t>
            </a:r>
            <a:r>
              <a:rPr lang="en-IN" sz="1600" b="1" dirty="0" smtClean="0">
                <a:solidFill>
                  <a:schemeClr val="tx1"/>
                </a:solidFill>
              </a:rPr>
              <a:t>53%</a:t>
            </a:r>
          </a:p>
          <a:p>
            <a:endParaRPr lang="en-IN" sz="1600" b="1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9143" y="1571576"/>
            <a:ext cx="4120057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tx1"/>
                </a:solidFill>
              </a:rPr>
              <a:t>Random Forest:</a:t>
            </a:r>
            <a:r>
              <a:rPr lang="en-US" sz="1600" b="1" dirty="0" smtClean="0">
                <a:solidFill>
                  <a:schemeClr val="tx1"/>
                </a:solidFill>
              </a:rPr>
              <a:t>-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b="1" dirty="0" smtClean="0">
                <a:solidFill>
                  <a:schemeClr val="bg1"/>
                </a:solidFill>
              </a:rPr>
              <a:t>Recall – </a:t>
            </a:r>
            <a:r>
              <a:rPr lang="en-IN" sz="1600" b="1" dirty="0" smtClean="0">
                <a:solidFill>
                  <a:schemeClr val="tx1"/>
                </a:solidFill>
              </a:rPr>
              <a:t>83%</a:t>
            </a:r>
          </a:p>
          <a:p>
            <a:pPr>
              <a:buFont typeface="Arial" pitchFamily="34" charset="0"/>
              <a:buChar char="•"/>
            </a:pPr>
            <a:endParaRPr lang="en-IN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1600" b="1" dirty="0" smtClean="0">
                <a:solidFill>
                  <a:schemeClr val="bg1"/>
                </a:solidFill>
              </a:rPr>
              <a:t>AUC score – </a:t>
            </a:r>
            <a:r>
              <a:rPr lang="en-IN" sz="1600" b="1" dirty="0" smtClean="0">
                <a:solidFill>
                  <a:schemeClr val="tx1"/>
                </a:solidFill>
              </a:rPr>
              <a:t>87%</a:t>
            </a:r>
          </a:p>
          <a:p>
            <a:endParaRPr lang="en-IN" sz="1600" b="1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5661" y="3216164"/>
            <a:ext cx="4124559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tx1"/>
                </a:solidFill>
              </a:rPr>
              <a:t>KNN:</a:t>
            </a:r>
            <a:r>
              <a:rPr lang="en-US" sz="1600" b="1" dirty="0" smtClean="0">
                <a:solidFill>
                  <a:schemeClr val="tx1"/>
                </a:solidFill>
              </a:rPr>
              <a:t>-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endParaRPr lang="en-US" sz="1600" b="1" dirty="0" smtClean="0"/>
          </a:p>
          <a:p>
            <a:pPr>
              <a:buFont typeface="Arial" pitchFamily="34" charset="0"/>
              <a:buChar char="•"/>
            </a:pPr>
            <a:r>
              <a:rPr lang="en-IN" sz="1600" b="1" dirty="0" smtClean="0">
                <a:solidFill>
                  <a:schemeClr val="bg1"/>
                </a:solidFill>
              </a:rPr>
              <a:t>Recall – </a:t>
            </a:r>
            <a:r>
              <a:rPr lang="en-IN" sz="1600" b="1" dirty="0" smtClean="0">
                <a:solidFill>
                  <a:schemeClr val="tx1"/>
                </a:solidFill>
              </a:rPr>
              <a:t>82%</a:t>
            </a:r>
          </a:p>
          <a:p>
            <a:pPr>
              <a:buFont typeface="Arial" pitchFamily="34" charset="0"/>
              <a:buChar char="•"/>
            </a:pPr>
            <a:endParaRPr lang="en-IN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1600" b="1" dirty="0" smtClean="0">
                <a:solidFill>
                  <a:schemeClr val="bg1"/>
                </a:solidFill>
              </a:rPr>
              <a:t>AUC score – </a:t>
            </a:r>
            <a:r>
              <a:rPr lang="en-IN" sz="1600" b="1" dirty="0" smtClean="0">
                <a:solidFill>
                  <a:schemeClr val="tx1"/>
                </a:solidFill>
              </a:rPr>
              <a:t>80%</a:t>
            </a:r>
          </a:p>
          <a:p>
            <a:endParaRPr lang="en-IN" sz="1600" b="1" dirty="0" smtClean="0">
              <a:solidFill>
                <a:schemeClr val="bg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26266" y="737656"/>
            <a:ext cx="4151443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With unbalanced Dataset</a:t>
            </a:r>
          </a:p>
          <a:p>
            <a:pPr lvl="0">
              <a:buClr>
                <a:schemeClr val="dk1"/>
              </a:buClr>
              <a:buSzPts val="2400"/>
            </a:pPr>
            <a:r>
              <a:rPr lang="en-IN" sz="1000" b="1" dirty="0" smtClean="0">
                <a:solidFill>
                  <a:schemeClr val="tx1"/>
                </a:solidFill>
              </a:rPr>
              <a:t>(Recall is more imp in this problem case)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735052" y="966952"/>
            <a:ext cx="4151443" cy="80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With balanced Dataset</a:t>
            </a:r>
          </a:p>
          <a:p>
            <a:pPr>
              <a:buClr>
                <a:schemeClr val="dk1"/>
              </a:buClr>
              <a:buSzPts val="2400"/>
            </a:pPr>
            <a:r>
              <a:rPr lang="en-IN" sz="1000" b="1" dirty="0" smtClean="0">
                <a:solidFill>
                  <a:schemeClr val="tx1"/>
                </a:solidFill>
              </a:rPr>
              <a:t>(Recall is more imp in this problem case)</a:t>
            </a:r>
            <a:endParaRPr lang="en-US" sz="1000" b="1" dirty="0" smtClean="0">
              <a:solidFill>
                <a:schemeClr val="dk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tabLst/>
              <a:defRPr/>
            </a:pPr>
            <a:endParaRPr lang="en-IN" sz="1800" b="1" dirty="0" smtClean="0">
              <a:solidFill>
                <a:schemeClr val="dk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5034" y="1645144"/>
            <a:ext cx="1860332" cy="30469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tx1"/>
                </a:solidFill>
              </a:rPr>
              <a:t>XGBoost</a:t>
            </a:r>
          </a:p>
          <a:p>
            <a:endParaRPr lang="en-IN" sz="1600" dirty="0" smtClean="0"/>
          </a:p>
          <a:p>
            <a:endParaRPr lang="en-IN" sz="1600" dirty="0" smtClean="0"/>
          </a:p>
          <a:p>
            <a:endParaRPr lang="en-IN" sz="1600" dirty="0" smtClean="0"/>
          </a:p>
          <a:p>
            <a:endParaRPr lang="en-IN" sz="1600" dirty="0" smtClean="0"/>
          </a:p>
          <a:p>
            <a:endParaRPr lang="en-IN" sz="1600" dirty="0" smtClean="0"/>
          </a:p>
          <a:p>
            <a:endParaRPr lang="en-IN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b="1" dirty="0" smtClean="0">
                <a:solidFill>
                  <a:schemeClr val="bg1"/>
                </a:solidFill>
              </a:rPr>
              <a:t>Recall</a:t>
            </a:r>
            <a:r>
              <a:rPr lang="en-IN" sz="1600" b="1" dirty="0" smtClean="0">
                <a:solidFill>
                  <a:schemeClr val="bg1"/>
                </a:solidFill>
              </a:rPr>
              <a:t>– </a:t>
            </a:r>
            <a:r>
              <a:rPr lang="en-IN" sz="1600" b="1" dirty="0" smtClean="0">
                <a:solidFill>
                  <a:schemeClr val="tx1"/>
                </a:solidFill>
              </a:rPr>
              <a:t>38%</a:t>
            </a:r>
            <a:endParaRPr lang="en-IN" sz="16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1600" b="1" dirty="0" smtClean="0">
                <a:solidFill>
                  <a:schemeClr val="bg1"/>
                </a:solidFill>
              </a:rPr>
              <a:t>AUC score – </a:t>
            </a:r>
            <a:r>
              <a:rPr lang="en-IN" sz="1600" b="1" dirty="0" smtClean="0">
                <a:solidFill>
                  <a:schemeClr val="tx1"/>
                </a:solidFill>
              </a:rPr>
              <a:t>66%</a:t>
            </a:r>
          </a:p>
          <a:p>
            <a:endParaRPr lang="en-IN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705" y="108585"/>
            <a:ext cx="8520600" cy="741325"/>
          </a:xfrm>
        </p:spPr>
        <p:txBody>
          <a:bodyPr/>
          <a:lstStyle/>
          <a:p>
            <a:pPr algn="l"/>
            <a:r>
              <a:rPr lang="en-US" sz="3200" b="1" dirty="0" smtClean="0"/>
              <a:t>Conclusions 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6634" y="862458"/>
            <a:ext cx="90073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we have 22% defaulters in our dataset and 77% persons are non defaulters</a:t>
            </a:r>
          </a:p>
          <a:p>
            <a:pPr>
              <a:buFont typeface="Arial" pitchFamily="34" charset="0"/>
              <a:buChar char="•"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The data shows that most people are of age range 20-40 and a few only from 50-60 age group</a:t>
            </a:r>
          </a:p>
          <a:p>
            <a:pPr>
              <a:buFont typeface="Arial" pitchFamily="34" charset="0"/>
              <a:buChar char="•"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Most people are with 10-20K of credit limit 	</a:t>
            </a:r>
          </a:p>
          <a:p>
            <a:pPr>
              <a:buFont typeface="Arial" pitchFamily="34" charset="0"/>
              <a:buChar char="•"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We have maximum clients from 21-30 age group followed by 31-40. </a:t>
            </a:r>
          </a:p>
          <a:p>
            <a:pPr>
              <a:buFont typeface="Arial" pitchFamily="34" charset="0"/>
              <a:buChar char="•"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With increasing age group the number of clients that will default the payment next month is decreasing</a:t>
            </a:r>
          </a:p>
          <a:p>
            <a:pPr>
              <a:buFont typeface="Arial" pitchFamily="34" charset="0"/>
              <a:buChar char="•"/>
            </a:pPr>
            <a:endParaRPr lang="en-IN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There is no trend or behavior of married or unmarried people as a defaulter. </a:t>
            </a:r>
          </a:p>
          <a:p>
            <a:pPr>
              <a:buFont typeface="Arial" pitchFamily="34" charset="0"/>
              <a:buChar char="•"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we have overall more male defaulters but female defaulters are more than males in some age groups ranging 21-50 years </a:t>
            </a:r>
          </a:p>
          <a:p>
            <a:pPr>
              <a:buFont typeface="Arial" pitchFamily="34" charset="0"/>
              <a:buChar char="•"/>
            </a:pPr>
            <a:endParaRPr lang="en-IN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bg1"/>
                </a:solidFill>
              </a:rPr>
              <a:t>Recall is the best accuracy metrics here, because if the algorithm will not detect the defaulters, that will encounter more loss to the bank</a:t>
            </a:r>
          </a:p>
          <a:p>
            <a:pPr>
              <a:buFont typeface="Arial" pitchFamily="34" charset="0"/>
              <a:buChar char="•"/>
            </a:pPr>
            <a:endParaRPr lang="en-IN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bg1"/>
                </a:solidFill>
              </a:rPr>
              <a:t>Random Forest with SMOT gives the maximum Recall of 83% in this case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192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72" y="176646"/>
            <a:ext cx="8520600" cy="675409"/>
          </a:xfrm>
        </p:spPr>
        <p:txBody>
          <a:bodyPr/>
          <a:lstStyle/>
          <a:p>
            <a:pPr algn="l"/>
            <a:r>
              <a:rPr lang="en-US" sz="3200" b="1" dirty="0"/>
              <a:t>C</a:t>
            </a:r>
            <a:r>
              <a:rPr lang="en-US" sz="3200" b="1" dirty="0" smtClean="0"/>
              <a:t>ontent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3290" y="1039090"/>
            <a:ext cx="852054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800" b="1" dirty="0" smtClean="0">
                <a:solidFill>
                  <a:schemeClr val="tx1"/>
                </a:solidFill>
                <a:latin typeface="Montserrat"/>
                <a:sym typeface="Montserrat"/>
              </a:rPr>
              <a:t>Checking the data </a:t>
            </a:r>
          </a:p>
          <a:p>
            <a:pPr marL="342900" indent="-342900">
              <a:buAutoNum type="arabicPeriod"/>
            </a:pPr>
            <a:endParaRPr lang="en-US" sz="18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lvl="7" indent="-285750">
              <a:buFont typeface="Arial" pitchFamily="34" charset="0"/>
              <a:buChar char="•"/>
            </a:pPr>
            <a:r>
              <a:rPr lang="en-IN" sz="1600" b="1" dirty="0" smtClean="0">
                <a:solidFill>
                  <a:schemeClr val="lt1"/>
                </a:solidFill>
                <a:latin typeface="Montserrat"/>
                <a:sym typeface="Montserrat"/>
              </a:rPr>
              <a:t>Checking Defaulters ratio</a:t>
            </a:r>
          </a:p>
          <a:p>
            <a:pPr marL="285750" lvl="7" indent="-285750">
              <a:buFont typeface="Arial" pitchFamily="34" charset="0"/>
              <a:buChar char="•"/>
            </a:pPr>
            <a:r>
              <a:rPr lang="en-IN" sz="1600" b="1" dirty="0" smtClean="0">
                <a:solidFill>
                  <a:schemeClr val="lt1"/>
                </a:solidFill>
                <a:latin typeface="Montserrat"/>
                <a:sym typeface="Montserrat"/>
              </a:rPr>
              <a:t>Gist of Age and Credit limit</a:t>
            </a:r>
          </a:p>
          <a:p>
            <a:pPr marL="285750" lvl="7" indent="-285750">
              <a:buFont typeface="Arial" pitchFamily="34" charset="0"/>
              <a:buChar char="•"/>
            </a:pPr>
            <a:r>
              <a:rPr lang="en-IN" sz="1600" b="1" dirty="0" smtClean="0">
                <a:solidFill>
                  <a:schemeClr val="lt1"/>
                </a:solidFill>
                <a:latin typeface="Montserrat"/>
                <a:sym typeface="Montserrat"/>
              </a:rPr>
              <a:t>Clients in each Age group </a:t>
            </a:r>
          </a:p>
          <a:p>
            <a:pPr marL="285750" lvl="7" indent="-285750">
              <a:buFont typeface="Arial" pitchFamily="34" charset="0"/>
              <a:buChar char="•"/>
            </a:pPr>
            <a:r>
              <a:rPr lang="en-IN" sz="1600" b="1" dirty="0" smtClean="0">
                <a:solidFill>
                  <a:schemeClr val="lt1"/>
                </a:solidFill>
                <a:latin typeface="Montserrat"/>
                <a:sym typeface="Montserrat"/>
              </a:rPr>
              <a:t>Defaulters with different category wise</a:t>
            </a:r>
            <a:endParaRPr lang="en-US" sz="1600" b="1" dirty="0" smtClean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lvl="7" indent="-285750">
              <a:buFont typeface="Arial" pitchFamily="34" charset="0"/>
              <a:buChar char="•"/>
            </a:pPr>
            <a:endParaRPr lang="en-IN" sz="1800" b="1" dirty="0" smtClean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lvl="7" indent="-285750">
              <a:buFont typeface="Arial" pitchFamily="34" charset="0"/>
              <a:buChar char="•"/>
            </a:pPr>
            <a:endParaRPr lang="en-IN" sz="1800" b="1" dirty="0" smtClean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lvl="7" indent="-285750">
              <a:buFont typeface="Arial" pitchFamily="34" charset="0"/>
              <a:buChar char="•"/>
            </a:pPr>
            <a:endParaRPr lang="en-US" sz="1800" b="1" dirty="0" smtClean="0">
              <a:solidFill>
                <a:schemeClr val="lt1"/>
              </a:solidFill>
              <a:latin typeface="Montserrat"/>
              <a:sym typeface="Montserrat"/>
            </a:endParaRPr>
          </a:p>
          <a:p>
            <a:r>
              <a:rPr lang="en-US" sz="1800" b="1" dirty="0" smtClean="0">
                <a:solidFill>
                  <a:schemeClr val="accent2"/>
                </a:solidFill>
              </a:rPr>
              <a:t>2.</a:t>
            </a:r>
            <a:r>
              <a:rPr lang="en-US" sz="1800" b="1" dirty="0" smtClean="0">
                <a:solidFill>
                  <a:schemeClr val="tx1"/>
                </a:solidFill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Montserrat" charset="0"/>
              </a:rPr>
              <a:t>Implementing Classification techniques</a:t>
            </a:r>
            <a:endParaRPr lang="en-US" sz="1800" b="1" dirty="0">
              <a:solidFill>
                <a:schemeClr val="tx1"/>
              </a:solidFill>
              <a:latin typeface="Montserrat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>
              <a:solidFill>
                <a:schemeClr val="lt1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447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72" y="176646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Problem Statement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8698" y="1806347"/>
            <a:ext cx="83854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Montserrat"/>
                <a:sym typeface="Montserrat"/>
              </a:rPr>
              <a:t>Predicting if a customer will default the payment </a:t>
            </a:r>
            <a:endParaRPr lang="en-US" sz="4000" b="1" dirty="0">
              <a:solidFill>
                <a:schemeClr val="bg1"/>
              </a:solidFill>
              <a:latin typeface="Montserrat"/>
              <a:sym typeface="Montserrat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4000" b="1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4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154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72" y="176646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Data Summary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3291" y="1039091"/>
            <a:ext cx="83854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16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Data set name – </a:t>
            </a:r>
            <a:r>
              <a:rPr lang="en-US" sz="1600" b="1" dirty="0" smtClean="0">
                <a:solidFill>
                  <a:schemeClr val="bg1"/>
                </a:solidFill>
              </a:rPr>
              <a:t>default of credit card clients</a:t>
            </a:r>
            <a:endParaRPr lang="en-IN" sz="1600" b="1" dirty="0" smtClean="0">
              <a:solidFill>
                <a:schemeClr val="bg1"/>
              </a:solidFill>
              <a:latin typeface="Montserrat"/>
              <a:sym typeface="Montserrat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600" b="1" dirty="0" smtClean="0">
              <a:solidFill>
                <a:schemeClr val="bg1"/>
              </a:solidFill>
              <a:latin typeface="Montserrat"/>
              <a:sym typeface="Montserrat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Montserrat"/>
              <a:sym typeface="Montserrat"/>
            </a:endParaRPr>
          </a:p>
          <a:p>
            <a:pPr marL="285750" indent="-285750"/>
            <a:r>
              <a:rPr lang="en-US" sz="1600" b="1" dirty="0" smtClean="0">
                <a:solidFill>
                  <a:schemeClr val="tx1"/>
                </a:solidFill>
                <a:latin typeface="Montserrat"/>
                <a:sym typeface="Montserrat"/>
              </a:rPr>
              <a:t>Shape of combined Dataset- </a:t>
            </a:r>
            <a:r>
              <a:rPr lang="en-US" sz="1600" b="1" dirty="0" smtClean="0">
                <a:solidFill>
                  <a:schemeClr val="bg1"/>
                </a:solidFill>
              </a:rPr>
              <a:t>30000 rows, 26 columns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6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6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>
              <a:solidFill>
                <a:schemeClr val="bg1"/>
              </a:solidFill>
            </a:endParaRPr>
          </a:p>
          <a:p>
            <a:pPr marL="285750" indent="-285750"/>
            <a:r>
              <a:rPr lang="en-US" sz="1600" b="1" dirty="0" smtClean="0">
                <a:solidFill>
                  <a:schemeClr val="tx1"/>
                </a:solidFill>
              </a:rPr>
              <a:t>Columns - </a:t>
            </a:r>
            <a:r>
              <a:rPr lang="en-US" sz="1600" b="1" dirty="0" smtClean="0">
                <a:solidFill>
                  <a:schemeClr val="bg1"/>
                </a:solidFill>
              </a:rPr>
              <a:t>'ID', 'LIMIT_BAL', 'SEX', 'EDUCATION', 'MARRIAGE', 'AGE', 'PAY_0', 'PAY_2', 'PAY_3', 'PAY_4', 'PAY_5', 'PAY_6', 'BILL_AMT1', 'BILL_AMT2', 'BILL_AMT3', 'BILL_AMT4', 'BILL_AMT5', 'BILL_AMT6', 'PAY_AMT1', 'PAY_AMT2', 'PAY_AMT3', 'PAY_AMT4', 'PAY_AMT5', 'PAY_AMT6', 'defaulters', 'AGE_BIN</a:t>
            </a:r>
            <a:r>
              <a:rPr lang="en-US" sz="1600" dirty="0" smtClean="0"/>
              <a:t>'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154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892" y="21020"/>
            <a:ext cx="8520600" cy="675409"/>
          </a:xfrm>
        </p:spPr>
        <p:txBody>
          <a:bodyPr/>
          <a:lstStyle/>
          <a:p>
            <a:r>
              <a:rPr lang="en-US" sz="3200" b="1" dirty="0" smtClean="0"/>
              <a:t>Cleaning dataset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7784" y="2303064"/>
            <a:ext cx="8790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All the values were already non null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154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1" y="124691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Defaulter’s Ratio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2759" y="903891"/>
            <a:ext cx="792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so we have 22% defaulters in our dataset and 77% persons are non defaulters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defaulter 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524" y="1514260"/>
            <a:ext cx="3455814" cy="34836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1" y="124691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Gist of Age and Credit limit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2252" y="1082567"/>
            <a:ext cx="426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 data shows that most people are of age range 20-40 and a few only from 50-60 age group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age distribu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88" y="1918652"/>
            <a:ext cx="3764540" cy="2522242"/>
          </a:xfrm>
          <a:prstGeom prst="rect">
            <a:avLst/>
          </a:prstGeom>
        </p:spPr>
      </p:pic>
      <p:pic>
        <p:nvPicPr>
          <p:cNvPr id="8" name="Picture 7" descr="balance distribu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629" y="1799089"/>
            <a:ext cx="3595136" cy="26257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13894" y="1066800"/>
            <a:ext cx="426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 data shows that most people are with 10-20K of credit limit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1" y="145712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Clients in each Age group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77776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We have maximum clients from 21-30 age group followed by 31-40. 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Hence with increasing age group the number of clients that will default the payment next month is decreasing.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Number of clients in each age grou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986" y="1436595"/>
            <a:ext cx="5551061" cy="36192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1" y="124691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Defaulters with different category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09903" y="1271751"/>
            <a:ext cx="792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So we have more male defaulters 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defaulters by s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380" y="1623514"/>
            <a:ext cx="5081158" cy="34043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5160" y="877613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- SEX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6385</TotalTime>
  <Words>179</Words>
  <Application>Microsoft Office PowerPoint</Application>
  <PresentationFormat>On-screen Show (16:9)</PresentationFormat>
  <Paragraphs>104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Montserrat</vt:lpstr>
      <vt:lpstr>Simple Light</vt:lpstr>
      <vt:lpstr>           Capstone Project Credit Card Default Prediction </vt:lpstr>
      <vt:lpstr>Content</vt:lpstr>
      <vt:lpstr>Problem Statement</vt:lpstr>
      <vt:lpstr>Data Summary</vt:lpstr>
      <vt:lpstr>Cleaning dataset</vt:lpstr>
      <vt:lpstr>Defaulter’s Ratio</vt:lpstr>
      <vt:lpstr>Gist of Age and Credit limit</vt:lpstr>
      <vt:lpstr>Clients in each Age group</vt:lpstr>
      <vt:lpstr>Defaulters with different category</vt:lpstr>
      <vt:lpstr>Defaulters with different category</vt:lpstr>
      <vt:lpstr>Defaulters with different category</vt:lpstr>
      <vt:lpstr>Defaulters with different category</vt:lpstr>
      <vt:lpstr>Defaulters with different category</vt:lpstr>
      <vt:lpstr>Classification</vt:lpstr>
      <vt:lpstr>Conclusions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Hotel Booking Analysis  </dc:title>
  <cp:lastModifiedBy>Windows User</cp:lastModifiedBy>
  <cp:revision>105</cp:revision>
  <dcterms:modified xsi:type="dcterms:W3CDTF">2021-04-08T18:23:04Z</dcterms:modified>
</cp:coreProperties>
</file>