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7" r:id="rId3"/>
    <p:sldId id="268" r:id="rId4"/>
    <p:sldId id="269" r:id="rId5"/>
    <p:sldId id="270" r:id="rId6"/>
    <p:sldId id="272" r:id="rId7"/>
    <p:sldId id="287" r:id="rId8"/>
    <p:sldId id="286" r:id="rId9"/>
    <p:sldId id="284" r:id="rId10"/>
    <p:sldId id="285" r:id="rId11"/>
    <p:sldId id="294" r:id="rId12"/>
    <p:sldId id="288" r:id="rId13"/>
    <p:sldId id="289" r:id="rId14"/>
    <p:sldId id="290" r:id="rId15"/>
    <p:sldId id="291" r:id="rId16"/>
    <p:sldId id="292" r:id="rId17"/>
    <p:sldId id="293" r:id="rId18"/>
    <p:sldId id="280" r:id="rId19"/>
  </p:sldIdLst>
  <p:sldSz cx="9144000" cy="5143500" type="screen16x9"/>
  <p:notesSz cx="6858000" cy="9144000"/>
  <p:embeddedFontLst>
    <p:embeddedFont>
      <p:font typeface="Montserrat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5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139363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63795" y="1569026"/>
            <a:ext cx="8512500" cy="218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</a:t>
            </a: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Retail Sales Prediction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1" y="124691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Average Sales by Store 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46538" y="1250731"/>
            <a:ext cx="8103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Average Sales by store Type –a : 5738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Average Sales by store Type –b : 10058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Average Sales by store Type –c : 5723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Average Sales by store Type –d : 5641</a:t>
            </a:r>
          </a:p>
          <a:p>
            <a:endParaRPr lang="en-IN" sz="1800" b="1" dirty="0" smtClean="0">
              <a:solidFill>
                <a:schemeClr val="bg1"/>
              </a:solidFill>
            </a:endParaRPr>
          </a:p>
          <a:p>
            <a:endParaRPr lang="en-IN" sz="1800" b="1" dirty="0" smtClean="0">
              <a:solidFill>
                <a:schemeClr val="bg1"/>
              </a:solidFill>
            </a:endParaRPr>
          </a:p>
          <a:p>
            <a:endParaRPr lang="en-IN" sz="1800" b="1" dirty="0" smtClean="0">
              <a:solidFill>
                <a:schemeClr val="bg1"/>
              </a:solidFill>
            </a:endParaRPr>
          </a:p>
          <a:p>
            <a:r>
              <a:rPr lang="en-IN" sz="1800" b="1" dirty="0" smtClean="0">
                <a:solidFill>
                  <a:schemeClr val="bg1"/>
                </a:solidFill>
              </a:rPr>
              <a:t>So we can say maximum sales by store type “b”, but also the number of store with type “b” is minimum so we should consider type “a”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1" y="124691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Sales distribution</a:t>
            </a:r>
            <a:endParaRPr lang="en-US" sz="3200" b="1" dirty="0"/>
          </a:p>
        </p:txBody>
      </p:sp>
      <p:pic>
        <p:nvPicPr>
          <p:cNvPr id="6" name="Picture 5" descr="sales distribution after remove sk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570" y="1556657"/>
            <a:ext cx="4357984" cy="2852058"/>
          </a:xfrm>
          <a:prstGeom prst="rect">
            <a:avLst/>
          </a:prstGeom>
        </p:spPr>
      </p:pic>
      <p:pic>
        <p:nvPicPr>
          <p:cNvPr id="8" name="Picture 7" descr="sales distribu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78429"/>
            <a:ext cx="4420932" cy="28520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" y="1034143"/>
            <a:ext cx="6814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Right skewed changes to approximately normal distribution using </a:t>
            </a:r>
            <a:r>
              <a:rPr lang="en-IN" b="1" dirty="0" err="1" smtClean="0">
                <a:solidFill>
                  <a:schemeClr val="bg1"/>
                </a:solidFill>
              </a:rPr>
              <a:t>Sqrt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1" y="124691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Distribution in independent features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034143"/>
            <a:ext cx="6814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Right skewed changes to approximately normal distribution using </a:t>
            </a:r>
            <a:r>
              <a:rPr lang="en-IN" b="1" dirty="0" err="1" smtClean="0">
                <a:solidFill>
                  <a:schemeClr val="bg1"/>
                </a:solidFill>
              </a:rPr>
              <a:t>Sqrt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competition distance distribu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01" y="1818289"/>
            <a:ext cx="4172760" cy="2774402"/>
          </a:xfrm>
          <a:prstGeom prst="rect">
            <a:avLst/>
          </a:prstGeom>
        </p:spPr>
      </p:pic>
      <p:pic>
        <p:nvPicPr>
          <p:cNvPr id="10" name="Picture 9" descr="competition distance ln distribu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010" y="1831655"/>
            <a:ext cx="4120692" cy="277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1" y="124691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Distribution in independent features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034143"/>
            <a:ext cx="6814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Right skewed but after transformation changes to a bit left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competition open distribu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0" y="1758190"/>
            <a:ext cx="4322583" cy="2874016"/>
          </a:xfrm>
          <a:prstGeom prst="rect">
            <a:avLst/>
          </a:prstGeom>
        </p:spPr>
      </p:pic>
      <p:pic>
        <p:nvPicPr>
          <p:cNvPr id="8" name="Picture 7" descr="competition open ln distribu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020" y="1761044"/>
            <a:ext cx="4322583" cy="287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1" y="124691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Distribution in independent features</a:t>
            </a:r>
            <a:endParaRPr lang="en-US" sz="3200" b="1" dirty="0"/>
          </a:p>
        </p:txBody>
      </p:sp>
      <p:pic>
        <p:nvPicPr>
          <p:cNvPr id="7" name="Picture 6" descr="promo ln distribu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780" y="1695131"/>
            <a:ext cx="4268626" cy="2838141"/>
          </a:xfrm>
          <a:prstGeom prst="rect">
            <a:avLst/>
          </a:prstGeom>
        </p:spPr>
      </p:pic>
      <p:pic>
        <p:nvPicPr>
          <p:cNvPr id="10" name="Picture 9" descr="promo open distribu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50" y="1666454"/>
            <a:ext cx="4268626" cy="283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1" y="124691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Distribution in independent features</a:t>
            </a:r>
            <a:endParaRPr lang="en-US" sz="3200" b="1" dirty="0"/>
          </a:p>
        </p:txBody>
      </p:sp>
      <p:pic>
        <p:nvPicPr>
          <p:cNvPr id="5" name="Picture 4" descr="customer l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429" y="1390329"/>
            <a:ext cx="4417428" cy="2937077"/>
          </a:xfrm>
          <a:prstGeom prst="rect">
            <a:avLst/>
          </a:prstGeom>
        </p:spPr>
      </p:pic>
      <p:pic>
        <p:nvPicPr>
          <p:cNvPr id="6" name="Picture 5" descr="custom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82" y="1393184"/>
            <a:ext cx="4417428" cy="293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1" y="124691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Regressions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5007" y="1303283"/>
            <a:ext cx="65164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Accuracies by different algorithms:</a:t>
            </a:r>
            <a:r>
              <a:rPr lang="en-US" sz="2000" b="1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bg1"/>
                </a:solidFill>
              </a:rPr>
              <a:t>Linear Regression </a:t>
            </a:r>
            <a:r>
              <a:rPr lang="en-IN" sz="2000" b="1" dirty="0" smtClean="0">
                <a:solidFill>
                  <a:schemeClr val="bg1"/>
                </a:solidFill>
              </a:rPr>
              <a:t>– </a:t>
            </a:r>
            <a:r>
              <a:rPr lang="en-IN" sz="2000" b="1" dirty="0" smtClean="0">
                <a:solidFill>
                  <a:schemeClr val="tx1"/>
                </a:solidFill>
              </a:rPr>
              <a:t>82%</a:t>
            </a:r>
          </a:p>
          <a:p>
            <a:pPr>
              <a:buFont typeface="Arial" pitchFamily="34" charset="0"/>
              <a:buChar char="•"/>
            </a:pPr>
            <a:endParaRPr lang="en-IN" sz="20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bg1"/>
                </a:solidFill>
              </a:rPr>
              <a:t>Lasso – </a:t>
            </a:r>
            <a:r>
              <a:rPr lang="en-IN" sz="2000" b="1" dirty="0" smtClean="0">
                <a:solidFill>
                  <a:schemeClr val="tx1"/>
                </a:solidFill>
              </a:rPr>
              <a:t>73%</a:t>
            </a:r>
          </a:p>
          <a:p>
            <a:pPr>
              <a:buFont typeface="Arial" pitchFamily="34" charset="0"/>
              <a:buChar char="•"/>
            </a:pPr>
            <a:endParaRPr lang="en-IN" sz="20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bg1"/>
                </a:solidFill>
              </a:rPr>
              <a:t>Decision Tree – </a:t>
            </a:r>
            <a:r>
              <a:rPr lang="en-IN" sz="2000" b="1" dirty="0" smtClean="0">
                <a:solidFill>
                  <a:schemeClr val="tx1"/>
                </a:solidFill>
              </a:rPr>
              <a:t>94.5% </a:t>
            </a:r>
          </a:p>
          <a:p>
            <a:pPr>
              <a:buFont typeface="Arial" pitchFamily="34" charset="0"/>
              <a:buChar char="•"/>
            </a:pPr>
            <a:endParaRPr lang="en-IN" sz="20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bg1"/>
                </a:solidFill>
              </a:rPr>
              <a:t>Cross Validation with Decision Tree – </a:t>
            </a:r>
            <a:r>
              <a:rPr lang="en-IN" sz="2000" b="1" dirty="0" smtClean="0">
                <a:solidFill>
                  <a:schemeClr val="tx1"/>
                </a:solidFill>
              </a:rPr>
              <a:t>94.2%</a:t>
            </a:r>
            <a:endParaRPr lang="en-US" sz="2000" b="1" dirty="0" smtClean="0">
              <a:solidFill>
                <a:schemeClr val="tx1"/>
              </a:solidFill>
            </a:endParaRPr>
          </a:p>
          <a:p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1" y="124691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Distribution in independent features</a:t>
            </a:r>
            <a:endParaRPr lang="en-US" sz="3200" b="1" dirty="0"/>
          </a:p>
        </p:txBody>
      </p:sp>
      <p:pic>
        <p:nvPicPr>
          <p:cNvPr id="5" name="Picture 4" descr="customer l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429" y="1390329"/>
            <a:ext cx="4417428" cy="2937077"/>
          </a:xfrm>
          <a:prstGeom prst="rect">
            <a:avLst/>
          </a:prstGeom>
        </p:spPr>
      </p:pic>
      <p:pic>
        <p:nvPicPr>
          <p:cNvPr id="6" name="Picture 5" descr="custom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82" y="1393184"/>
            <a:ext cx="4417428" cy="293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36" y="297766"/>
            <a:ext cx="8520600" cy="741325"/>
          </a:xfrm>
        </p:spPr>
        <p:txBody>
          <a:bodyPr/>
          <a:lstStyle/>
          <a:p>
            <a:pPr algn="l"/>
            <a:r>
              <a:rPr lang="en-US" sz="3200" b="1" dirty="0" smtClean="0"/>
              <a:t>Conclusions 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1998" y="1072661"/>
            <a:ext cx="882200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bg1"/>
                </a:solidFill>
              </a:rPr>
              <a:t>There are </a:t>
            </a:r>
            <a:r>
              <a:rPr lang="en-US" b="1" dirty="0" smtClean="0">
                <a:solidFill>
                  <a:schemeClr val="bg1"/>
                </a:solidFill>
              </a:rPr>
              <a:t>4 different type of stores among which 54% stores are of type – a which is maximum, and the least is type </a:t>
            </a:r>
            <a:r>
              <a:rPr lang="en-US" b="1" dirty="0" smtClean="0">
                <a:solidFill>
                  <a:schemeClr val="bg1"/>
                </a:solidFill>
              </a:rPr>
              <a:t>– b</a:t>
            </a:r>
          </a:p>
          <a:p>
            <a:pPr>
              <a:buFont typeface="Arial" pitchFamily="34" charset="0"/>
              <a:buChar char="•"/>
            </a:pPr>
            <a:endParaRPr lang="en-IN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bg1"/>
                </a:solidFill>
              </a:rPr>
              <a:t>There are </a:t>
            </a:r>
            <a:r>
              <a:rPr lang="en-US" b="1" dirty="0" smtClean="0">
                <a:solidFill>
                  <a:schemeClr val="bg1"/>
                </a:solidFill>
              </a:rPr>
              <a:t>1115 different stores among which 38% stores are running promo and 62% are not</a:t>
            </a:r>
          </a:p>
          <a:p>
            <a:pPr>
              <a:buFont typeface="Arial" pitchFamily="34" charset="0"/>
              <a:buChar char="•"/>
            </a:pPr>
            <a:endParaRPr lang="en-IN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bg1"/>
                </a:solidFill>
              </a:rPr>
              <a:t>we can say maximum sales by store type “b”, but also the number of store with type “b” is minimum so we should consider type “a”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bg1"/>
                </a:solidFill>
              </a:rPr>
              <a:t> From 212 stores, store number - </a:t>
            </a:r>
            <a:r>
              <a:rPr lang="en-US" b="1" dirty="0" smtClean="0">
                <a:solidFill>
                  <a:schemeClr val="bg1"/>
                </a:solidFill>
              </a:rPr>
              <a:t>158, 277, 370, 612, 637, 808, 960 had run the promo for maximum number of months i.e. 71 months</a:t>
            </a:r>
          </a:p>
          <a:p>
            <a:pPr>
              <a:buFont typeface="Arial" pitchFamily="34" charset="0"/>
              <a:buChar char="•"/>
            </a:pPr>
            <a:endParaRPr lang="en-IN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bg1"/>
                </a:solidFill>
              </a:rPr>
              <a:t> Store </a:t>
            </a:r>
            <a:r>
              <a:rPr lang="en-IN" b="1" dirty="0" smtClean="0">
                <a:solidFill>
                  <a:schemeClr val="bg1"/>
                </a:solidFill>
              </a:rPr>
              <a:t>number 815 has a competition from year 1900, so more than 100 </a:t>
            </a:r>
            <a:r>
              <a:rPr lang="en-IN" b="1" dirty="0" smtClean="0">
                <a:solidFill>
                  <a:schemeClr val="bg1"/>
                </a:solidFill>
              </a:rPr>
              <a:t>years</a:t>
            </a:r>
            <a:endParaRPr lang="en-US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 </a:t>
            </a:r>
            <a:r>
              <a:rPr lang="en-US" b="1" dirty="0" smtClean="0">
                <a:solidFill>
                  <a:schemeClr val="bg1"/>
                </a:solidFill>
              </a:rPr>
              <a:t>We</a:t>
            </a:r>
            <a:r>
              <a:rPr lang="en-US" b="1" dirty="0" smtClean="0">
                <a:solidFill>
                  <a:schemeClr val="bg1"/>
                </a:solidFill>
              </a:rPr>
              <a:t> can make these </a:t>
            </a:r>
            <a:r>
              <a:rPr lang="en-US" b="1" dirty="0" err="1" smtClean="0">
                <a:solidFill>
                  <a:schemeClr val="bg1"/>
                </a:solidFill>
              </a:rPr>
              <a:t>PromoOpen</a:t>
            </a:r>
            <a:r>
              <a:rPr lang="en-US" b="1" dirty="0" smtClean="0">
                <a:solidFill>
                  <a:schemeClr val="bg1"/>
                </a:solidFill>
              </a:rPr>
              <a:t> negative values to zeros, because they have not started the promos at that </a:t>
            </a:r>
            <a:r>
              <a:rPr lang="en-US" b="1" dirty="0" smtClean="0">
                <a:solidFill>
                  <a:schemeClr val="bg1"/>
                </a:solidFill>
              </a:rPr>
              <a:t>time</a:t>
            </a:r>
          </a:p>
          <a:p>
            <a:pPr>
              <a:buFont typeface="Arial" pitchFamily="34" charset="0"/>
              <a:buChar char="•"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 Decision</a:t>
            </a:r>
            <a:r>
              <a:rPr lang="en-US" b="1" dirty="0" smtClean="0">
                <a:solidFill>
                  <a:schemeClr val="bg1"/>
                </a:solidFill>
              </a:rPr>
              <a:t> tree is the best for this dataset problem</a:t>
            </a:r>
          </a:p>
          <a:p>
            <a:pPr>
              <a:buFont typeface="Arial" pitchFamily="34" charset="0"/>
              <a:buChar char="•"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192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72" y="176646"/>
            <a:ext cx="8520600" cy="675409"/>
          </a:xfrm>
        </p:spPr>
        <p:txBody>
          <a:bodyPr/>
          <a:lstStyle/>
          <a:p>
            <a:pPr algn="l"/>
            <a:r>
              <a:rPr lang="en-US" sz="3200" b="1" dirty="0"/>
              <a:t>C</a:t>
            </a:r>
            <a:r>
              <a:rPr lang="en-US" sz="3200" b="1" dirty="0" smtClean="0"/>
              <a:t>ontent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3290" y="1039090"/>
            <a:ext cx="852054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800" b="1" dirty="0" smtClean="0">
                <a:solidFill>
                  <a:schemeClr val="tx1"/>
                </a:solidFill>
                <a:latin typeface="Montserrat"/>
                <a:sym typeface="Montserrat"/>
              </a:rPr>
              <a:t>Wrangling the data </a:t>
            </a:r>
          </a:p>
          <a:p>
            <a:pPr marL="342900" indent="-342900">
              <a:buAutoNum type="arabicPeriod"/>
            </a:pPr>
            <a:endParaRPr lang="en-US" sz="18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lvl="7" indent="-285750">
              <a:buFont typeface="Arial" pitchFamily="34" charset="0"/>
              <a:buChar char="•"/>
            </a:pPr>
            <a:r>
              <a:rPr lang="en-IN" sz="1800" b="1" dirty="0" smtClean="0">
                <a:solidFill>
                  <a:schemeClr val="lt1"/>
                </a:solidFill>
                <a:latin typeface="Montserrat"/>
                <a:sym typeface="Montserrat"/>
              </a:rPr>
              <a:t>Dealing with Null Values</a:t>
            </a:r>
            <a:endParaRPr lang="en-US" sz="1800" b="1" dirty="0" smtClean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lvl="7" indent="-285750">
              <a:buFont typeface="Arial" pitchFamily="34" charset="0"/>
              <a:buChar char="•"/>
            </a:pPr>
            <a:r>
              <a:rPr lang="en-IN" sz="1800" b="1" dirty="0" smtClean="0">
                <a:solidFill>
                  <a:schemeClr val="lt1"/>
                </a:solidFill>
                <a:latin typeface="Montserrat"/>
                <a:sym typeface="Montserrat"/>
              </a:rPr>
              <a:t>Converting </a:t>
            </a:r>
            <a:r>
              <a:rPr lang="en-IN" sz="1800" b="1" dirty="0" err="1" smtClean="0">
                <a:solidFill>
                  <a:schemeClr val="lt1"/>
                </a:solidFill>
                <a:latin typeface="Montserrat"/>
                <a:sym typeface="Montserrat"/>
              </a:rPr>
              <a:t>PromoOpen</a:t>
            </a:r>
            <a:r>
              <a:rPr lang="en-IN" sz="1800" b="1" dirty="0" smtClean="0">
                <a:solidFill>
                  <a:schemeClr val="lt1"/>
                </a:solidFill>
                <a:latin typeface="Montserrat"/>
                <a:sym typeface="Montserrat"/>
              </a:rPr>
              <a:t> and </a:t>
            </a:r>
            <a:r>
              <a:rPr lang="en-IN" sz="1800" b="1" dirty="0" err="1" smtClean="0">
                <a:solidFill>
                  <a:schemeClr val="lt1"/>
                </a:solidFill>
                <a:latin typeface="Montserrat"/>
                <a:sym typeface="Montserrat"/>
              </a:rPr>
              <a:t>competitionOpen</a:t>
            </a:r>
            <a:r>
              <a:rPr lang="en-IN" sz="1800" b="1" dirty="0" smtClean="0">
                <a:solidFill>
                  <a:schemeClr val="lt1"/>
                </a:solidFill>
                <a:latin typeface="Montserrat"/>
                <a:sym typeface="Montserrat"/>
              </a:rPr>
              <a:t> in a simplified way</a:t>
            </a:r>
          </a:p>
          <a:p>
            <a:pPr marL="285750" lvl="7" indent="-285750">
              <a:buFont typeface="Arial" pitchFamily="34" charset="0"/>
              <a:buChar char="•"/>
            </a:pPr>
            <a:r>
              <a:rPr lang="en-IN" sz="1800" b="1" dirty="0" smtClean="0">
                <a:solidFill>
                  <a:schemeClr val="lt1"/>
                </a:solidFill>
                <a:latin typeface="Montserrat"/>
                <a:sym typeface="Montserrat"/>
              </a:rPr>
              <a:t>Creating dummies for some columns</a:t>
            </a:r>
          </a:p>
          <a:p>
            <a:pPr marL="285750" lvl="7" indent="-285750">
              <a:buFont typeface="Arial" pitchFamily="34" charset="0"/>
              <a:buChar char="•"/>
            </a:pPr>
            <a:r>
              <a:rPr lang="en-IN" sz="1800" b="1" dirty="0" smtClean="0">
                <a:solidFill>
                  <a:schemeClr val="lt1"/>
                </a:solidFill>
                <a:latin typeface="Montserrat"/>
                <a:sym typeface="Montserrat"/>
              </a:rPr>
              <a:t>Checking distribution of data in SALES column, using </a:t>
            </a:r>
            <a:r>
              <a:rPr lang="en-IN" sz="1800" b="1" dirty="0" err="1" smtClean="0">
                <a:solidFill>
                  <a:schemeClr val="lt1"/>
                </a:solidFill>
                <a:latin typeface="Montserrat"/>
                <a:sym typeface="Montserrat"/>
              </a:rPr>
              <a:t>Skewness</a:t>
            </a:r>
            <a:endParaRPr lang="en-IN" sz="1800" b="1" dirty="0" smtClean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lvl="7" indent="-285750">
              <a:buFont typeface="Arial" pitchFamily="34" charset="0"/>
              <a:buChar char="•"/>
            </a:pPr>
            <a:r>
              <a:rPr lang="en-IN" sz="1800" b="1" dirty="0" smtClean="0">
                <a:solidFill>
                  <a:schemeClr val="lt1"/>
                </a:solidFill>
                <a:latin typeface="Montserrat"/>
                <a:sym typeface="Montserrat"/>
              </a:rPr>
              <a:t>Checking distribution of </a:t>
            </a:r>
            <a:r>
              <a:rPr lang="en-IN" sz="1800" b="1" dirty="0" smtClean="0">
                <a:solidFill>
                  <a:schemeClr val="lt1"/>
                </a:solidFill>
                <a:latin typeface="Montserrat"/>
                <a:sym typeface="Montserrat"/>
              </a:rPr>
              <a:t>different features, </a:t>
            </a:r>
            <a:r>
              <a:rPr lang="en-IN" sz="1800" b="1" dirty="0" smtClean="0">
                <a:solidFill>
                  <a:schemeClr val="lt1"/>
                </a:solidFill>
                <a:latin typeface="Montserrat"/>
                <a:sym typeface="Montserrat"/>
              </a:rPr>
              <a:t>using </a:t>
            </a:r>
            <a:r>
              <a:rPr lang="en-IN" sz="1800" b="1" dirty="0" err="1" smtClean="0">
                <a:solidFill>
                  <a:schemeClr val="lt1"/>
                </a:solidFill>
                <a:latin typeface="Montserrat"/>
                <a:sym typeface="Montserrat"/>
              </a:rPr>
              <a:t>Skewness</a:t>
            </a:r>
            <a:endParaRPr lang="en-IN" sz="1800" b="1" dirty="0" smtClean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lvl="7" indent="-285750">
              <a:buFont typeface="Arial" pitchFamily="34" charset="0"/>
              <a:buChar char="•"/>
            </a:pPr>
            <a:r>
              <a:rPr lang="en-IN" sz="1800" b="1" dirty="0" smtClean="0">
                <a:solidFill>
                  <a:schemeClr val="lt1"/>
                </a:solidFill>
                <a:latin typeface="Montserrat"/>
                <a:sym typeface="Montserrat"/>
              </a:rPr>
              <a:t>Finalising the data by Scaling</a:t>
            </a:r>
            <a:endParaRPr lang="en-US" sz="1800" b="1" dirty="0" smtClean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lvl="7" indent="-285750">
              <a:buFont typeface="Arial" pitchFamily="34" charset="0"/>
              <a:buChar char="•"/>
            </a:pPr>
            <a:endParaRPr lang="en-IN" sz="1800" b="1" dirty="0" smtClean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lvl="7" indent="-285750">
              <a:buFont typeface="Arial" pitchFamily="34" charset="0"/>
              <a:buChar char="•"/>
            </a:pPr>
            <a:endParaRPr lang="en-US" sz="1800" b="1" dirty="0" smtClean="0">
              <a:solidFill>
                <a:schemeClr val="lt1"/>
              </a:solidFill>
              <a:latin typeface="Montserrat"/>
              <a:sym typeface="Montserrat"/>
            </a:endParaRPr>
          </a:p>
          <a:p>
            <a:r>
              <a:rPr lang="en-US" sz="1800" b="1" dirty="0" smtClean="0">
                <a:solidFill>
                  <a:schemeClr val="accent2"/>
                </a:solidFill>
              </a:rPr>
              <a:t>2.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Montserrat" charset="0"/>
              </a:rPr>
              <a:t>Implementing Regression techniques</a:t>
            </a:r>
            <a:endParaRPr lang="en-US" sz="1800" b="1" dirty="0">
              <a:solidFill>
                <a:schemeClr val="tx1"/>
              </a:solidFill>
              <a:latin typeface="Montserrat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>
              <a:solidFill>
                <a:schemeClr val="lt1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447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72" y="176646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Problem </a:t>
            </a:r>
            <a:r>
              <a:rPr lang="en-US" sz="3200" b="1" dirty="0" smtClean="0"/>
              <a:t>Statement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8698" y="1806347"/>
            <a:ext cx="83854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Montserrat"/>
                <a:sym typeface="Montserrat"/>
              </a:rPr>
              <a:t>Sales on a particular day for different stores</a:t>
            </a:r>
            <a:endParaRPr lang="en-US" sz="4000" b="1" dirty="0">
              <a:solidFill>
                <a:schemeClr val="bg1"/>
              </a:solidFill>
              <a:latin typeface="Montserrat"/>
              <a:sym typeface="Montserrat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4000" b="1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4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154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72" y="176646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Data Summary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3291" y="1039091"/>
            <a:ext cx="83854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Data set name </a:t>
            </a:r>
            <a:r>
              <a:rPr lang="en-US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– </a:t>
            </a:r>
            <a:r>
              <a:rPr lang="en-US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Retail Sales Prediction</a:t>
            </a:r>
            <a:endParaRPr lang="en-US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b="1" dirty="0" smtClean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indent="-285750"/>
            <a:r>
              <a:rPr lang="en-IN" b="1" dirty="0" smtClean="0">
                <a:solidFill>
                  <a:schemeClr val="lt1"/>
                </a:solidFill>
                <a:latin typeface="Montserrat"/>
                <a:sym typeface="Montserrat"/>
              </a:rPr>
              <a:t>- We have two datasets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lt1"/>
                </a:solidFill>
                <a:latin typeface="Montserrat"/>
                <a:sym typeface="Montserrat"/>
              </a:rPr>
              <a:t> </a:t>
            </a:r>
            <a:r>
              <a:rPr lang="en-IN" b="1" dirty="0" smtClean="0">
                <a:solidFill>
                  <a:schemeClr val="lt1"/>
                </a:solidFill>
                <a:latin typeface="Montserrat"/>
                <a:sym typeface="Montserrat"/>
              </a:rPr>
              <a:t>- Stores having different features – “Store”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lt1"/>
                </a:solidFill>
                <a:latin typeface="Montserrat"/>
                <a:sym typeface="Montserrat"/>
              </a:rPr>
              <a:t> </a:t>
            </a:r>
            <a:r>
              <a:rPr lang="en-IN" b="1" dirty="0" smtClean="0">
                <a:solidFill>
                  <a:schemeClr val="lt1"/>
                </a:solidFill>
                <a:latin typeface="Montserrat"/>
                <a:sym typeface="Montserrat"/>
              </a:rPr>
              <a:t>- Stores with sales on a particular day – </a:t>
            </a:r>
            <a:r>
              <a:rPr lang="en-IN" b="1" dirty="0" smtClean="0">
                <a:solidFill>
                  <a:schemeClr val="bg1"/>
                </a:solidFill>
                <a:latin typeface="Montserrat"/>
                <a:sym typeface="Montserrat"/>
              </a:rPr>
              <a:t>“</a:t>
            </a:r>
            <a:r>
              <a:rPr lang="en-US" b="1" dirty="0" err="1" smtClean="0">
                <a:solidFill>
                  <a:schemeClr val="bg1"/>
                </a:solidFill>
              </a:rPr>
              <a:t>Rossmann</a:t>
            </a:r>
            <a:r>
              <a:rPr lang="en-US" b="1" dirty="0" smtClean="0">
                <a:solidFill>
                  <a:schemeClr val="bg1"/>
                </a:solidFill>
              </a:rPr>
              <a:t> Stores </a:t>
            </a:r>
            <a:r>
              <a:rPr lang="en-US" b="1" dirty="0" smtClean="0">
                <a:solidFill>
                  <a:schemeClr val="bg1"/>
                </a:solidFill>
              </a:rPr>
              <a:t>Data</a:t>
            </a:r>
            <a:r>
              <a:rPr lang="en-IN" b="1" dirty="0" smtClean="0">
                <a:solidFill>
                  <a:schemeClr val="bg1"/>
                </a:solidFill>
                <a:latin typeface="Montserrat"/>
                <a:sym typeface="Montserrat"/>
              </a:rPr>
              <a:t>”</a:t>
            </a:r>
          </a:p>
          <a:p>
            <a:pPr marL="285750" indent="-285750">
              <a:buFont typeface="Arial" pitchFamily="34" charset="0"/>
              <a:buChar char="•"/>
            </a:pPr>
            <a:endParaRPr lang="en-IN" b="1" dirty="0" smtClean="0">
              <a:solidFill>
                <a:schemeClr val="bg1"/>
              </a:solidFill>
              <a:latin typeface="Montserrat"/>
              <a:sym typeface="Montserrat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b="1" dirty="0" smtClean="0">
              <a:solidFill>
                <a:schemeClr val="bg1"/>
              </a:solidFill>
              <a:latin typeface="Montserrat"/>
              <a:sym typeface="Montserrat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solidFill>
                <a:schemeClr val="bg1"/>
              </a:solidFill>
              <a:latin typeface="Montserrat"/>
              <a:sym typeface="Montserrat"/>
            </a:endParaRPr>
          </a:p>
          <a:p>
            <a:pPr marL="285750" indent="-285750"/>
            <a:r>
              <a:rPr lang="en-US" b="1" dirty="0" smtClean="0">
                <a:solidFill>
                  <a:schemeClr val="tx1"/>
                </a:solidFill>
                <a:latin typeface="Montserrat"/>
                <a:sym typeface="Montserrat"/>
              </a:rPr>
              <a:t>Shape </a:t>
            </a:r>
            <a:r>
              <a:rPr lang="en-US" b="1" dirty="0" smtClean="0">
                <a:solidFill>
                  <a:schemeClr val="tx1"/>
                </a:solidFill>
                <a:latin typeface="Montserrat"/>
                <a:sym typeface="Montserrat"/>
              </a:rPr>
              <a:t>of combined Dataset- </a:t>
            </a:r>
            <a:r>
              <a:rPr lang="en-US" dirty="0" smtClean="0"/>
              <a:t>1017209 rows, 23 columns</a:t>
            </a:r>
            <a:endParaRPr lang="en-US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/>
            <a:r>
              <a:rPr lang="en-US" b="1" dirty="0" smtClean="0">
                <a:solidFill>
                  <a:schemeClr val="tx1"/>
                </a:solidFill>
              </a:rPr>
              <a:t>Columns - </a:t>
            </a:r>
            <a:r>
              <a:rPr lang="en-US" b="1" dirty="0" smtClean="0">
                <a:solidFill>
                  <a:schemeClr val="bg1"/>
                </a:solidFill>
              </a:rPr>
              <a:t>'Store', '</a:t>
            </a:r>
            <a:r>
              <a:rPr lang="en-US" b="1" dirty="0" err="1" smtClean="0">
                <a:solidFill>
                  <a:schemeClr val="bg1"/>
                </a:solidFill>
              </a:rPr>
              <a:t>DayOfWeek</a:t>
            </a:r>
            <a:r>
              <a:rPr lang="en-US" b="1" dirty="0" smtClean="0">
                <a:solidFill>
                  <a:schemeClr val="bg1"/>
                </a:solidFill>
              </a:rPr>
              <a:t>', 'Date', 'Sales', 'Customers', 'Open', 'Promo', '</a:t>
            </a:r>
            <a:r>
              <a:rPr lang="en-US" b="1" dirty="0" err="1" smtClean="0">
                <a:solidFill>
                  <a:schemeClr val="bg1"/>
                </a:solidFill>
              </a:rPr>
              <a:t>StateHoliday</a:t>
            </a:r>
            <a:r>
              <a:rPr lang="en-US" b="1" dirty="0" smtClean="0">
                <a:solidFill>
                  <a:schemeClr val="bg1"/>
                </a:solidFill>
              </a:rPr>
              <a:t>', '</a:t>
            </a:r>
            <a:r>
              <a:rPr lang="en-US" b="1" dirty="0" err="1" smtClean="0">
                <a:solidFill>
                  <a:schemeClr val="bg1"/>
                </a:solidFill>
              </a:rPr>
              <a:t>SchoolHoliday</a:t>
            </a:r>
            <a:r>
              <a:rPr lang="en-US" b="1" dirty="0" smtClean="0">
                <a:solidFill>
                  <a:schemeClr val="bg1"/>
                </a:solidFill>
              </a:rPr>
              <a:t>', 'Year', 'Month', 'Day', 'Week', '</a:t>
            </a:r>
            <a:r>
              <a:rPr lang="en-US" b="1" dirty="0" err="1" smtClean="0">
                <a:solidFill>
                  <a:schemeClr val="bg1"/>
                </a:solidFill>
              </a:rPr>
              <a:t>WeekOfYear</a:t>
            </a:r>
            <a:r>
              <a:rPr lang="en-US" b="1" dirty="0" smtClean="0">
                <a:solidFill>
                  <a:schemeClr val="bg1"/>
                </a:solidFill>
              </a:rPr>
              <a:t>', '</a:t>
            </a:r>
            <a:r>
              <a:rPr lang="en-US" b="1" dirty="0" err="1" smtClean="0">
                <a:solidFill>
                  <a:schemeClr val="bg1"/>
                </a:solidFill>
              </a:rPr>
              <a:t>StoreType</a:t>
            </a:r>
            <a:r>
              <a:rPr lang="en-US" b="1" dirty="0" smtClean="0">
                <a:solidFill>
                  <a:schemeClr val="bg1"/>
                </a:solidFill>
              </a:rPr>
              <a:t>', 'Assortment', '</a:t>
            </a:r>
            <a:r>
              <a:rPr lang="en-US" b="1" dirty="0" err="1" smtClean="0">
                <a:solidFill>
                  <a:schemeClr val="bg1"/>
                </a:solidFill>
              </a:rPr>
              <a:t>CompetitionDistance</a:t>
            </a:r>
            <a:r>
              <a:rPr lang="en-US" b="1" dirty="0" smtClean="0">
                <a:solidFill>
                  <a:schemeClr val="bg1"/>
                </a:solidFill>
              </a:rPr>
              <a:t>', '</a:t>
            </a:r>
            <a:r>
              <a:rPr lang="en-US" b="1" dirty="0" err="1" smtClean="0">
                <a:solidFill>
                  <a:schemeClr val="bg1"/>
                </a:solidFill>
              </a:rPr>
              <a:t>CompetitionOpenSinceMonth</a:t>
            </a:r>
            <a:r>
              <a:rPr lang="en-US" b="1" dirty="0" smtClean="0">
                <a:solidFill>
                  <a:schemeClr val="bg1"/>
                </a:solidFill>
              </a:rPr>
              <a:t>', '</a:t>
            </a:r>
            <a:r>
              <a:rPr lang="en-US" b="1" dirty="0" err="1" smtClean="0">
                <a:solidFill>
                  <a:schemeClr val="bg1"/>
                </a:solidFill>
              </a:rPr>
              <a:t>CompetitionOpenSinceYear</a:t>
            </a:r>
            <a:r>
              <a:rPr lang="en-US" b="1" dirty="0" smtClean="0">
                <a:solidFill>
                  <a:schemeClr val="bg1"/>
                </a:solidFill>
              </a:rPr>
              <a:t>', 'Promo2', 'Promo2SinceWeek', 'Promo2SinceYear', '</a:t>
            </a:r>
            <a:r>
              <a:rPr lang="en-US" b="1" dirty="0" err="1" smtClean="0">
                <a:solidFill>
                  <a:schemeClr val="bg1"/>
                </a:solidFill>
              </a:rPr>
              <a:t>PromoInterval</a:t>
            </a:r>
            <a:r>
              <a:rPr lang="en-US" b="1" dirty="0" smtClean="0">
                <a:solidFill>
                  <a:schemeClr val="bg1"/>
                </a:solidFill>
              </a:rPr>
              <a:t>'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154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892" y="21020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Cleaning dataset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6764" y="821105"/>
            <a:ext cx="8790709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We can see only a few columns had null values.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300" b="1" dirty="0" smtClean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Column “</a:t>
            </a:r>
            <a:r>
              <a:rPr lang="en-US" sz="1600" dirty="0" smtClean="0">
                <a:solidFill>
                  <a:schemeClr val="tx1"/>
                </a:solidFill>
              </a:rPr>
              <a:t>CompetitionOpenSinceMonth</a:t>
            </a:r>
            <a:r>
              <a:rPr lang="en-US" sz="1600" dirty="0" smtClean="0">
                <a:solidFill>
                  <a:schemeClr val="bg1"/>
                </a:solidFill>
              </a:rPr>
              <a:t>” and “</a:t>
            </a:r>
            <a:r>
              <a:rPr lang="en-US" sz="1600" dirty="0" smtClean="0">
                <a:solidFill>
                  <a:schemeClr val="bg1"/>
                </a:solidFill>
              </a:rPr>
              <a:t>CompetitionOpenSinceYear</a:t>
            </a:r>
            <a:r>
              <a:rPr lang="en-US" sz="1600" dirty="0" smtClean="0">
                <a:solidFill>
                  <a:schemeClr val="bg1"/>
                </a:solidFill>
              </a:rPr>
              <a:t>” had null values – after exploring I got to know that I should replace the null by mode in this case.</a:t>
            </a:r>
          </a:p>
          <a:p>
            <a:pPr marL="285750" indent="-285750">
              <a:buFontTx/>
              <a:buChar char="-"/>
            </a:pPr>
            <a:endParaRPr lang="en-IN" sz="16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Column </a:t>
            </a:r>
            <a:r>
              <a:rPr lang="en-US" sz="1600" dirty="0" smtClean="0">
                <a:solidFill>
                  <a:schemeClr val="tx1"/>
                </a:solidFill>
              </a:rPr>
              <a:t>“CompetitionDistance”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had null values – after exploring I got to know that I should replace the null by </a:t>
            </a:r>
            <a:r>
              <a:rPr lang="en-US" sz="1600" dirty="0" smtClean="0">
                <a:solidFill>
                  <a:schemeClr val="bg1"/>
                </a:solidFill>
              </a:rPr>
              <a:t>median in </a:t>
            </a:r>
            <a:r>
              <a:rPr lang="en-US" sz="1600" dirty="0" smtClean="0">
                <a:solidFill>
                  <a:schemeClr val="bg1"/>
                </a:solidFill>
              </a:rPr>
              <a:t>this case.</a:t>
            </a:r>
          </a:p>
          <a:p>
            <a:pPr marL="285750" indent="-285750">
              <a:buFontTx/>
              <a:buChar char="-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Column </a:t>
            </a:r>
            <a:r>
              <a:rPr lang="en-US" sz="1600" dirty="0" smtClean="0">
                <a:solidFill>
                  <a:schemeClr val="tx1"/>
                </a:solidFill>
              </a:rPr>
              <a:t>“</a:t>
            </a:r>
            <a:r>
              <a:rPr lang="en-US" sz="1600" dirty="0" smtClean="0">
                <a:solidFill>
                  <a:schemeClr val="tx1"/>
                </a:solidFill>
              </a:rPr>
              <a:t>Promo2SinceWeek</a:t>
            </a:r>
            <a:r>
              <a:rPr lang="en-US" sz="1600" dirty="0" smtClean="0">
                <a:solidFill>
                  <a:schemeClr val="tx1"/>
                </a:solidFill>
              </a:rPr>
              <a:t>”, “</a:t>
            </a:r>
            <a:r>
              <a:rPr lang="en-US" sz="1600" dirty="0" smtClean="0">
                <a:solidFill>
                  <a:schemeClr val="tx1"/>
                </a:solidFill>
              </a:rPr>
              <a:t>Promo2SinceYear</a:t>
            </a:r>
            <a:r>
              <a:rPr lang="en-US" sz="1600" dirty="0" smtClean="0">
                <a:solidFill>
                  <a:schemeClr val="tx1"/>
                </a:solidFill>
              </a:rPr>
              <a:t>”, “</a:t>
            </a:r>
            <a:r>
              <a:rPr lang="en-US" sz="1600" dirty="0" smtClean="0">
                <a:solidFill>
                  <a:schemeClr val="tx1"/>
                </a:solidFill>
              </a:rPr>
              <a:t>PromoInterval</a:t>
            </a:r>
            <a:r>
              <a:rPr lang="en-US" sz="1600" dirty="0" smtClean="0">
                <a:solidFill>
                  <a:schemeClr val="tx1"/>
                </a:solidFill>
              </a:rPr>
              <a:t>” </a:t>
            </a:r>
            <a:r>
              <a:rPr lang="en-US" sz="1600" dirty="0" smtClean="0">
                <a:solidFill>
                  <a:schemeClr val="bg1"/>
                </a:solidFill>
              </a:rPr>
              <a:t> was having a lot of Null values, because those stores have not started any promotion, so they should be zero for our Dataset.</a:t>
            </a:r>
          </a:p>
          <a:p>
            <a:pPr marL="285750" indent="-285750">
              <a:buFontTx/>
              <a:buChar char="-"/>
            </a:pPr>
            <a:endParaRPr lang="en-IN" sz="16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IN" sz="1600" dirty="0" smtClean="0">
                <a:solidFill>
                  <a:schemeClr val="bg1"/>
                </a:solidFill>
              </a:rPr>
              <a:t>I have split the </a:t>
            </a:r>
            <a:r>
              <a:rPr lang="en-IN" sz="1600" dirty="0" smtClean="0">
                <a:solidFill>
                  <a:schemeClr val="tx1"/>
                </a:solidFill>
              </a:rPr>
              <a:t>“Date” into Month, Year, week of year, day, and Week</a:t>
            </a:r>
          </a:p>
          <a:p>
            <a:pPr marL="285750" indent="-285750">
              <a:buFontTx/>
              <a:buChar char="-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IN" sz="1600" dirty="0" smtClean="0">
                <a:solidFill>
                  <a:schemeClr val="bg1"/>
                </a:solidFill>
              </a:rPr>
              <a:t>Finally I have merged the two Datasets into one, named “</a:t>
            </a:r>
            <a:r>
              <a:rPr lang="en-IN" sz="1600" dirty="0" err="1" smtClean="0">
                <a:solidFill>
                  <a:schemeClr val="bg1"/>
                </a:solidFill>
              </a:rPr>
              <a:t>df</a:t>
            </a:r>
            <a:r>
              <a:rPr lang="en-IN" sz="1600" dirty="0" smtClean="0">
                <a:solidFill>
                  <a:schemeClr val="bg1"/>
                </a:solidFill>
              </a:rPr>
              <a:t>”</a:t>
            </a:r>
          </a:p>
          <a:p>
            <a:pPr marL="285750" indent="-285750">
              <a:buFontTx/>
              <a:buChar char="-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Other columns are already cleaned with no null values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154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1" y="124691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Stores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9394" y="89338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There are </a:t>
            </a:r>
            <a:r>
              <a:rPr lang="en-US" dirty="0" smtClean="0"/>
              <a:t>4 different type of stores among which 54% stores are of type – a which is maximum, and the least is type - b</a:t>
            </a:r>
            <a:endParaRPr lang="en-US" dirty="0"/>
          </a:p>
        </p:txBody>
      </p:sp>
      <p:pic>
        <p:nvPicPr>
          <p:cNvPr id="7" name="Picture 6" descr="store typ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878" y="1678707"/>
            <a:ext cx="5170078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1" y="124691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Stores with assortment level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9394" y="89338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There are 3</a:t>
            </a:r>
            <a:r>
              <a:rPr lang="en-US" dirty="0" smtClean="0"/>
              <a:t> different type of assortment level among which 52% stores are of assortment type – a which is maximum, and the least is type - b</a:t>
            </a:r>
            <a:endParaRPr lang="en-US" dirty="0"/>
          </a:p>
        </p:txBody>
      </p:sp>
      <p:pic>
        <p:nvPicPr>
          <p:cNvPr id="6" name="Picture 5" descr="assortm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346" y="1815342"/>
            <a:ext cx="5170078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1" y="124691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Stores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7352" y="1093076"/>
            <a:ext cx="792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There are </a:t>
            </a:r>
            <a:r>
              <a:rPr lang="en-US" dirty="0" smtClean="0"/>
              <a:t>1115 different stores among which 38% stores are running promo and 62% are not</a:t>
            </a:r>
            <a:endParaRPr lang="en-US" dirty="0"/>
          </a:p>
        </p:txBody>
      </p:sp>
      <p:pic>
        <p:nvPicPr>
          <p:cNvPr id="6" name="Picture 5" descr="promo op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184" y="1668197"/>
            <a:ext cx="5170078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1" y="124691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Stores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7352" y="9144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From these 38% i.e. 424 stores, 50% are having promo in continuation. 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212 stores have started the 2</a:t>
            </a:r>
            <a:r>
              <a:rPr lang="en-IN" b="1" baseline="30000" dirty="0" smtClean="0">
                <a:solidFill>
                  <a:schemeClr val="bg1"/>
                </a:solidFill>
              </a:rPr>
              <a:t>nd</a:t>
            </a:r>
            <a:r>
              <a:rPr lang="en-IN" b="1" dirty="0" smtClean="0">
                <a:solidFill>
                  <a:schemeClr val="bg1"/>
                </a:solidFill>
              </a:rPr>
              <a:t> onwards round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Promo2 Value cou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326" y="1632884"/>
            <a:ext cx="5170078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5873</TotalTime>
  <Words>616</Words>
  <Application>Microsoft Office PowerPoint</Application>
  <PresentationFormat>On-screen Show (16:9)</PresentationFormat>
  <Paragraphs>100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Montserrat</vt:lpstr>
      <vt:lpstr>Simple Light</vt:lpstr>
      <vt:lpstr>           Capstone Project Retail Sales Prediction  </vt:lpstr>
      <vt:lpstr>Content</vt:lpstr>
      <vt:lpstr>Problem Statement</vt:lpstr>
      <vt:lpstr>Data Summary</vt:lpstr>
      <vt:lpstr>Cleaning dataset</vt:lpstr>
      <vt:lpstr>Stores</vt:lpstr>
      <vt:lpstr>Stores with assortment level</vt:lpstr>
      <vt:lpstr>Stores</vt:lpstr>
      <vt:lpstr>Stores</vt:lpstr>
      <vt:lpstr>Average Sales by Store </vt:lpstr>
      <vt:lpstr>Sales distribution</vt:lpstr>
      <vt:lpstr>Distribution in independent features</vt:lpstr>
      <vt:lpstr>Distribution in independent features</vt:lpstr>
      <vt:lpstr>Distribution in independent features</vt:lpstr>
      <vt:lpstr>Distribution in independent features</vt:lpstr>
      <vt:lpstr>Regressions</vt:lpstr>
      <vt:lpstr>Distribution in independent features</vt:lpstr>
      <vt:lpstr>Conclusions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Hotel Booking Analysis  </dc:title>
  <cp:lastModifiedBy>Windows User</cp:lastModifiedBy>
  <cp:revision>57</cp:revision>
  <dcterms:modified xsi:type="dcterms:W3CDTF">2021-03-27T16:23:01Z</dcterms:modified>
</cp:coreProperties>
</file>