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7" r:id="rId3"/>
    <p:sldId id="268" r:id="rId4"/>
    <p:sldId id="269" r:id="rId5"/>
    <p:sldId id="270" r:id="rId6"/>
    <p:sldId id="295" r:id="rId7"/>
    <p:sldId id="272" r:id="rId8"/>
    <p:sldId id="296" r:id="rId9"/>
    <p:sldId id="297" r:id="rId10"/>
    <p:sldId id="298" r:id="rId11"/>
    <p:sldId id="292" r:id="rId12"/>
    <p:sldId id="300" r:id="rId13"/>
    <p:sldId id="301" r:id="rId14"/>
    <p:sldId id="302" r:id="rId15"/>
    <p:sldId id="303" r:id="rId16"/>
    <p:sldId id="304" r:id="rId17"/>
    <p:sldId id="305" r:id="rId18"/>
    <p:sldId id="280" r:id="rId19"/>
  </p:sldIdLst>
  <p:sldSz cx="9144000" cy="5143500" type="screen16x9"/>
  <p:notesSz cx="6858000" cy="9144000"/>
  <p:embeddedFontLst>
    <p:embeddedFont>
      <p:font typeface="Montserrat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50" autoAdjust="0"/>
    <p:restoredTop sz="94660"/>
  </p:normalViewPr>
  <p:slideViewPr>
    <p:cSldViewPr snapToGrid="0">
      <p:cViewPr varScale="1">
        <p:scale>
          <a:sx n="66" d="100"/>
          <a:sy n="66" d="100"/>
        </p:scale>
        <p:origin x="-787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139363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63795" y="1569026"/>
            <a:ext cx="8512500" cy="218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</a:t>
            </a: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1" y="124691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Model Preparation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0834" y="1465329"/>
            <a:ext cx="8362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Here I have converted this </a:t>
            </a:r>
            <a:r>
              <a:rPr lang="en-IN" sz="2000" b="1" dirty="0" err="1" smtClean="0">
                <a:solidFill>
                  <a:schemeClr val="tx1"/>
                </a:solidFill>
              </a:rPr>
              <a:t>dataframe</a:t>
            </a:r>
            <a:r>
              <a:rPr lang="en-IN" sz="2000" b="1" dirty="0" smtClean="0">
                <a:solidFill>
                  <a:schemeClr val="tx1"/>
                </a:solidFill>
              </a:rPr>
              <a:t> into different in which I have put three columns only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bg1"/>
                </a:solidFill>
              </a:rPr>
              <a:t>Frequency – </a:t>
            </a:r>
            <a:r>
              <a:rPr lang="en-IN" sz="2000" b="1" dirty="0" smtClean="0">
                <a:solidFill>
                  <a:schemeClr val="tx1"/>
                </a:solidFill>
              </a:rPr>
              <a:t>Total number of products purchased by a customer</a:t>
            </a:r>
          </a:p>
          <a:p>
            <a:pPr>
              <a:buFont typeface="Arial" pitchFamily="34" charset="0"/>
              <a:buChar char="•"/>
            </a:pPr>
            <a:endParaRPr lang="en-IN" sz="20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bg1"/>
                </a:solidFill>
              </a:rPr>
              <a:t>Total_Trans_amt – </a:t>
            </a:r>
            <a:r>
              <a:rPr lang="en-IN" sz="2000" b="1" dirty="0" smtClean="0">
                <a:solidFill>
                  <a:schemeClr val="tx1"/>
                </a:solidFill>
              </a:rPr>
              <a:t>Sum of the money a customer has spent on products</a:t>
            </a:r>
          </a:p>
          <a:p>
            <a:pPr>
              <a:buFont typeface="Arial" pitchFamily="34" charset="0"/>
              <a:buChar char="•"/>
            </a:pPr>
            <a:endParaRPr lang="en-IN" sz="20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bg1"/>
                </a:solidFill>
              </a:rPr>
              <a:t>Last_purchase – </a:t>
            </a:r>
            <a:r>
              <a:rPr lang="en-IN" sz="2000" b="1" dirty="0" smtClean="0">
                <a:solidFill>
                  <a:schemeClr val="tx1"/>
                </a:solidFill>
              </a:rPr>
              <a:t>last transaction of a customer (Days)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1" y="124691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Model Preparation</a:t>
            </a:r>
            <a:endParaRPr lang="en-US" sz="3200" b="1" dirty="0"/>
          </a:p>
        </p:txBody>
      </p:sp>
      <p:pic>
        <p:nvPicPr>
          <p:cNvPr id="4" name="Picture 3" descr="outlie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42" y="1632031"/>
            <a:ext cx="4167807" cy="3275636"/>
          </a:xfrm>
          <a:prstGeom prst="rect">
            <a:avLst/>
          </a:prstGeom>
        </p:spPr>
      </p:pic>
      <p:pic>
        <p:nvPicPr>
          <p:cNvPr id="5" name="Picture 4" descr="outliers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846" y="1631560"/>
            <a:ext cx="4122223" cy="327563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4683" y="693780"/>
            <a:ext cx="8520600" cy="675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Outliers – Detected and Removed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1" y="124691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Model Preparation</a:t>
            </a:r>
            <a:endParaRPr lang="en-US" sz="32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4683" y="693780"/>
            <a:ext cx="8520600" cy="675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Distribution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– Skewed and changed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distplot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361" y="1597307"/>
            <a:ext cx="4169860" cy="3311359"/>
          </a:xfrm>
          <a:prstGeom prst="rect">
            <a:avLst/>
          </a:prstGeom>
        </p:spPr>
      </p:pic>
      <p:pic>
        <p:nvPicPr>
          <p:cNvPr id="8" name="Picture 7" descr="distplot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42" y="1562111"/>
            <a:ext cx="4091815" cy="33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1" y="124691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Model</a:t>
            </a:r>
            <a:endParaRPr lang="en-US" sz="32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6810" y="578034"/>
            <a:ext cx="8520600" cy="675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Predicting random with the value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k = 4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 descr="cluster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600" y="1300360"/>
            <a:ext cx="4659253" cy="364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1" y="124691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Model</a:t>
            </a:r>
            <a:endParaRPr lang="en-US" sz="32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6810" y="578034"/>
            <a:ext cx="8520600" cy="675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Checking Optimum number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by Elbow Method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elb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064" y="1273216"/>
            <a:ext cx="5514249" cy="370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1" y="124691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Model</a:t>
            </a:r>
            <a:endParaRPr lang="en-US" sz="32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6810" y="578034"/>
            <a:ext cx="8520600" cy="675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chemeClr val="dk1"/>
              </a:buClr>
              <a:buSzPts val="5200"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Checking Optimum number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by </a:t>
            </a:r>
            <a:r>
              <a:rPr lang="en-US" sz="1800" b="1" dirty="0" err="1" smtClean="0">
                <a:solidFill>
                  <a:schemeClr val="bg1"/>
                </a:solidFill>
              </a:rPr>
              <a:t>silhouette_score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1920" y="1858598"/>
            <a:ext cx="77550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For </a:t>
            </a:r>
            <a:r>
              <a:rPr lang="en-US" sz="2000" b="1" dirty="0" err="1" smtClean="0">
                <a:solidFill>
                  <a:schemeClr val="bg1"/>
                </a:solidFill>
              </a:rPr>
              <a:t>n_clusters</a:t>
            </a:r>
            <a:r>
              <a:rPr lang="en-US" sz="2000" b="1" dirty="0" smtClean="0">
                <a:solidFill>
                  <a:schemeClr val="bg1"/>
                </a:solidFill>
              </a:rPr>
              <a:t> = 3, silhouette score is 0.3901851051400997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For </a:t>
            </a:r>
            <a:r>
              <a:rPr lang="en-US" sz="2000" b="1" dirty="0" err="1" smtClean="0">
                <a:solidFill>
                  <a:schemeClr val="bg1"/>
                </a:solidFill>
              </a:rPr>
              <a:t>n_clusters</a:t>
            </a:r>
            <a:r>
              <a:rPr lang="en-US" sz="2000" b="1" dirty="0" smtClean="0">
                <a:solidFill>
                  <a:schemeClr val="bg1"/>
                </a:solidFill>
              </a:rPr>
              <a:t> = 4, silhouette score is 0.36008578655260715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For </a:t>
            </a:r>
            <a:r>
              <a:rPr lang="en-US" sz="2000" b="1" dirty="0" err="1" smtClean="0">
                <a:solidFill>
                  <a:schemeClr val="bg1"/>
                </a:solidFill>
              </a:rPr>
              <a:t>n_clusters</a:t>
            </a:r>
            <a:r>
              <a:rPr lang="en-US" sz="2000" b="1" dirty="0" smtClean="0">
                <a:solidFill>
                  <a:schemeClr val="bg1"/>
                </a:solidFill>
              </a:rPr>
              <a:t> = 5, silhouette score is 0.345233582260781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For </a:t>
            </a:r>
            <a:r>
              <a:rPr lang="en-US" sz="2000" b="1" dirty="0" err="1" smtClean="0">
                <a:solidFill>
                  <a:schemeClr val="bg1"/>
                </a:solidFill>
              </a:rPr>
              <a:t>n_clusters</a:t>
            </a:r>
            <a:r>
              <a:rPr lang="en-US" sz="2000" b="1" dirty="0" smtClean="0">
                <a:solidFill>
                  <a:schemeClr val="bg1"/>
                </a:solidFill>
              </a:rPr>
              <a:t> = 6, silhouette score is 0.32333778722785445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For </a:t>
            </a:r>
            <a:r>
              <a:rPr lang="en-US" sz="2000" b="1" dirty="0" err="1" smtClean="0">
                <a:solidFill>
                  <a:schemeClr val="bg1"/>
                </a:solidFill>
              </a:rPr>
              <a:t>n_clusters</a:t>
            </a:r>
            <a:r>
              <a:rPr lang="en-US" sz="2000" b="1" dirty="0" smtClean="0">
                <a:solidFill>
                  <a:schemeClr val="bg1"/>
                </a:solidFill>
              </a:rPr>
              <a:t> = 7, silhouette score is 0.30955277320067265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For </a:t>
            </a:r>
            <a:r>
              <a:rPr lang="en-US" sz="2000" b="1" dirty="0" err="1" smtClean="0">
                <a:solidFill>
                  <a:schemeClr val="bg1"/>
                </a:solidFill>
              </a:rPr>
              <a:t>n_clusters</a:t>
            </a:r>
            <a:r>
              <a:rPr lang="en-US" sz="2000" b="1" dirty="0" smtClean="0">
                <a:solidFill>
                  <a:schemeClr val="bg1"/>
                </a:solidFill>
              </a:rPr>
              <a:t> = 8, silhouette score is 0.2889574872277081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5305" y="4123339"/>
            <a:ext cx="8520600" cy="675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chemeClr val="dk1"/>
              </a:buClr>
              <a:buSzPts val="5200"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So for K = 3, we had the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highest score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1" y="124691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Model</a:t>
            </a:r>
            <a:endParaRPr lang="en-US" sz="32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6810" y="578034"/>
            <a:ext cx="8520600" cy="675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Cluster for K = 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cluster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216" y="1330242"/>
            <a:ext cx="4561911" cy="357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36" y="297766"/>
            <a:ext cx="8520600" cy="741325"/>
          </a:xfrm>
        </p:spPr>
        <p:txBody>
          <a:bodyPr/>
          <a:lstStyle/>
          <a:p>
            <a:pPr algn="l"/>
            <a:r>
              <a:rPr lang="en-US" sz="3200" b="1" dirty="0" smtClean="0"/>
              <a:t>Conclusions 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9952" y="1072661"/>
            <a:ext cx="88220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800" b="1" dirty="0" smtClean="0">
                <a:solidFill>
                  <a:schemeClr val="bg1"/>
                </a:solidFill>
              </a:rPr>
              <a:t>There were 8 features in total, from which we have extracted 3 only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8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800" b="1" dirty="0" smtClean="0">
                <a:solidFill>
                  <a:schemeClr val="bg1"/>
                </a:solidFill>
              </a:rPr>
              <a:t>From those three, we first plotted the cluster with random value 4, but later on we checked it with 2 different techniques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8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800" b="1" dirty="0" smtClean="0">
                <a:solidFill>
                  <a:schemeClr val="bg1"/>
                </a:solidFill>
              </a:rPr>
              <a:t>We have used the Elbow method for having the range of cluster numbers -  we had range [3,8]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8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800" b="1" dirty="0" smtClean="0">
                <a:solidFill>
                  <a:schemeClr val="bg1"/>
                </a:solidFill>
              </a:rPr>
              <a:t>We checked this range, by the help of </a:t>
            </a:r>
            <a:r>
              <a:rPr lang="en-IN" sz="1800" b="1" dirty="0" err="1" smtClean="0">
                <a:solidFill>
                  <a:schemeClr val="bg1"/>
                </a:solidFill>
              </a:rPr>
              <a:t>Silhoutte</a:t>
            </a:r>
            <a:r>
              <a:rPr lang="en-IN" sz="1800" b="1" dirty="0" smtClean="0">
                <a:solidFill>
                  <a:schemeClr val="bg1"/>
                </a:solidFill>
              </a:rPr>
              <a:t> Score, the number 3 was giving the highest score in the given data, so we have chosen k = 3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8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800" b="1" dirty="0" smtClean="0">
                <a:solidFill>
                  <a:schemeClr val="bg1"/>
                </a:solidFill>
              </a:rPr>
              <a:t>At the end we have plotted the cluster visualization with 3 different clusters.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8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192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72" y="176646"/>
            <a:ext cx="8520600" cy="675409"/>
          </a:xfrm>
        </p:spPr>
        <p:txBody>
          <a:bodyPr/>
          <a:lstStyle/>
          <a:p>
            <a:pPr algn="l"/>
            <a:r>
              <a:rPr lang="en-US" sz="3200" b="1" dirty="0"/>
              <a:t>C</a:t>
            </a:r>
            <a:r>
              <a:rPr lang="en-US" sz="3200" b="1" dirty="0" smtClean="0"/>
              <a:t>ontent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3290" y="1039090"/>
            <a:ext cx="852054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800" b="1" dirty="0" smtClean="0">
                <a:solidFill>
                  <a:schemeClr val="tx1"/>
                </a:solidFill>
                <a:latin typeface="Montserrat"/>
                <a:sym typeface="Montserrat"/>
              </a:rPr>
              <a:t>Some EDA</a:t>
            </a:r>
          </a:p>
          <a:p>
            <a:pPr marL="342900" indent="-342900">
              <a:buAutoNum type="arabicPeriod"/>
            </a:pPr>
            <a:endParaRPr lang="en-US" sz="18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lvl="7" indent="-285750">
              <a:buFont typeface="Arial" pitchFamily="34" charset="0"/>
              <a:buChar char="•"/>
            </a:pPr>
            <a:r>
              <a:rPr lang="en-IN" sz="1800" b="1" dirty="0" smtClean="0">
                <a:solidFill>
                  <a:schemeClr val="lt1"/>
                </a:solidFill>
                <a:latin typeface="Montserrat"/>
                <a:sym typeface="Montserrat"/>
              </a:rPr>
              <a:t>Dealing with missing Values</a:t>
            </a:r>
          </a:p>
          <a:p>
            <a:pPr marL="285750" lvl="7" indent="-285750">
              <a:buFont typeface="Arial" pitchFamily="34" charset="0"/>
              <a:buChar char="•"/>
            </a:pPr>
            <a:r>
              <a:rPr lang="en-IN" sz="1800" b="1" dirty="0" smtClean="0">
                <a:solidFill>
                  <a:schemeClr val="lt1"/>
                </a:solidFill>
                <a:latin typeface="Montserrat"/>
                <a:sym typeface="Montserrat"/>
              </a:rPr>
              <a:t>Dealing with cancelled/Returned orders</a:t>
            </a:r>
          </a:p>
          <a:p>
            <a:pPr marL="285750" lvl="7" indent="-285750">
              <a:buFont typeface="Arial" pitchFamily="34" charset="0"/>
              <a:buChar char="•"/>
            </a:pPr>
            <a:r>
              <a:rPr lang="en-IN" sz="1800" b="1" dirty="0" smtClean="0">
                <a:solidFill>
                  <a:schemeClr val="lt1"/>
                </a:solidFill>
                <a:latin typeface="Montserrat"/>
                <a:sym typeface="Montserrat"/>
              </a:rPr>
              <a:t>Transaction’s Frequency (Count)</a:t>
            </a:r>
          </a:p>
          <a:p>
            <a:pPr marL="285750" lvl="7" indent="-285750"/>
            <a:r>
              <a:rPr lang="en-IN" sz="1800" b="1" dirty="0" smtClean="0">
                <a:solidFill>
                  <a:schemeClr val="lt1"/>
                </a:solidFill>
                <a:latin typeface="Montserrat"/>
                <a:sym typeface="Montserrat"/>
              </a:rPr>
              <a:t>		</a:t>
            </a:r>
            <a:r>
              <a:rPr lang="en-IN" b="1" dirty="0" smtClean="0">
                <a:solidFill>
                  <a:schemeClr val="lt1"/>
                </a:solidFill>
                <a:latin typeface="Montserrat"/>
                <a:sym typeface="Montserrat"/>
              </a:rPr>
              <a:t>– Year, Month, Day and Time</a:t>
            </a:r>
          </a:p>
          <a:p>
            <a:pPr marL="285750" lvl="7" indent="-285750">
              <a:buFont typeface="Arial" pitchFamily="34" charset="0"/>
              <a:buChar char="•"/>
            </a:pPr>
            <a:r>
              <a:rPr lang="en-IN" sz="1800" b="1" dirty="0" smtClean="0">
                <a:solidFill>
                  <a:schemeClr val="lt1"/>
                </a:solidFill>
                <a:latin typeface="Montserrat"/>
                <a:sym typeface="Montserrat"/>
              </a:rPr>
              <a:t>Transaction’s Amount (Sum)</a:t>
            </a:r>
          </a:p>
          <a:p>
            <a:pPr marL="285750" lvl="8" indent="-285750"/>
            <a:r>
              <a:rPr lang="en-IN" b="1" dirty="0" smtClean="0">
                <a:solidFill>
                  <a:schemeClr val="lt1"/>
                </a:solidFill>
                <a:latin typeface="Montserrat"/>
                <a:sym typeface="Montserrat"/>
              </a:rPr>
              <a:t>		 – Year, Month, Day and Time</a:t>
            </a:r>
            <a:r>
              <a:rPr lang="en-IN" sz="1800" b="1" dirty="0" smtClean="0">
                <a:solidFill>
                  <a:schemeClr val="lt1"/>
                </a:solidFill>
                <a:latin typeface="Montserrat"/>
                <a:sym typeface="Montserrat"/>
              </a:rPr>
              <a:t>		</a:t>
            </a:r>
          </a:p>
          <a:p>
            <a:pPr marL="285750" lvl="8" indent="-285750"/>
            <a:endParaRPr lang="en-IN" sz="1800" b="1" dirty="0" smtClean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lvl="7" indent="-285750">
              <a:buFont typeface="Arial" pitchFamily="34" charset="0"/>
              <a:buChar char="•"/>
            </a:pPr>
            <a:endParaRPr lang="en-US" sz="1800" b="1" dirty="0" smtClean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342900" indent="-342900">
              <a:buAutoNum type="arabicPeriod" startAt="2"/>
            </a:pPr>
            <a:r>
              <a:rPr lang="en-US" sz="1800" b="1" dirty="0" smtClean="0">
                <a:solidFill>
                  <a:schemeClr val="tx1"/>
                </a:solidFill>
                <a:latin typeface="Montserrat" charset="0"/>
              </a:rPr>
              <a:t>Model Preparation</a:t>
            </a:r>
          </a:p>
          <a:p>
            <a:pPr marL="342900" indent="-342900">
              <a:buAutoNum type="arabicPeriod" startAt="2"/>
            </a:pPr>
            <a:r>
              <a:rPr lang="en-IN" sz="1800" b="1" dirty="0" smtClean="0">
                <a:solidFill>
                  <a:schemeClr val="tx1"/>
                </a:solidFill>
                <a:latin typeface="Montserrat" charset="0"/>
              </a:rPr>
              <a:t>Model</a:t>
            </a:r>
          </a:p>
          <a:p>
            <a:pPr marL="342900" indent="-342900">
              <a:buAutoNum type="arabicPeriod" startAt="2"/>
            </a:pPr>
            <a:r>
              <a:rPr lang="en-IN" sz="1800" b="1" dirty="0" smtClean="0">
                <a:solidFill>
                  <a:schemeClr val="tx1"/>
                </a:solidFill>
                <a:latin typeface="Montserrat" charset="0"/>
              </a:rPr>
              <a:t>Cluster Visualization</a:t>
            </a:r>
            <a:endParaRPr lang="en-US" sz="1800" b="1" dirty="0" smtClean="0">
              <a:solidFill>
                <a:schemeClr val="tx1"/>
              </a:solidFill>
              <a:latin typeface="Montserrat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>
              <a:solidFill>
                <a:schemeClr val="lt1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447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72" y="176646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Problem Statement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8698" y="1806347"/>
            <a:ext cx="87116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Identifying major customer segments on a </a:t>
            </a:r>
            <a:r>
              <a:rPr lang="en-US" sz="4000" b="1" dirty="0" smtClean="0">
                <a:solidFill>
                  <a:schemeClr val="bg1"/>
                </a:solidFill>
              </a:rPr>
              <a:t>transactional </a:t>
            </a:r>
            <a:r>
              <a:rPr lang="en-US" sz="4000" b="1" dirty="0" smtClean="0">
                <a:solidFill>
                  <a:schemeClr val="bg1"/>
                </a:solidFill>
              </a:rPr>
              <a:t>data </a:t>
            </a:r>
          </a:p>
          <a:p>
            <a:pPr marL="285750" indent="-285750" algn="ctr">
              <a:buFont typeface="Arial" pitchFamily="34" charset="0"/>
              <a:buChar char="•"/>
            </a:pPr>
            <a:endParaRPr lang="en-US" sz="4000" b="1" dirty="0">
              <a:solidFill>
                <a:schemeClr val="bg1"/>
              </a:solidFill>
            </a:endParaRPr>
          </a:p>
          <a:p>
            <a:pPr marL="285750" indent="-285750" algn="ctr">
              <a:buFont typeface="Arial" pitchFamily="34" charset="0"/>
              <a:buChar char="•"/>
            </a:pPr>
            <a:endParaRPr lang="en-US" sz="4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72" y="176646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Data Summary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4865" y="1096964"/>
            <a:ext cx="83854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20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Data set name – </a:t>
            </a:r>
            <a:r>
              <a:rPr lang="en-US" sz="2000" b="1" dirty="0" smtClean="0">
                <a:solidFill>
                  <a:schemeClr val="bg1"/>
                </a:solidFill>
              </a:rPr>
              <a:t>Online Retail</a:t>
            </a:r>
          </a:p>
          <a:p>
            <a:pPr marL="285750" indent="-285750"/>
            <a:endParaRPr lang="en-IN" sz="2000" b="1" dirty="0" smtClean="0">
              <a:solidFill>
                <a:schemeClr val="bg1"/>
              </a:solidFill>
              <a:latin typeface="Montserrat"/>
              <a:sym typeface="Montserrat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000" b="1" dirty="0" smtClean="0">
              <a:solidFill>
                <a:schemeClr val="bg1"/>
              </a:solidFill>
              <a:latin typeface="Montserrat"/>
              <a:sym typeface="Montserrat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Montserrat"/>
              <a:sym typeface="Montserrat"/>
            </a:endParaRPr>
          </a:p>
          <a:p>
            <a:pPr marL="285750" indent="-285750"/>
            <a:r>
              <a:rPr lang="en-US" sz="2000" b="1" dirty="0" smtClean="0">
                <a:solidFill>
                  <a:schemeClr val="tx1"/>
                </a:solidFill>
                <a:latin typeface="Montserrat"/>
                <a:sym typeface="Montserrat"/>
              </a:rPr>
              <a:t>Shape </a:t>
            </a:r>
            <a:r>
              <a:rPr lang="en-US" sz="2000" b="1" dirty="0" smtClean="0">
                <a:solidFill>
                  <a:schemeClr val="tx1"/>
                </a:solidFill>
                <a:latin typeface="Montserrat"/>
                <a:sym typeface="Montserrat"/>
              </a:rPr>
              <a:t>of Dataset- </a:t>
            </a:r>
            <a:r>
              <a:rPr lang="en-US" sz="2000" b="1" dirty="0" smtClean="0">
                <a:solidFill>
                  <a:schemeClr val="bg1"/>
                </a:solidFill>
              </a:rPr>
              <a:t>541909 rows, 8 columns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0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0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marL="285750" indent="-285750"/>
            <a:r>
              <a:rPr lang="en-US" sz="2000" b="1" dirty="0" smtClean="0">
                <a:solidFill>
                  <a:schemeClr val="tx1"/>
                </a:solidFill>
              </a:rPr>
              <a:t>Columns - </a:t>
            </a:r>
            <a:r>
              <a:rPr lang="en-US" sz="2000" b="1" dirty="0" smtClean="0">
                <a:solidFill>
                  <a:schemeClr val="bg1"/>
                </a:solidFill>
              </a:rPr>
              <a:t>'</a:t>
            </a:r>
            <a:r>
              <a:rPr lang="en-US" sz="2000" b="1" dirty="0" err="1" smtClean="0">
                <a:solidFill>
                  <a:schemeClr val="bg1"/>
                </a:solidFill>
              </a:rPr>
              <a:t>InvoiceNo</a:t>
            </a:r>
            <a:r>
              <a:rPr lang="en-US" sz="2000" b="1" dirty="0" smtClean="0">
                <a:solidFill>
                  <a:schemeClr val="bg1"/>
                </a:solidFill>
              </a:rPr>
              <a:t>', '</a:t>
            </a:r>
            <a:r>
              <a:rPr lang="en-US" sz="2000" b="1" dirty="0" err="1" smtClean="0">
                <a:solidFill>
                  <a:schemeClr val="bg1"/>
                </a:solidFill>
              </a:rPr>
              <a:t>StockCode</a:t>
            </a:r>
            <a:r>
              <a:rPr lang="en-US" sz="2000" b="1" dirty="0" smtClean="0">
                <a:solidFill>
                  <a:schemeClr val="bg1"/>
                </a:solidFill>
              </a:rPr>
              <a:t>', 'Description', 'Quantity', '</a:t>
            </a:r>
            <a:r>
              <a:rPr lang="en-US" sz="2000" b="1" dirty="0" err="1" smtClean="0">
                <a:solidFill>
                  <a:schemeClr val="bg1"/>
                </a:solidFill>
              </a:rPr>
              <a:t>InvoiceDate</a:t>
            </a:r>
            <a:r>
              <a:rPr lang="en-US" sz="2000" b="1" dirty="0" smtClean="0">
                <a:solidFill>
                  <a:schemeClr val="bg1"/>
                </a:solidFill>
              </a:rPr>
              <a:t>', '</a:t>
            </a:r>
            <a:r>
              <a:rPr lang="en-US" sz="2000" b="1" dirty="0" err="1" smtClean="0">
                <a:solidFill>
                  <a:schemeClr val="bg1"/>
                </a:solidFill>
              </a:rPr>
              <a:t>UnitPrice</a:t>
            </a:r>
            <a:r>
              <a:rPr lang="en-US" sz="2000" b="1" dirty="0" smtClean="0">
                <a:solidFill>
                  <a:schemeClr val="bg1"/>
                </a:solidFill>
              </a:rPr>
              <a:t>', '</a:t>
            </a:r>
            <a:r>
              <a:rPr lang="en-US" sz="2000" b="1" dirty="0" err="1" smtClean="0">
                <a:solidFill>
                  <a:schemeClr val="bg1"/>
                </a:solidFill>
              </a:rPr>
              <a:t>CustomerID</a:t>
            </a:r>
            <a:r>
              <a:rPr lang="en-US" sz="2000" b="1" dirty="0" smtClean="0">
                <a:solidFill>
                  <a:schemeClr val="bg1"/>
                </a:solidFill>
              </a:rPr>
              <a:t>', 'Country'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892" y="21020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Some EDA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6764" y="821105"/>
            <a:ext cx="8790709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buFont typeface="Arial" pitchFamily="34" charset="0"/>
              <a:buChar char="•"/>
            </a:pPr>
            <a:r>
              <a:rPr lang="en-IN" sz="1800" b="1" dirty="0" smtClean="0">
                <a:solidFill>
                  <a:schemeClr val="lt1"/>
                </a:solidFill>
                <a:latin typeface="Montserrat"/>
                <a:sym typeface="Montserrat"/>
              </a:rPr>
              <a:t>Dealing with missing Values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300" b="1" dirty="0" smtClean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buFontTx/>
              <a:buChar char="-"/>
            </a:pPr>
            <a:endParaRPr lang="en-IN" sz="16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Column </a:t>
            </a:r>
            <a:r>
              <a:rPr lang="en-US" sz="1600" dirty="0" smtClean="0">
                <a:solidFill>
                  <a:schemeClr val="tx1"/>
                </a:solidFill>
              </a:rPr>
              <a:t>“</a:t>
            </a:r>
            <a:r>
              <a:rPr lang="en-US" sz="1600" b="1" dirty="0" err="1" smtClean="0">
                <a:solidFill>
                  <a:schemeClr val="tx1"/>
                </a:solidFill>
              </a:rPr>
              <a:t>customerID</a:t>
            </a:r>
            <a:r>
              <a:rPr lang="en-US" sz="1600" dirty="0" smtClean="0">
                <a:solidFill>
                  <a:schemeClr val="tx1"/>
                </a:solidFill>
              </a:rPr>
              <a:t>”</a:t>
            </a:r>
            <a:r>
              <a:rPr lang="en-US" sz="1600" dirty="0" smtClean="0">
                <a:solidFill>
                  <a:schemeClr val="bg1"/>
                </a:solidFill>
              </a:rPr>
              <a:t> had null values –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this was the main thing, because we can not fill these values with any of the number, as these are customers only, so we had to remove them.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800" b="1" dirty="0" smtClean="0">
                <a:solidFill>
                  <a:schemeClr val="bg1"/>
                </a:solidFill>
              </a:rPr>
              <a:t>Dealing with Cancelled/Returned products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b="1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Column </a:t>
            </a:r>
            <a:r>
              <a:rPr lang="en-US" sz="1600" dirty="0" smtClean="0">
                <a:solidFill>
                  <a:schemeClr val="tx1"/>
                </a:solidFill>
              </a:rPr>
              <a:t>“</a:t>
            </a:r>
            <a:r>
              <a:rPr lang="en-US" sz="1600" dirty="0" err="1" smtClean="0">
                <a:solidFill>
                  <a:schemeClr val="tx1"/>
                </a:solidFill>
              </a:rPr>
              <a:t>InvoiceNo</a:t>
            </a:r>
            <a:r>
              <a:rPr lang="en-US" sz="1600" dirty="0" smtClean="0">
                <a:solidFill>
                  <a:schemeClr val="tx1"/>
                </a:solidFill>
              </a:rPr>
              <a:t>”, </a:t>
            </a:r>
            <a:r>
              <a:rPr lang="en-US" sz="1600" dirty="0" smtClean="0">
                <a:solidFill>
                  <a:schemeClr val="bg1"/>
                </a:solidFill>
              </a:rPr>
              <a:t>was the one from which we could see the cancelled order – I have just dropped those rows, because those were not required for clustering</a:t>
            </a:r>
          </a:p>
          <a:p>
            <a:pPr marL="285750" indent="-285750"/>
            <a:endParaRPr lang="en-IN" sz="16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IN" sz="1600" dirty="0" smtClean="0">
                <a:solidFill>
                  <a:schemeClr val="bg1"/>
                </a:solidFill>
              </a:rPr>
              <a:t>I have split the </a:t>
            </a:r>
            <a:r>
              <a:rPr lang="en-IN" sz="1600" dirty="0" smtClean="0">
                <a:solidFill>
                  <a:schemeClr val="tx1"/>
                </a:solidFill>
              </a:rPr>
              <a:t>“Date” into Month, </a:t>
            </a:r>
            <a:r>
              <a:rPr lang="en-IN" sz="1600" dirty="0" smtClean="0">
                <a:solidFill>
                  <a:schemeClr val="tx1"/>
                </a:solidFill>
              </a:rPr>
              <a:t>Year, </a:t>
            </a:r>
            <a:r>
              <a:rPr lang="en-IN" sz="1600" dirty="0" smtClean="0">
                <a:solidFill>
                  <a:schemeClr val="tx1"/>
                </a:solidFill>
              </a:rPr>
              <a:t>day, and </a:t>
            </a:r>
            <a:r>
              <a:rPr lang="en-IN" sz="1600" dirty="0" smtClean="0">
                <a:solidFill>
                  <a:schemeClr val="tx1"/>
                </a:solidFill>
              </a:rPr>
              <a:t>Hour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smtClean="0">
                <a:solidFill>
                  <a:schemeClr val="bg1"/>
                </a:solidFill>
              </a:rPr>
              <a:t>and removed the duplicate entries. </a:t>
            </a:r>
            <a:endParaRPr lang="en-IN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892" y="21020"/>
            <a:ext cx="8520600" cy="675409"/>
          </a:xfrm>
        </p:spPr>
        <p:txBody>
          <a:bodyPr/>
          <a:lstStyle/>
          <a:p>
            <a:pPr algn="l"/>
            <a:r>
              <a:rPr lang="en-US" sz="3200" b="1" dirty="0" smtClean="0"/>
              <a:t>Some EDA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9913" y="1862826"/>
            <a:ext cx="879070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buFont typeface="Arial" pitchFamily="34" charset="0"/>
              <a:buChar char="•"/>
            </a:pPr>
            <a:r>
              <a:rPr lang="en-IN" sz="1800" b="1" dirty="0" smtClean="0">
                <a:solidFill>
                  <a:schemeClr val="lt1"/>
                </a:solidFill>
                <a:latin typeface="Montserrat"/>
                <a:sym typeface="Montserrat"/>
              </a:rPr>
              <a:t>Transaction’s Frequency (Count)</a:t>
            </a:r>
          </a:p>
          <a:p>
            <a:pPr marL="285750" lvl="7" indent="-285750"/>
            <a:r>
              <a:rPr lang="en-IN" sz="1800" b="1" dirty="0" smtClean="0">
                <a:solidFill>
                  <a:schemeClr val="lt1"/>
                </a:solidFill>
                <a:latin typeface="Montserrat"/>
                <a:sym typeface="Montserrat"/>
              </a:rPr>
              <a:t>		– Year, Month, Day and Time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300" b="1" dirty="0" smtClean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buFontTx/>
              <a:buChar char="-"/>
            </a:pPr>
            <a:r>
              <a:rPr lang="en-IN" sz="1600" dirty="0" smtClean="0">
                <a:solidFill>
                  <a:schemeClr val="bg1"/>
                </a:solidFill>
              </a:rPr>
              <a:t>Here I have plotted some graphs showing the total number of products sold and sum of products sold </a:t>
            </a:r>
          </a:p>
        </p:txBody>
      </p:sp>
    </p:spTree>
    <p:extLst>
      <p:ext uri="{BB962C8B-B14F-4D97-AF65-F5344CB8AC3E}">
        <p14:creationId xmlns:p14="http://schemas.microsoft.com/office/powerpoint/2010/main" xmlns="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1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5979</TotalTime>
  <Words>291</Words>
  <Application>Microsoft Office PowerPoint</Application>
  <PresentationFormat>On-screen Show (16:9)</PresentationFormat>
  <Paragraphs>80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Montserrat</vt:lpstr>
      <vt:lpstr>Simple Light</vt:lpstr>
      <vt:lpstr>           Capstone Project Customer Segmentation  </vt:lpstr>
      <vt:lpstr>Content</vt:lpstr>
      <vt:lpstr>Problem Statement</vt:lpstr>
      <vt:lpstr>Data Summary</vt:lpstr>
      <vt:lpstr>Some EDA</vt:lpstr>
      <vt:lpstr>Some EDA</vt:lpstr>
      <vt:lpstr>Slide 7</vt:lpstr>
      <vt:lpstr>Slide 8</vt:lpstr>
      <vt:lpstr>Slide 9</vt:lpstr>
      <vt:lpstr>Slide 10</vt:lpstr>
      <vt:lpstr>Model Preparation</vt:lpstr>
      <vt:lpstr>Model Preparation</vt:lpstr>
      <vt:lpstr>Model Preparation</vt:lpstr>
      <vt:lpstr>Model</vt:lpstr>
      <vt:lpstr>Model</vt:lpstr>
      <vt:lpstr>Model</vt:lpstr>
      <vt:lpstr>Model</vt:lpstr>
      <vt:lpstr>Conclusions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Hotel Booking Analysis  </dc:title>
  <cp:lastModifiedBy>Windows User</cp:lastModifiedBy>
  <cp:revision>70</cp:revision>
  <dcterms:modified xsi:type="dcterms:W3CDTF">2021-05-09T18:56:07Z</dcterms:modified>
</cp:coreProperties>
</file>