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3" r:id="rId1"/>
  </p:sldMasterIdLst>
  <p:sldIdLst>
    <p:sldId id="256" r:id="rId2"/>
    <p:sldId id="257" r:id="rId3"/>
    <p:sldId id="259" r:id="rId4"/>
    <p:sldId id="266" r:id="rId5"/>
    <p:sldId id="260" r:id="rId6"/>
    <p:sldId id="261" r:id="rId7"/>
    <p:sldId id="267" r:id="rId8"/>
    <p:sldId id="268" r:id="rId9"/>
    <p:sldId id="269" r:id="rId10"/>
    <p:sldId id="270" r:id="rId11"/>
    <p:sldId id="26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6" autoAdjust="0"/>
    <p:restoredTop sz="94660"/>
  </p:normalViewPr>
  <p:slideViewPr>
    <p:cSldViewPr snapToGrid="0">
      <p:cViewPr varScale="1">
        <p:scale>
          <a:sx n="88" d="100"/>
          <a:sy n="88" d="100"/>
        </p:scale>
        <p:origin x="38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8ABE3C1-DBE1-495D-B57B-2849774B866A}" type="datetimeFigureOut">
              <a:rPr lang="en-US" smtClean="0"/>
              <a:t>11/21/2021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351531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520527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537361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183449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78677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110243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11/21/2021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519333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D6E9DEC-419B-4CC5-A080-3B06BD5A8291}" type="datetimeFigureOut">
              <a:rPr lang="en-US" smtClean="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67516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D6E9DEC-419B-4CC5-A080-3B06BD5A8291}" type="datetimeFigureOut">
              <a:rPr lang="en-US" smtClean="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233300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5348156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515170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6E9DEC-419B-4CC5-A080-3B06BD5A8291}" type="datetimeFigureOut">
              <a:rPr lang="en-US" smtClean="0"/>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3188449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t>11/21/2021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12703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565601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646928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745188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45704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6E9DEC-419B-4CC5-A080-3B06BD5A8291}" type="datetimeFigureOut">
              <a:rPr lang="en-US" smtClean="0"/>
              <a:t>11/21/2021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1020197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en-US" sz="6600" cap="none" dirty="0" smtClean="0">
                <a:ln w="13462">
                  <a:solidFill>
                    <a:schemeClr val="bg1"/>
                  </a:solidFill>
                  <a:prstDash val="solid"/>
                </a:ln>
                <a:solidFill>
                  <a:srgbClr val="FFFF00"/>
                </a:solidFill>
                <a:effectLst>
                  <a:outerShdw dist="38100" dir="2700000" algn="bl" rotWithShape="0">
                    <a:schemeClr val="accent5"/>
                  </a:outerShdw>
                </a:effectLst>
                <a:latin typeface="Lucida Calligraphy" panose="03010101010101010101" pitchFamily="66" charset="0"/>
              </a:rPr>
              <a:t>PRESENTATION OF FINAL </a:t>
            </a:r>
            <a:r>
              <a:rPr lang="en-US" sz="6600" cap="none" dirty="0">
                <a:ln w="13462">
                  <a:solidFill>
                    <a:schemeClr val="bg1"/>
                  </a:solidFill>
                  <a:prstDash val="solid"/>
                </a:ln>
                <a:solidFill>
                  <a:srgbClr val="FFFF00"/>
                </a:solidFill>
                <a:effectLst>
                  <a:outerShdw dist="38100" dir="2700000" algn="bl" rotWithShape="0">
                    <a:schemeClr val="accent5"/>
                  </a:outerShdw>
                </a:effectLst>
                <a:latin typeface="Lucida Calligraphy" panose="03010101010101010101" pitchFamily="66" charset="0"/>
              </a:rPr>
              <a:t>PROJECT</a:t>
            </a:r>
          </a:p>
        </p:txBody>
      </p:sp>
      <p:sp>
        <p:nvSpPr>
          <p:cNvPr id="3" name="Subtitle 2"/>
          <p:cNvSpPr>
            <a:spLocks noGrp="1"/>
          </p:cNvSpPr>
          <p:nvPr>
            <p:ph type="subTitle" idx="1"/>
          </p:nvPr>
        </p:nvSpPr>
        <p:spPr>
          <a:xfrm>
            <a:off x="1595269" y="5122746"/>
            <a:ext cx="9001462" cy="1225781"/>
          </a:xfrm>
        </p:spPr>
        <p:txBody>
          <a:bodyPr/>
          <a:lstStyle/>
          <a:p>
            <a:r>
              <a:rPr lang="en-US" dirty="0">
                <a:latin typeface="Lucida Handwriting" panose="03010101010101010101" pitchFamily="66" charset="0"/>
              </a:rPr>
              <a:t>                                            </a:t>
            </a:r>
            <a:r>
              <a:rPr lang="en-US" sz="2800" b="1" dirty="0">
                <a:ln w="22225">
                  <a:solidFill>
                    <a:schemeClr val="accent2"/>
                  </a:solidFill>
                  <a:prstDash val="solid"/>
                </a:ln>
                <a:solidFill>
                  <a:schemeClr val="accent2">
                    <a:lumMod val="40000"/>
                    <a:lumOff val="60000"/>
                  </a:schemeClr>
                </a:solidFill>
                <a:effectLst/>
                <a:latin typeface="Lucida Handwriting" panose="03010101010101010101" pitchFamily="66" charset="0"/>
              </a:rPr>
              <a:t>BY </a:t>
            </a:r>
            <a:r>
              <a:rPr lang="en-US" sz="2800" b="1" dirty="0" err="1" smtClean="0">
                <a:ln w="22225">
                  <a:solidFill>
                    <a:schemeClr val="accent2"/>
                  </a:solidFill>
                  <a:prstDash val="solid"/>
                </a:ln>
                <a:solidFill>
                  <a:schemeClr val="accent2">
                    <a:lumMod val="40000"/>
                    <a:lumOff val="60000"/>
                  </a:schemeClr>
                </a:solidFill>
                <a:effectLst/>
                <a:latin typeface="Lucida Handwriting" panose="03010101010101010101" pitchFamily="66" charset="0"/>
              </a:rPr>
              <a:t>Jatin</a:t>
            </a:r>
            <a:endParaRPr lang="en-US" sz="2800" dirty="0">
              <a:solidFill>
                <a:srgbClr val="00B0F0"/>
              </a:solidFill>
              <a:latin typeface="Lucida Handwriting" panose="03010101010101010101" pitchFamily="66" charset="0"/>
            </a:endParaRPr>
          </a:p>
        </p:txBody>
      </p:sp>
    </p:spTree>
    <p:extLst>
      <p:ext uri="{BB962C8B-B14F-4D97-AF65-F5344CB8AC3E}">
        <p14:creationId xmlns:p14="http://schemas.microsoft.com/office/powerpoint/2010/main" val="221185655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D7A8-6B12-457F-8C7D-D9A95D19EEE3}"/>
              </a:ext>
            </a:extLst>
          </p:cNvPr>
          <p:cNvSpPr>
            <a:spLocks noGrp="1"/>
          </p:cNvSpPr>
          <p:nvPr>
            <p:ph type="title"/>
          </p:nvPr>
        </p:nvSpPr>
        <p:spPr/>
        <p:txBody>
          <a:bodyPr/>
          <a:lstStyle/>
          <a:p>
            <a:r>
              <a:rPr lang="en-IN" dirty="0" smtClean="0">
                <a:solidFill>
                  <a:srgbClr val="FFFF00"/>
                </a:solidFill>
              </a:rPr>
              <a:t>Booking PAGE</a:t>
            </a:r>
            <a:endParaRPr lang="en-IN" dirty="0">
              <a:solidFill>
                <a:srgbClr val="FFFF00"/>
              </a:solidFill>
            </a:endParaRPr>
          </a:p>
        </p:txBody>
      </p:sp>
      <p:sp>
        <p:nvSpPr>
          <p:cNvPr id="3" name="Content Placeholder 2">
            <a:extLst>
              <a:ext uri="{FF2B5EF4-FFF2-40B4-BE49-F238E27FC236}">
                <a16:creationId xmlns:a16="http://schemas.microsoft.com/office/drawing/2014/main" id="{D7AF6B0E-00A9-4958-A639-74CF1338756A}"/>
              </a:ext>
            </a:extLst>
          </p:cNvPr>
          <p:cNvSpPr>
            <a:spLocks noGrp="1"/>
          </p:cNvSpPr>
          <p:nvPr>
            <p:ph idx="1"/>
          </p:nvPr>
        </p:nvSpPr>
        <p:spPr>
          <a:xfrm>
            <a:off x="1011450" y="2637602"/>
            <a:ext cx="10353762" cy="3695136"/>
          </a:xfrm>
        </p:spPr>
        <p:txBody>
          <a:bodyPr/>
          <a:lstStyle/>
          <a:p>
            <a:pPr marL="0" indent="0">
              <a:buNone/>
            </a:pPr>
            <a:r>
              <a:rPr lang="en-IN" dirty="0"/>
              <a:t> </a:t>
            </a:r>
            <a:r>
              <a:rPr lang="en-IN" sz="3200" dirty="0" smtClean="0">
                <a:solidFill>
                  <a:schemeClr val="accent6">
                    <a:lumMod val="20000"/>
                    <a:lumOff val="80000"/>
                  </a:schemeClr>
                </a:solidFill>
              </a:rPr>
              <a:t>In  Booking page User can add the records of bookings. This is the main functional page of this project. In this page user can maintain the record of </a:t>
            </a:r>
            <a:r>
              <a:rPr lang="en-IN" sz="3200" dirty="0" smtClean="0">
                <a:solidFill>
                  <a:schemeClr val="accent6">
                    <a:lumMod val="20000"/>
                    <a:lumOff val="80000"/>
                  </a:schemeClr>
                </a:solidFill>
              </a:rPr>
              <a:t>his bookings. In this page we are using customer id as a foreign key and we are using date inputs for maintain the record </a:t>
            </a:r>
            <a:r>
              <a:rPr lang="en-IN" sz="3200" dirty="0" err="1" smtClean="0">
                <a:solidFill>
                  <a:schemeClr val="accent6">
                    <a:lumMod val="20000"/>
                    <a:lumOff val="80000"/>
                  </a:schemeClr>
                </a:solidFill>
              </a:rPr>
              <a:t>datewise</a:t>
            </a:r>
            <a:r>
              <a:rPr lang="en-IN" sz="3200" dirty="0" smtClean="0">
                <a:solidFill>
                  <a:schemeClr val="accent6">
                    <a:lumMod val="20000"/>
                    <a:lumOff val="80000"/>
                  </a:schemeClr>
                </a:solidFill>
              </a:rPr>
              <a:t>.</a:t>
            </a:r>
            <a:endParaRPr lang="en-IN" sz="3200" dirty="0" smtClean="0">
              <a:solidFill>
                <a:schemeClr val="accent6">
                  <a:lumMod val="20000"/>
                  <a:lumOff val="80000"/>
                </a:schemeClr>
              </a:solidFill>
            </a:endParaRPr>
          </a:p>
        </p:txBody>
      </p:sp>
    </p:spTree>
    <p:extLst>
      <p:ext uri="{BB962C8B-B14F-4D97-AF65-F5344CB8AC3E}">
        <p14:creationId xmlns:p14="http://schemas.microsoft.com/office/powerpoint/2010/main" val="415714131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5499-22C8-403D-8152-24641D8F0E36}"/>
              </a:ext>
            </a:extLst>
          </p:cNvPr>
          <p:cNvSpPr>
            <a:spLocks noGrp="1"/>
          </p:cNvSpPr>
          <p:nvPr>
            <p:ph type="title"/>
          </p:nvPr>
        </p:nvSpPr>
        <p:spPr/>
        <p:txBody>
          <a:bodyPr/>
          <a:lstStyle/>
          <a:p>
            <a:r>
              <a:rPr lang="en-IN" dirty="0">
                <a:solidFill>
                  <a:srgbClr val="FFFF00"/>
                </a:solidFill>
              </a:rPr>
              <a:t>Register/Login [Users]</a:t>
            </a:r>
          </a:p>
        </p:txBody>
      </p:sp>
      <p:sp>
        <p:nvSpPr>
          <p:cNvPr id="3" name="Content Placeholder 2">
            <a:extLst>
              <a:ext uri="{FF2B5EF4-FFF2-40B4-BE49-F238E27FC236}">
                <a16:creationId xmlns:a16="http://schemas.microsoft.com/office/drawing/2014/main" id="{6C063E20-4E68-466D-AAAA-C2E7DD3FA503}"/>
              </a:ext>
            </a:extLst>
          </p:cNvPr>
          <p:cNvSpPr>
            <a:spLocks noGrp="1"/>
          </p:cNvSpPr>
          <p:nvPr>
            <p:ph idx="1"/>
          </p:nvPr>
        </p:nvSpPr>
        <p:spPr/>
        <p:txBody>
          <a:bodyPr/>
          <a:lstStyle/>
          <a:p>
            <a:r>
              <a:rPr lang="en-IN" sz="2800" dirty="0">
                <a:solidFill>
                  <a:schemeClr val="accent6">
                    <a:lumMod val="20000"/>
                    <a:lumOff val="80000"/>
                  </a:schemeClr>
                </a:solidFill>
              </a:rPr>
              <a:t>Before </a:t>
            </a:r>
            <a:r>
              <a:rPr lang="en-IN" sz="2800" dirty="0" smtClean="0">
                <a:solidFill>
                  <a:schemeClr val="accent6">
                    <a:lumMod val="20000"/>
                    <a:lumOff val="80000"/>
                  </a:schemeClr>
                </a:solidFill>
              </a:rPr>
              <a:t>enter the project user will have to login with the </a:t>
            </a:r>
            <a:r>
              <a:rPr lang="en-IN" sz="2800" smtClean="0">
                <a:solidFill>
                  <a:schemeClr val="accent6">
                    <a:lumMod val="20000"/>
                    <a:lumOff val="80000"/>
                  </a:schemeClr>
                </a:solidFill>
              </a:rPr>
              <a:t>right credentials </a:t>
            </a:r>
            <a:endParaRPr lang="en-IN" sz="2800" dirty="0">
              <a:solidFill>
                <a:schemeClr val="accent6">
                  <a:lumMod val="20000"/>
                  <a:lumOff val="80000"/>
                </a:schemeClr>
              </a:solidFill>
            </a:endParaRPr>
          </a:p>
          <a:p>
            <a:endParaRPr lang="en-IN" sz="2800" dirty="0">
              <a:solidFill>
                <a:schemeClr val="accent6">
                  <a:lumMod val="20000"/>
                  <a:lumOff val="80000"/>
                </a:schemeClr>
              </a:solidFill>
            </a:endParaRPr>
          </a:p>
          <a:p>
            <a:endParaRPr lang="en-IN" sz="2800" dirty="0">
              <a:solidFill>
                <a:schemeClr val="accent6">
                  <a:lumMod val="20000"/>
                  <a:lumOff val="80000"/>
                </a:schemeClr>
              </a:solidFill>
            </a:endParaRPr>
          </a:p>
          <a:p>
            <a:r>
              <a:rPr lang="en-IN" sz="2800" dirty="0">
                <a:solidFill>
                  <a:schemeClr val="accent6">
                    <a:lumMod val="20000"/>
                    <a:lumOff val="80000"/>
                  </a:schemeClr>
                </a:solidFill>
              </a:rPr>
              <a:t>If there is new user, then he/she needs to register first .</a:t>
            </a:r>
          </a:p>
          <a:p>
            <a:endParaRPr lang="en-IN" dirty="0"/>
          </a:p>
        </p:txBody>
      </p:sp>
    </p:spTree>
    <p:extLst>
      <p:ext uri="{BB962C8B-B14F-4D97-AF65-F5344CB8AC3E}">
        <p14:creationId xmlns:p14="http://schemas.microsoft.com/office/powerpoint/2010/main" val="10203659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B0210-A5BE-4337-8D6C-F0A7EE4FBB62}"/>
              </a:ext>
            </a:extLst>
          </p:cNvPr>
          <p:cNvSpPr>
            <a:spLocks noGrp="1"/>
          </p:cNvSpPr>
          <p:nvPr>
            <p:ph idx="1"/>
          </p:nvPr>
        </p:nvSpPr>
        <p:spPr/>
        <p:txBody>
          <a:bodyPr>
            <a:normAutofit/>
          </a:bodyPr>
          <a:lstStyle/>
          <a:p>
            <a:pPr marL="0" indent="0">
              <a:buNone/>
            </a:pPr>
            <a:r>
              <a:rPr lang="en-IN" sz="7200" dirty="0"/>
              <a:t>		</a:t>
            </a:r>
            <a:r>
              <a:rPr lang="en-IN" sz="9600" dirty="0">
                <a:solidFill>
                  <a:srgbClr val="FFFF00"/>
                </a:solidFill>
                <a:latin typeface="Lucida Handwriting" panose="03010101010101010101" pitchFamily="66" charset="0"/>
              </a:rPr>
              <a:t>	THE END</a:t>
            </a:r>
          </a:p>
        </p:txBody>
      </p:sp>
    </p:spTree>
    <p:extLst>
      <p:ext uri="{BB962C8B-B14F-4D97-AF65-F5344CB8AC3E}">
        <p14:creationId xmlns:p14="http://schemas.microsoft.com/office/powerpoint/2010/main" val="181627159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1F7-2E76-4B95-9EFA-597A39F90225}"/>
              </a:ext>
            </a:extLst>
          </p:cNvPr>
          <p:cNvSpPr>
            <a:spLocks noGrp="1"/>
          </p:cNvSpPr>
          <p:nvPr>
            <p:ph type="title"/>
          </p:nvPr>
        </p:nvSpPr>
        <p:spPr/>
        <p:txBody>
          <a:bodyPr/>
          <a:lstStyle/>
          <a:p>
            <a:r>
              <a:rPr lang="en-IN" dirty="0" smtClean="0">
                <a:solidFill>
                  <a:srgbClr val="FFFF00"/>
                </a:solidFill>
              </a:rPr>
              <a:t>USED LANGUAGE IN PROJECT</a:t>
            </a:r>
            <a:br>
              <a:rPr lang="en-IN" dirty="0" smtClean="0">
                <a:solidFill>
                  <a:srgbClr val="FFFF00"/>
                </a:solidFill>
              </a:rPr>
            </a:br>
            <a:r>
              <a:rPr lang="en-IN" dirty="0" smtClean="0">
                <a:solidFill>
                  <a:srgbClr val="FFFF00"/>
                </a:solidFill>
              </a:rPr>
              <a:t>ASP.NET MVC</a:t>
            </a:r>
            <a:endParaRPr lang="en-IN" dirty="0">
              <a:solidFill>
                <a:srgbClr val="FFFF00"/>
              </a:solidFill>
            </a:endParaRPr>
          </a:p>
        </p:txBody>
      </p:sp>
      <p:sp>
        <p:nvSpPr>
          <p:cNvPr id="3" name="Content Placeholder 2">
            <a:extLst>
              <a:ext uri="{FF2B5EF4-FFF2-40B4-BE49-F238E27FC236}">
                <a16:creationId xmlns:a16="http://schemas.microsoft.com/office/drawing/2014/main" id="{6A0929F3-2C96-4B61-8791-CD174B829B7D}"/>
              </a:ext>
            </a:extLst>
          </p:cNvPr>
          <p:cNvSpPr>
            <a:spLocks noGrp="1"/>
          </p:cNvSpPr>
          <p:nvPr>
            <p:ph idx="1"/>
          </p:nvPr>
        </p:nvSpPr>
        <p:spPr/>
        <p:txBody>
          <a:bodyPr>
            <a:normAutofit/>
          </a:bodyPr>
          <a:lstStyle/>
          <a:p>
            <a:r>
              <a:rPr lang="en-US" sz="2400" dirty="0">
                <a:solidFill>
                  <a:schemeClr val="accent6">
                    <a:lumMod val="20000"/>
                    <a:lumOff val="80000"/>
                  </a:schemeClr>
                </a:solidFill>
              </a:rPr>
              <a:t>The Model-View-Controller (</a:t>
            </a:r>
            <a:r>
              <a:rPr lang="en-US" sz="2400" b="1" dirty="0">
                <a:solidFill>
                  <a:schemeClr val="accent6">
                    <a:lumMod val="20000"/>
                    <a:lumOff val="80000"/>
                  </a:schemeClr>
                </a:solidFill>
              </a:rPr>
              <a:t>MVC</a:t>
            </a:r>
            <a:r>
              <a:rPr lang="en-US" sz="2400" dirty="0">
                <a:solidFill>
                  <a:schemeClr val="accent6">
                    <a:lumMod val="20000"/>
                    <a:lumOff val="80000"/>
                  </a:schemeClr>
                </a:solidFill>
              </a:rPr>
              <a:t>) </a:t>
            </a:r>
            <a:r>
              <a:rPr lang="en-US" sz="2400" b="1" dirty="0">
                <a:solidFill>
                  <a:schemeClr val="accent6">
                    <a:lumMod val="20000"/>
                    <a:lumOff val="80000"/>
                  </a:schemeClr>
                </a:solidFill>
              </a:rPr>
              <a:t>framework</a:t>
            </a:r>
            <a:r>
              <a:rPr lang="en-US" sz="2400" dirty="0">
                <a:solidFill>
                  <a:schemeClr val="accent6">
                    <a:lumMod val="20000"/>
                    <a:lumOff val="80000"/>
                  </a:schemeClr>
                </a:solidFill>
              </a:rPr>
              <a:t> is an architectural pattern that separates an application into three main logical components Model, View, and Controller. Hence the abbreviation </a:t>
            </a:r>
            <a:r>
              <a:rPr lang="en-US" sz="2400" b="1" dirty="0">
                <a:solidFill>
                  <a:schemeClr val="accent6">
                    <a:lumMod val="20000"/>
                    <a:lumOff val="80000"/>
                  </a:schemeClr>
                </a:solidFill>
              </a:rPr>
              <a:t>MVC</a:t>
            </a:r>
            <a:r>
              <a:rPr lang="en-US" sz="2400" dirty="0">
                <a:solidFill>
                  <a:schemeClr val="accent6">
                    <a:lumMod val="20000"/>
                    <a:lumOff val="80000"/>
                  </a:schemeClr>
                </a:solidFill>
              </a:rPr>
              <a:t>. </a:t>
            </a:r>
          </a:p>
          <a:p>
            <a:r>
              <a:rPr lang="en-US" sz="2400" dirty="0">
                <a:solidFill>
                  <a:schemeClr val="accent6">
                    <a:lumMod val="20000"/>
                    <a:lumOff val="80000"/>
                  </a:schemeClr>
                </a:solidFill>
              </a:rPr>
              <a:t>Each </a:t>
            </a:r>
            <a:r>
              <a:rPr lang="en-US" sz="2400" b="1" dirty="0">
                <a:solidFill>
                  <a:schemeClr val="accent6">
                    <a:lumMod val="20000"/>
                    <a:lumOff val="80000"/>
                  </a:schemeClr>
                </a:solidFill>
              </a:rPr>
              <a:t>architecture</a:t>
            </a:r>
            <a:r>
              <a:rPr lang="en-US" sz="2400" dirty="0">
                <a:solidFill>
                  <a:schemeClr val="accent6">
                    <a:lumMod val="20000"/>
                    <a:lumOff val="80000"/>
                  </a:schemeClr>
                </a:solidFill>
              </a:rPr>
              <a:t> component is built to handle specific development aspect of an application.</a:t>
            </a:r>
            <a:endParaRPr lang="en-IN" sz="2400" dirty="0">
              <a:solidFill>
                <a:schemeClr val="accent6">
                  <a:lumMod val="20000"/>
                  <a:lumOff val="80000"/>
                </a:schemeClr>
              </a:solidFill>
            </a:endParaRPr>
          </a:p>
        </p:txBody>
      </p:sp>
    </p:spTree>
    <p:extLst>
      <p:ext uri="{BB962C8B-B14F-4D97-AF65-F5344CB8AC3E}">
        <p14:creationId xmlns:p14="http://schemas.microsoft.com/office/powerpoint/2010/main" val="140561722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7DE5-5AE5-42A9-9FBE-0DAED6870976}"/>
              </a:ext>
            </a:extLst>
          </p:cNvPr>
          <p:cNvSpPr>
            <a:spLocks noGrp="1"/>
          </p:cNvSpPr>
          <p:nvPr>
            <p:ph type="title"/>
          </p:nvPr>
        </p:nvSpPr>
        <p:spPr/>
        <p:txBody>
          <a:bodyPr>
            <a:normAutofit fontScale="90000"/>
          </a:bodyPr>
          <a:lstStyle/>
          <a:p>
            <a:r>
              <a:rPr lang="en-IN" dirty="0">
                <a:solidFill>
                  <a:srgbClr val="FFFF00"/>
                </a:solidFill>
              </a:rPr>
              <a:t>GOALS AND PURPOSE OF THIS PROJECT</a:t>
            </a:r>
          </a:p>
        </p:txBody>
      </p:sp>
      <p:sp>
        <p:nvSpPr>
          <p:cNvPr id="3" name="Content Placeholder 2">
            <a:extLst>
              <a:ext uri="{FF2B5EF4-FFF2-40B4-BE49-F238E27FC236}">
                <a16:creationId xmlns:a16="http://schemas.microsoft.com/office/drawing/2014/main" id="{DF88EE4C-AF1C-49C5-804A-489C0057B5D0}"/>
              </a:ext>
            </a:extLst>
          </p:cNvPr>
          <p:cNvSpPr>
            <a:spLocks noGrp="1"/>
          </p:cNvSpPr>
          <p:nvPr>
            <p:ph idx="1"/>
          </p:nvPr>
        </p:nvSpPr>
        <p:spPr/>
        <p:txBody>
          <a:bodyPr>
            <a:normAutofit/>
          </a:bodyPr>
          <a:lstStyle/>
          <a:p>
            <a:r>
              <a:rPr lang="en-IN" sz="2400" dirty="0" smtClean="0">
                <a:solidFill>
                  <a:schemeClr val="accent6">
                    <a:lumMod val="20000"/>
                    <a:lumOff val="80000"/>
                  </a:schemeClr>
                </a:solidFill>
              </a:rPr>
              <a:t>This project is CARGO SERVICES.</a:t>
            </a:r>
          </a:p>
          <a:p>
            <a:r>
              <a:rPr lang="en-US" sz="2400" dirty="0">
                <a:solidFill>
                  <a:schemeClr val="accent6">
                    <a:lumMod val="20000"/>
                    <a:lumOff val="80000"/>
                  </a:schemeClr>
                </a:solidFill>
              </a:rPr>
              <a:t>Cargo consists of bulk goods conveyed by water, air, or land. In economics, freight is cargo that is transported at a freight rate for commercial gain. </a:t>
            </a:r>
            <a:endParaRPr lang="en-US" sz="2400" dirty="0" smtClean="0">
              <a:solidFill>
                <a:schemeClr val="accent6">
                  <a:lumMod val="20000"/>
                  <a:lumOff val="80000"/>
                </a:schemeClr>
              </a:solidFill>
            </a:endParaRPr>
          </a:p>
          <a:p>
            <a:r>
              <a:rPr lang="en-US" sz="2400" dirty="0" smtClean="0">
                <a:solidFill>
                  <a:schemeClr val="accent6">
                    <a:lumMod val="20000"/>
                    <a:lumOff val="80000"/>
                  </a:schemeClr>
                </a:solidFill>
              </a:rPr>
              <a:t>The main purpose of this project is to send the goods one place to another place to the customer.</a:t>
            </a:r>
            <a:endParaRPr lang="en-IN" sz="2400" dirty="0">
              <a:solidFill>
                <a:schemeClr val="accent6">
                  <a:lumMod val="20000"/>
                  <a:lumOff val="80000"/>
                </a:schemeClr>
              </a:solidFill>
            </a:endParaRPr>
          </a:p>
        </p:txBody>
      </p:sp>
    </p:spTree>
    <p:extLst>
      <p:ext uri="{BB962C8B-B14F-4D97-AF65-F5344CB8AC3E}">
        <p14:creationId xmlns:p14="http://schemas.microsoft.com/office/powerpoint/2010/main" val="363508343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ADF0-3191-4379-BD71-BE49E7D80508}"/>
              </a:ext>
            </a:extLst>
          </p:cNvPr>
          <p:cNvSpPr>
            <a:spLocks noGrp="1"/>
          </p:cNvSpPr>
          <p:nvPr>
            <p:ph type="title"/>
          </p:nvPr>
        </p:nvSpPr>
        <p:spPr/>
        <p:txBody>
          <a:bodyPr/>
          <a:lstStyle/>
          <a:p>
            <a:r>
              <a:rPr lang="en-IN" dirty="0">
                <a:solidFill>
                  <a:srgbClr val="FFFF00"/>
                </a:solidFill>
              </a:rPr>
              <a:t>TARGET AUDIENCE</a:t>
            </a:r>
          </a:p>
        </p:txBody>
      </p:sp>
      <p:sp>
        <p:nvSpPr>
          <p:cNvPr id="3" name="Content Placeholder 2">
            <a:extLst>
              <a:ext uri="{FF2B5EF4-FFF2-40B4-BE49-F238E27FC236}">
                <a16:creationId xmlns:a16="http://schemas.microsoft.com/office/drawing/2014/main" id="{859AE396-337D-4956-AB62-8EC587264DC2}"/>
              </a:ext>
            </a:extLst>
          </p:cNvPr>
          <p:cNvSpPr>
            <a:spLocks noGrp="1"/>
          </p:cNvSpPr>
          <p:nvPr>
            <p:ph idx="1"/>
          </p:nvPr>
        </p:nvSpPr>
        <p:spPr/>
        <p:txBody>
          <a:bodyPr/>
          <a:lstStyle/>
          <a:p>
            <a:endParaRPr lang="en-GB" dirty="0"/>
          </a:p>
          <a:p>
            <a:endParaRPr lang="en-GB" dirty="0"/>
          </a:p>
          <a:p>
            <a:r>
              <a:rPr lang="en-GB" sz="2400" dirty="0">
                <a:solidFill>
                  <a:schemeClr val="accent6">
                    <a:lumMod val="20000"/>
                    <a:lumOff val="80000"/>
                  </a:schemeClr>
                </a:solidFill>
              </a:rPr>
              <a:t>The target audience for this project are People who </a:t>
            </a:r>
            <a:r>
              <a:rPr lang="en-GB" sz="2400" dirty="0" smtClean="0">
                <a:solidFill>
                  <a:schemeClr val="accent6">
                    <a:lumMod val="20000"/>
                    <a:lumOff val="80000"/>
                  </a:schemeClr>
                </a:solidFill>
              </a:rPr>
              <a:t>are managing this business. Who are working in transportation.</a:t>
            </a:r>
            <a:endParaRPr lang="en-GB" sz="2400" dirty="0">
              <a:solidFill>
                <a:schemeClr val="accent6">
                  <a:lumMod val="20000"/>
                  <a:lumOff val="80000"/>
                </a:schemeClr>
              </a:solidFill>
            </a:endParaRPr>
          </a:p>
        </p:txBody>
      </p:sp>
    </p:spTree>
    <p:extLst>
      <p:ext uri="{BB962C8B-B14F-4D97-AF65-F5344CB8AC3E}">
        <p14:creationId xmlns:p14="http://schemas.microsoft.com/office/powerpoint/2010/main" val="372919229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9D6D-ACC0-4297-AF63-41FE273C9FBB}"/>
              </a:ext>
            </a:extLst>
          </p:cNvPr>
          <p:cNvSpPr>
            <a:spLocks noGrp="1"/>
          </p:cNvSpPr>
          <p:nvPr>
            <p:ph type="title"/>
          </p:nvPr>
        </p:nvSpPr>
        <p:spPr/>
        <p:txBody>
          <a:bodyPr/>
          <a:lstStyle/>
          <a:p>
            <a:r>
              <a:rPr lang="en-IN" dirty="0">
                <a:solidFill>
                  <a:srgbClr val="FFFF00"/>
                </a:solidFill>
              </a:rPr>
              <a:t>BRIEF ABOUT WEB APP</a:t>
            </a:r>
          </a:p>
        </p:txBody>
      </p:sp>
      <p:sp>
        <p:nvSpPr>
          <p:cNvPr id="3" name="Content Placeholder 2">
            <a:extLst>
              <a:ext uri="{FF2B5EF4-FFF2-40B4-BE49-F238E27FC236}">
                <a16:creationId xmlns:a16="http://schemas.microsoft.com/office/drawing/2014/main" id="{33F19223-C919-41CF-9FD0-1F5F69D05D0E}"/>
              </a:ext>
            </a:extLst>
          </p:cNvPr>
          <p:cNvSpPr>
            <a:spLocks noGrp="1"/>
          </p:cNvSpPr>
          <p:nvPr>
            <p:ph idx="1"/>
          </p:nvPr>
        </p:nvSpPr>
        <p:spPr/>
        <p:txBody>
          <a:bodyPr>
            <a:normAutofit/>
          </a:bodyPr>
          <a:lstStyle/>
          <a:p>
            <a:r>
              <a:rPr lang="en-IN" sz="2800" dirty="0">
                <a:solidFill>
                  <a:schemeClr val="accent6">
                    <a:lumMod val="20000"/>
                    <a:lumOff val="80000"/>
                  </a:schemeClr>
                </a:solidFill>
              </a:rPr>
              <a:t>There are 5 main pages – </a:t>
            </a:r>
          </a:p>
          <a:p>
            <a:r>
              <a:rPr lang="en-IN" sz="2800" dirty="0" smtClean="0">
                <a:solidFill>
                  <a:schemeClr val="accent6">
                    <a:lumMod val="20000"/>
                    <a:lumOff val="80000"/>
                  </a:schemeClr>
                </a:solidFill>
              </a:rPr>
              <a:t>Customer Page </a:t>
            </a:r>
            <a:endParaRPr lang="en-IN" sz="2800" dirty="0">
              <a:solidFill>
                <a:schemeClr val="accent6">
                  <a:lumMod val="20000"/>
                  <a:lumOff val="80000"/>
                </a:schemeClr>
              </a:solidFill>
            </a:endParaRPr>
          </a:p>
          <a:p>
            <a:r>
              <a:rPr lang="en-IN" sz="2800" dirty="0" smtClean="0">
                <a:solidFill>
                  <a:schemeClr val="accent6">
                    <a:lumMod val="20000"/>
                    <a:lumOff val="80000"/>
                  </a:schemeClr>
                </a:solidFill>
              </a:rPr>
              <a:t>Driver Page</a:t>
            </a:r>
            <a:endParaRPr lang="en-IN" sz="2800" dirty="0">
              <a:solidFill>
                <a:schemeClr val="accent6">
                  <a:lumMod val="20000"/>
                  <a:lumOff val="80000"/>
                </a:schemeClr>
              </a:solidFill>
            </a:endParaRPr>
          </a:p>
          <a:p>
            <a:r>
              <a:rPr lang="en-IN" sz="2800" dirty="0" smtClean="0">
                <a:solidFill>
                  <a:schemeClr val="accent6">
                    <a:lumMod val="20000"/>
                    <a:lumOff val="80000"/>
                  </a:schemeClr>
                </a:solidFill>
              </a:rPr>
              <a:t>Vehicle Type</a:t>
            </a:r>
            <a:endParaRPr lang="en-IN" sz="2800" dirty="0">
              <a:solidFill>
                <a:schemeClr val="accent6">
                  <a:lumMod val="20000"/>
                  <a:lumOff val="80000"/>
                </a:schemeClr>
              </a:solidFill>
            </a:endParaRPr>
          </a:p>
          <a:p>
            <a:r>
              <a:rPr lang="en-IN" sz="2800" dirty="0" smtClean="0">
                <a:solidFill>
                  <a:schemeClr val="accent6">
                    <a:lumMod val="20000"/>
                    <a:lumOff val="80000"/>
                  </a:schemeClr>
                </a:solidFill>
              </a:rPr>
              <a:t>Vehicle</a:t>
            </a:r>
            <a:endParaRPr lang="en-IN" sz="2800" dirty="0">
              <a:solidFill>
                <a:schemeClr val="accent6">
                  <a:lumMod val="20000"/>
                  <a:lumOff val="80000"/>
                </a:schemeClr>
              </a:solidFill>
            </a:endParaRPr>
          </a:p>
          <a:p>
            <a:r>
              <a:rPr lang="en-IN" sz="2800" dirty="0" smtClean="0">
                <a:solidFill>
                  <a:schemeClr val="accent6">
                    <a:lumMod val="20000"/>
                    <a:lumOff val="80000"/>
                  </a:schemeClr>
                </a:solidFill>
              </a:rPr>
              <a:t>Booking</a:t>
            </a:r>
            <a:endParaRPr lang="en-IN" sz="2800" dirty="0">
              <a:solidFill>
                <a:schemeClr val="accent6">
                  <a:lumMod val="20000"/>
                  <a:lumOff val="80000"/>
                </a:schemeClr>
              </a:solidFill>
            </a:endParaRPr>
          </a:p>
          <a:p>
            <a:endParaRPr lang="en-IN" dirty="0"/>
          </a:p>
        </p:txBody>
      </p:sp>
    </p:spTree>
    <p:extLst>
      <p:ext uri="{BB962C8B-B14F-4D97-AF65-F5344CB8AC3E}">
        <p14:creationId xmlns:p14="http://schemas.microsoft.com/office/powerpoint/2010/main" val="316403097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D7A8-6B12-457F-8C7D-D9A95D19EEE3}"/>
              </a:ext>
            </a:extLst>
          </p:cNvPr>
          <p:cNvSpPr>
            <a:spLocks noGrp="1"/>
          </p:cNvSpPr>
          <p:nvPr>
            <p:ph type="title"/>
          </p:nvPr>
        </p:nvSpPr>
        <p:spPr/>
        <p:txBody>
          <a:bodyPr/>
          <a:lstStyle/>
          <a:p>
            <a:r>
              <a:rPr lang="en-IN" dirty="0" smtClean="0">
                <a:solidFill>
                  <a:srgbClr val="FFFF00"/>
                </a:solidFill>
              </a:rPr>
              <a:t>CUSTOMER </a:t>
            </a:r>
            <a:r>
              <a:rPr lang="en-IN" dirty="0">
                <a:solidFill>
                  <a:srgbClr val="FFFF00"/>
                </a:solidFill>
              </a:rPr>
              <a:t>PAGE</a:t>
            </a:r>
          </a:p>
        </p:txBody>
      </p:sp>
      <p:sp>
        <p:nvSpPr>
          <p:cNvPr id="3" name="Content Placeholder 2">
            <a:extLst>
              <a:ext uri="{FF2B5EF4-FFF2-40B4-BE49-F238E27FC236}">
                <a16:creationId xmlns:a16="http://schemas.microsoft.com/office/drawing/2014/main" id="{D7AF6B0E-00A9-4958-A639-74CF1338756A}"/>
              </a:ext>
            </a:extLst>
          </p:cNvPr>
          <p:cNvSpPr>
            <a:spLocks noGrp="1"/>
          </p:cNvSpPr>
          <p:nvPr>
            <p:ph idx="1"/>
          </p:nvPr>
        </p:nvSpPr>
        <p:spPr>
          <a:xfrm>
            <a:off x="1011450" y="2637602"/>
            <a:ext cx="10353762" cy="3695136"/>
          </a:xfrm>
        </p:spPr>
        <p:txBody>
          <a:bodyPr/>
          <a:lstStyle/>
          <a:p>
            <a:pPr marL="0" indent="0">
              <a:buNone/>
            </a:pPr>
            <a:r>
              <a:rPr lang="en-IN" dirty="0"/>
              <a:t> </a:t>
            </a:r>
            <a:r>
              <a:rPr lang="en-IN" sz="3200" dirty="0" smtClean="0">
                <a:solidFill>
                  <a:schemeClr val="accent6">
                    <a:lumMod val="20000"/>
                    <a:lumOff val="80000"/>
                  </a:schemeClr>
                </a:solidFill>
              </a:rPr>
              <a:t>In  Customer page User can add the records of customers. He can also view the customers in customer table. So its very beneficial for the client who can sav</a:t>
            </a:r>
            <a:r>
              <a:rPr lang="en-IN" sz="3200" dirty="0" smtClean="0">
                <a:solidFill>
                  <a:schemeClr val="accent6">
                    <a:lumMod val="20000"/>
                    <a:lumOff val="80000"/>
                  </a:schemeClr>
                </a:solidFill>
              </a:rPr>
              <a:t>e his customer records in the future. He can also edit and delete.</a:t>
            </a:r>
            <a:endParaRPr lang="en-IN" sz="3200" dirty="0" smtClean="0">
              <a:solidFill>
                <a:schemeClr val="accent6">
                  <a:lumMod val="20000"/>
                  <a:lumOff val="80000"/>
                </a:schemeClr>
              </a:solidFill>
            </a:endParaRPr>
          </a:p>
        </p:txBody>
      </p:sp>
    </p:spTree>
    <p:extLst>
      <p:ext uri="{BB962C8B-B14F-4D97-AF65-F5344CB8AC3E}">
        <p14:creationId xmlns:p14="http://schemas.microsoft.com/office/powerpoint/2010/main" val="298574795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D7A8-6B12-457F-8C7D-D9A95D19EEE3}"/>
              </a:ext>
            </a:extLst>
          </p:cNvPr>
          <p:cNvSpPr>
            <a:spLocks noGrp="1"/>
          </p:cNvSpPr>
          <p:nvPr>
            <p:ph type="title"/>
          </p:nvPr>
        </p:nvSpPr>
        <p:spPr/>
        <p:txBody>
          <a:bodyPr/>
          <a:lstStyle/>
          <a:p>
            <a:r>
              <a:rPr lang="en-IN" dirty="0" smtClean="0">
                <a:solidFill>
                  <a:srgbClr val="FFFF00"/>
                </a:solidFill>
              </a:rPr>
              <a:t>DRIVER </a:t>
            </a:r>
            <a:r>
              <a:rPr lang="en-IN" dirty="0">
                <a:solidFill>
                  <a:srgbClr val="FFFF00"/>
                </a:solidFill>
              </a:rPr>
              <a:t>PAGE</a:t>
            </a:r>
          </a:p>
        </p:txBody>
      </p:sp>
      <p:sp>
        <p:nvSpPr>
          <p:cNvPr id="3" name="Content Placeholder 2">
            <a:extLst>
              <a:ext uri="{FF2B5EF4-FFF2-40B4-BE49-F238E27FC236}">
                <a16:creationId xmlns:a16="http://schemas.microsoft.com/office/drawing/2014/main" id="{D7AF6B0E-00A9-4958-A639-74CF1338756A}"/>
              </a:ext>
            </a:extLst>
          </p:cNvPr>
          <p:cNvSpPr>
            <a:spLocks noGrp="1"/>
          </p:cNvSpPr>
          <p:nvPr>
            <p:ph idx="1"/>
          </p:nvPr>
        </p:nvSpPr>
        <p:spPr>
          <a:xfrm>
            <a:off x="1011450" y="2637602"/>
            <a:ext cx="10353762" cy="3695136"/>
          </a:xfrm>
        </p:spPr>
        <p:txBody>
          <a:bodyPr/>
          <a:lstStyle/>
          <a:p>
            <a:pPr marL="0" indent="0">
              <a:buNone/>
            </a:pPr>
            <a:r>
              <a:rPr lang="en-IN" dirty="0"/>
              <a:t> </a:t>
            </a:r>
            <a:r>
              <a:rPr lang="en-IN" sz="3200" dirty="0" smtClean="0">
                <a:solidFill>
                  <a:schemeClr val="accent6">
                    <a:lumMod val="20000"/>
                    <a:lumOff val="80000"/>
                  </a:schemeClr>
                </a:solidFill>
              </a:rPr>
              <a:t>In  Driver page User can add the records of drivers. He can also view the drivers in driver table. </a:t>
            </a:r>
            <a:r>
              <a:rPr lang="en-IN" sz="3200" dirty="0" smtClean="0">
                <a:solidFill>
                  <a:schemeClr val="accent6">
                    <a:lumMod val="20000"/>
                    <a:lumOff val="80000"/>
                  </a:schemeClr>
                </a:solidFill>
              </a:rPr>
              <a:t>He can also edit and delete.</a:t>
            </a:r>
            <a:endParaRPr lang="en-IN" sz="3200" dirty="0" smtClean="0">
              <a:solidFill>
                <a:schemeClr val="accent6">
                  <a:lumMod val="20000"/>
                  <a:lumOff val="80000"/>
                </a:schemeClr>
              </a:solidFill>
            </a:endParaRPr>
          </a:p>
        </p:txBody>
      </p:sp>
    </p:spTree>
    <p:extLst>
      <p:ext uri="{BB962C8B-B14F-4D97-AF65-F5344CB8AC3E}">
        <p14:creationId xmlns:p14="http://schemas.microsoft.com/office/powerpoint/2010/main" val="365869652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D7A8-6B12-457F-8C7D-D9A95D19EEE3}"/>
              </a:ext>
            </a:extLst>
          </p:cNvPr>
          <p:cNvSpPr>
            <a:spLocks noGrp="1"/>
          </p:cNvSpPr>
          <p:nvPr>
            <p:ph type="title"/>
          </p:nvPr>
        </p:nvSpPr>
        <p:spPr/>
        <p:txBody>
          <a:bodyPr/>
          <a:lstStyle/>
          <a:p>
            <a:r>
              <a:rPr lang="en-IN" dirty="0" smtClean="0">
                <a:solidFill>
                  <a:srgbClr val="FFFF00"/>
                </a:solidFill>
              </a:rPr>
              <a:t>VEHICLE TYPE </a:t>
            </a:r>
            <a:r>
              <a:rPr lang="en-IN" dirty="0">
                <a:solidFill>
                  <a:srgbClr val="FFFF00"/>
                </a:solidFill>
              </a:rPr>
              <a:t>PAGE</a:t>
            </a:r>
          </a:p>
        </p:txBody>
      </p:sp>
      <p:sp>
        <p:nvSpPr>
          <p:cNvPr id="3" name="Content Placeholder 2">
            <a:extLst>
              <a:ext uri="{FF2B5EF4-FFF2-40B4-BE49-F238E27FC236}">
                <a16:creationId xmlns:a16="http://schemas.microsoft.com/office/drawing/2014/main" id="{D7AF6B0E-00A9-4958-A639-74CF1338756A}"/>
              </a:ext>
            </a:extLst>
          </p:cNvPr>
          <p:cNvSpPr>
            <a:spLocks noGrp="1"/>
          </p:cNvSpPr>
          <p:nvPr>
            <p:ph idx="1"/>
          </p:nvPr>
        </p:nvSpPr>
        <p:spPr>
          <a:xfrm>
            <a:off x="1011450" y="2637602"/>
            <a:ext cx="10353762" cy="3695136"/>
          </a:xfrm>
        </p:spPr>
        <p:txBody>
          <a:bodyPr/>
          <a:lstStyle/>
          <a:p>
            <a:pPr marL="0" indent="0">
              <a:buNone/>
            </a:pPr>
            <a:r>
              <a:rPr lang="en-IN" dirty="0"/>
              <a:t> </a:t>
            </a:r>
            <a:r>
              <a:rPr lang="en-IN" sz="3200" dirty="0" smtClean="0">
                <a:solidFill>
                  <a:schemeClr val="accent6">
                    <a:lumMod val="20000"/>
                    <a:lumOff val="80000"/>
                  </a:schemeClr>
                </a:solidFill>
              </a:rPr>
              <a:t>In  Vehicle type page User can add the records of vehicle type master data. He can also view the types of the vehicles means vehicle is four wheeler or ten wheeler or more in vehicle type table. </a:t>
            </a:r>
            <a:r>
              <a:rPr lang="en-IN" sz="3200" dirty="0" smtClean="0">
                <a:solidFill>
                  <a:schemeClr val="accent6">
                    <a:lumMod val="20000"/>
                    <a:lumOff val="80000"/>
                  </a:schemeClr>
                </a:solidFill>
              </a:rPr>
              <a:t>He can also edit and delete.</a:t>
            </a:r>
            <a:endParaRPr lang="en-IN" sz="3200" dirty="0" smtClean="0">
              <a:solidFill>
                <a:schemeClr val="accent6">
                  <a:lumMod val="20000"/>
                  <a:lumOff val="80000"/>
                </a:schemeClr>
              </a:solidFill>
            </a:endParaRPr>
          </a:p>
        </p:txBody>
      </p:sp>
    </p:spTree>
    <p:extLst>
      <p:ext uri="{BB962C8B-B14F-4D97-AF65-F5344CB8AC3E}">
        <p14:creationId xmlns:p14="http://schemas.microsoft.com/office/powerpoint/2010/main" val="134483115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D7A8-6B12-457F-8C7D-D9A95D19EEE3}"/>
              </a:ext>
            </a:extLst>
          </p:cNvPr>
          <p:cNvSpPr>
            <a:spLocks noGrp="1"/>
          </p:cNvSpPr>
          <p:nvPr>
            <p:ph type="title"/>
          </p:nvPr>
        </p:nvSpPr>
        <p:spPr/>
        <p:txBody>
          <a:bodyPr/>
          <a:lstStyle/>
          <a:p>
            <a:r>
              <a:rPr lang="en-IN" dirty="0" smtClean="0">
                <a:solidFill>
                  <a:srgbClr val="FFFF00"/>
                </a:solidFill>
              </a:rPr>
              <a:t>VEHICLE PAGE</a:t>
            </a:r>
            <a:endParaRPr lang="en-IN" dirty="0">
              <a:solidFill>
                <a:srgbClr val="FFFF00"/>
              </a:solidFill>
            </a:endParaRPr>
          </a:p>
        </p:txBody>
      </p:sp>
      <p:sp>
        <p:nvSpPr>
          <p:cNvPr id="3" name="Content Placeholder 2">
            <a:extLst>
              <a:ext uri="{FF2B5EF4-FFF2-40B4-BE49-F238E27FC236}">
                <a16:creationId xmlns:a16="http://schemas.microsoft.com/office/drawing/2014/main" id="{D7AF6B0E-00A9-4958-A639-74CF1338756A}"/>
              </a:ext>
            </a:extLst>
          </p:cNvPr>
          <p:cNvSpPr>
            <a:spLocks noGrp="1"/>
          </p:cNvSpPr>
          <p:nvPr>
            <p:ph idx="1"/>
          </p:nvPr>
        </p:nvSpPr>
        <p:spPr>
          <a:xfrm>
            <a:off x="1011450" y="2637602"/>
            <a:ext cx="10353762" cy="3695136"/>
          </a:xfrm>
        </p:spPr>
        <p:txBody>
          <a:bodyPr/>
          <a:lstStyle/>
          <a:p>
            <a:pPr marL="0" indent="0">
              <a:buNone/>
            </a:pPr>
            <a:r>
              <a:rPr lang="en-IN" dirty="0"/>
              <a:t> </a:t>
            </a:r>
            <a:r>
              <a:rPr lang="en-IN" sz="3200" dirty="0" smtClean="0">
                <a:solidFill>
                  <a:schemeClr val="accent6">
                    <a:lumMod val="20000"/>
                    <a:lumOff val="80000"/>
                  </a:schemeClr>
                </a:solidFill>
              </a:rPr>
              <a:t>In  Vehicle page User can add the records of vehicle data. In this page we are using drop down list from vehicle type so firstly user will have to select vehicle type which is foreign key in vehicle table.</a:t>
            </a:r>
          </a:p>
        </p:txBody>
      </p:sp>
    </p:spTree>
    <p:extLst>
      <p:ext uri="{BB962C8B-B14F-4D97-AF65-F5344CB8AC3E}">
        <p14:creationId xmlns:p14="http://schemas.microsoft.com/office/powerpoint/2010/main" val="341997026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Integral</Template>
  <TotalTime>258</TotalTime>
  <Words>382</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Lucida Calligraphy</vt:lpstr>
      <vt:lpstr>Lucida Handwriting</vt:lpstr>
      <vt:lpstr>Wingdings 3</vt:lpstr>
      <vt:lpstr>Ion Boardroom</vt:lpstr>
      <vt:lpstr>PRESENTATION OF FINAL PROJECT</vt:lpstr>
      <vt:lpstr>USED LANGUAGE IN PROJECT ASP.NET MVC</vt:lpstr>
      <vt:lpstr>GOALS AND PURPOSE OF THIS PROJECT</vt:lpstr>
      <vt:lpstr>TARGET AUDIENCE</vt:lpstr>
      <vt:lpstr>BRIEF ABOUT WEB APP</vt:lpstr>
      <vt:lpstr>CUSTOMER PAGE</vt:lpstr>
      <vt:lpstr>DRIVER PAGE</vt:lpstr>
      <vt:lpstr>VEHICLE TYPE PAGE</vt:lpstr>
      <vt:lpstr>VEHICLE PAGE</vt:lpstr>
      <vt:lpstr>Booking PAGE</vt:lpstr>
      <vt:lpstr>Register/Login [Users]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Sukhmanpreet Singh Romana</dc:creator>
  <cp:lastModifiedBy>Nirmal Singh</cp:lastModifiedBy>
  <cp:revision>40</cp:revision>
  <dcterms:created xsi:type="dcterms:W3CDTF">2021-02-12T00:48:23Z</dcterms:created>
  <dcterms:modified xsi:type="dcterms:W3CDTF">2021-11-21T14:12:46Z</dcterms:modified>
</cp:coreProperties>
</file>