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237b9d928_2_17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69" name="Google Shape;69;g34237b9d928_2_17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237b9d928_2_90:notes"/>
          <p:cNvSpPr txBox="1"/>
          <p:nvPr>
            <p:ph idx="1" type="body"/>
          </p:nvPr>
        </p:nvSpPr>
        <p:spPr>
          <a:xfrm>
            <a:off x="685583" y="4400101"/>
            <a:ext cx="54867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45" name="Google Shape;145;g34237b9d928_2_90:notes"/>
          <p:cNvSpPr/>
          <p:nvPr>
            <p:ph idx="2" type="sldImg"/>
          </p:nvPr>
        </p:nvSpPr>
        <p:spPr>
          <a:xfrm>
            <a:off x="2270657" y="1143000"/>
            <a:ext cx="2316600" cy="30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237b9d928_2_108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52" name="Google Shape;152;g34237b9d928_2_108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237b9d928_2_96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59" name="Google Shape;159;g34237b9d928_2_96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237b9d928_2_102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66" name="Google Shape;166;g34237b9d928_2_102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237b9d928_2_114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73" name="Google Shape;173;g34237b9d928_2_114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237b9d928_2_120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79" name="Google Shape;179;g34237b9d928_2_120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237b9d928_2_126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85" name="Google Shape;185;g34237b9d928_2_126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237b9d928_2_132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91" name="Google Shape;191;g34237b9d928_2_132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237b9d928_2_156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97" name="Google Shape;197;g34237b9d928_2_156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237b9d928_2_162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205" name="Google Shape;205;g34237b9d928_2_162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237b9d928_2_26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78" name="Google Shape;78;g34237b9d928_2_26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237b9d928_2_168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212" name="Google Shape;212;g34237b9d928_2_168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237b9d928_2_174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4237b9d928_2_174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219" name="Google Shape;219;g34237b9d928_2_174:notes"/>
          <p:cNvSpPr txBox="1"/>
          <p:nvPr>
            <p:ph idx="12" type="sldNum"/>
          </p:nvPr>
        </p:nvSpPr>
        <p:spPr>
          <a:xfrm>
            <a:off x="3884431" y="8686031"/>
            <a:ext cx="2971979" cy="457939"/>
          </a:xfrm>
          <a:prstGeom prst="rect">
            <a:avLst/>
          </a:prstGeom>
          <a:noFill/>
          <a:ln>
            <a:noFill/>
          </a:ln>
        </p:spPr>
        <p:txBody>
          <a:bodyPr anchorCtr="0" anchor="b" bIns="22700" lIns="45425" spcFirstLastPara="1" rIns="45425" wrap="square" tIns="22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-GB" sz="700"/>
              <a:t>‹#›</a:t>
            </a:fld>
            <a:endParaRPr sz="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237b9d928_2_32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86" name="Google Shape;86;g34237b9d928_2_32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237b9d928_2_55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93" name="Google Shape;93;g34237b9d928_2_55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237b9d928_2_66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06" name="Google Shape;106;g34237b9d928_2_66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237b9d928_2_72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15" name="Google Shape;115;g34237b9d928_2_72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237b9d928_2_78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23" name="Google Shape;123;g34237b9d928_2_78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237b9d92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237b9d92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237b9d928_2_84:notes"/>
          <p:cNvSpPr txBox="1"/>
          <p:nvPr>
            <p:ph idx="1" type="body"/>
          </p:nvPr>
        </p:nvSpPr>
        <p:spPr>
          <a:xfrm>
            <a:off x="685583" y="4400101"/>
            <a:ext cx="5486816" cy="3600970"/>
          </a:xfrm>
          <a:prstGeom prst="rect">
            <a:avLst/>
          </a:prstGeom>
          <a:noFill/>
          <a:ln>
            <a:noFill/>
          </a:ln>
        </p:spPr>
        <p:txBody>
          <a:bodyPr anchorCtr="0" anchor="t" bIns="22700" lIns="45425" spcFirstLastPara="1" rIns="45425" wrap="square" tIns="2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</p:txBody>
      </p:sp>
      <p:sp>
        <p:nvSpPr>
          <p:cNvPr id="138" name="Google Shape;138;g34237b9d928_2_84:notes"/>
          <p:cNvSpPr/>
          <p:nvPr>
            <p:ph idx="2" type="sldImg"/>
          </p:nvPr>
        </p:nvSpPr>
        <p:spPr>
          <a:xfrm>
            <a:off x="2270657" y="1143000"/>
            <a:ext cx="2316713" cy="308654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93999" y="1276352"/>
            <a:ext cx="4043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87191" y="2136844"/>
            <a:ext cx="4043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281238" y="4364870"/>
            <a:ext cx="1331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4"/>
          <p:cNvSpPr/>
          <p:nvPr>
            <p:ph idx="3" type="pic"/>
          </p:nvPr>
        </p:nvSpPr>
        <p:spPr>
          <a:xfrm>
            <a:off x="4398264" y="1354933"/>
            <a:ext cx="4745700" cy="3163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93999" y="1276352"/>
            <a:ext cx="4043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93999" y="2136844"/>
            <a:ext cx="4043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84C4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70640" y="100727"/>
            <a:ext cx="148500" cy="145800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13"/>
          <p:cNvCxnSpPr/>
          <p:nvPr/>
        </p:nvCxnSpPr>
        <p:spPr>
          <a:xfrm>
            <a:off x="91079" y="273502"/>
            <a:ext cx="107700" cy="0"/>
          </a:xfrm>
          <a:prstGeom prst="straightConnector1">
            <a:avLst/>
          </a:prstGeom>
          <a:noFill/>
          <a:ln cap="flat" cmpd="sng" w="9525">
            <a:solidFill>
              <a:srgbClr val="E4116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/>
        </p:nvSpPr>
        <p:spPr>
          <a:xfrm>
            <a:off x="70640" y="330802"/>
            <a:ext cx="148500" cy="1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7301" y="63763"/>
            <a:ext cx="215100" cy="39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1"/>
              <a:buFont typeface="Arial"/>
              <a:buNone/>
            </a:pPr>
            <a:r>
              <a:t/>
            </a:r>
            <a:endParaRPr b="0" i="0" sz="109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93999" y="4824533"/>
            <a:ext cx="1100525" cy="144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0" l="728" r="729" t="0"/>
          <a:stretch/>
        </p:blipFill>
        <p:spPr>
          <a:xfrm>
            <a:off x="8324797" y="115698"/>
            <a:ext cx="531300" cy="4727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-up of a sign&#10;&#10;Description automatically generated"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999" y="184608"/>
            <a:ext cx="1691384" cy="40388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4E84C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846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594025" y="1245275"/>
            <a:ext cx="52524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GB" sz="3400"/>
              <a:t>TATA Bank - Bank Management System</a:t>
            </a:r>
            <a:endParaRPr b="0" i="0" sz="3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072300" y="3401275"/>
            <a:ext cx="39420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29">
                <a:solidFill>
                  <a:srgbClr val="595959"/>
                </a:solidFill>
              </a:rPr>
              <a:t>Ashwini Yadav</a:t>
            </a:r>
            <a:endParaRPr sz="1729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29">
                <a:solidFill>
                  <a:srgbClr val="595959"/>
                </a:solidFill>
              </a:rPr>
              <a:t>Ruchitha S</a:t>
            </a:r>
            <a:endParaRPr sz="1729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29">
                <a:solidFill>
                  <a:srgbClr val="595959"/>
                </a:solidFill>
              </a:rPr>
              <a:t>Shivam Mishra</a:t>
            </a:r>
            <a:endParaRPr sz="1729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29">
                <a:solidFill>
                  <a:srgbClr val="595959"/>
                </a:solidFill>
              </a:rPr>
              <a:t>Jatin Rastogi</a:t>
            </a:r>
            <a:endParaRPr sz="1729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29">
                <a:solidFill>
                  <a:srgbClr val="595959"/>
                </a:solidFill>
              </a:rPr>
              <a:t>Mukhesh Sure</a:t>
            </a:r>
            <a:endParaRPr sz="1729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729">
                <a:solidFill>
                  <a:srgbClr val="595959"/>
                </a:solidFill>
              </a:rPr>
              <a:t>Dhanraj Shinde</a:t>
            </a:r>
            <a:endParaRPr sz="1729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0"/>
              <a:buFont typeface="Arial"/>
              <a:buNone/>
            </a:pPr>
            <a:r>
              <a:t/>
            </a:r>
            <a:endParaRPr sz="1330">
              <a:solidFill>
                <a:srgbClr val="595959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572000" y="2923775"/>
            <a:ext cx="40917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-"/>
            </a:pPr>
            <a:r>
              <a:rPr b="0" i="0" lang="en-GB" sz="2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GB" sz="2600">
                <a:solidFill>
                  <a:srgbClr val="595959"/>
                </a:solidFill>
              </a:rPr>
              <a:t>29</a:t>
            </a:r>
            <a:endParaRPr b="0" i="0" sz="26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12063"/>
            <a:ext cx="2289224" cy="228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9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365850" y="724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</a:t>
            </a:r>
            <a:r>
              <a:rPr b="1" lang="en-GB" sz="2000"/>
              <a:t>Admin Dashboard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16600"/>
            <a:ext cx="7313429" cy="339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12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65850" y="724000"/>
            <a:ext cx="45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</a:t>
            </a:r>
            <a:r>
              <a:rPr b="1" lang="en-GB" sz="2000"/>
              <a:t>About Page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325" y="1292800"/>
            <a:ext cx="7598848" cy="339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10|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292300" y="698025"/>
            <a:ext cx="527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</a:t>
            </a:r>
            <a:r>
              <a:rPr b="1" lang="en-GB" sz="2000"/>
              <a:t>Employee</a:t>
            </a: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Registration Page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90625"/>
            <a:ext cx="6864513" cy="3417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1|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365850" y="724000"/>
            <a:ext cx="45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</a:t>
            </a:r>
            <a:r>
              <a:rPr b="1" lang="en-GB" sz="2000"/>
              <a:t>Update Employee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40400"/>
            <a:ext cx="6987494" cy="3391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13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365850" y="724000"/>
            <a:ext cx="45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</a:t>
            </a:r>
            <a:r>
              <a:rPr b="1" lang="en-GB" sz="2000"/>
              <a:t>Employee Dashboard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14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365850" y="724000"/>
            <a:ext cx="45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Booking History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5|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365850" y="724000"/>
            <a:ext cx="45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Track Package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 6|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365850" y="724000"/>
            <a:ext cx="457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Update Status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20|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2208725" y="1404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2"/>
          <p:cNvSpPr txBox="1"/>
          <p:nvPr/>
        </p:nvSpPr>
        <p:spPr>
          <a:xfrm>
            <a:off x="285750" y="1481325"/>
            <a:ext cx="92286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Insertion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Insert sample data into Derby database using JDBC for admin, employee, customer, and transaction details.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Data Retrieval &amp; User Interaction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Use JDBC for CRUD operations: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Admin: manage employees.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Employee manage customers.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Customer: View profile, update details (except balance), and perform transactions (transfer, deposit, withdraw).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285750" y="9119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Sprint Retrospective</a:t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21|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412725" y="10560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Retrospective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412725" y="1539275"/>
            <a:ext cx="7959600" cy="3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Went Well: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Successfully created user, parcel, and booking tables efficiently.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Generated detailed reports for parcel delivery status.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Demonstrated strong team collaboration and effective task management.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Areas for Improvement &amp; Action Items: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Implement Testing: Establish unit tests for database operations to ensure data accuracy and reliability.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Weekly Check-ins: Schedule regular progress updates to stay aligned with project goals and address challenges promptly.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72175" y="1593875"/>
            <a:ext cx="83214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200">
              <a:solidFill>
                <a:srgbClr val="F8FAFF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65850" y="9526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65850" y="1521375"/>
            <a:ext cx="6987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Managing financial operations efficiently is crucial for both banks and their customers. However, traditional bank management systems often lack seamless transaction tracking, real-time updates, and effective account management, leading to delays, errors, and customer dissatisfaction. The absence of a centralized platform for account management, transaction tracking, loan processing, and customer support further complicates operations. Additionally, inadequate customer service and limited accessibility to financial data hinder issue resolution and decision-making.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application aims to provide an integrated bank management system that streamlines account management, real-time transaction tracking, loan processing,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22|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488925" y="1234475"/>
            <a:ext cx="79596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Future Goals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Enhance Security: Implement advanced authentication and encryption.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Mobile Integration: Develop a mobile app for on-the-go access.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AI &amp; Analytics: Use AI for personalized services and predictive analytics.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Expand Services: Add investment and insurance management.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Global Access: Support multi-currency and international transactions.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Customer Experience: Improve UI/UX and 24/7 chatbot support.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2591949" y="2380952"/>
            <a:ext cx="4043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222" name="Google Shape;222;p35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23|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39925" y="7319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Architecture  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8325" y="1123150"/>
            <a:ext cx="5781289" cy="3917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4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65850" y="9526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Javascript badge.svg - Wikimedia Commons"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8425" y="1724625"/>
            <a:ext cx="1428341" cy="154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025" y="1799246"/>
            <a:ext cx="1011226" cy="10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7711" y="1799250"/>
            <a:ext cx="2249450" cy="12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3966" y="2076638"/>
            <a:ext cx="1694284" cy="1694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34475" y="3537150"/>
            <a:ext cx="2816086" cy="80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3925" y="3099775"/>
            <a:ext cx="2225500" cy="11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18825" y="1036550"/>
            <a:ext cx="1112750" cy="11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05525" y="6508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32825" y="997475"/>
            <a:ext cx="77418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b="1" lang="en-GB"/>
              <a:t>Landing Page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Three Login Forms: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Admin Login (Username &amp; Password)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Employee Login (Employee ID &amp; Password)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Customer Login (Customer ID &amp; Password)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Sections: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Services: Overview of banking services.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About: Bank information and mission.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Home: Easy navigation back to the main page.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Designed for quick access and seamless user experience.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0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t/>
            </a:r>
            <a:endParaRPr b="1" sz="13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6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88625" y="7816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76250" y="1217100"/>
            <a:ext cx="5510400" cy="27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2)   Admin User Stories: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Admin Login: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As an admin, I want to log in using my username and password so that I can access the admin dashboard and manage the system.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Manage Employees: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As an admin, I want to add, update, or delete employee records so that I can manage the workforce efficiently.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7 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19600" y="7891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65850" y="1584100"/>
            <a:ext cx="785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19600" y="1262700"/>
            <a:ext cx="6141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3)   </a:t>
            </a:r>
            <a:r>
              <a:rPr b="1" lang="en-GB">
                <a:solidFill>
                  <a:schemeClr val="dk1"/>
                </a:solidFill>
              </a:rPr>
              <a:t>Employee User Stories: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Employee Login: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As an employee, I want to log in using my Employee ID and password so that I can access the employee dashboard and perform my duties.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 Account Management: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As an employee, I want to view and manage customer accounts so that I can assist customers with their banking needs.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304275" y="7054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Stories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65850" y="1584100"/>
            <a:ext cx="785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285750" y="1240675"/>
            <a:ext cx="6141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4)   Customer User Stories: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Customer Login:</a:t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As a customer, I want to log in using my Customer ID and password so that I can access my account and manage my finances.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Account Overview: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As a customer, I want to view my account balance and transaction history so that I can keep track of my finances.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Transaction Management: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As a customer, I want to perform transactions such as transfers, deposits, and withdrawals so that I can manage my money efficiently.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/>
        </p:nvSpPr>
        <p:spPr>
          <a:xfrm>
            <a:off x="3633749" y="4913246"/>
            <a:ext cx="1876500" cy="1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64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8| TCS confidential</a:t>
            </a:r>
            <a:endParaRPr b="0" i="0" sz="7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365850" y="7240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- Landing Page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16600"/>
            <a:ext cx="7599000" cy="339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_White Blue 1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