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5999738" cy="50384075"/>
  <p:notesSz cx="6858000" cy="9144000"/>
  <p:defaultText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080">
          <p15:clr>
            <a:srgbClr val="A4A3A4"/>
          </p15:clr>
        </p15:guide>
        <p15:guide id="2" orient="horz" pos="441">
          <p15:clr>
            <a:srgbClr val="A4A3A4"/>
          </p15:clr>
        </p15:guide>
        <p15:guide id="3" orient="horz" pos="30856">
          <p15:clr>
            <a:srgbClr val="A4A3A4"/>
          </p15:clr>
        </p15:guide>
        <p15:guide id="4" orient="horz">
          <p15:clr>
            <a:srgbClr val="A4A3A4"/>
          </p15:clr>
        </p15:guide>
        <p15:guide id="5" pos="477">
          <p15:clr>
            <a:srgbClr val="A4A3A4"/>
          </p15:clr>
        </p15:guide>
        <p15:guide id="6" pos="222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658" autoAdjust="0"/>
    <p:restoredTop sz="94542" autoAdjust="0"/>
  </p:normalViewPr>
  <p:slideViewPr>
    <p:cSldViewPr snapToGrid="0" snapToObjects="1" showGuides="1">
      <p:cViewPr>
        <p:scale>
          <a:sx n="33" d="100"/>
          <a:sy n="33" d="100"/>
        </p:scale>
        <p:origin x="18" y="7572"/>
      </p:cViewPr>
      <p:guideLst>
        <p:guide orient="horz" pos="5080"/>
        <p:guide orient="horz" pos="441"/>
        <p:guide orient="horz" pos="30856"/>
        <p:guide orient="horz"/>
        <p:guide pos="477"/>
        <p:guide pos="2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1" d="100"/>
          <a:sy n="81" d="100"/>
        </p:scale>
        <p:origin x="381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7/11/2019</a:t>
            </a:fld>
            <a:endParaRPr lang="en-US" dirty="0"/>
          </a:p>
        </p:txBody>
      </p:sp>
      <p:sp>
        <p:nvSpPr>
          <p:cNvPr id="4" name="Slide Image Placeholder 3"/>
          <p:cNvSpPr>
            <a:spLocks noGrp="1" noRot="1" noChangeAspect="1"/>
          </p:cNvSpPr>
          <p:nvPr>
            <p:ph type="sldImg" idx="2"/>
          </p:nvPr>
        </p:nvSpPr>
        <p:spPr>
          <a:xfrm>
            <a:off x="2203450" y="685800"/>
            <a:ext cx="24511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3109100856"/>
      </p:ext>
    </p:extLst>
  </p:cSld>
  <p:clrMap bg1="lt1" tx1="dk1" bg2="lt2" tx2="dk2" accent1="accent1" accent2="accent2" accent3="accent3" accent4="accent4" accent5="accent5" accent6="accent6" hlink="hlink" folHlink="folHlink"/>
  <p:notesStyle>
    <a:lvl1pPr marL="0" algn="l" defTabSz="5081463" rtl="0" eaLnBrk="1" latinLnBrk="0" hangingPunct="1">
      <a:defRPr sz="6800" kern="1200">
        <a:solidFill>
          <a:schemeClr val="tx1"/>
        </a:solidFill>
        <a:latin typeface="+mn-lt"/>
        <a:ea typeface="+mn-ea"/>
        <a:cs typeface="+mn-cs"/>
      </a:defRPr>
    </a:lvl1pPr>
    <a:lvl2pPr marL="2540732" algn="l" defTabSz="5081463" rtl="0" eaLnBrk="1" latinLnBrk="0" hangingPunct="1">
      <a:defRPr sz="6800" kern="1200">
        <a:solidFill>
          <a:schemeClr val="tx1"/>
        </a:solidFill>
        <a:latin typeface="+mn-lt"/>
        <a:ea typeface="+mn-ea"/>
        <a:cs typeface="+mn-cs"/>
      </a:defRPr>
    </a:lvl2pPr>
    <a:lvl3pPr marL="5081463" algn="l" defTabSz="5081463" rtl="0" eaLnBrk="1" latinLnBrk="0" hangingPunct="1">
      <a:defRPr sz="6800" kern="1200">
        <a:solidFill>
          <a:schemeClr val="tx1"/>
        </a:solidFill>
        <a:latin typeface="+mn-lt"/>
        <a:ea typeface="+mn-ea"/>
        <a:cs typeface="+mn-cs"/>
      </a:defRPr>
    </a:lvl3pPr>
    <a:lvl4pPr marL="7622193" algn="l" defTabSz="5081463" rtl="0" eaLnBrk="1" latinLnBrk="0" hangingPunct="1">
      <a:defRPr sz="6800" kern="1200">
        <a:solidFill>
          <a:schemeClr val="tx1"/>
        </a:solidFill>
        <a:latin typeface="+mn-lt"/>
        <a:ea typeface="+mn-ea"/>
        <a:cs typeface="+mn-cs"/>
      </a:defRPr>
    </a:lvl4pPr>
    <a:lvl5pPr marL="10162924" algn="l" defTabSz="5081463" rtl="0" eaLnBrk="1" latinLnBrk="0" hangingPunct="1">
      <a:defRPr sz="6800" kern="1200">
        <a:solidFill>
          <a:schemeClr val="tx1"/>
        </a:solidFill>
        <a:latin typeface="+mn-lt"/>
        <a:ea typeface="+mn-ea"/>
        <a:cs typeface="+mn-cs"/>
      </a:defRPr>
    </a:lvl5pPr>
    <a:lvl6pPr marL="12703656" algn="l" defTabSz="5081463" rtl="0" eaLnBrk="1" latinLnBrk="0" hangingPunct="1">
      <a:defRPr sz="6800" kern="1200">
        <a:solidFill>
          <a:schemeClr val="tx1"/>
        </a:solidFill>
        <a:latin typeface="+mn-lt"/>
        <a:ea typeface="+mn-ea"/>
        <a:cs typeface="+mn-cs"/>
      </a:defRPr>
    </a:lvl6pPr>
    <a:lvl7pPr marL="15244389" algn="l" defTabSz="5081463" rtl="0" eaLnBrk="1" latinLnBrk="0" hangingPunct="1">
      <a:defRPr sz="6800" kern="1200">
        <a:solidFill>
          <a:schemeClr val="tx1"/>
        </a:solidFill>
        <a:latin typeface="+mn-lt"/>
        <a:ea typeface="+mn-ea"/>
        <a:cs typeface="+mn-cs"/>
      </a:defRPr>
    </a:lvl7pPr>
    <a:lvl8pPr marL="17785119" algn="l" defTabSz="5081463" rtl="0" eaLnBrk="1" latinLnBrk="0" hangingPunct="1">
      <a:defRPr sz="6800" kern="1200">
        <a:solidFill>
          <a:schemeClr val="tx1"/>
        </a:solidFill>
        <a:latin typeface="+mn-lt"/>
        <a:ea typeface="+mn-ea"/>
        <a:cs typeface="+mn-cs"/>
      </a:defRPr>
    </a:lvl8pPr>
    <a:lvl9pPr marL="20325851" algn="l" defTabSz="5081463" rtl="0" eaLnBrk="1" latinLnBrk="0" hangingPunct="1">
      <a:defRPr sz="6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42172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4"/>
            <a:ext cx="17002878"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10" y="8059608"/>
            <a:ext cx="1698945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7" y="21753316"/>
            <a:ext cx="16993609"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80" y="8059608"/>
            <a:ext cx="16989238"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80" y="8929394"/>
            <a:ext cx="16989238"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1" y="21779891"/>
            <a:ext cx="16984570"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69" y="22713661"/>
            <a:ext cx="16991081"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0" y="39304246"/>
            <a:ext cx="169760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1" y="40261558"/>
            <a:ext cx="16984570"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20" y="22689276"/>
            <a:ext cx="17004346"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914988"/>
            <a:ext cx="26270902" cy="1280160"/>
          </a:xfrm>
          <a:prstGeom prst="rect">
            <a:avLst/>
          </a:prstGeom>
        </p:spPr>
        <p:txBody>
          <a:bodyPr>
            <a:normAutofit/>
          </a:bodyPr>
          <a:lstStyle>
            <a:lvl1pPr marL="0" indent="0" algn="ctr">
              <a:buFontTx/>
              <a:buNone/>
              <a:defRPr sz="72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720432"/>
            <a:ext cx="26270902" cy="2194556"/>
          </a:xfrm>
          <a:prstGeom prst="rect">
            <a:avLst/>
          </a:prstGeom>
        </p:spPr>
        <p:txBody>
          <a:bodyPr anchor="t" anchorCtr="1">
            <a:normAutofit/>
          </a:bodyPr>
          <a:lstStyle>
            <a:lvl1pPr marL="0" indent="0" algn="ctr">
              <a:buFontTx/>
              <a:buNone/>
              <a:defRPr sz="115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580237"/>
            <a:ext cx="26270902" cy="3140195"/>
          </a:xfrm>
          <a:prstGeom prst="rect">
            <a:avLst/>
          </a:prstGeom>
        </p:spPr>
        <p:txBody>
          <a:bodyPr anchor="t" anchorCtr="1">
            <a:normAutofit/>
          </a:bodyPr>
          <a:lstStyle>
            <a:lvl1pPr marL="0" indent="0" algn="ctr">
              <a:buFontTx/>
              <a:buNone/>
              <a:defRPr sz="16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8993382"/>
            <a:ext cx="8248638"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56510" y="8059608"/>
            <a:ext cx="8242129" cy="921684"/>
          </a:xfrm>
          <a:prstGeom prst="rect">
            <a:avLst/>
          </a:prstGeom>
          <a:noFill/>
        </p:spPr>
        <p:txBody>
          <a:bodyPr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740315" y="22637944"/>
            <a:ext cx="8249939"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56507" y="21753316"/>
            <a:ext cx="8243429"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503838" y="8981232"/>
            <a:ext cx="16994666"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503840" y="8059608"/>
            <a:ext cx="169946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503840" y="33190247"/>
            <a:ext cx="16994667"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503840" y="32256478"/>
            <a:ext cx="169946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005012" y="8059608"/>
            <a:ext cx="8240604"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005012" y="8993382"/>
            <a:ext cx="8240604"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000344" y="21845496"/>
            <a:ext cx="8240604"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053192" y="22779265"/>
            <a:ext cx="8180795"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005012" y="40024101"/>
            <a:ext cx="8240604" cy="921684"/>
          </a:xfrm>
          <a:prstGeom prst="rect">
            <a:avLst/>
          </a:prstGeom>
          <a:noFill/>
        </p:spPr>
        <p:txBody>
          <a:bodyPr wrap="square" lIns="105865" tIns="105865" rIns="105865" bIns="105865" anchor="ctr" anchorCtr="0">
            <a:spAutoFit/>
          </a:bodyPr>
          <a:lstStyle>
            <a:lvl1pPr algn="ctr">
              <a:buNone/>
              <a:defRPr sz="46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6989254" y="41038739"/>
            <a:ext cx="8244732" cy="965378"/>
          </a:xfrm>
          <a:prstGeom prst="rect">
            <a:avLst/>
          </a:prstGeom>
        </p:spPr>
        <p:txBody>
          <a:bodyPr wrap="square" lIns="264661" tIns="264661" rIns="264661" bIns="264661">
            <a:spAutoFit/>
          </a:bodyPr>
          <a:lstStyle>
            <a:lvl1pPr marL="396990" indent="-39699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864418" y="5914988"/>
            <a:ext cx="26270902" cy="1280160"/>
          </a:xfrm>
          <a:prstGeom prst="rect">
            <a:avLst/>
          </a:prstGeom>
        </p:spPr>
        <p:txBody>
          <a:bodyPr>
            <a:normAutofit/>
          </a:bodyPr>
          <a:lstStyle>
            <a:lvl1pPr marL="0" indent="0" algn="ctr">
              <a:buFontTx/>
              <a:buNone/>
              <a:defRPr sz="72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864418" y="3720432"/>
            <a:ext cx="26270902" cy="2194556"/>
          </a:xfrm>
          <a:prstGeom prst="rect">
            <a:avLst/>
          </a:prstGeom>
        </p:spPr>
        <p:txBody>
          <a:bodyPr anchor="t" anchorCtr="1">
            <a:normAutofit/>
          </a:bodyPr>
          <a:lstStyle>
            <a:lvl1pPr marL="0" indent="0" algn="ctr">
              <a:buFontTx/>
              <a:buNone/>
              <a:defRPr sz="115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864418" y="580237"/>
            <a:ext cx="26270902" cy="3140195"/>
          </a:xfrm>
          <a:prstGeom prst="rect">
            <a:avLst/>
          </a:prstGeom>
        </p:spPr>
        <p:txBody>
          <a:bodyPr anchor="t" anchorCtr="1">
            <a:normAutofit/>
          </a:bodyPr>
          <a:lstStyle>
            <a:lvl1pPr marL="0" indent="0" algn="ctr">
              <a:buFontTx/>
              <a:buNone/>
              <a:defRPr sz="16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6" name="Group 35"/>
          <p:cNvGrpSpPr/>
          <p:nvPr userDrawn="1"/>
        </p:nvGrpSpPr>
        <p:grpSpPr>
          <a:xfrm>
            <a:off x="-242066" y="-326572"/>
            <a:ext cx="36717303" cy="50906589"/>
            <a:chOff x="-109728" y="0"/>
            <a:chExt cx="44267567" cy="32991552"/>
          </a:xfrm>
        </p:grpSpPr>
        <p:sp>
          <p:nvSpPr>
            <p:cNvPr id="40" name="Freeform 39"/>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10" name="Text Box 14"/>
          <p:cNvSpPr txBox="1">
            <a:spLocks noChangeArrowheads="1"/>
          </p:cNvSpPr>
          <p:nvPr/>
        </p:nvSpPr>
        <p:spPr bwMode="auto">
          <a:xfrm>
            <a:off x="1572787" y="49182741"/>
            <a:ext cx="2657114" cy="389061"/>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pSp>
        <p:nvGrpSpPr>
          <p:cNvPr id="23" name="Group 22"/>
          <p:cNvGrpSpPr/>
          <p:nvPr userDrawn="1"/>
        </p:nvGrpSpPr>
        <p:grpSpPr>
          <a:xfrm>
            <a:off x="-12648049" y="-48127"/>
            <a:ext cx="12278047" cy="50432202"/>
            <a:chOff x="-11216136" y="-1"/>
            <a:chExt cx="11035721" cy="45329339"/>
          </a:xfrm>
        </p:grpSpPr>
        <p:sp>
          <p:nvSpPr>
            <p:cNvPr id="24" name="Rectangle 23"/>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400" b="1" spc="0" dirty="0" smtClean="0">
                  <a:solidFill>
                    <a:srgbClr val="FF0000"/>
                  </a:solidFill>
                  <a:latin typeface="Trebuchet MS" pitchFamily="34" charset="0"/>
                </a:rPr>
                <a:t>(—THIS SIDEBAR DOES NOT PRINT—)</a:t>
              </a:r>
              <a:endParaRPr lang="en-US" sz="4400" b="1" spc="600"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DESIGN</a:t>
              </a:r>
              <a:r>
                <a:rPr lang="en-US" sz="5400" b="1" spc="600" baseline="0" dirty="0" smtClean="0">
                  <a:solidFill>
                    <a:schemeClr val="bg1"/>
                  </a:solidFill>
                  <a:latin typeface="Trebuchet MS" pitchFamily="34" charset="0"/>
                </a:rPr>
                <a:t> </a:t>
              </a:r>
              <a:r>
                <a:rPr lang="en-US" sz="5400" b="1" spc="600" dirty="0" smtClean="0">
                  <a:solidFill>
                    <a:schemeClr val="bg1"/>
                  </a:solidFill>
                  <a:latin typeface="Trebuchet MS" pitchFamily="34" charset="0"/>
                </a:rPr>
                <a:t>GUIDE</a:t>
              </a:r>
            </a:p>
            <a:p>
              <a:pPr algn="ctr"/>
              <a:endParaRPr lang="en-US" sz="4000" b="1" dirty="0" smtClean="0">
                <a:latin typeface="Trebuchet MS" pitchFamily="34" charset="0"/>
              </a:endParaRPr>
            </a:p>
            <a:p>
              <a:pPr defTabSz="3765639"/>
              <a:r>
                <a:rPr lang="en-US" sz="4000" i="0" dirty="0" smtClean="0">
                  <a:latin typeface="Trebuchet MS" pitchFamily="34" charset="0"/>
                </a:rPr>
                <a:t>This PowerPoint</a:t>
              </a:r>
              <a:r>
                <a:rPr lang="en-US" sz="4000" i="0" baseline="0" dirty="0" smtClean="0">
                  <a:latin typeface="Trebuchet MS" pitchFamily="34" charset="0"/>
                </a:rPr>
                <a:t> </a:t>
              </a:r>
              <a:r>
                <a:rPr lang="en-US" sz="4000" i="0" dirty="0" smtClean="0">
                  <a:latin typeface="Trebuchet MS" pitchFamily="34" charset="0"/>
                </a:rPr>
                <a:t>2007 template produces</a:t>
              </a:r>
              <a:r>
                <a:rPr lang="en-US" sz="4000" i="0" baseline="0" dirty="0" smtClean="0">
                  <a:latin typeface="Trebuchet MS" pitchFamily="34" charset="0"/>
                </a:rPr>
                <a:t> </a:t>
              </a:r>
              <a:r>
                <a:rPr lang="en-US" sz="4000" i="0" dirty="0" smtClean="0">
                  <a:latin typeface="Trebuchet MS" pitchFamily="34" charset="0"/>
                </a:rPr>
                <a:t>a 100cmx140cm presentation poster. </a:t>
              </a:r>
              <a:r>
                <a:rPr lang="en-US" sz="4000" dirty="0" smtClean="0">
                  <a:latin typeface="Trebuchet MS" pitchFamily="34" charset="0"/>
                </a:rPr>
                <a:t>You</a:t>
              </a:r>
              <a:r>
                <a:rPr lang="en-US" sz="4000" baseline="0" dirty="0" smtClean="0">
                  <a:latin typeface="Trebuchet MS" pitchFamily="34" charset="0"/>
                </a:rPr>
                <a:t> can u</a:t>
              </a:r>
              <a:r>
                <a:rPr lang="en-US" sz="4000" dirty="0" smtClean="0">
                  <a:latin typeface="Trebuchet MS" pitchFamily="34" charset="0"/>
                </a:rPr>
                <a:t>se</a:t>
              </a:r>
              <a:r>
                <a:rPr lang="en-US" sz="4000" baseline="0" dirty="0" smtClean="0">
                  <a:latin typeface="Trebuchet MS" pitchFamily="34" charset="0"/>
                </a:rPr>
                <a:t> it to create your research poster and </a:t>
              </a:r>
              <a:r>
                <a:rPr lang="en-US" sz="4000" dirty="0" smtClean="0">
                  <a:latin typeface="Trebuchet MS" pitchFamily="34" charset="0"/>
                </a:rPr>
                <a:t>save valuable time placing titles, subtitles,</a:t>
              </a:r>
              <a:r>
                <a:rPr lang="en-US" sz="4000" baseline="0" dirty="0" smtClean="0">
                  <a:latin typeface="Trebuchet MS" pitchFamily="34" charset="0"/>
                </a:rPr>
                <a:t> text, and graphics</a:t>
              </a:r>
              <a:r>
                <a:rPr lang="en-US" sz="4000" dirty="0" smtClean="0">
                  <a:latin typeface="Trebuchet MS" pitchFamily="34" charset="0"/>
                </a:rPr>
                <a:t>. </a:t>
              </a:r>
            </a:p>
            <a:p>
              <a:pPr defTabSz="3765639"/>
              <a:endParaRPr lang="en-US" sz="4000" dirty="0" smtClean="0">
                <a:latin typeface="Trebuchet MS" pitchFamily="34" charset="0"/>
              </a:endParaRPr>
            </a:p>
            <a:p>
              <a:pPr defTabSz="4389219"/>
              <a:r>
                <a:rPr lang="en-US" sz="40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4000" b="1" dirty="0" smtClean="0">
                  <a:solidFill>
                    <a:srgbClr val="FFC000"/>
                  </a:solidFill>
                  <a:latin typeface="Trebuchet MS" pitchFamily="34" charset="0"/>
                </a:rPr>
                <a:t>PosterPresentations.com</a:t>
              </a:r>
              <a:r>
                <a:rPr lang="en-US" sz="4000" b="1" dirty="0" smtClean="0">
                  <a:solidFill>
                    <a:schemeClr val="bg1"/>
                  </a:solidFill>
                  <a:latin typeface="Trebuchet MS" pitchFamily="34" charset="0"/>
                </a:rPr>
                <a:t> </a:t>
              </a:r>
              <a:r>
                <a:rPr lang="en-US" sz="4000" dirty="0" smtClean="0">
                  <a:solidFill>
                    <a:schemeClr val="bg1"/>
                  </a:solidFill>
                  <a:latin typeface="Trebuchet MS" pitchFamily="34" charset="0"/>
                </a:rPr>
                <a:t>and click on HELP DESK.</a:t>
              </a:r>
            </a:p>
            <a:p>
              <a:pPr defTabSz="4389219"/>
              <a:endParaRPr lang="en-US" sz="4000" dirty="0" smtClean="0">
                <a:latin typeface="Trebuchet MS" pitchFamily="34" charset="0"/>
              </a:endParaRPr>
            </a:p>
            <a:p>
              <a:pPr defTabSz="4389219"/>
              <a:r>
                <a:rPr lang="en-US" sz="4000" dirty="0" smtClean="0">
                  <a:solidFill>
                    <a:schemeClr val="bg1"/>
                  </a:solidFill>
                  <a:latin typeface="Trebuchet MS" pitchFamily="34" charset="0"/>
                </a:rPr>
                <a:t>When</a:t>
              </a:r>
              <a:r>
                <a:rPr lang="en-US" sz="4000" baseline="0" dirty="0" smtClean="0">
                  <a:solidFill>
                    <a:schemeClr val="bg1"/>
                  </a:solidFill>
                  <a:latin typeface="Trebuchet MS" pitchFamily="34" charset="0"/>
                </a:rPr>
                <a:t> you are ready to print your poster</a:t>
              </a:r>
              <a:r>
                <a:rPr lang="en-US" sz="4000" dirty="0" smtClean="0">
                  <a:solidFill>
                    <a:schemeClr val="bg1"/>
                  </a:solidFill>
                  <a:latin typeface="Trebuchet MS" pitchFamily="34" charset="0"/>
                </a:rPr>
                <a:t>,</a:t>
              </a:r>
              <a:r>
                <a:rPr lang="en-US" sz="4000" baseline="0" dirty="0" smtClean="0">
                  <a:solidFill>
                    <a:schemeClr val="bg1"/>
                  </a:solidFill>
                  <a:latin typeface="Trebuchet MS" pitchFamily="34" charset="0"/>
                </a:rPr>
                <a:t> go online to </a:t>
              </a:r>
              <a:r>
                <a:rPr lang="en-US" sz="4000" b="0" dirty="0" smtClean="0">
                  <a:solidFill>
                    <a:schemeClr val="bg1"/>
                  </a:solidFill>
                  <a:latin typeface="Trebuchet MS" pitchFamily="34" charset="0"/>
                </a:rPr>
                <a:t>PosterPresentations.com</a:t>
              </a:r>
              <a:r>
                <a:rPr lang="en-US" sz="4000" dirty="0" smtClean="0">
                  <a:solidFill>
                    <a:schemeClr val="bg1"/>
                  </a:solidFill>
                  <a:latin typeface="Trebuchet MS" pitchFamily="34" charset="0"/>
                </a:rPr>
                <a:t/>
              </a:r>
              <a:br>
                <a:rPr lang="en-US" sz="4000" dirty="0" smtClean="0">
                  <a:solidFill>
                    <a:schemeClr val="bg1"/>
                  </a:solidFill>
                  <a:latin typeface="Trebuchet MS" pitchFamily="34" charset="0"/>
                </a:rPr>
              </a:br>
              <a:endParaRPr lang="en-US" sz="4000" dirty="0" smtClean="0">
                <a:solidFill>
                  <a:schemeClr val="bg1"/>
                </a:solidFill>
                <a:latin typeface="Trebuchet MS" pitchFamily="34" charset="0"/>
              </a:endParaRPr>
            </a:p>
            <a:p>
              <a:pPr algn="l" defTabSz="3765639"/>
              <a:r>
                <a:rPr lang="en-US" sz="4000" b="0" dirty="0" smtClean="0">
                  <a:solidFill>
                    <a:schemeClr val="bg1"/>
                  </a:solidFill>
                  <a:latin typeface="Trebuchet MS" pitchFamily="34" charset="0"/>
                </a:rPr>
                <a:t>Need</a:t>
              </a:r>
              <a:r>
                <a:rPr lang="en-US" sz="4000" b="0" baseline="0" dirty="0" smtClean="0">
                  <a:solidFill>
                    <a:schemeClr val="bg1"/>
                  </a:solidFill>
                  <a:latin typeface="Trebuchet MS" pitchFamily="34" charset="0"/>
                </a:rPr>
                <a:t> assistance? Call us at </a:t>
              </a:r>
              <a:r>
                <a:rPr lang="en-US" sz="4000" b="0" dirty="0" smtClean="0">
                  <a:solidFill>
                    <a:srgbClr val="FFC000"/>
                  </a:solidFill>
                  <a:latin typeface="Trebuchet MS" pitchFamily="34" charset="0"/>
                </a:rPr>
                <a:t>1.510.649.3001</a:t>
              </a:r>
            </a:p>
            <a:p>
              <a:pPr algn="l" defTabSz="3765639"/>
              <a:endParaRPr lang="en-US" sz="4800" b="1" dirty="0" smtClean="0">
                <a:solidFill>
                  <a:srgbClr val="FFFF00"/>
                </a:solidFill>
                <a:latin typeface="Trebuchet MS" pitchFamily="34" charset="0"/>
              </a:endParaRPr>
            </a:p>
            <a:p>
              <a:pPr algn="ctr"/>
              <a:endParaRPr lang="en-US" sz="3600" b="1"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QUICK START</a:t>
              </a:r>
            </a:p>
            <a:p>
              <a:pPr algn="ctr"/>
              <a:endParaRPr lang="en-US" sz="44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Zoom in and out</a:t>
              </a:r>
            </a:p>
            <a:p>
              <a:pPr marL="2527300" indent="-650875" algn="l" defTabSz="850900">
                <a:tabLst/>
              </a:pPr>
              <a:r>
                <a:rPr lang="en-US" sz="3600" b="0" baseline="0" dirty="0" smtClean="0">
                  <a:solidFill>
                    <a:schemeClr val="bg1"/>
                  </a:solidFill>
                  <a:latin typeface="Trebuchet MS" pitchFamily="34" charset="0"/>
                </a:rPr>
                <a:t>	</a:t>
              </a:r>
              <a:r>
                <a:rPr lang="en-US" sz="3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4000" b="0"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Title, Authors, and Affiliations</a:t>
              </a:r>
            </a:p>
            <a:p>
              <a:pPr algn="l"/>
              <a:r>
                <a:rPr lang="en-US" sz="3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600" b="0" spc="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4000" b="1" baseline="0" dirty="0" smtClean="0">
                  <a:solidFill>
                    <a:schemeClr val="bg1"/>
                  </a:solidFill>
                  <a:latin typeface="Trebuchet MS" pitchFamily="34" charset="0"/>
                </a:rPr>
                <a:t/>
              </a:r>
              <a:br>
                <a:rPr lang="en-US" sz="4000" b="1" baseline="0" dirty="0" smtClean="0">
                  <a:solidFill>
                    <a:schemeClr val="bg1"/>
                  </a:solidFill>
                  <a:latin typeface="Trebuchet MS" pitchFamily="34" charset="0"/>
                </a:rPr>
              </a:br>
              <a:endParaRPr lang="en-US" sz="4000" b="1" dirty="0" smtClean="0">
                <a:solidFill>
                  <a:schemeClr val="bg1"/>
                </a:solidFill>
                <a:latin typeface="Trebuchet MS" pitchFamily="34" charset="0"/>
              </a:endParaRPr>
            </a:p>
            <a:p>
              <a:pPr algn="ctr"/>
              <a:endParaRPr lang="en-US" sz="4000" b="1" dirty="0" smtClean="0">
                <a:solidFill>
                  <a:srgbClr val="FFC000"/>
                </a:solidFill>
                <a:latin typeface="Trebuchet MS" pitchFamily="34" charset="0"/>
              </a:endParaRPr>
            </a:p>
            <a:p>
              <a:pPr algn="ctr"/>
              <a:endParaRPr lang="en-US" sz="4000" b="1" dirty="0" smtClean="0">
                <a:solidFill>
                  <a:srgbClr val="FFC000"/>
                </a:solidFill>
                <a:latin typeface="Trebuchet MS" pitchFamily="34" charset="0"/>
              </a:endParaRPr>
            </a:p>
            <a:p>
              <a:pPr algn="ctr"/>
              <a:r>
                <a:rPr lang="en-US" sz="4400" b="1" dirty="0" smtClean="0">
                  <a:solidFill>
                    <a:srgbClr val="FFC000"/>
                  </a:solidFill>
                  <a:latin typeface="Trebuchet MS" pitchFamily="34" charset="0"/>
                </a:rPr>
                <a:t>Adding Logos</a:t>
              </a:r>
              <a:r>
                <a:rPr lang="en-US" sz="4400" b="1" baseline="0" dirty="0" smtClean="0">
                  <a:solidFill>
                    <a:srgbClr val="FFC000"/>
                  </a:solidFill>
                  <a:latin typeface="Trebuchet MS" pitchFamily="34" charset="0"/>
                </a:rPr>
                <a:t> / Seals</a:t>
              </a:r>
            </a:p>
            <a:p>
              <a:pPr algn="l"/>
              <a:r>
                <a:rPr lang="en-US" sz="3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600" b="0" spc="30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spc="0"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See if your school’s logo is available on our free poster templates page.</a:t>
              </a:r>
            </a:p>
            <a:p>
              <a:pPr algn="l"/>
              <a:endParaRPr lang="en-US" sz="3600" b="0" baseline="0" dirty="0" smtClean="0">
                <a:latin typeface="Trebuchet MS" pitchFamily="34" charset="0"/>
              </a:endParaRPr>
            </a:p>
            <a:p>
              <a:pPr algn="ctr"/>
              <a:r>
                <a:rPr lang="en-US" sz="4400" b="1" baseline="0" dirty="0" smtClean="0">
                  <a:solidFill>
                    <a:srgbClr val="FFC000"/>
                  </a:solidFill>
                  <a:latin typeface="Trebuchet MS" pitchFamily="34" charset="0"/>
                </a:rPr>
                <a:t>Photographs / Graphics</a:t>
              </a:r>
            </a:p>
            <a:p>
              <a:pPr algn="l" defTabSz="977900"/>
              <a:r>
                <a:rPr lang="en-US" sz="3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600" b="0" spc="0" baseline="0" dirty="0" smtClean="0">
                  <a:solidFill>
                    <a:schemeClr val="bg1">
                      <a:lumMod val="75000"/>
                    </a:schemeClr>
                  </a:solidFill>
                  <a:latin typeface="Trebuchet MS" pitchFamily="34" charset="0"/>
                </a:rPr>
                <a:t>disproportionally.</a:t>
              </a:r>
            </a:p>
            <a:p>
              <a:pPr algn="l" defTabSz="977900"/>
              <a:endParaRPr lang="en-US" sz="3600" b="0" baseline="0" dirty="0" smtClean="0">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r>
                <a:rPr lang="en-US" sz="4400" b="1" baseline="0" dirty="0" smtClean="0">
                  <a:solidFill>
                    <a:srgbClr val="FFC000"/>
                  </a:solidFill>
                  <a:latin typeface="Trebuchet MS" pitchFamily="34" charset="0"/>
                </a:rPr>
                <a:t>Image Quality Check</a:t>
              </a:r>
            </a:p>
            <a:p>
              <a:pPr lvl="0" algn="l" defTabSz="977900"/>
              <a:r>
                <a:rPr lang="en-US" sz="3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4000" b="0" dirty="0" smtClean="0">
                <a:latin typeface="Trebuchet MS" pitchFamily="34" charset="0"/>
              </a:endParaRPr>
            </a:p>
          </p:txBody>
        </p:sp>
        <p:cxnSp>
          <p:nvCxnSpPr>
            <p:cNvPr id="25" name="Straight Connector 24"/>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514118" y="14296453"/>
              <a:ext cx="1597666" cy="1201935"/>
            </a:xfrm>
            <a:prstGeom prst="rect">
              <a:avLst/>
            </a:prstGeom>
          </p:spPr>
        </p:pic>
        <p:pic>
          <p:nvPicPr>
            <p:cNvPr id="30" name="Picture 29"/>
            <p:cNvPicPr>
              <a:picLocks noChangeAspect="1"/>
            </p:cNvPicPr>
            <p:nvPr userDrawn="1"/>
          </p:nvPicPr>
          <p:blipFill>
            <a:blip r:embed="rId5" cstate="print"/>
            <a:stretch>
              <a:fillRect/>
            </a:stretch>
          </p:blipFill>
          <p:spPr>
            <a:xfrm>
              <a:off x="-10732765" y="22024235"/>
              <a:ext cx="9986808" cy="1053596"/>
            </a:xfrm>
            <a:prstGeom prst="rect">
              <a:avLst/>
            </a:prstGeom>
          </p:spPr>
        </p:pic>
        <p:grpSp>
          <p:nvGrpSpPr>
            <p:cNvPr id="32" name="Group 31"/>
            <p:cNvGrpSpPr/>
            <p:nvPr userDrawn="1"/>
          </p:nvGrpSpPr>
          <p:grpSpPr>
            <a:xfrm>
              <a:off x="-10018193" y="34301613"/>
              <a:ext cx="7531184" cy="2339550"/>
              <a:chOff x="-4596333" y="15960564"/>
              <a:chExt cx="3470786" cy="1074889"/>
            </a:xfrm>
          </p:grpSpPr>
          <p:grpSp>
            <p:nvGrpSpPr>
              <p:cNvPr id="46" name="Group 45"/>
              <p:cNvGrpSpPr/>
              <p:nvPr userDrawn="1"/>
            </p:nvGrpSpPr>
            <p:grpSpPr>
              <a:xfrm>
                <a:off x="-2909401" y="16004804"/>
                <a:ext cx="624431" cy="1030648"/>
                <a:chOff x="-4115837" y="18202015"/>
                <a:chExt cx="779338" cy="1476910"/>
              </a:xfrm>
            </p:grpSpPr>
            <p:pic>
              <p:nvPicPr>
                <p:cNvPr id="52" name="Picture 51"/>
                <p:cNvPicPr>
                  <a:picLocks noChangeAspect="1"/>
                </p:cNvPicPr>
                <p:nvPr userDrawn="1"/>
              </p:nvPicPr>
              <p:blipFill>
                <a:blip r:embed="rId6" cstate="print"/>
                <a:stretch>
                  <a:fillRect/>
                </a:stretch>
              </p:blipFill>
              <p:spPr>
                <a:xfrm>
                  <a:off x="-4105300" y="18202015"/>
                  <a:ext cx="768801" cy="1090857"/>
                </a:xfrm>
                <a:prstGeom prst="rect">
                  <a:avLst/>
                </a:prstGeom>
              </p:spPr>
            </p:pic>
            <p:sp>
              <p:nvSpPr>
                <p:cNvPr id="53" name="TextBox 52"/>
                <p:cNvSpPr txBox="1"/>
                <p:nvPr userDrawn="1"/>
              </p:nvSpPr>
              <p:spPr>
                <a:xfrm>
                  <a:off x="-4115837" y="19351091"/>
                  <a:ext cx="779337" cy="327834"/>
                </a:xfrm>
                <a:prstGeom prst="rect">
                  <a:avLst/>
                </a:prstGeom>
                <a:solidFill>
                  <a:schemeClr val="accent1"/>
                </a:solidFill>
                <a:ln>
                  <a:noFill/>
                </a:ln>
              </p:spPr>
              <p:txBody>
                <a:bodyPr wrap="square" lIns="91440" tIns="91440" rIns="91440" bIns="91440" rtlCol="0">
                  <a:spAutoFit/>
                </a:bodyPr>
                <a:lstStyle/>
                <a:p>
                  <a:pPr algn="ctr"/>
                  <a:r>
                    <a:rPr lang="en-US" sz="2400" b="1" dirty="0" smtClean="0">
                      <a:solidFill>
                        <a:schemeClr val="tx1"/>
                      </a:solidFill>
                    </a:rPr>
                    <a:t>ORIGINAL</a:t>
                  </a:r>
                  <a:endParaRPr lang="en-US" sz="2400" b="1" dirty="0">
                    <a:solidFill>
                      <a:schemeClr val="tx1"/>
                    </a:solidFill>
                  </a:endParaRPr>
                </a:p>
              </p:txBody>
            </p:sp>
          </p:grpSp>
          <p:grpSp>
            <p:nvGrpSpPr>
              <p:cNvPr id="47" name="Group 46"/>
              <p:cNvGrpSpPr/>
              <p:nvPr userDrawn="1"/>
            </p:nvGrpSpPr>
            <p:grpSpPr>
              <a:xfrm>
                <a:off x="-2159064" y="16004811"/>
                <a:ext cx="1033517" cy="1030642"/>
                <a:chOff x="-3094760" y="17994119"/>
                <a:chExt cx="1420279" cy="1416324"/>
              </a:xfrm>
            </p:grpSpPr>
            <p:pic>
              <p:nvPicPr>
                <p:cNvPr id="50" name="Picture 49"/>
                <p:cNvPicPr>
                  <a:picLocks noChangeAspect="1"/>
                </p:cNvPicPr>
                <p:nvPr userDrawn="1"/>
              </p:nvPicPr>
              <p:blipFill>
                <a:blip r:embed="rId6" cstate="print"/>
                <a:stretch>
                  <a:fillRect/>
                </a:stretch>
              </p:blipFill>
              <p:spPr>
                <a:xfrm>
                  <a:off x="-3094760" y="17994119"/>
                  <a:ext cx="1420279" cy="1029694"/>
                </a:xfrm>
                <a:prstGeom prst="rect">
                  <a:avLst/>
                </a:prstGeom>
              </p:spPr>
            </p:pic>
            <p:sp>
              <p:nvSpPr>
                <p:cNvPr id="51" name="TextBox 50"/>
                <p:cNvSpPr txBox="1"/>
                <p:nvPr userDrawn="1"/>
              </p:nvSpPr>
              <p:spPr>
                <a:xfrm>
                  <a:off x="-3092013" y="19096055"/>
                  <a:ext cx="1417532" cy="314388"/>
                </a:xfrm>
                <a:prstGeom prst="rect">
                  <a:avLst/>
                </a:prstGeom>
                <a:solidFill>
                  <a:srgbClr val="FF0000"/>
                </a:solidFill>
              </p:spPr>
              <p:txBody>
                <a:bodyPr wrap="square" lIns="457200" tIns="91440" rIns="457200" bIns="91440" rtlCol="0">
                  <a:spAutoFit/>
                </a:bodyPr>
                <a:lstStyle/>
                <a:p>
                  <a:pPr algn="ctr"/>
                  <a:r>
                    <a:rPr lang="en-US" sz="24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596333" y="15960564"/>
                <a:ext cx="1098742" cy="847761"/>
              </a:xfrm>
              <a:prstGeom prst="rect">
                <a:avLst/>
              </a:prstGeom>
            </p:spPr>
          </p:pic>
          <p:sp>
            <p:nvSpPr>
              <p:cNvPr id="49" name="TextBox 48"/>
              <p:cNvSpPr txBox="1"/>
              <p:nvPr userDrawn="1"/>
            </p:nvSpPr>
            <p:spPr>
              <a:xfrm>
                <a:off x="-4566506" y="16609552"/>
                <a:ext cx="1035685" cy="317745"/>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0409330" y="40223760"/>
              <a:ext cx="9344084" cy="2453223"/>
              <a:chOff x="-4759852" y="1846468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3516606525"/>
                  </p:ext>
                </p:extLst>
              </p:nvPr>
            </p:nvGraphicFramePr>
            <p:xfrm>
              <a:off x="-4533347" y="18464690"/>
              <a:ext cx="1828800" cy="1117600"/>
            </p:xfrm>
            <a:graphic>
              <a:graphicData uri="http://schemas.openxmlformats.org/presentationml/2006/ole">
                <p:oleObj spid="_x0000_s1078" name="Image" r:id="rId8"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2943661227"/>
                  </p:ext>
                </p:extLst>
              </p:nvPr>
            </p:nvGraphicFramePr>
            <p:xfrm>
              <a:off x="-2456641" y="18468383"/>
              <a:ext cx="1828800" cy="1117600"/>
            </p:xfrm>
            <a:graphic>
              <a:graphicData uri="http://schemas.openxmlformats.org/presentationml/2006/ole">
                <p:oleObj spid="_x0000_s1079" name="Image" r:id="rId9" imgW="1828571" imgH="1117460" progId="">
                  <p:embed/>
                </p:oleObj>
              </a:graphicData>
            </a:graphic>
          </p:graphicFrame>
          <p:sp>
            <p:nvSpPr>
              <p:cNvPr id="41" name="TextBox 40"/>
              <p:cNvSpPr txBox="1"/>
              <p:nvPr userDrawn="1"/>
            </p:nvSpPr>
            <p:spPr>
              <a:xfrm rot="16200000">
                <a:off x="-5235785" y="1894061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895014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6502339" y="-1"/>
            <a:ext cx="12284832" cy="50384075"/>
            <a:chOff x="44157839" y="-55066"/>
            <a:chExt cx="11062139" cy="45369415"/>
          </a:xfrm>
        </p:grpSpPr>
        <p:sp>
          <p:nvSpPr>
            <p:cNvPr id="55" name="Rectangle 54"/>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600" dirty="0" smtClean="0">
                  <a:solidFill>
                    <a:schemeClr val="bg1"/>
                  </a:solidFill>
                  <a:latin typeface="Trebuchet MS" pitchFamily="34" charset="0"/>
                </a:rPr>
                <a:t>QUICK START (cont.)</a:t>
              </a:r>
            </a:p>
            <a:p>
              <a:pPr algn="ctr"/>
              <a:endParaRPr lang="en-US" sz="48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r>
                <a:rPr lang="en-US" sz="3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Text</a:t>
              </a:r>
            </a:p>
            <a:p>
              <a:pPr marL="3429000" lvl="2" indent="0" algn="l" defTabSz="114300"/>
              <a:r>
                <a:rPr lang="en-US" sz="3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 </a:t>
              </a:r>
              <a:r>
                <a:rPr kumimoji="0" lang="en-US" sz="4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600" b="0" baseline="0" dirty="0" smtClean="0">
                <a:solidFill>
                  <a:schemeClr val="bg1">
                    <a:lumMod val="75000"/>
                  </a:schemeClr>
                </a:solidFill>
                <a:latin typeface="Trebuchet MS" pitchFamily="34" charset="0"/>
              </a:endParaRPr>
            </a:p>
            <a:p>
              <a:pPr marL="1518341" lvl="2"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Tables</a:t>
              </a:r>
            </a:p>
            <a:p>
              <a:pPr marL="2000250" lvl="1" indent="0" algn="l" defTabSz="114300"/>
              <a:r>
                <a:rPr lang="en-US" sz="3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94419048"/>
                </p:ext>
              </p:extLst>
            </p:nvPr>
          </p:nvGraphicFramePr>
          <p:xfrm>
            <a:off x="46871237" y="4714145"/>
            <a:ext cx="5586150" cy="2063772"/>
          </p:xfrm>
          <a:graphic>
            <a:graphicData uri="http://schemas.openxmlformats.org/presentationml/2006/ole">
              <p:oleObj spid="_x0000_s1080" name="Image" r:id="rId10" imgW="4571429" imgH="1688889" progId="">
                <p:embed/>
              </p:oleObj>
            </a:graphicData>
          </a:graphic>
        </p:graphicFrame>
        <p:pic>
          <p:nvPicPr>
            <p:cNvPr id="57" name="Picture 56"/>
            <p:cNvPicPr>
              <a:picLocks noChangeAspect="1"/>
            </p:cNvPicPr>
            <p:nvPr userDrawn="1"/>
          </p:nvPicPr>
          <p:blipFill>
            <a:blip r:embed="rId11" cstate="print"/>
            <a:stretch>
              <a:fillRect/>
            </a:stretch>
          </p:blipFill>
          <p:spPr>
            <a:xfrm>
              <a:off x="44487207" y="10958709"/>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34822045"/>
                </p:ext>
              </p:extLst>
            </p:nvPr>
          </p:nvGraphicFramePr>
          <p:xfrm>
            <a:off x="44629619" y="18109538"/>
            <a:ext cx="1482266" cy="992162"/>
          </p:xfrm>
          <a:graphic>
            <a:graphicData uri="http://schemas.openxmlformats.org/presentationml/2006/ole">
              <p:oleObj spid="_x0000_s1081" name="Image" r:id="rId12" imgW="1574603" imgH="1053968" progId="">
                <p:embed/>
              </p:oleObj>
            </a:graphicData>
          </a:graphic>
        </p:graphicFrame>
        <p:grpSp>
          <p:nvGrpSpPr>
            <p:cNvPr id="59" name="Group 58"/>
            <p:cNvGrpSpPr/>
            <p:nvPr userDrawn="1"/>
          </p:nvGrpSpPr>
          <p:grpSpPr>
            <a:xfrm>
              <a:off x="44487207" y="42060571"/>
              <a:ext cx="10354213" cy="1265612"/>
              <a:chOff x="44200453" y="39259895"/>
              <a:chExt cx="9771399" cy="1090622"/>
            </a:xfrm>
          </p:grpSpPr>
          <p:sp>
            <p:nvSpPr>
              <p:cNvPr id="61" name="Rounded Rectangle 60"/>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39358228"/>
                <a:ext cx="914401" cy="914399"/>
              </a:xfrm>
              <a:prstGeom prst="rect">
                <a:avLst/>
              </a:prstGeom>
              <a:noFill/>
              <a:ln>
                <a:noFill/>
              </a:ln>
            </p:spPr>
          </p:pic>
          <p:sp>
            <p:nvSpPr>
              <p:cNvPr id="63" name="TextBox 62"/>
              <p:cNvSpPr txBox="1"/>
              <p:nvPr userDrawn="1"/>
            </p:nvSpPr>
            <p:spPr>
              <a:xfrm>
                <a:off x="45300663" y="39449813"/>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4" name="TextBox 63"/>
          <p:cNvSpPr txBox="1"/>
          <p:nvPr userDrawn="1"/>
        </p:nvSpPr>
        <p:spPr>
          <a:xfrm>
            <a:off x="36868112" y="48677453"/>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398463"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6" name="Group 35"/>
          <p:cNvGrpSpPr/>
          <p:nvPr userDrawn="1"/>
        </p:nvGrpSpPr>
        <p:grpSpPr>
          <a:xfrm>
            <a:off x="-12648049" y="-48127"/>
            <a:ext cx="12278047" cy="50432202"/>
            <a:chOff x="-11216136" y="-1"/>
            <a:chExt cx="11035721" cy="45329339"/>
          </a:xfrm>
        </p:grpSpPr>
        <p:sp>
          <p:nvSpPr>
            <p:cNvPr id="37" name="Rectangle 36"/>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400" b="1" spc="0" dirty="0" smtClean="0">
                  <a:solidFill>
                    <a:srgbClr val="FF0000"/>
                  </a:solidFill>
                  <a:latin typeface="Trebuchet MS" pitchFamily="34" charset="0"/>
                </a:rPr>
                <a:t>(—THIS SIDEBAR DOES NOT PRINT—)</a:t>
              </a:r>
              <a:endParaRPr lang="en-US" sz="4400" b="1" spc="600"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DESIGN</a:t>
              </a:r>
              <a:r>
                <a:rPr lang="en-US" sz="5400" b="1" spc="600" baseline="0" dirty="0" smtClean="0">
                  <a:solidFill>
                    <a:schemeClr val="bg1"/>
                  </a:solidFill>
                  <a:latin typeface="Trebuchet MS" pitchFamily="34" charset="0"/>
                </a:rPr>
                <a:t> </a:t>
              </a:r>
              <a:r>
                <a:rPr lang="en-US" sz="5400" b="1" spc="600" dirty="0" smtClean="0">
                  <a:solidFill>
                    <a:schemeClr val="bg1"/>
                  </a:solidFill>
                  <a:latin typeface="Trebuchet MS" pitchFamily="34" charset="0"/>
                </a:rPr>
                <a:t>GUIDE</a:t>
              </a:r>
            </a:p>
            <a:p>
              <a:pPr algn="ctr"/>
              <a:endParaRPr lang="en-US" sz="4000" b="1" dirty="0" smtClean="0">
                <a:latin typeface="Trebuchet MS" pitchFamily="34" charset="0"/>
              </a:endParaRPr>
            </a:p>
            <a:p>
              <a:pPr defTabSz="3765639"/>
              <a:r>
                <a:rPr lang="en-US" sz="4000" i="0" dirty="0" smtClean="0">
                  <a:latin typeface="Trebuchet MS" pitchFamily="34" charset="0"/>
                </a:rPr>
                <a:t>This PowerPoint</a:t>
              </a:r>
              <a:r>
                <a:rPr lang="en-US" sz="4000" i="0" baseline="0" dirty="0" smtClean="0">
                  <a:latin typeface="Trebuchet MS" pitchFamily="34" charset="0"/>
                </a:rPr>
                <a:t> </a:t>
              </a:r>
              <a:r>
                <a:rPr lang="en-US" sz="4000" i="0" dirty="0" smtClean="0">
                  <a:latin typeface="Trebuchet MS" pitchFamily="34" charset="0"/>
                </a:rPr>
                <a:t>2007 template produces</a:t>
              </a:r>
              <a:r>
                <a:rPr lang="en-US" sz="4000" i="0" baseline="0" dirty="0" smtClean="0">
                  <a:latin typeface="Trebuchet MS" pitchFamily="34" charset="0"/>
                </a:rPr>
                <a:t> </a:t>
              </a:r>
              <a:r>
                <a:rPr lang="en-US" sz="4000" i="0" dirty="0" smtClean="0">
                  <a:latin typeface="Trebuchet MS" pitchFamily="34" charset="0"/>
                </a:rPr>
                <a:t>a 100cmx140cm presentation poster. </a:t>
              </a:r>
              <a:r>
                <a:rPr lang="en-US" sz="4000" dirty="0" smtClean="0">
                  <a:latin typeface="Trebuchet MS" pitchFamily="34" charset="0"/>
                </a:rPr>
                <a:t>You</a:t>
              </a:r>
              <a:r>
                <a:rPr lang="en-US" sz="4000" baseline="0" dirty="0" smtClean="0">
                  <a:latin typeface="Trebuchet MS" pitchFamily="34" charset="0"/>
                </a:rPr>
                <a:t> can u</a:t>
              </a:r>
              <a:r>
                <a:rPr lang="en-US" sz="4000" dirty="0" smtClean="0">
                  <a:latin typeface="Trebuchet MS" pitchFamily="34" charset="0"/>
                </a:rPr>
                <a:t>se</a:t>
              </a:r>
              <a:r>
                <a:rPr lang="en-US" sz="4000" baseline="0" dirty="0" smtClean="0">
                  <a:latin typeface="Trebuchet MS" pitchFamily="34" charset="0"/>
                </a:rPr>
                <a:t> it to create your research poster and </a:t>
              </a:r>
              <a:r>
                <a:rPr lang="en-US" sz="4000" dirty="0" smtClean="0">
                  <a:latin typeface="Trebuchet MS" pitchFamily="34" charset="0"/>
                </a:rPr>
                <a:t>save valuable time placing titles, subtitles,</a:t>
              </a:r>
              <a:r>
                <a:rPr lang="en-US" sz="4000" baseline="0" dirty="0" smtClean="0">
                  <a:latin typeface="Trebuchet MS" pitchFamily="34" charset="0"/>
                </a:rPr>
                <a:t> text, and graphics</a:t>
              </a:r>
              <a:r>
                <a:rPr lang="en-US" sz="4000" dirty="0" smtClean="0">
                  <a:latin typeface="Trebuchet MS" pitchFamily="34" charset="0"/>
                </a:rPr>
                <a:t>. </a:t>
              </a:r>
            </a:p>
            <a:p>
              <a:pPr defTabSz="3765639"/>
              <a:endParaRPr lang="en-US" sz="4000" dirty="0" smtClean="0">
                <a:latin typeface="Trebuchet MS" pitchFamily="34" charset="0"/>
              </a:endParaRPr>
            </a:p>
            <a:p>
              <a:pPr defTabSz="4389219"/>
              <a:r>
                <a:rPr lang="en-US" sz="40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4000" b="1" dirty="0" smtClean="0">
                  <a:solidFill>
                    <a:srgbClr val="FFC000"/>
                  </a:solidFill>
                  <a:latin typeface="Trebuchet MS" pitchFamily="34" charset="0"/>
                </a:rPr>
                <a:t>PosterPresentations.com</a:t>
              </a:r>
              <a:r>
                <a:rPr lang="en-US" sz="4000" b="1" dirty="0" smtClean="0">
                  <a:solidFill>
                    <a:schemeClr val="bg1"/>
                  </a:solidFill>
                  <a:latin typeface="Trebuchet MS" pitchFamily="34" charset="0"/>
                </a:rPr>
                <a:t> </a:t>
              </a:r>
              <a:r>
                <a:rPr lang="en-US" sz="4000" dirty="0" smtClean="0">
                  <a:solidFill>
                    <a:schemeClr val="bg1"/>
                  </a:solidFill>
                  <a:latin typeface="Trebuchet MS" pitchFamily="34" charset="0"/>
                </a:rPr>
                <a:t>and click on HELP DESK.</a:t>
              </a:r>
            </a:p>
            <a:p>
              <a:pPr defTabSz="4389219"/>
              <a:endParaRPr lang="en-US" sz="4000" dirty="0" smtClean="0">
                <a:latin typeface="Trebuchet MS" pitchFamily="34" charset="0"/>
              </a:endParaRPr>
            </a:p>
            <a:p>
              <a:pPr defTabSz="4389219"/>
              <a:r>
                <a:rPr lang="en-US" sz="4000" dirty="0" smtClean="0">
                  <a:solidFill>
                    <a:schemeClr val="bg1"/>
                  </a:solidFill>
                  <a:latin typeface="Trebuchet MS" pitchFamily="34" charset="0"/>
                </a:rPr>
                <a:t>When</a:t>
              </a:r>
              <a:r>
                <a:rPr lang="en-US" sz="4000" baseline="0" dirty="0" smtClean="0">
                  <a:solidFill>
                    <a:schemeClr val="bg1"/>
                  </a:solidFill>
                  <a:latin typeface="Trebuchet MS" pitchFamily="34" charset="0"/>
                </a:rPr>
                <a:t> you are ready to print your poster</a:t>
              </a:r>
              <a:r>
                <a:rPr lang="en-US" sz="4000" dirty="0" smtClean="0">
                  <a:solidFill>
                    <a:schemeClr val="bg1"/>
                  </a:solidFill>
                  <a:latin typeface="Trebuchet MS" pitchFamily="34" charset="0"/>
                </a:rPr>
                <a:t>,</a:t>
              </a:r>
              <a:r>
                <a:rPr lang="en-US" sz="4000" baseline="0" dirty="0" smtClean="0">
                  <a:solidFill>
                    <a:schemeClr val="bg1"/>
                  </a:solidFill>
                  <a:latin typeface="Trebuchet MS" pitchFamily="34" charset="0"/>
                </a:rPr>
                <a:t> go online to </a:t>
              </a:r>
              <a:r>
                <a:rPr lang="en-US" sz="4000" b="0" dirty="0" smtClean="0">
                  <a:solidFill>
                    <a:schemeClr val="bg1"/>
                  </a:solidFill>
                  <a:latin typeface="Trebuchet MS" pitchFamily="34" charset="0"/>
                </a:rPr>
                <a:t>PosterPresentations.com</a:t>
              </a:r>
              <a:r>
                <a:rPr lang="en-US" sz="4000" dirty="0" smtClean="0">
                  <a:solidFill>
                    <a:schemeClr val="bg1"/>
                  </a:solidFill>
                  <a:latin typeface="Trebuchet MS" pitchFamily="34" charset="0"/>
                </a:rPr>
                <a:t/>
              </a:r>
              <a:br>
                <a:rPr lang="en-US" sz="4000" dirty="0" smtClean="0">
                  <a:solidFill>
                    <a:schemeClr val="bg1"/>
                  </a:solidFill>
                  <a:latin typeface="Trebuchet MS" pitchFamily="34" charset="0"/>
                </a:rPr>
              </a:br>
              <a:endParaRPr lang="en-US" sz="4000" dirty="0" smtClean="0">
                <a:solidFill>
                  <a:schemeClr val="bg1"/>
                </a:solidFill>
                <a:latin typeface="Trebuchet MS" pitchFamily="34" charset="0"/>
              </a:endParaRPr>
            </a:p>
            <a:p>
              <a:pPr algn="l" defTabSz="3765639"/>
              <a:r>
                <a:rPr lang="en-US" sz="4000" b="0" dirty="0" smtClean="0">
                  <a:solidFill>
                    <a:schemeClr val="bg1"/>
                  </a:solidFill>
                  <a:latin typeface="Trebuchet MS" pitchFamily="34" charset="0"/>
                </a:rPr>
                <a:t>Need</a:t>
              </a:r>
              <a:r>
                <a:rPr lang="en-US" sz="4000" b="0" baseline="0" dirty="0" smtClean="0">
                  <a:solidFill>
                    <a:schemeClr val="bg1"/>
                  </a:solidFill>
                  <a:latin typeface="Trebuchet MS" pitchFamily="34" charset="0"/>
                </a:rPr>
                <a:t> assistance? Call us at </a:t>
              </a:r>
              <a:r>
                <a:rPr lang="en-US" sz="4000" b="0" dirty="0" smtClean="0">
                  <a:solidFill>
                    <a:srgbClr val="FFC000"/>
                  </a:solidFill>
                  <a:latin typeface="Trebuchet MS" pitchFamily="34" charset="0"/>
                </a:rPr>
                <a:t>1.510.649.3001</a:t>
              </a:r>
            </a:p>
            <a:p>
              <a:pPr algn="l" defTabSz="3765639"/>
              <a:endParaRPr lang="en-US" sz="4800" b="1" dirty="0" smtClean="0">
                <a:solidFill>
                  <a:srgbClr val="FFFF00"/>
                </a:solidFill>
                <a:latin typeface="Trebuchet MS" pitchFamily="34" charset="0"/>
              </a:endParaRPr>
            </a:p>
            <a:p>
              <a:pPr algn="ctr"/>
              <a:endParaRPr lang="en-US" sz="3600" b="1" dirty="0" smtClean="0">
                <a:solidFill>
                  <a:schemeClr val="bg1"/>
                </a:solidFill>
                <a:latin typeface="Trebuchet MS" pitchFamily="34" charset="0"/>
              </a:endParaRPr>
            </a:p>
            <a:p>
              <a:pPr algn="ctr"/>
              <a:r>
                <a:rPr lang="en-US" sz="5400" b="1" spc="600" dirty="0" smtClean="0">
                  <a:solidFill>
                    <a:schemeClr val="bg1"/>
                  </a:solidFill>
                  <a:latin typeface="Trebuchet MS" pitchFamily="34" charset="0"/>
                </a:rPr>
                <a:t>QUICK START</a:t>
              </a:r>
            </a:p>
            <a:p>
              <a:pPr algn="ctr"/>
              <a:endParaRPr lang="en-US" sz="44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Zoom in and out</a:t>
              </a:r>
            </a:p>
            <a:p>
              <a:pPr marL="2527300" indent="-650875" algn="l" defTabSz="850900">
                <a:tabLst/>
              </a:pPr>
              <a:r>
                <a:rPr lang="en-US" sz="3600" b="0" baseline="0" dirty="0" smtClean="0">
                  <a:solidFill>
                    <a:schemeClr val="bg1"/>
                  </a:solidFill>
                  <a:latin typeface="Trebuchet MS" pitchFamily="34" charset="0"/>
                </a:rPr>
                <a:t>	</a:t>
              </a:r>
              <a:r>
                <a:rPr lang="en-US" sz="3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4000" b="0"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Title, Authors, and Affiliations</a:t>
              </a:r>
            </a:p>
            <a:p>
              <a:pPr algn="l"/>
              <a:r>
                <a:rPr lang="en-US" sz="3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600" b="0" spc="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4000" b="1" baseline="0" dirty="0" smtClean="0">
                  <a:solidFill>
                    <a:schemeClr val="bg1"/>
                  </a:solidFill>
                  <a:latin typeface="Trebuchet MS" pitchFamily="34" charset="0"/>
                </a:rPr>
                <a:t/>
              </a:r>
              <a:br>
                <a:rPr lang="en-US" sz="4000" b="1" baseline="0" dirty="0" smtClean="0">
                  <a:solidFill>
                    <a:schemeClr val="bg1"/>
                  </a:solidFill>
                  <a:latin typeface="Trebuchet MS" pitchFamily="34" charset="0"/>
                </a:rPr>
              </a:br>
              <a:endParaRPr lang="en-US" sz="4000" b="1" dirty="0" smtClean="0">
                <a:solidFill>
                  <a:schemeClr val="bg1"/>
                </a:solidFill>
                <a:latin typeface="Trebuchet MS" pitchFamily="34" charset="0"/>
              </a:endParaRPr>
            </a:p>
            <a:p>
              <a:pPr algn="ctr"/>
              <a:endParaRPr lang="en-US" sz="4000" b="1" dirty="0" smtClean="0">
                <a:solidFill>
                  <a:srgbClr val="FFC000"/>
                </a:solidFill>
                <a:latin typeface="Trebuchet MS" pitchFamily="34" charset="0"/>
              </a:endParaRPr>
            </a:p>
            <a:p>
              <a:pPr algn="ctr"/>
              <a:endParaRPr lang="en-US" sz="4000" b="1" dirty="0" smtClean="0">
                <a:solidFill>
                  <a:srgbClr val="FFC000"/>
                </a:solidFill>
                <a:latin typeface="Trebuchet MS" pitchFamily="34" charset="0"/>
              </a:endParaRPr>
            </a:p>
            <a:p>
              <a:pPr algn="ctr"/>
              <a:r>
                <a:rPr lang="en-US" sz="4400" b="1" dirty="0" smtClean="0">
                  <a:solidFill>
                    <a:srgbClr val="FFC000"/>
                  </a:solidFill>
                  <a:latin typeface="Trebuchet MS" pitchFamily="34" charset="0"/>
                </a:rPr>
                <a:t>Adding Logos</a:t>
              </a:r>
              <a:r>
                <a:rPr lang="en-US" sz="4400" b="1" baseline="0" dirty="0" smtClean="0">
                  <a:solidFill>
                    <a:srgbClr val="FFC000"/>
                  </a:solidFill>
                  <a:latin typeface="Trebuchet MS" pitchFamily="34" charset="0"/>
                </a:rPr>
                <a:t> / Seals</a:t>
              </a:r>
            </a:p>
            <a:p>
              <a:pPr algn="l"/>
              <a:r>
                <a:rPr lang="en-US" sz="3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600" b="0" spc="300" baseline="0" dirty="0" smtClean="0">
                <a:solidFill>
                  <a:schemeClr val="bg1">
                    <a:lumMod val="75000"/>
                  </a:schemeClr>
                </a:solidFill>
                <a:latin typeface="Trebuchet MS" pitchFamily="34" charset="0"/>
              </a:endParaRPr>
            </a:p>
            <a:p>
              <a:pPr algn="l"/>
              <a:r>
                <a:rPr lang="en-US" sz="3600" b="1" spc="300" baseline="0" dirty="0" smtClean="0">
                  <a:solidFill>
                    <a:srgbClr val="FFC000"/>
                  </a:solidFill>
                  <a:latin typeface="Trebuchet MS" pitchFamily="34" charset="0"/>
                </a:rPr>
                <a:t>TIP:</a:t>
              </a:r>
              <a:r>
                <a:rPr lang="en-US" sz="3600" b="1" spc="0" baseline="0" dirty="0" smtClean="0">
                  <a:solidFill>
                    <a:srgbClr val="FFC000"/>
                  </a:solidFill>
                  <a:latin typeface="Trebuchet MS" pitchFamily="34" charset="0"/>
                </a:rPr>
                <a:t> </a:t>
              </a:r>
              <a:r>
                <a:rPr lang="en-US" sz="3600" b="0" baseline="0" dirty="0" smtClean="0">
                  <a:solidFill>
                    <a:schemeClr val="bg1">
                      <a:lumMod val="75000"/>
                    </a:schemeClr>
                  </a:solidFill>
                  <a:latin typeface="Trebuchet MS" pitchFamily="34" charset="0"/>
                </a:rPr>
                <a:t>See if your school’s logo is available on our free poster templates page.</a:t>
              </a:r>
            </a:p>
            <a:p>
              <a:pPr algn="l"/>
              <a:endParaRPr lang="en-US" sz="3600" b="0" baseline="0" dirty="0" smtClean="0">
                <a:latin typeface="Trebuchet MS" pitchFamily="34" charset="0"/>
              </a:endParaRPr>
            </a:p>
            <a:p>
              <a:pPr algn="ctr"/>
              <a:r>
                <a:rPr lang="en-US" sz="4400" b="1" baseline="0" dirty="0" smtClean="0">
                  <a:solidFill>
                    <a:srgbClr val="FFC000"/>
                  </a:solidFill>
                  <a:latin typeface="Trebuchet MS" pitchFamily="34" charset="0"/>
                </a:rPr>
                <a:t>Photographs / Graphics</a:t>
              </a:r>
            </a:p>
            <a:p>
              <a:pPr algn="l" defTabSz="977900"/>
              <a:r>
                <a:rPr lang="en-US" sz="3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600" b="0" spc="0" baseline="0" dirty="0" smtClean="0">
                  <a:solidFill>
                    <a:schemeClr val="bg1">
                      <a:lumMod val="75000"/>
                    </a:schemeClr>
                  </a:solidFill>
                  <a:latin typeface="Trebuchet MS" pitchFamily="34" charset="0"/>
                </a:rPr>
                <a:t>disproportionally.</a:t>
              </a:r>
            </a:p>
            <a:p>
              <a:pPr algn="l" defTabSz="977900"/>
              <a:endParaRPr lang="en-US" sz="3600" b="0" baseline="0" dirty="0" smtClean="0">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endParaRPr lang="en-US" sz="4000" b="1" baseline="0" dirty="0" smtClean="0">
                <a:solidFill>
                  <a:srgbClr val="FFC000"/>
                </a:solidFill>
                <a:latin typeface="Trebuchet MS" pitchFamily="34" charset="0"/>
              </a:endParaRPr>
            </a:p>
            <a:p>
              <a:pPr algn="ctr"/>
              <a:r>
                <a:rPr lang="en-US" sz="4400" b="1" baseline="0" dirty="0" smtClean="0">
                  <a:solidFill>
                    <a:srgbClr val="FFC000"/>
                  </a:solidFill>
                  <a:latin typeface="Trebuchet MS" pitchFamily="34" charset="0"/>
                </a:rPr>
                <a:t>Image Quality Check</a:t>
              </a:r>
            </a:p>
            <a:p>
              <a:pPr lvl="0" algn="l" defTabSz="977900"/>
              <a:r>
                <a:rPr lang="en-US" sz="3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4000" b="0" dirty="0" smtClean="0">
                <a:latin typeface="Trebuchet MS" pitchFamily="34" charset="0"/>
              </a:endParaRPr>
            </a:p>
          </p:txBody>
        </p:sp>
        <p:cxnSp>
          <p:nvCxnSpPr>
            <p:cNvPr id="38" name="Straight Connector 37"/>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514118" y="14296453"/>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22024235"/>
              <a:ext cx="9986808" cy="1053596"/>
            </a:xfrm>
            <a:prstGeom prst="rect">
              <a:avLst/>
            </a:prstGeom>
          </p:spPr>
        </p:pic>
        <p:grpSp>
          <p:nvGrpSpPr>
            <p:cNvPr id="41" name="Group 40"/>
            <p:cNvGrpSpPr/>
            <p:nvPr userDrawn="1"/>
          </p:nvGrpSpPr>
          <p:grpSpPr>
            <a:xfrm>
              <a:off x="-10018193" y="34301613"/>
              <a:ext cx="7531184" cy="2339550"/>
              <a:chOff x="-4596333" y="15960564"/>
              <a:chExt cx="3470786" cy="1074889"/>
            </a:xfrm>
          </p:grpSpPr>
          <p:grpSp>
            <p:nvGrpSpPr>
              <p:cNvPr id="49" name="Group 48"/>
              <p:cNvGrpSpPr/>
              <p:nvPr userDrawn="1"/>
            </p:nvGrpSpPr>
            <p:grpSpPr>
              <a:xfrm>
                <a:off x="-2909401" y="16004804"/>
                <a:ext cx="624431" cy="1030648"/>
                <a:chOff x="-4115837" y="18202015"/>
                <a:chExt cx="779338" cy="1476910"/>
              </a:xfrm>
            </p:grpSpPr>
            <p:pic>
              <p:nvPicPr>
                <p:cNvPr id="70" name="Picture 69"/>
                <p:cNvPicPr>
                  <a:picLocks noChangeAspect="1"/>
                </p:cNvPicPr>
                <p:nvPr userDrawn="1"/>
              </p:nvPicPr>
              <p:blipFill>
                <a:blip r:embed="rId6" cstate="print"/>
                <a:stretch>
                  <a:fillRect/>
                </a:stretch>
              </p:blipFill>
              <p:spPr>
                <a:xfrm>
                  <a:off x="-4105300" y="18202015"/>
                  <a:ext cx="768801" cy="1090857"/>
                </a:xfrm>
                <a:prstGeom prst="rect">
                  <a:avLst/>
                </a:prstGeom>
              </p:spPr>
            </p:pic>
            <p:sp>
              <p:nvSpPr>
                <p:cNvPr id="71" name="TextBox 70"/>
                <p:cNvSpPr txBox="1"/>
                <p:nvPr userDrawn="1"/>
              </p:nvSpPr>
              <p:spPr>
                <a:xfrm>
                  <a:off x="-4115837" y="19351091"/>
                  <a:ext cx="779337" cy="327834"/>
                </a:xfrm>
                <a:prstGeom prst="rect">
                  <a:avLst/>
                </a:prstGeom>
                <a:solidFill>
                  <a:schemeClr val="accent1"/>
                </a:solidFill>
                <a:ln>
                  <a:noFill/>
                </a:ln>
              </p:spPr>
              <p:txBody>
                <a:bodyPr wrap="square" lIns="91440" tIns="91440" rIns="91440" bIns="91440" rtlCol="0">
                  <a:spAutoFit/>
                </a:bodyPr>
                <a:lstStyle/>
                <a:p>
                  <a:pPr algn="ctr"/>
                  <a:r>
                    <a:rPr lang="en-US" sz="2400" b="1" dirty="0" smtClean="0">
                      <a:solidFill>
                        <a:schemeClr val="tx1"/>
                      </a:solidFill>
                    </a:rPr>
                    <a:t>ORIGINAL</a:t>
                  </a:r>
                  <a:endParaRPr lang="en-US" sz="2400" b="1" dirty="0">
                    <a:solidFill>
                      <a:schemeClr val="tx1"/>
                    </a:solidFill>
                  </a:endParaRPr>
                </a:p>
              </p:txBody>
            </p:sp>
          </p:grpSp>
          <p:grpSp>
            <p:nvGrpSpPr>
              <p:cNvPr id="65" name="Group 64"/>
              <p:cNvGrpSpPr/>
              <p:nvPr userDrawn="1"/>
            </p:nvGrpSpPr>
            <p:grpSpPr>
              <a:xfrm>
                <a:off x="-2159064" y="16004811"/>
                <a:ext cx="1033517" cy="1030642"/>
                <a:chOff x="-3094760" y="17994119"/>
                <a:chExt cx="1420279" cy="1416324"/>
              </a:xfrm>
            </p:grpSpPr>
            <p:pic>
              <p:nvPicPr>
                <p:cNvPr id="68" name="Picture 67"/>
                <p:cNvPicPr>
                  <a:picLocks noChangeAspect="1"/>
                </p:cNvPicPr>
                <p:nvPr userDrawn="1"/>
              </p:nvPicPr>
              <p:blipFill>
                <a:blip r:embed="rId6" cstate="print"/>
                <a:stretch>
                  <a:fillRect/>
                </a:stretch>
              </p:blipFill>
              <p:spPr>
                <a:xfrm>
                  <a:off x="-3094760" y="17994119"/>
                  <a:ext cx="1420279" cy="1029694"/>
                </a:xfrm>
                <a:prstGeom prst="rect">
                  <a:avLst/>
                </a:prstGeom>
              </p:spPr>
            </p:pic>
            <p:sp>
              <p:nvSpPr>
                <p:cNvPr id="69" name="TextBox 68"/>
                <p:cNvSpPr txBox="1"/>
                <p:nvPr userDrawn="1"/>
              </p:nvSpPr>
              <p:spPr>
                <a:xfrm>
                  <a:off x="-3092013" y="19096055"/>
                  <a:ext cx="1417532" cy="314388"/>
                </a:xfrm>
                <a:prstGeom prst="rect">
                  <a:avLst/>
                </a:prstGeom>
                <a:solidFill>
                  <a:srgbClr val="FF0000"/>
                </a:solidFill>
              </p:spPr>
              <p:txBody>
                <a:bodyPr wrap="square" lIns="457200" tIns="91440" rIns="457200" bIns="91440" rtlCol="0">
                  <a:spAutoFit/>
                </a:bodyPr>
                <a:lstStyle/>
                <a:p>
                  <a:pPr algn="ctr"/>
                  <a:r>
                    <a:rPr lang="en-US" sz="2400" b="1" dirty="0" smtClean="0">
                      <a:solidFill>
                        <a:schemeClr val="bg1"/>
                      </a:solidFill>
                    </a:rPr>
                    <a:t>DISTORTED</a:t>
                  </a:r>
                  <a:endParaRPr lang="en-US" sz="10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596333" y="15960564"/>
                <a:ext cx="1098742" cy="847761"/>
              </a:xfrm>
              <a:prstGeom prst="rect">
                <a:avLst/>
              </a:prstGeom>
            </p:spPr>
          </p:pic>
          <p:sp>
            <p:nvSpPr>
              <p:cNvPr id="67" name="TextBox 66"/>
              <p:cNvSpPr txBox="1"/>
              <p:nvPr userDrawn="1"/>
            </p:nvSpPr>
            <p:spPr>
              <a:xfrm>
                <a:off x="-4566506" y="16609552"/>
                <a:ext cx="1035685" cy="317745"/>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2" name="Group 41"/>
            <p:cNvGrpSpPr/>
            <p:nvPr userDrawn="1"/>
          </p:nvGrpSpPr>
          <p:grpSpPr>
            <a:xfrm>
              <a:off x="-10409330" y="40223760"/>
              <a:ext cx="9344084" cy="2453223"/>
              <a:chOff x="-4759852" y="18464683"/>
              <a:chExt cx="4306270" cy="1127128"/>
            </a:xfrm>
          </p:grpSpPr>
          <p:graphicFrame>
            <p:nvGraphicFramePr>
              <p:cNvPr id="43" name="Object 42"/>
              <p:cNvGraphicFramePr>
                <a:graphicFrameLocks noChangeAspect="1"/>
              </p:cNvGraphicFramePr>
              <p:nvPr userDrawn="1">
                <p:extLst>
                  <p:ext uri="{D42A27DB-BD31-4B8C-83A1-F6EECF244321}">
                    <p14:modId xmlns:p14="http://schemas.microsoft.com/office/powerpoint/2010/main" xmlns="" val="3828720708"/>
                  </p:ext>
                </p:extLst>
              </p:nvPr>
            </p:nvGraphicFramePr>
            <p:xfrm>
              <a:off x="-4533347" y="18464690"/>
              <a:ext cx="1828800" cy="1117600"/>
            </p:xfrm>
            <a:graphic>
              <a:graphicData uri="http://schemas.openxmlformats.org/presentationml/2006/ole">
                <p:oleObj spid="_x0000_s2102" name="Image" r:id="rId8" imgW="1828571" imgH="1117460" progId="">
                  <p:embed/>
                </p:oleObj>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xmlns="" val="461153560"/>
                  </p:ext>
                </p:extLst>
              </p:nvPr>
            </p:nvGraphicFramePr>
            <p:xfrm>
              <a:off x="-2456641" y="18468383"/>
              <a:ext cx="1828800" cy="1117600"/>
            </p:xfrm>
            <a:graphic>
              <a:graphicData uri="http://schemas.openxmlformats.org/presentationml/2006/ole">
                <p:oleObj spid="_x0000_s2103" name="Image" r:id="rId9" imgW="1828571" imgH="1117460" progId="">
                  <p:embed/>
                </p:oleObj>
              </a:graphicData>
            </a:graphic>
          </p:graphicFrame>
          <p:sp>
            <p:nvSpPr>
              <p:cNvPr id="46" name="TextBox 45"/>
              <p:cNvSpPr txBox="1"/>
              <p:nvPr userDrawn="1"/>
            </p:nvSpPr>
            <p:spPr>
              <a:xfrm rot="16200000">
                <a:off x="-5235785" y="1894061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095250" y="1895014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6502339" y="-1"/>
            <a:ext cx="12284832" cy="50384075"/>
            <a:chOff x="44157839" y="-55066"/>
            <a:chExt cx="11062139" cy="45369415"/>
          </a:xfrm>
        </p:grpSpPr>
        <p:sp>
          <p:nvSpPr>
            <p:cNvPr id="73" name="Rectangle 72"/>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600" dirty="0" smtClean="0">
                  <a:solidFill>
                    <a:schemeClr val="bg1"/>
                  </a:solidFill>
                  <a:latin typeface="Trebuchet MS" pitchFamily="34" charset="0"/>
                </a:rPr>
                <a:t>QUICK START (cont.)</a:t>
              </a:r>
            </a:p>
            <a:p>
              <a:pPr algn="ctr"/>
              <a:endParaRPr lang="en-US" sz="4800" b="1" baseline="0" dirty="0" smtClean="0">
                <a:solidFill>
                  <a:schemeClr val="bg1"/>
                </a:solidFill>
                <a:latin typeface="Trebuchet MS" pitchFamily="34" charset="0"/>
              </a:endParaRPr>
            </a:p>
            <a:p>
              <a:pPr algn="ctr"/>
              <a:r>
                <a:rPr lang="en-US" sz="44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endParaRPr lang="en-US" sz="3600" b="0" baseline="0" dirty="0" smtClean="0">
                <a:solidFill>
                  <a:schemeClr val="bg1">
                    <a:lumMod val="75000"/>
                  </a:schemeClr>
                </a:solidFill>
                <a:latin typeface="Trebuchet MS" pitchFamily="34" charset="0"/>
              </a:endParaRPr>
            </a:p>
            <a:p>
              <a:pPr marL="0" indent="0" algn="l" defTabSz="114300"/>
              <a:r>
                <a:rPr lang="en-US" sz="3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Text</a:t>
              </a:r>
            </a:p>
            <a:p>
              <a:pPr marL="3429000" lvl="2" indent="0" algn="l" defTabSz="114300"/>
              <a:r>
                <a:rPr lang="en-US" sz="3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600" b="0" baseline="0" dirty="0" smtClean="0">
                  <a:solidFill>
                    <a:schemeClr val="bg1">
                      <a:lumMod val="75000"/>
                    </a:schemeClr>
                  </a:solidFill>
                  <a:latin typeface="Trebuchet MS" pitchFamily="34" charset="0"/>
                </a:rPr>
                <a:t> </a:t>
              </a:r>
              <a:r>
                <a:rPr kumimoji="0" lang="en-US" sz="44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600" b="0" baseline="0" dirty="0" smtClean="0">
                <a:solidFill>
                  <a:schemeClr val="bg1">
                    <a:lumMod val="75000"/>
                  </a:schemeClr>
                </a:solidFill>
                <a:latin typeface="Trebuchet MS" pitchFamily="34" charset="0"/>
              </a:endParaRPr>
            </a:p>
            <a:p>
              <a:pPr marL="1518341" lvl="2" indent="0" algn="l" defTabSz="114300"/>
              <a:endParaRPr lang="en-US" sz="3600" b="0" baseline="0" dirty="0" smtClean="0">
                <a:solidFill>
                  <a:schemeClr val="bg1">
                    <a:lumMod val="75000"/>
                  </a:schemeClr>
                </a:solidFill>
                <a:latin typeface="Trebuchet MS" pitchFamily="34" charset="0"/>
              </a:endParaRPr>
            </a:p>
            <a:p>
              <a:pPr algn="ctr"/>
              <a:r>
                <a:rPr lang="en-US" sz="4400" b="1" baseline="0" dirty="0" smtClean="0">
                  <a:solidFill>
                    <a:srgbClr val="FFC000"/>
                  </a:solidFill>
                  <a:latin typeface="Trebuchet MS" pitchFamily="34" charset="0"/>
                </a:rPr>
                <a:t>How to add Tables</a:t>
              </a:r>
            </a:p>
            <a:p>
              <a:pPr marL="2000250" lvl="1" indent="0" algn="l" defTabSz="114300"/>
              <a:r>
                <a:rPr lang="en-US" sz="3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xmlns="" val="2821842604"/>
                </p:ext>
              </p:extLst>
            </p:nvPr>
          </p:nvGraphicFramePr>
          <p:xfrm>
            <a:off x="46871237" y="4714145"/>
            <a:ext cx="5586150" cy="2063772"/>
          </p:xfrm>
          <a:graphic>
            <a:graphicData uri="http://schemas.openxmlformats.org/presentationml/2006/ole">
              <p:oleObj spid="_x0000_s2104" name="Image" r:id="rId10" imgW="4571429" imgH="1688889" progId="">
                <p:embed/>
              </p:oleObj>
            </a:graphicData>
          </a:graphic>
        </p:graphicFrame>
        <p:pic>
          <p:nvPicPr>
            <p:cNvPr id="75" name="Picture 74"/>
            <p:cNvPicPr>
              <a:picLocks noChangeAspect="1"/>
            </p:cNvPicPr>
            <p:nvPr userDrawn="1"/>
          </p:nvPicPr>
          <p:blipFill>
            <a:blip r:embed="rId11" cstate="print"/>
            <a:stretch>
              <a:fillRect/>
            </a:stretch>
          </p:blipFill>
          <p:spPr>
            <a:xfrm>
              <a:off x="44487207" y="10958709"/>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xmlns="" val="204223828"/>
                </p:ext>
              </p:extLst>
            </p:nvPr>
          </p:nvGraphicFramePr>
          <p:xfrm>
            <a:off x="44629619" y="18109538"/>
            <a:ext cx="1482266" cy="992162"/>
          </p:xfrm>
          <a:graphic>
            <a:graphicData uri="http://schemas.openxmlformats.org/presentationml/2006/ole">
              <p:oleObj spid="_x0000_s2105" name="Image" r:id="rId12" imgW="1574603" imgH="1053968" progId="">
                <p:embed/>
              </p:oleObj>
            </a:graphicData>
          </a:graphic>
        </p:graphicFrame>
        <p:grpSp>
          <p:nvGrpSpPr>
            <p:cNvPr id="77" name="Group 76"/>
            <p:cNvGrpSpPr/>
            <p:nvPr userDrawn="1"/>
          </p:nvGrpSpPr>
          <p:grpSpPr>
            <a:xfrm>
              <a:off x="44487207" y="42060571"/>
              <a:ext cx="10354213" cy="1265612"/>
              <a:chOff x="44200453" y="39259895"/>
              <a:chExt cx="9771399" cy="1090622"/>
            </a:xfrm>
          </p:grpSpPr>
          <p:sp>
            <p:nvSpPr>
              <p:cNvPr id="79" name="Rounded Rectangle 78"/>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39358228"/>
                <a:ext cx="914401" cy="914399"/>
              </a:xfrm>
              <a:prstGeom prst="rect">
                <a:avLst/>
              </a:prstGeom>
              <a:noFill/>
              <a:ln>
                <a:noFill/>
              </a:ln>
            </p:spPr>
          </p:pic>
          <p:sp>
            <p:nvSpPr>
              <p:cNvPr id="81" name="TextBox 80"/>
              <p:cNvSpPr txBox="1"/>
              <p:nvPr userDrawn="1"/>
            </p:nvSpPr>
            <p:spPr>
              <a:xfrm>
                <a:off x="45300663" y="39449813"/>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487207" y="43777586"/>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398463"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242066" y="-326572"/>
            <a:ext cx="36717303" cy="50906589"/>
            <a:chOff x="-109728" y="0"/>
            <a:chExt cx="44267567" cy="32991552"/>
          </a:xfrm>
        </p:grpSpPr>
        <p:sp>
          <p:nvSpPr>
            <p:cNvPr id="54" name="Freeform 5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58" name="Text Box 14"/>
          <p:cNvSpPr txBox="1">
            <a:spLocks noChangeArrowheads="1"/>
          </p:cNvSpPr>
          <p:nvPr userDrawn="1"/>
        </p:nvSpPr>
        <p:spPr bwMode="auto">
          <a:xfrm>
            <a:off x="1572787" y="49182741"/>
            <a:ext cx="2657114" cy="389061"/>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hyperlink" Target="mailto:JATINSHRAMA328@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41621" y="8929394"/>
            <a:ext cx="17002878" cy="12599332"/>
          </a:xfrm>
        </p:spPr>
        <p:txBody>
          <a:bodyPr/>
          <a:lstStyle/>
          <a:p>
            <a:r>
              <a:rPr lang="en-IN" dirty="0" smtClean="0"/>
              <a:t>Cloud computing transport or carry to a place everything as a service over the web supports demand of user anywhere, for example network, software, storage, hardware. Benefits of cloud storage are easy accessibility of data anyplace and at any time cost efficiency, and high reliability of the data. So every company is transferring its data to the cloud, means it uses the storage service provided by the cloud provider. So it is mandatory to protect that data against hackers. In this paper we propose splitting algorithms adoptable to better security for the cloud.</a:t>
            </a:r>
          </a:p>
          <a:p>
            <a:r>
              <a:rPr lang="en-IN" dirty="0" smtClean="0"/>
              <a:t> </a:t>
            </a:r>
          </a:p>
          <a:p>
            <a:r>
              <a:rPr lang="en-IN" dirty="0" smtClean="0"/>
              <a:t>We focus on the problem of data security in cloud data storage and data transmission, which is essentially a distributed storage system. </a:t>
            </a:r>
          </a:p>
          <a:p>
            <a:r>
              <a:rPr lang="en-IN" dirty="0" smtClean="0"/>
              <a:t>In data transmission, data which we are trying to share, will we first </a:t>
            </a:r>
            <a:r>
              <a:rPr lang="en-IN" dirty="0" err="1" smtClean="0"/>
              <a:t>splitted</a:t>
            </a:r>
            <a:r>
              <a:rPr lang="en-IN" dirty="0" smtClean="0"/>
              <a:t> in n parts by the user, after splitting of files user will choose to encrypt the file using AES encryption of each part, after encryption technique, Each part has to be compressed by the user, Compression technique is proposed because of file size reduction. The basic plan is to use many clouds at constant time to mitigate the risks of malicious knowledge manipulation, disclosure, and method meddling. This design changed targets the confidentiality of knowledge and process logic. The idea of this design is that the applying logic must be divided into fine-grained components and these components area unit distributed to distinct cloud. In coding technique, the user encrypts the information together with his public key and uploads the cipher texts to the Cloud. The cloud will severally figure on the encrypted knowledge to get AN encrypted result that solely the user will decode. The user (or a little trusty non-public cloud) manages the keys and performs the coding and coding operations, whereas the huge computation on encrypted knowledge is finished by AN </a:t>
            </a:r>
            <a:r>
              <a:rPr lang="en-IN" dirty="0" err="1" smtClean="0"/>
              <a:t>untrusted</a:t>
            </a:r>
            <a:r>
              <a:rPr lang="en-IN" dirty="0" smtClean="0"/>
              <a:t> public cloud.</a:t>
            </a:r>
          </a:p>
          <a:p>
            <a:r>
              <a:rPr lang="en-IN" dirty="0" smtClean="0"/>
              <a:t>We can view cloud computing as the next-generation architecture of IT Enterprise. In the cloud, the data is shared between the server and the client. Speed is always the issue in networking. Security in the cloud is the current discussion topic in the IT world. In this research paper we propose the securing data without affecting the network and protecting the data from unauthorized access into the server, the data is secured in server based on users’ choice of security method so that data is being secured. In contrast to traditional solutions, where the IT services are under proper physical, logical and personnel controls, Cloud Computing moves the application software and databases to the large data centres, where the management of the data and services may not be fully trustworthy.</a:t>
            </a:r>
          </a:p>
          <a:p>
            <a:endParaRPr lang="en-US" dirty="0"/>
          </a:p>
        </p:txBody>
      </p:sp>
      <p:sp>
        <p:nvSpPr>
          <p:cNvPr id="3" name="Text Placeholder 2"/>
          <p:cNvSpPr>
            <a:spLocks noGrp="1"/>
          </p:cNvSpPr>
          <p:nvPr>
            <p:ph type="body" sz="quarter" idx="11"/>
          </p:nvPr>
        </p:nvSpPr>
        <p:spPr/>
        <p:txBody>
          <a:bodyPr/>
          <a:lstStyle/>
          <a:p>
            <a:r>
              <a:rPr lang="en-US" dirty="0" smtClean="0"/>
              <a:t>ABSTRACT</a:t>
            </a:r>
            <a:endParaRPr lang="en-US" dirty="0"/>
          </a:p>
        </p:txBody>
      </p:sp>
      <p:sp>
        <p:nvSpPr>
          <p:cNvPr id="4" name="Text Placeholder 3"/>
          <p:cNvSpPr>
            <a:spLocks noGrp="1"/>
          </p:cNvSpPr>
          <p:nvPr>
            <p:ph type="body" sz="quarter" idx="20"/>
          </p:nvPr>
        </p:nvSpPr>
        <p:spPr>
          <a:xfrm>
            <a:off x="730884" y="28952972"/>
            <a:ext cx="16993609" cy="941988"/>
          </a:xfrm>
        </p:spPr>
        <p:txBody>
          <a:bodyPr/>
          <a:lstStyle/>
          <a:p>
            <a:r>
              <a:rPr lang="en-US" dirty="0" smtClean="0"/>
              <a:t>CURRENT PROBLEM</a:t>
            </a:r>
            <a:endParaRPr lang="en-US" dirty="0"/>
          </a:p>
        </p:txBody>
      </p:sp>
      <p:sp>
        <p:nvSpPr>
          <p:cNvPr id="5" name="Text Placeholder 4"/>
          <p:cNvSpPr>
            <a:spLocks noGrp="1"/>
          </p:cNvSpPr>
          <p:nvPr>
            <p:ph type="body" sz="quarter" idx="25"/>
          </p:nvPr>
        </p:nvSpPr>
        <p:spPr/>
        <p:txBody>
          <a:bodyPr/>
          <a:lstStyle/>
          <a:p>
            <a:r>
              <a:rPr lang="en-US" dirty="0" smtClean="0"/>
              <a:t>WORKING </a:t>
            </a:r>
            <a:r>
              <a:rPr lang="en-US" dirty="0" smtClean="0"/>
              <a:t>MODULES</a:t>
            </a:r>
            <a:r>
              <a:rPr lang="en-US" dirty="0" smtClean="0"/>
              <a:t> </a:t>
            </a:r>
            <a:endParaRPr lang="en-US" dirty="0"/>
          </a:p>
        </p:txBody>
      </p:sp>
      <p:sp>
        <p:nvSpPr>
          <p:cNvPr id="6" name="Text Placeholder 5"/>
          <p:cNvSpPr>
            <a:spLocks noGrp="1"/>
          </p:cNvSpPr>
          <p:nvPr>
            <p:ph type="body" sz="quarter" idx="26"/>
          </p:nvPr>
        </p:nvSpPr>
        <p:spPr>
          <a:xfrm>
            <a:off x="18249869" y="8929394"/>
            <a:ext cx="16995749" cy="12599332"/>
          </a:xfrm>
        </p:spPr>
        <p:txBody>
          <a:bodyPr/>
          <a:lstStyle/>
          <a:p>
            <a:r>
              <a:rPr lang="en-IN" b="1" dirty="0" smtClean="0"/>
              <a:t>Step 1: Registration Module </a:t>
            </a:r>
            <a:endParaRPr lang="en-IN" dirty="0" smtClean="0"/>
          </a:p>
          <a:p>
            <a:r>
              <a:rPr lang="en-IN" dirty="0" smtClean="0"/>
              <a:t>In registration module users will register themselves by username, email, and password. </a:t>
            </a:r>
          </a:p>
          <a:p>
            <a:r>
              <a:rPr lang="en-IN" dirty="0" smtClean="0"/>
              <a:t>In Proposed system, we are splitting the file in different parts with some extension (.part in our case). It then </a:t>
            </a:r>
            <a:r>
              <a:rPr lang="en-IN" dirty="0" err="1" smtClean="0"/>
              <a:t>splited</a:t>
            </a:r>
            <a:r>
              <a:rPr lang="en-IN" dirty="0" smtClean="0"/>
              <a:t> and stored in our local system with extension .part.</a:t>
            </a:r>
          </a:p>
          <a:p>
            <a:r>
              <a:rPr lang="en-IN" b="1" dirty="0" smtClean="0"/>
              <a:t>Step 3: Encryption</a:t>
            </a:r>
            <a:endParaRPr lang="en-IN" dirty="0" smtClean="0"/>
          </a:p>
          <a:p>
            <a:r>
              <a:rPr lang="en-IN" dirty="0" smtClean="0"/>
              <a:t>In our proposed system, we encrypt each and every </a:t>
            </a:r>
            <a:r>
              <a:rPr lang="en-IN" dirty="0" err="1" smtClean="0"/>
              <a:t>splitted</a:t>
            </a:r>
            <a:r>
              <a:rPr lang="en-IN" dirty="0" smtClean="0"/>
              <a:t> file which is of .part extension with public key so that it cannot be easily readable by any unauthorised access or hacker.</a:t>
            </a:r>
          </a:p>
          <a:p>
            <a:r>
              <a:rPr lang="en-IN" b="1" dirty="0" smtClean="0"/>
              <a:t>Step 4: Compression Module </a:t>
            </a:r>
            <a:endParaRPr lang="en-IN" dirty="0" smtClean="0"/>
          </a:p>
          <a:p>
            <a:r>
              <a:rPr lang="en-IN" dirty="0" smtClean="0"/>
              <a:t>In our system, </a:t>
            </a:r>
            <a:r>
              <a:rPr lang="en-IN" dirty="0" err="1" smtClean="0"/>
              <a:t>splited</a:t>
            </a:r>
            <a:r>
              <a:rPr lang="en-IN" dirty="0" smtClean="0"/>
              <a:t> files get compressed with GZIPSTREAM algorithm so that the size of </a:t>
            </a:r>
            <a:r>
              <a:rPr lang="en-IN" dirty="0" err="1" smtClean="0"/>
              <a:t>splited</a:t>
            </a:r>
            <a:r>
              <a:rPr lang="en-IN" dirty="0" smtClean="0"/>
              <a:t> files gets reduced, and it can easily be transferred to cloud server.</a:t>
            </a:r>
          </a:p>
          <a:p>
            <a:r>
              <a:rPr lang="en-IN" b="1" dirty="0" smtClean="0"/>
              <a:t>Step 5: Upload and download module </a:t>
            </a:r>
            <a:endParaRPr lang="en-IN" dirty="0" smtClean="0"/>
          </a:p>
          <a:p>
            <a:r>
              <a:rPr lang="en-IN" dirty="0" smtClean="0"/>
              <a:t>We have developed a desktop application to upload files in cloud server in other words </a:t>
            </a:r>
            <a:r>
              <a:rPr lang="en-IN" dirty="0" err="1" smtClean="0"/>
              <a:t>splited</a:t>
            </a:r>
            <a:r>
              <a:rPr lang="en-IN" dirty="0" smtClean="0"/>
              <a:t> files get saved to different cloud server. We created a method where an user can share there files to other users also, for that we have designed a page in which user can simply enter the id of person whom to transfer the files and file gets uploaded to cloud server and name of the files get saved to </a:t>
            </a:r>
            <a:r>
              <a:rPr lang="en-IN" dirty="0" err="1" smtClean="0"/>
              <a:t>sql</a:t>
            </a:r>
            <a:r>
              <a:rPr lang="en-IN" dirty="0" smtClean="0"/>
              <a:t> server table. The receiver will get a notification that somebody has shared a file with you. If user clicks on the download button all the </a:t>
            </a:r>
            <a:r>
              <a:rPr lang="en-IN" dirty="0" err="1" smtClean="0"/>
              <a:t>splitted</a:t>
            </a:r>
            <a:r>
              <a:rPr lang="en-IN" dirty="0" smtClean="0"/>
              <a:t> files get merged and saved to receiver local system. Now the receiver party gets the encrypted and compressed file its time the user has to decrypt and decompressed the received file.</a:t>
            </a:r>
          </a:p>
          <a:p>
            <a:endParaRPr lang="en-US" dirty="0"/>
          </a:p>
        </p:txBody>
      </p:sp>
      <p:sp>
        <p:nvSpPr>
          <p:cNvPr id="7" name="Text Placeholder 6"/>
          <p:cNvSpPr>
            <a:spLocks noGrp="1"/>
          </p:cNvSpPr>
          <p:nvPr>
            <p:ph type="body" sz="quarter" idx="27"/>
          </p:nvPr>
        </p:nvSpPr>
        <p:spPr>
          <a:xfrm>
            <a:off x="18284564" y="27434789"/>
            <a:ext cx="16984570" cy="941988"/>
          </a:xfrm>
        </p:spPr>
        <p:txBody>
          <a:bodyPr/>
          <a:lstStyle/>
          <a:p>
            <a:r>
              <a:rPr lang="en-US" dirty="0" smtClean="0"/>
              <a:t>CONCLUSION</a:t>
            </a:r>
            <a:endParaRPr lang="en-US" dirty="0"/>
          </a:p>
        </p:txBody>
      </p:sp>
      <p:sp>
        <p:nvSpPr>
          <p:cNvPr id="8" name="Text Placeholder 7"/>
          <p:cNvSpPr>
            <a:spLocks noGrp="1"/>
          </p:cNvSpPr>
          <p:nvPr>
            <p:ph type="body" sz="quarter" idx="28"/>
          </p:nvPr>
        </p:nvSpPr>
        <p:spPr>
          <a:xfrm>
            <a:off x="18269550" y="28265468"/>
            <a:ext cx="16991081" cy="11996090"/>
          </a:xfrm>
        </p:spPr>
        <p:txBody>
          <a:bodyPr/>
          <a:lstStyle/>
          <a:p>
            <a:r>
              <a:rPr lang="en-IN" dirty="0" smtClean="0"/>
              <a:t>Cloud computing is emerging as a new thing and many of the organizations are moving toward the cloud but lacking due to security reasons. So cloud security is must which will break the hindrance the acceptance of the cloud by the organizations. There are a lot of security algorithms which may be implemented to the cloud. </a:t>
            </a:r>
          </a:p>
          <a:p>
            <a:r>
              <a:rPr lang="en-IN" dirty="0" smtClean="0"/>
              <a:t>DES, Triple-DES, AES, and Blowfish etc are some symmetric algorithm. DES and AES are mostly used symmetric algorithms. DES is quite simple to implement then AES. </a:t>
            </a:r>
          </a:p>
          <a:p>
            <a:r>
              <a:rPr lang="en-IN" dirty="0" smtClean="0"/>
              <a:t>RSA and </a:t>
            </a:r>
            <a:r>
              <a:rPr lang="en-IN" dirty="0" err="1" smtClean="0"/>
              <a:t>Diffie</a:t>
            </a:r>
            <a:r>
              <a:rPr lang="en-IN" dirty="0" smtClean="0"/>
              <a:t>-Hellman Key Exchange is the asymmetric algorithms. In cloud computing both RSA and </a:t>
            </a:r>
            <a:r>
              <a:rPr lang="en-IN" dirty="0" err="1" smtClean="0"/>
              <a:t>Diffie</a:t>
            </a:r>
            <a:r>
              <a:rPr lang="en-IN" dirty="0" smtClean="0"/>
              <a:t>-Hellman Key Exchange is used to generate encryption keys for symmetric algorithms.  But the security algorithms which allow operations (like searching) on decrypted data are required for cloud computing, which will maintain the confidentiality of the data. So we are going to implement Split algorithm so that we can split long file and then after we process the encryption and decryption technique.</a:t>
            </a:r>
          </a:p>
          <a:p>
            <a:r>
              <a:rPr lang="en-IN" dirty="0" smtClean="0"/>
              <a:t> </a:t>
            </a:r>
          </a:p>
          <a:p>
            <a:r>
              <a:rPr lang="en-IN" dirty="0" smtClean="0"/>
              <a:t>Cloud computing is changing the way IT departments buy IT. Businesses have a range of paths to the cloud, including infrastructure, platforms and applications that are available from cloud providers as online services. Many people may be confused by the range of offerings and the terminology used to describe them and will be unsure of the risk and benefits. Security is a major requirement in cloud computing while we talk about data storage. There are number of existing techniques used to implement security in cloud. In this paper, we discussed number of symmetric and asymmetric algorithms. Our future will be considering some problems related to existing security algorithms and implement a better version of Split algorithm.</a:t>
            </a:r>
          </a:p>
          <a:p>
            <a:r>
              <a:rPr lang="en-IN" dirty="0" smtClean="0"/>
              <a:t> </a:t>
            </a:r>
          </a:p>
          <a:p>
            <a:r>
              <a:rPr lang="en-IN" dirty="0" smtClean="0"/>
              <a:t> </a:t>
            </a:r>
            <a:r>
              <a:rPr lang="en-IN" b="1" cap="all" dirty="0" smtClean="0"/>
              <a:t> </a:t>
            </a:r>
            <a:r>
              <a:rPr lang="en-IN" b="1" cap="all" dirty="0" smtClean="0"/>
              <a:t>Future Scope </a:t>
            </a:r>
            <a:endParaRPr lang="en-IN" dirty="0" smtClean="0"/>
          </a:p>
          <a:p>
            <a:r>
              <a:rPr lang="en-IN" dirty="0" smtClean="0"/>
              <a:t>As discussed there are many security algorithms which are currently used in a cloud computing environment. Apart from this there are still too many areas which require further enhancements like more efficient algorithms can be developed which can increase the security level in the environment. In future we will implement the advanced split algorithm in a cloud environment also we can enhance encryption features of file.</a:t>
            </a:r>
          </a:p>
          <a:p>
            <a:endParaRPr lang="en-US" dirty="0"/>
          </a:p>
        </p:txBody>
      </p:sp>
      <p:sp>
        <p:nvSpPr>
          <p:cNvPr id="9" name="Text Placeholder 8"/>
          <p:cNvSpPr>
            <a:spLocks noGrp="1"/>
          </p:cNvSpPr>
          <p:nvPr>
            <p:ph type="body" sz="quarter" idx="29"/>
          </p:nvPr>
        </p:nvSpPr>
        <p:spPr>
          <a:xfrm>
            <a:off x="18249869" y="39790564"/>
            <a:ext cx="16976067" cy="941988"/>
          </a:xfrm>
        </p:spPr>
        <p:txBody>
          <a:bodyPr/>
          <a:lstStyle/>
          <a:p>
            <a:r>
              <a:rPr lang="en-US" dirty="0" smtClean="0"/>
              <a:t>ACKNOWLEDGEMENT </a:t>
            </a:r>
            <a:endParaRPr lang="en-US" dirty="0"/>
          </a:p>
        </p:txBody>
      </p:sp>
      <p:sp>
        <p:nvSpPr>
          <p:cNvPr id="10" name="Text Placeholder 9"/>
          <p:cNvSpPr>
            <a:spLocks noGrp="1"/>
          </p:cNvSpPr>
          <p:nvPr>
            <p:ph type="body" sz="quarter" idx="30"/>
          </p:nvPr>
        </p:nvSpPr>
        <p:spPr>
          <a:xfrm>
            <a:off x="17898367" y="40732552"/>
            <a:ext cx="16984570" cy="3809234"/>
          </a:xfrm>
        </p:spPr>
        <p:txBody>
          <a:bodyPr/>
          <a:lstStyle/>
          <a:p>
            <a:pPr fontAlgn="base">
              <a:buFont typeface="Arial" pitchFamily="34" charset="0"/>
              <a:buChar char="•"/>
            </a:pPr>
            <a:r>
              <a:rPr lang="en-US" dirty="0" smtClean="0"/>
              <a:t>I would like to thank my research supervisors,Prof </a:t>
            </a:r>
            <a:r>
              <a:rPr lang="en-US" dirty="0" smtClean="0"/>
              <a:t>VIMMI MALHOTRA </a:t>
            </a:r>
            <a:r>
              <a:rPr lang="en-US" dirty="0" err="1" smtClean="0"/>
              <a:t>Hod</a:t>
            </a:r>
            <a:r>
              <a:rPr lang="en-US" dirty="0" smtClean="0"/>
              <a:t> </a:t>
            </a:r>
            <a:r>
              <a:rPr lang="en-US" dirty="0" err="1" smtClean="0"/>
              <a:t>Cse</a:t>
            </a:r>
            <a:r>
              <a:rPr lang="en-US" dirty="0" smtClean="0"/>
              <a:t> AND Prof. MEGHA , </a:t>
            </a:r>
            <a:r>
              <a:rPr lang="en-US" dirty="0" smtClean="0"/>
              <a:t>ASAS I would like to thank you very much for your support and understanding over the entire time.</a:t>
            </a:r>
            <a:endParaRPr lang="en-IN" dirty="0" smtClean="0"/>
          </a:p>
          <a:p>
            <a:pPr fontAlgn="base"/>
            <a:endParaRPr lang="en-US" dirty="0" smtClean="0"/>
          </a:p>
          <a:p>
            <a:pPr fontAlgn="base">
              <a:buFont typeface="Arial" pitchFamily="34" charset="0"/>
              <a:buChar char="•"/>
            </a:pPr>
            <a:r>
              <a:rPr lang="en-US" dirty="0" smtClean="0"/>
              <a:t>My </a:t>
            </a:r>
            <a:r>
              <a:rPr lang="en-US" dirty="0" smtClean="0"/>
              <a:t>sincere thanks also goes to the </a:t>
            </a:r>
            <a:r>
              <a:rPr lang="en-US" dirty="0" smtClean="0"/>
              <a:t>management </a:t>
            </a:r>
            <a:r>
              <a:rPr lang="en-US" dirty="0" err="1" smtClean="0"/>
              <a:t>Dronacharya</a:t>
            </a:r>
            <a:r>
              <a:rPr lang="en-US" dirty="0" smtClean="0"/>
              <a:t> College Of  Engineering , </a:t>
            </a:r>
            <a:r>
              <a:rPr lang="en-US" dirty="0" smtClean="0"/>
              <a:t>Haryana who provided me an opportunity and gave access to the laboratory and research facilities. Without their precious support it would not have been possible to conduct this research.</a:t>
            </a:r>
            <a:endParaRPr lang="en-IN" dirty="0" smtClean="0"/>
          </a:p>
          <a:p>
            <a:endParaRPr lang="en-US" dirty="0"/>
          </a:p>
        </p:txBody>
      </p:sp>
      <p:sp>
        <p:nvSpPr>
          <p:cNvPr id="11" name="Text Placeholder 10"/>
          <p:cNvSpPr>
            <a:spLocks noGrp="1"/>
          </p:cNvSpPr>
          <p:nvPr>
            <p:ph type="body" sz="quarter" idx="96"/>
          </p:nvPr>
        </p:nvSpPr>
        <p:spPr>
          <a:xfrm>
            <a:off x="720147" y="29894960"/>
            <a:ext cx="17004346" cy="3378347"/>
          </a:xfrm>
        </p:spPr>
        <p:txBody>
          <a:bodyPr/>
          <a:lstStyle/>
          <a:p>
            <a:pPr>
              <a:buFont typeface="Arial" pitchFamily="34" charset="0"/>
              <a:buChar char="•"/>
            </a:pPr>
            <a:r>
              <a:rPr lang="en-IN" dirty="0" smtClean="0"/>
              <a:t> The complete data firstly uploaded over the internet which is completely under </a:t>
            </a:r>
            <a:r>
              <a:rPr lang="en-IN" dirty="0" smtClean="0"/>
              <a:t>the untrustworthy </a:t>
            </a:r>
            <a:r>
              <a:rPr lang="en-IN" dirty="0" smtClean="0"/>
              <a:t>CSP(cloud service providers) eyes </a:t>
            </a:r>
            <a:r>
              <a:rPr lang="en-IN" dirty="0" smtClean="0"/>
              <a:t> </a:t>
            </a:r>
          </a:p>
          <a:p>
            <a:endParaRPr lang="en-IN" dirty="0" smtClean="0"/>
          </a:p>
          <a:p>
            <a:pPr>
              <a:buFont typeface="Arial" pitchFamily="34" charset="0"/>
              <a:buChar char="•"/>
            </a:pPr>
            <a:r>
              <a:rPr lang="en-IN" dirty="0" smtClean="0"/>
              <a:t>During the data transmission the data travels through </a:t>
            </a:r>
            <a:r>
              <a:rPr lang="en-IN" dirty="0" smtClean="0"/>
              <a:t>a single transmission path all data transmitted which can easily hacked</a:t>
            </a:r>
          </a:p>
          <a:p>
            <a:endParaRPr lang="en-US" dirty="0"/>
          </a:p>
        </p:txBody>
      </p:sp>
      <p:sp>
        <p:nvSpPr>
          <p:cNvPr id="12" name="Text Placeholder 11"/>
          <p:cNvSpPr>
            <a:spLocks noGrp="1"/>
          </p:cNvSpPr>
          <p:nvPr>
            <p:ph type="body" sz="quarter" idx="150"/>
          </p:nvPr>
        </p:nvSpPr>
        <p:spPr/>
        <p:txBody>
          <a:bodyPr/>
          <a:lstStyle/>
          <a:p>
            <a:r>
              <a:rPr lang="en-US" dirty="0" smtClean="0"/>
              <a:t>TEAM:- DCEGGNHY</a:t>
            </a:r>
            <a:endParaRPr lang="en-US" dirty="0"/>
          </a:p>
        </p:txBody>
      </p:sp>
      <p:sp>
        <p:nvSpPr>
          <p:cNvPr id="13" name="Text Placeholder 12"/>
          <p:cNvSpPr>
            <a:spLocks noGrp="1"/>
          </p:cNvSpPr>
          <p:nvPr>
            <p:ph type="body" sz="quarter" idx="151"/>
          </p:nvPr>
        </p:nvSpPr>
        <p:spPr/>
        <p:txBody>
          <a:bodyPr/>
          <a:lstStyle/>
          <a:p>
            <a:r>
              <a:rPr lang="en-US" dirty="0" smtClean="0"/>
              <a:t>DATA SECURITY USING CLOUDSPLIT</a:t>
            </a:r>
            <a:endParaRPr lang="en-US" dirty="0"/>
          </a:p>
        </p:txBody>
      </p:sp>
      <p:pic>
        <p:nvPicPr>
          <p:cNvPr id="15" name="Picture 14" descr="DRONACHARYA_LOGO.gif"/>
          <p:cNvPicPr>
            <a:picLocks noChangeAspect="1"/>
          </p:cNvPicPr>
          <p:nvPr/>
        </p:nvPicPr>
        <p:blipFill>
          <a:blip r:embed="rId3" cstate="print"/>
          <a:stretch>
            <a:fillRect/>
          </a:stretch>
        </p:blipFill>
        <p:spPr>
          <a:xfrm>
            <a:off x="4864418" y="5538"/>
            <a:ext cx="26270901" cy="3714894"/>
          </a:xfrm>
          <a:prstGeom prst="rect">
            <a:avLst/>
          </a:prstGeom>
        </p:spPr>
      </p:pic>
      <p:pic>
        <p:nvPicPr>
          <p:cNvPr id="16" name="Picture 2" descr="C:\Users\CROMA\Desktop\flowdigmodified.jpg"/>
          <p:cNvPicPr>
            <a:picLocks noChangeAspect="1" noChangeArrowheads="1"/>
          </p:cNvPicPr>
          <p:nvPr/>
        </p:nvPicPr>
        <p:blipFill>
          <a:blip r:embed="rId4" cstate="print"/>
          <a:srcRect/>
          <a:stretch>
            <a:fillRect/>
          </a:stretch>
        </p:blipFill>
        <p:spPr bwMode="auto">
          <a:xfrm>
            <a:off x="19285388" y="17731576"/>
            <a:ext cx="15334458" cy="9591904"/>
          </a:xfrm>
          <a:prstGeom prst="rect">
            <a:avLst/>
          </a:prstGeom>
          <a:noFill/>
        </p:spPr>
      </p:pic>
      <p:pic>
        <p:nvPicPr>
          <p:cNvPr id="17" name="Picture 2" descr="C:\Users\CROMA\Desktop\download.png"/>
          <p:cNvPicPr>
            <a:picLocks noChangeAspect="1" noChangeArrowheads="1"/>
          </p:cNvPicPr>
          <p:nvPr/>
        </p:nvPicPr>
        <p:blipFill>
          <a:blip r:embed="rId5" cstate="print"/>
          <a:srcRect/>
          <a:stretch>
            <a:fillRect/>
          </a:stretch>
        </p:blipFill>
        <p:spPr bwMode="auto">
          <a:xfrm>
            <a:off x="4864418" y="32467438"/>
            <a:ext cx="7995037" cy="3861380"/>
          </a:xfrm>
          <a:prstGeom prst="rect">
            <a:avLst/>
          </a:prstGeom>
          <a:noFill/>
        </p:spPr>
      </p:pic>
      <p:pic>
        <p:nvPicPr>
          <p:cNvPr id="18" name="Picture 17"/>
          <p:cNvPicPr/>
          <p:nvPr/>
        </p:nvPicPr>
        <p:blipFill>
          <a:blip r:embed="rId6" cstate="print"/>
          <a:srcRect/>
          <a:stretch/>
        </p:blipFill>
        <p:spPr>
          <a:xfrm>
            <a:off x="3809856" y="21031201"/>
            <a:ext cx="10134744" cy="7345576"/>
          </a:xfrm>
          <a:prstGeom prst="rect">
            <a:avLst/>
          </a:prstGeom>
          <a:ln>
            <a:noFill/>
          </a:ln>
        </p:spPr>
      </p:pic>
      <p:sp>
        <p:nvSpPr>
          <p:cNvPr id="19" name="Text Placeholder 8"/>
          <p:cNvSpPr>
            <a:spLocks noGrp="1"/>
          </p:cNvSpPr>
          <p:nvPr>
            <p:ph type="body" sz="quarter" idx="29"/>
          </p:nvPr>
        </p:nvSpPr>
        <p:spPr>
          <a:xfrm>
            <a:off x="872547" y="37099875"/>
            <a:ext cx="16976067" cy="941988"/>
          </a:xfrm>
        </p:spPr>
        <p:txBody>
          <a:bodyPr/>
          <a:lstStyle/>
          <a:p>
            <a:r>
              <a:rPr lang="en-US" dirty="0" smtClean="0"/>
              <a:t>REFERENCE</a:t>
            </a:r>
            <a:endParaRPr lang="en-US" dirty="0"/>
          </a:p>
        </p:txBody>
      </p:sp>
      <p:sp>
        <p:nvSpPr>
          <p:cNvPr id="20" name="Text Placeholder 9"/>
          <p:cNvSpPr>
            <a:spLocks noGrp="1"/>
          </p:cNvSpPr>
          <p:nvPr>
            <p:ph type="body" sz="quarter" idx="30"/>
          </p:nvPr>
        </p:nvSpPr>
        <p:spPr>
          <a:xfrm>
            <a:off x="913797" y="38041863"/>
            <a:ext cx="16984570" cy="9410767"/>
          </a:xfrm>
        </p:spPr>
        <p:txBody>
          <a:bodyPr/>
          <a:lstStyle/>
          <a:p>
            <a:r>
              <a:rPr lang="en-IN" dirty="0" smtClean="0"/>
              <a:t>[1] </a:t>
            </a:r>
            <a:r>
              <a:rPr lang="en-IN" dirty="0" err="1" smtClean="0"/>
              <a:t>AL.Jeeva</a:t>
            </a:r>
            <a:r>
              <a:rPr lang="en-IN" dirty="0" smtClean="0"/>
              <a:t>, </a:t>
            </a:r>
            <a:r>
              <a:rPr lang="en-IN" dirty="0" err="1" smtClean="0"/>
              <a:t>Dr.V.Palanisamy</a:t>
            </a:r>
            <a:r>
              <a:rPr lang="en-IN" dirty="0" smtClean="0"/>
              <a:t> And </a:t>
            </a:r>
            <a:r>
              <a:rPr lang="en-IN" dirty="0" err="1" smtClean="0"/>
              <a:t>K.Kanagaram</a:t>
            </a:r>
            <a:r>
              <a:rPr lang="en-IN" dirty="0" smtClean="0"/>
              <a:t> “Comparative Analysis Of Performance Efficiency And Security Measures Of Some Encryption Algorithms” International Journal Of Engineering Research And Applications (IJERA) ISSN: 2248-9622 Vol. 2, Issue 3, May-Jun 2012, Pp.3033-3037. </a:t>
            </a:r>
          </a:p>
          <a:p>
            <a:r>
              <a:rPr lang="en-IN" dirty="0" smtClean="0"/>
              <a:t>[2] </a:t>
            </a:r>
            <a:r>
              <a:rPr lang="en-IN" dirty="0" err="1" smtClean="0"/>
              <a:t>Neha</a:t>
            </a:r>
            <a:r>
              <a:rPr lang="en-IN" dirty="0" smtClean="0"/>
              <a:t> Jain and </a:t>
            </a:r>
            <a:r>
              <a:rPr lang="en-IN" dirty="0" err="1" smtClean="0"/>
              <a:t>Gurpreet</a:t>
            </a:r>
            <a:r>
              <a:rPr lang="en-IN" dirty="0" smtClean="0"/>
              <a:t> </a:t>
            </a:r>
            <a:r>
              <a:rPr lang="en-IN" dirty="0" err="1" smtClean="0"/>
              <a:t>Kaur</a:t>
            </a:r>
            <a:r>
              <a:rPr lang="en-IN" dirty="0" smtClean="0"/>
              <a:t> ‘Implementing DES Algorithm in Cloud for Data Security” VSRD International Journal of CS &amp; IT Vol. 2 Issue 4, 2012, pp. 316-321. </a:t>
            </a:r>
          </a:p>
          <a:p>
            <a:r>
              <a:rPr lang="en-IN" dirty="0" smtClean="0"/>
              <a:t>[3] </a:t>
            </a:r>
            <a:r>
              <a:rPr lang="en-IN" dirty="0" err="1" smtClean="0"/>
              <a:t>Simarjeet</a:t>
            </a:r>
            <a:r>
              <a:rPr lang="en-IN" dirty="0" smtClean="0"/>
              <a:t> </a:t>
            </a:r>
            <a:r>
              <a:rPr lang="en-IN" dirty="0" err="1" smtClean="0"/>
              <a:t>Kaur</a:t>
            </a:r>
            <a:r>
              <a:rPr lang="en-IN" dirty="0" smtClean="0"/>
              <a:t> “Cryptography and Encryption In Cloud Computing”, VSRD International Journal of CS &amp; IT Vol. 2 Issue 3, 2012, pp. 242-249. </a:t>
            </a:r>
          </a:p>
          <a:p>
            <a:r>
              <a:rPr lang="en-IN" dirty="0" smtClean="0"/>
              <a:t>[4] Nelson Gonzalez, Charles </a:t>
            </a:r>
            <a:r>
              <a:rPr lang="en-IN" dirty="0" err="1" smtClean="0"/>
              <a:t>Miers</a:t>
            </a:r>
            <a:r>
              <a:rPr lang="en-IN" dirty="0" smtClean="0"/>
              <a:t>, Fernando </a:t>
            </a:r>
            <a:r>
              <a:rPr lang="en-IN" dirty="0" err="1" smtClean="0"/>
              <a:t>Redigolo</a:t>
            </a:r>
            <a:r>
              <a:rPr lang="en-IN" dirty="0" smtClean="0"/>
              <a:t>, Marcos </a:t>
            </a:r>
            <a:r>
              <a:rPr lang="en-IN" dirty="0" err="1" smtClean="0"/>
              <a:t>Simplicio</a:t>
            </a:r>
            <a:r>
              <a:rPr lang="en-IN" dirty="0" smtClean="0"/>
              <a:t>, </a:t>
            </a:r>
            <a:r>
              <a:rPr lang="en-IN" dirty="0" err="1" smtClean="0"/>
              <a:t>Tereza</a:t>
            </a:r>
            <a:r>
              <a:rPr lang="en-IN" dirty="0" smtClean="0"/>
              <a:t> </a:t>
            </a:r>
            <a:r>
              <a:rPr lang="en-IN" dirty="0" err="1" smtClean="0"/>
              <a:t>Carvalho</a:t>
            </a:r>
            <a:r>
              <a:rPr lang="en-IN" dirty="0" smtClean="0"/>
              <a:t>, Mats </a:t>
            </a:r>
            <a:r>
              <a:rPr lang="en-IN" dirty="0" err="1" smtClean="0"/>
              <a:t>Naslund</a:t>
            </a:r>
            <a:r>
              <a:rPr lang="en-IN" dirty="0" smtClean="0"/>
              <a:t> and </a:t>
            </a:r>
            <a:r>
              <a:rPr lang="en-IN" dirty="0" err="1" smtClean="0"/>
              <a:t>Makan</a:t>
            </a:r>
            <a:r>
              <a:rPr lang="en-IN" dirty="0" smtClean="0"/>
              <a:t> </a:t>
            </a:r>
            <a:r>
              <a:rPr lang="en-IN" dirty="0" err="1" smtClean="0"/>
              <a:t>Pourzandi</a:t>
            </a:r>
            <a:r>
              <a:rPr lang="en-IN" dirty="0" smtClean="0"/>
              <a:t> “A quantitative analysis of current security concerns and solutions for cloud </a:t>
            </a:r>
            <a:r>
              <a:rPr lang="en-IN" dirty="0" err="1" smtClean="0"/>
              <a:t>computing”,Springer</a:t>
            </a:r>
            <a:r>
              <a:rPr lang="en-IN" dirty="0" smtClean="0"/>
              <a:t> Journal of Cloud Computing: Advances, Systems and Applications 2012. </a:t>
            </a:r>
          </a:p>
          <a:p>
            <a:r>
              <a:rPr lang="en-IN" dirty="0" smtClean="0"/>
              <a:t>[5] Ronald L. </a:t>
            </a:r>
            <a:r>
              <a:rPr lang="en-IN" dirty="0" err="1" smtClean="0"/>
              <a:t>Krutz</a:t>
            </a:r>
            <a:r>
              <a:rPr lang="en-IN" dirty="0" smtClean="0"/>
              <a:t> and Russell Dean Vines, Cloud Security: A Comprehensive Guide to Secure Cloud Computing Wiley Publishing, Inc. Indianapolis, Indiana 2010. </a:t>
            </a:r>
          </a:p>
          <a:p>
            <a:r>
              <a:rPr lang="en-IN" dirty="0" smtClean="0"/>
              <a:t>[6] </a:t>
            </a:r>
            <a:r>
              <a:rPr lang="en-IN" dirty="0" err="1" smtClean="0"/>
              <a:t>Behrouz</a:t>
            </a:r>
            <a:r>
              <a:rPr lang="en-IN" dirty="0" smtClean="0"/>
              <a:t> A. </a:t>
            </a:r>
            <a:r>
              <a:rPr lang="en-IN" dirty="0" err="1" smtClean="0"/>
              <a:t>Forouzan</a:t>
            </a:r>
            <a:r>
              <a:rPr lang="en-IN" dirty="0" smtClean="0"/>
              <a:t>, Cryptography and Network Security, McGraw-Hill Companies, Inc., New York, Special Indian Edition 2007. </a:t>
            </a:r>
          </a:p>
          <a:p>
            <a:r>
              <a:rPr lang="en-IN" dirty="0" smtClean="0"/>
              <a:t>[7] Wayne Jansen and Timothy </a:t>
            </a:r>
            <a:r>
              <a:rPr lang="en-IN" dirty="0" err="1" smtClean="0"/>
              <a:t>Grance</a:t>
            </a:r>
            <a:r>
              <a:rPr lang="en-IN" dirty="0" smtClean="0"/>
              <a:t> “Guidelines on Security and Privacy in Public Cloud Computing”, National Institute of Standards and Technology, Special Publication 800-144, December 2011, 80 pages </a:t>
            </a:r>
          </a:p>
          <a:p>
            <a:r>
              <a:rPr lang="en-IN" dirty="0" smtClean="0"/>
              <a:t>[8] </a:t>
            </a:r>
            <a:r>
              <a:rPr lang="en-IN" dirty="0" err="1" smtClean="0"/>
              <a:t>Akhil</a:t>
            </a:r>
            <a:r>
              <a:rPr lang="en-IN" dirty="0" smtClean="0"/>
              <a:t> </a:t>
            </a:r>
            <a:r>
              <a:rPr lang="en-IN" dirty="0" err="1" smtClean="0"/>
              <a:t>Behl</a:t>
            </a:r>
            <a:r>
              <a:rPr lang="en-IN" dirty="0" smtClean="0"/>
              <a:t> “Emerging Security Challenges in Cloud Computing ”, IEEE World Congress on Information and Communication Technologies, 2011 pp.217-222. </a:t>
            </a:r>
          </a:p>
          <a:p>
            <a:endParaRPr lang="en-US" dirty="0"/>
          </a:p>
        </p:txBody>
      </p:sp>
      <p:sp>
        <p:nvSpPr>
          <p:cNvPr id="22" name="TextBox 21"/>
          <p:cNvSpPr txBox="1"/>
          <p:nvPr/>
        </p:nvSpPr>
        <p:spPr>
          <a:xfrm>
            <a:off x="686273" y="48320325"/>
            <a:ext cx="35127191" cy="1815882"/>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Developed By:- JATIN SHARMA , DEEPAK BENIWAL , PARVEEN SAINI</a:t>
            </a:r>
          </a:p>
          <a:p>
            <a:r>
              <a:rPr lang="en-IN" sz="2800" dirty="0" smtClean="0">
                <a:latin typeface="Times New Roman" panose="02020603050405020304" pitchFamily="18" charset="0"/>
                <a:cs typeface="Times New Roman" panose="02020603050405020304" pitchFamily="18" charset="0"/>
              </a:rPr>
              <a:t>PHONE NO:- 9991742244</a:t>
            </a:r>
          </a:p>
          <a:p>
            <a:r>
              <a:rPr lang="en-IN" sz="2800" dirty="0" smtClean="0">
                <a:latin typeface="Times New Roman" panose="02020603050405020304" pitchFamily="18" charset="0"/>
                <a:cs typeface="Times New Roman" panose="02020603050405020304" pitchFamily="18" charset="0"/>
              </a:rPr>
              <a:t>EMAIL:- </a:t>
            </a:r>
            <a:r>
              <a:rPr lang="en-IN" sz="2800" dirty="0" smtClean="0">
                <a:latin typeface="Times New Roman" panose="02020603050405020304" pitchFamily="18" charset="0"/>
                <a:cs typeface="Times New Roman" panose="02020603050405020304" pitchFamily="18" charset="0"/>
                <a:hlinkClick r:id="rId7"/>
              </a:rPr>
              <a:t>JATINSHRAMA328@GMAIL.COM</a:t>
            </a:r>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a:off x="913797" y="47452632"/>
            <a:ext cx="343121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203</TotalTime>
  <Words>975</Words>
  <Application>Microsoft Office PowerPoint</Application>
  <PresentationFormat>Custom</PresentationFormat>
  <Paragraphs>48</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PARVEEN</cp:lastModifiedBy>
  <cp:revision>36</cp:revision>
  <dcterms:created xsi:type="dcterms:W3CDTF">2012-02-10T00:21:22Z</dcterms:created>
  <dcterms:modified xsi:type="dcterms:W3CDTF">2019-07-11T15:04:52Z</dcterms:modified>
</cp:coreProperties>
</file>