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BA3C327-29D0-4B79-A922-714C42B45AD8}" type="datetimeFigureOut">
              <a:rPr lang="en-IN" smtClean="0"/>
              <a:pPr/>
              <a:t>26-04-2019</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368F56C-4D92-4524-8E8B-1DA5444B4D1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A3C327-29D0-4B79-A922-714C42B45AD8}" type="datetimeFigureOut">
              <a:rPr lang="en-IN" smtClean="0"/>
              <a:pPr/>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8F56C-4D92-4524-8E8B-1DA5444B4D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A3C327-29D0-4B79-A922-714C42B45AD8}" type="datetimeFigureOut">
              <a:rPr lang="en-IN" smtClean="0"/>
              <a:pPr/>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8F56C-4D92-4524-8E8B-1DA5444B4D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BA3C327-29D0-4B79-A922-714C42B45AD8}" type="datetimeFigureOut">
              <a:rPr lang="en-IN" smtClean="0"/>
              <a:pPr/>
              <a:t>26-04-2019</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E368F56C-4D92-4524-8E8B-1DA5444B4D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BA3C327-29D0-4B79-A922-714C42B45AD8}" type="datetimeFigureOut">
              <a:rPr lang="en-IN" smtClean="0"/>
              <a:pPr/>
              <a:t>26-04-2019</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E368F56C-4D92-4524-8E8B-1DA5444B4D18}"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BA3C327-29D0-4B79-A922-714C42B45AD8}" type="datetimeFigureOut">
              <a:rPr lang="en-IN" smtClean="0"/>
              <a:pPr/>
              <a:t>26-04-2019</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E368F56C-4D92-4524-8E8B-1DA5444B4D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BA3C327-29D0-4B79-A922-714C42B45AD8}" type="datetimeFigureOut">
              <a:rPr lang="en-IN" smtClean="0"/>
              <a:pPr/>
              <a:t>26-04-2019</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368F56C-4D92-4524-8E8B-1DA5444B4D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A3C327-29D0-4B79-A922-714C42B45AD8}" type="datetimeFigureOut">
              <a:rPr lang="en-IN" smtClean="0"/>
              <a:pPr/>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68F56C-4D92-4524-8E8B-1DA5444B4D1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BA3C327-29D0-4B79-A922-714C42B45AD8}" type="datetimeFigureOut">
              <a:rPr lang="en-IN" smtClean="0"/>
              <a:pPr/>
              <a:t>26-04-2019</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E368F56C-4D92-4524-8E8B-1DA5444B4D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BA3C327-29D0-4B79-A922-714C42B45AD8}" type="datetimeFigureOut">
              <a:rPr lang="en-IN" smtClean="0"/>
              <a:pPr/>
              <a:t>26-04-2019</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368F56C-4D92-4524-8E8B-1DA5444B4D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BA3C327-29D0-4B79-A922-714C42B45AD8}" type="datetimeFigureOut">
              <a:rPr lang="en-IN" smtClean="0"/>
              <a:pPr/>
              <a:t>26-04-2019</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368F56C-4D92-4524-8E8B-1DA5444B4D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BA3C327-29D0-4B79-A922-714C42B45AD8}" type="datetimeFigureOut">
              <a:rPr lang="en-IN" smtClean="0"/>
              <a:pPr/>
              <a:t>26-04-2019</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368F56C-4D92-4524-8E8B-1DA5444B4D1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6672"/>
            <a:ext cx="8527976" cy="1412776"/>
          </a:xfrm>
        </p:spPr>
        <p:txBody>
          <a:bodyPr>
            <a:normAutofit fontScale="90000"/>
          </a:bodyPr>
          <a:lstStyle/>
          <a:p>
            <a:pPr algn="ctr"/>
            <a:r>
              <a:rPr lang="en-IN" b="1" u="sng" dirty="0" smtClean="0"/>
              <a:t>Data Security Using </a:t>
            </a:r>
            <a:r>
              <a:rPr lang="en-IN" b="1" u="sng" dirty="0" err="1" smtClean="0"/>
              <a:t>CloudSplit</a:t>
            </a:r>
            <a:endParaRPr lang="en-IN" b="1" u="sng" dirty="0"/>
          </a:p>
        </p:txBody>
      </p:sp>
      <p:sp>
        <p:nvSpPr>
          <p:cNvPr id="3" name="Subtitle 2"/>
          <p:cNvSpPr>
            <a:spLocks noGrp="1"/>
          </p:cNvSpPr>
          <p:nvPr>
            <p:ph type="subTitle" idx="1"/>
          </p:nvPr>
        </p:nvSpPr>
        <p:spPr>
          <a:xfrm>
            <a:off x="611560" y="3429000"/>
            <a:ext cx="3528392" cy="2137792"/>
          </a:xfrm>
        </p:spPr>
        <p:txBody>
          <a:bodyPr>
            <a:noAutofit/>
          </a:bodyPr>
          <a:lstStyle/>
          <a:p>
            <a:pPr algn="l"/>
            <a:r>
              <a:rPr lang="fi-FI" sz="3200" b="1" dirty="0" smtClean="0">
                <a:solidFill>
                  <a:schemeClr val="tx1"/>
                </a:solidFill>
              </a:rPr>
              <a:t>Jatin Sharma</a:t>
            </a:r>
          </a:p>
          <a:p>
            <a:pPr algn="l"/>
            <a:r>
              <a:rPr lang="fi-FI" sz="3200" b="1" dirty="0" smtClean="0">
                <a:solidFill>
                  <a:schemeClr val="tx1"/>
                </a:solidFill>
              </a:rPr>
              <a:t>Parveen Saini</a:t>
            </a:r>
          </a:p>
          <a:p>
            <a:pPr algn="l"/>
            <a:r>
              <a:rPr lang="fi-FI" sz="3200" b="1" dirty="0" smtClean="0">
                <a:solidFill>
                  <a:schemeClr val="tx1"/>
                </a:solidFill>
              </a:rPr>
              <a:t>Deepak Beniwal</a:t>
            </a:r>
          </a:p>
          <a:p>
            <a:pPr algn="l"/>
            <a:r>
              <a:rPr lang="fi-FI" sz="3200" b="1" dirty="0" smtClean="0">
                <a:solidFill>
                  <a:schemeClr val="tx1"/>
                </a:solidFill>
              </a:rPr>
              <a:t>Garvit</a:t>
            </a:r>
            <a:endParaRPr lang="en-IN" sz="3200" b="1" dirty="0">
              <a:solidFill>
                <a:schemeClr val="tx1"/>
              </a:solidFill>
            </a:endParaRPr>
          </a:p>
        </p:txBody>
      </p:sp>
      <p:sp>
        <p:nvSpPr>
          <p:cNvPr id="5" name="TextBox 4"/>
          <p:cNvSpPr txBox="1"/>
          <p:nvPr/>
        </p:nvSpPr>
        <p:spPr>
          <a:xfrm>
            <a:off x="1835696" y="1988840"/>
            <a:ext cx="6480720" cy="523220"/>
          </a:xfrm>
          <a:prstGeom prst="rect">
            <a:avLst/>
          </a:prstGeom>
          <a:noFill/>
        </p:spPr>
        <p:txBody>
          <a:bodyPr wrap="square" rtlCol="0">
            <a:spAutoFit/>
          </a:bodyPr>
          <a:lstStyle/>
          <a:p>
            <a:r>
              <a:rPr lang="en-IN" sz="2800" b="1" u="sng" dirty="0" smtClean="0"/>
              <a:t>Team name :- DCEGGNHY</a:t>
            </a:r>
            <a:endParaRPr lang="en-IN" sz="2800" b="1" u="sng" dirty="0"/>
          </a:p>
        </p:txBody>
      </p:sp>
      <p:sp>
        <p:nvSpPr>
          <p:cNvPr id="6" name="TextBox 5"/>
          <p:cNvSpPr txBox="1"/>
          <p:nvPr/>
        </p:nvSpPr>
        <p:spPr>
          <a:xfrm>
            <a:off x="683568" y="2924944"/>
            <a:ext cx="2448272" cy="400110"/>
          </a:xfrm>
          <a:prstGeom prst="rect">
            <a:avLst/>
          </a:prstGeom>
          <a:noFill/>
        </p:spPr>
        <p:txBody>
          <a:bodyPr wrap="square" rtlCol="0">
            <a:spAutoFit/>
          </a:bodyPr>
          <a:lstStyle/>
          <a:p>
            <a:r>
              <a:rPr lang="en-IN" sz="2000" b="1" u="sng" dirty="0" smtClean="0"/>
              <a:t>Members:-</a:t>
            </a:r>
            <a:endParaRPr lang="en-IN" sz="2000" b="1" u="sng" dirty="0"/>
          </a:p>
        </p:txBody>
      </p:sp>
      <p:pic>
        <p:nvPicPr>
          <p:cNvPr id="7" name="Picture 6" descr="securty.jpg"/>
          <p:cNvPicPr>
            <a:picLocks noChangeAspect="1"/>
          </p:cNvPicPr>
          <p:nvPr/>
        </p:nvPicPr>
        <p:blipFill>
          <a:blip r:embed="rId2" cstate="print"/>
          <a:srcRect l="6204" t="7738" r="11069" b="22622"/>
          <a:stretch>
            <a:fillRect/>
          </a:stretch>
        </p:blipFill>
        <p:spPr>
          <a:xfrm>
            <a:off x="6588224" y="4557802"/>
            <a:ext cx="2555776" cy="2300198"/>
          </a:xfrm>
          <a:prstGeom prst="rect">
            <a:avLst/>
          </a:prstGeom>
        </p:spPr>
      </p:pic>
      <p:pic>
        <p:nvPicPr>
          <p:cNvPr id="8" name="Picture 7" descr="ssl-cloud-big-data-security1.jpg"/>
          <p:cNvPicPr>
            <a:picLocks noChangeAspect="1"/>
          </p:cNvPicPr>
          <p:nvPr/>
        </p:nvPicPr>
        <p:blipFill>
          <a:blip r:embed="rId3" cstate="print"/>
          <a:stretch>
            <a:fillRect/>
          </a:stretch>
        </p:blipFill>
        <p:spPr>
          <a:xfrm>
            <a:off x="4139952" y="5561856"/>
            <a:ext cx="2499706" cy="1296144"/>
          </a:xfrm>
          <a:prstGeom prst="rect">
            <a:avLst/>
          </a:prstGeom>
        </p:spPr>
      </p:pic>
      <p:pic>
        <p:nvPicPr>
          <p:cNvPr id="9" name="Picture 8" descr="images.png"/>
          <p:cNvPicPr>
            <a:picLocks noChangeAspect="1"/>
          </p:cNvPicPr>
          <p:nvPr/>
        </p:nvPicPr>
        <p:blipFill>
          <a:blip r:embed="rId4" cstate="print"/>
          <a:srcRect b="13828"/>
          <a:stretch>
            <a:fillRect/>
          </a:stretch>
        </p:blipFill>
        <p:spPr>
          <a:xfrm>
            <a:off x="6588225" y="2658452"/>
            <a:ext cx="2555776" cy="1909928"/>
          </a:xfrm>
          <a:prstGeom prst="rect">
            <a:avLst/>
          </a:prstGeom>
        </p:spPr>
      </p:pic>
      <p:pic>
        <p:nvPicPr>
          <p:cNvPr id="11" name="Picture 10" descr="DRONACHARYA_LOGO.gif"/>
          <p:cNvPicPr>
            <a:picLocks noChangeAspect="1"/>
          </p:cNvPicPr>
          <p:nvPr/>
        </p:nvPicPr>
        <p:blipFill>
          <a:blip r:embed="rId5" cstate="print">
            <a:lum bright="-30000"/>
          </a:blip>
          <a:stretch>
            <a:fillRect/>
          </a:stretch>
        </p:blipFill>
        <p:spPr>
          <a:xfrm>
            <a:off x="2267743" y="188640"/>
            <a:ext cx="4568401" cy="1008112"/>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Compression/Decompression</a:t>
            </a:r>
            <a:br>
              <a:rPr lang="en-IN" dirty="0" smtClean="0"/>
            </a:br>
            <a:endParaRPr lang="en-IN" dirty="0"/>
          </a:p>
        </p:txBody>
      </p:sp>
      <p:sp>
        <p:nvSpPr>
          <p:cNvPr id="3" name="TextBox 2"/>
          <p:cNvSpPr txBox="1"/>
          <p:nvPr/>
        </p:nvSpPr>
        <p:spPr>
          <a:xfrm>
            <a:off x="683568" y="1268760"/>
            <a:ext cx="7776864" cy="2554545"/>
          </a:xfrm>
          <a:prstGeom prst="rect">
            <a:avLst/>
          </a:prstGeom>
          <a:noFill/>
        </p:spPr>
        <p:txBody>
          <a:bodyPr wrap="square" rtlCol="0">
            <a:spAutoFit/>
          </a:bodyPr>
          <a:lstStyle/>
          <a:p>
            <a:pPr>
              <a:buFont typeface="Arial" pitchFamily="34" charset="0"/>
              <a:buChar char="•"/>
            </a:pPr>
            <a:r>
              <a:rPr lang="en-IN" sz="2000" dirty="0" smtClean="0"/>
              <a:t>In our system, splitted files get compressed with GZIPSTREAM algorithm so that the size of splitted files gets reduced, and it can easily be transferred to cloud server.</a:t>
            </a:r>
          </a:p>
          <a:p>
            <a:pPr fontAlgn="base">
              <a:buFont typeface="Arial" pitchFamily="34" charset="0"/>
              <a:buChar char="•"/>
            </a:pPr>
            <a:endParaRPr lang="en-IN" sz="2000" dirty="0" smtClean="0"/>
          </a:p>
          <a:p>
            <a:pPr fontAlgn="base">
              <a:buFont typeface="Arial" pitchFamily="34" charset="0"/>
              <a:buChar char="•"/>
            </a:pPr>
            <a:r>
              <a:rPr lang="en-IN" sz="2000" dirty="0" smtClean="0"/>
              <a:t>GZIP provides a lossless compression, that is, we can recover the original data when decompressing it. </a:t>
            </a:r>
          </a:p>
          <a:p>
            <a:pPr>
              <a:buFont typeface="Arial" pitchFamily="34" charset="0"/>
              <a:buChar char="•"/>
            </a:pPr>
            <a:endParaRPr lang="en-IN" sz="2000" dirty="0" smtClean="0"/>
          </a:p>
          <a:p>
            <a:endParaRPr lang="en-IN" sz="2000" dirty="0"/>
          </a:p>
        </p:txBody>
      </p:sp>
      <p:pic>
        <p:nvPicPr>
          <p:cNvPr id="4" name="Picture 3" descr="compression.gif"/>
          <p:cNvPicPr>
            <a:picLocks noChangeAspect="1"/>
          </p:cNvPicPr>
          <p:nvPr/>
        </p:nvPicPr>
        <p:blipFill>
          <a:blip r:embed="rId2" cstate="print"/>
          <a:srcRect l="1153" t="5316" r="1940" b="4305"/>
          <a:stretch>
            <a:fillRect/>
          </a:stretch>
        </p:blipFill>
        <p:spPr>
          <a:xfrm>
            <a:off x="1619672" y="4005064"/>
            <a:ext cx="6048672" cy="2448272"/>
          </a:xfrm>
          <a:prstGeom prst="rect">
            <a:avLst/>
          </a:prstGeom>
        </p:spPr>
      </p:pic>
    </p:spTree>
  </p:cSld>
  <p:clrMapOvr>
    <a:masterClrMapping/>
  </p:clrMapOvr>
  <p:transition>
    <p:wheel spokes="2"/>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1400"/>
            <a:ext cx="8229600" cy="1399032"/>
          </a:xfrm>
        </p:spPr>
        <p:txBody>
          <a:bodyPr/>
          <a:lstStyle/>
          <a:p>
            <a:r>
              <a:rPr lang="en-US" dirty="0" smtClean="0"/>
              <a:t>Download and upload</a:t>
            </a:r>
            <a:endParaRPr lang="en-IN" dirty="0"/>
          </a:p>
        </p:txBody>
      </p:sp>
      <p:sp>
        <p:nvSpPr>
          <p:cNvPr id="2049" name="Rectangle 1"/>
          <p:cNvSpPr>
            <a:spLocks noGrp="1" noChangeArrowheads="1"/>
          </p:cNvSpPr>
          <p:nvPr>
            <p:ph idx="1"/>
          </p:nvPr>
        </p:nvSpPr>
        <p:spPr bwMode="auto">
          <a:xfrm>
            <a:off x="539552" y="982470"/>
            <a:ext cx="770485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indent="0" algn="justLow" fontAlgn="base">
              <a:spcBef>
                <a:spcPct val="0"/>
              </a:spcBef>
              <a:spcAft>
                <a:spcPct val="0"/>
              </a:spcAft>
              <a:buClrTx/>
              <a:buSzTx/>
            </a:pPr>
            <a:r>
              <a:rPr kumimoji="0" lang="en-US" sz="2800" b="0" i="0" u="none" strike="noStrike" cap="none" normalizeH="0" baseline="0" dirty="0" smtClean="0">
                <a:ln>
                  <a:noFill/>
                </a:ln>
                <a:solidFill>
                  <a:schemeClr val="tx1"/>
                </a:solidFill>
                <a:effectLst/>
                <a:latin typeface="+mj-lt"/>
                <a:cs typeface="Arial" pitchFamily="34" charset="0"/>
              </a:rPr>
              <a:t>The splitted data is now upload</a:t>
            </a:r>
            <a:r>
              <a:rPr lang="en-US" sz="2800" dirty="0" smtClean="0">
                <a:latin typeface="+mj-lt"/>
                <a:cs typeface="Arial" pitchFamily="34" charset="0"/>
              </a:rPr>
              <a:t> to the multiple clouds through FTP protocol </a:t>
            </a:r>
          </a:p>
          <a:p>
            <a:pPr marL="0" indent="0" algn="justLow" fontAlgn="base">
              <a:spcBef>
                <a:spcPct val="0"/>
              </a:spcBef>
              <a:spcAft>
                <a:spcPct val="0"/>
              </a:spcAft>
              <a:buClrTx/>
              <a:buSzTx/>
            </a:pPr>
            <a:r>
              <a:rPr lang="en-US" sz="2800" dirty="0" smtClean="0">
                <a:latin typeface="+mj-lt"/>
                <a:cs typeface="Arial" pitchFamily="34" charset="0"/>
              </a:rPr>
              <a:t>By using the user id which we provide in sharing process</a:t>
            </a:r>
          </a:p>
          <a:p>
            <a:pPr marL="0" indent="0" algn="justLow" fontAlgn="base">
              <a:spcBef>
                <a:spcPct val="0"/>
              </a:spcBef>
              <a:spcAft>
                <a:spcPct val="0"/>
              </a:spcAft>
              <a:buClrTx/>
              <a:buSzTx/>
            </a:pPr>
            <a:r>
              <a:rPr lang="en-US" sz="2800" dirty="0" smtClean="0">
                <a:latin typeface="+mj-lt"/>
                <a:cs typeface="Arial" pitchFamily="34" charset="0"/>
              </a:rPr>
              <a:t>The receiver’s end downloaded  module contains all the file from where user can download and then perform all joining decryption and decompression</a:t>
            </a:r>
          </a:p>
          <a:p>
            <a:pPr marL="0" marR="0" lvl="0" indent="0" algn="justLow"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mj-lt"/>
              <a:cs typeface="Arial" pitchFamily="34" charset="0"/>
            </a:endParaRPr>
          </a:p>
        </p:txBody>
      </p:sp>
      <p:pic>
        <p:nvPicPr>
          <p:cNvPr id="4" name="Picture 3" descr="cloud-computing-upload-download-icons-20770929.jpg"/>
          <p:cNvPicPr>
            <a:picLocks noChangeAspect="1"/>
          </p:cNvPicPr>
          <p:nvPr/>
        </p:nvPicPr>
        <p:blipFill>
          <a:blip r:embed="rId2" cstate="print"/>
          <a:srcRect b="11896"/>
          <a:stretch>
            <a:fillRect/>
          </a:stretch>
        </p:blipFill>
        <p:spPr>
          <a:xfrm>
            <a:off x="2771800" y="4527056"/>
            <a:ext cx="3962400" cy="2330944"/>
          </a:xfrm>
          <a:prstGeom prst="rect">
            <a:avLst/>
          </a:prstGeom>
        </p:spPr>
      </p:pic>
    </p:spTree>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404664"/>
            <a:ext cx="8229600" cy="1399032"/>
          </a:xfrm>
        </p:spPr>
        <p:txBody>
          <a:bodyPr>
            <a:normAutofit/>
          </a:bodyPr>
          <a:lstStyle/>
          <a:p>
            <a:r>
              <a:rPr lang="en-IN" dirty="0" smtClean="0"/>
              <a:t>Application</a:t>
            </a:r>
            <a:br>
              <a:rPr lang="en-IN" dirty="0" smtClean="0"/>
            </a:br>
            <a:endParaRPr lang="en-IN" dirty="0"/>
          </a:p>
        </p:txBody>
      </p:sp>
      <p:sp>
        <p:nvSpPr>
          <p:cNvPr id="3" name="Content Placeholder 2"/>
          <p:cNvSpPr>
            <a:spLocks noGrp="1"/>
          </p:cNvSpPr>
          <p:nvPr>
            <p:ph idx="1"/>
          </p:nvPr>
        </p:nvSpPr>
        <p:spPr>
          <a:xfrm>
            <a:off x="395536" y="1700808"/>
            <a:ext cx="8229600" cy="4572000"/>
          </a:xfrm>
        </p:spPr>
        <p:txBody>
          <a:bodyPr>
            <a:normAutofit/>
          </a:bodyPr>
          <a:lstStyle/>
          <a:p>
            <a:r>
              <a:rPr lang="en-IN" dirty="0" smtClean="0"/>
              <a:t>Data security </a:t>
            </a:r>
          </a:p>
          <a:p>
            <a:r>
              <a:rPr lang="en-IN" dirty="0" smtClean="0"/>
              <a:t>Intelligence securities / defence</a:t>
            </a:r>
          </a:p>
          <a:p>
            <a:r>
              <a:rPr lang="en-US" dirty="0" smtClean="0"/>
              <a:t>Data hiding</a:t>
            </a:r>
          </a:p>
          <a:p>
            <a:r>
              <a:rPr lang="en-US" dirty="0" smtClean="0"/>
              <a:t>Industries </a:t>
            </a:r>
          </a:p>
          <a:p>
            <a:pPr>
              <a:buNone/>
            </a:pPr>
            <a:endParaRPr lang="en-IN" dirty="0" smtClean="0"/>
          </a:p>
          <a:p>
            <a:pPr>
              <a:buNone/>
            </a:pPr>
            <a:r>
              <a:rPr lang="en-IN" dirty="0" smtClean="0"/>
              <a:t> </a:t>
            </a:r>
            <a:endParaRPr lang="en-IN" dirty="0"/>
          </a:p>
        </p:txBody>
      </p:sp>
      <p:pic>
        <p:nvPicPr>
          <p:cNvPr id="4" name="Picture 3" descr="download.jpg"/>
          <p:cNvPicPr>
            <a:picLocks noChangeAspect="1"/>
          </p:cNvPicPr>
          <p:nvPr/>
        </p:nvPicPr>
        <p:blipFill>
          <a:blip r:embed="rId2" cstate="print"/>
          <a:stretch>
            <a:fillRect/>
          </a:stretch>
        </p:blipFill>
        <p:spPr>
          <a:xfrm>
            <a:off x="3347864" y="4725144"/>
            <a:ext cx="3059832" cy="1819075"/>
          </a:xfrm>
          <a:prstGeom prst="rect">
            <a:avLst/>
          </a:prstGeom>
        </p:spPr>
      </p:pic>
    </p:spTree>
  </p:cSld>
  <p:clrMapOvr>
    <a:masterClrMapping/>
  </p:clrMapOvr>
  <p:transition>
    <p:comb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68" y="2132856"/>
            <a:ext cx="8820472" cy="190308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Demonstration…. </a:t>
            </a:r>
            <a:endParaRPr lang="en-I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492896"/>
            <a:ext cx="8229600" cy="1399032"/>
          </a:xfrm>
        </p:spPr>
        <p:txBody>
          <a:bodyPr>
            <a:normAutofit/>
          </a:bodyPr>
          <a:lstStyle/>
          <a:p>
            <a:r>
              <a:rPr lang="en-US" sz="6000" dirty="0" smtClean="0">
                <a:latin typeface="Algerian" pitchFamily="82" charset="0"/>
              </a:rPr>
              <a:t>Thank you…..</a:t>
            </a:r>
            <a:endParaRPr lang="en-IN" sz="60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Introduction</a:t>
            </a:r>
            <a:endParaRPr lang="en-IN" b="1" u="sng" dirty="0"/>
          </a:p>
        </p:txBody>
      </p:sp>
      <p:sp>
        <p:nvSpPr>
          <p:cNvPr id="3" name="Content Placeholder 2"/>
          <p:cNvSpPr>
            <a:spLocks noGrp="1"/>
          </p:cNvSpPr>
          <p:nvPr>
            <p:ph idx="1"/>
          </p:nvPr>
        </p:nvSpPr>
        <p:spPr/>
        <p:txBody>
          <a:bodyPr>
            <a:normAutofit fontScale="92500" lnSpcReduction="20000"/>
          </a:bodyPr>
          <a:lstStyle/>
          <a:p>
            <a:r>
              <a:rPr lang="en-IN" dirty="0" smtClean="0"/>
              <a:t> </a:t>
            </a:r>
            <a:r>
              <a:rPr lang="en-IN" dirty="0"/>
              <a:t>E</a:t>
            </a:r>
            <a:r>
              <a:rPr lang="en-IN" dirty="0" smtClean="0"/>
              <a:t>very </a:t>
            </a:r>
            <a:r>
              <a:rPr lang="en-IN" dirty="0"/>
              <a:t>company is transferring </a:t>
            </a:r>
            <a:r>
              <a:rPr lang="en-IN" dirty="0" smtClean="0"/>
              <a:t>their </a:t>
            </a:r>
            <a:r>
              <a:rPr lang="en-IN" dirty="0"/>
              <a:t>data </a:t>
            </a:r>
            <a:r>
              <a:rPr lang="en-IN" dirty="0" smtClean="0"/>
              <a:t>on </a:t>
            </a:r>
            <a:r>
              <a:rPr lang="en-IN" dirty="0"/>
              <a:t>the </a:t>
            </a:r>
            <a:r>
              <a:rPr lang="en-IN" dirty="0" smtClean="0"/>
              <a:t>cloud. </a:t>
            </a:r>
            <a:r>
              <a:rPr lang="en-IN" dirty="0"/>
              <a:t>So it is mandatory to protect that data against </a:t>
            </a:r>
            <a:r>
              <a:rPr lang="en-IN" dirty="0" smtClean="0"/>
              <a:t>the hackers.</a:t>
            </a:r>
          </a:p>
          <a:p>
            <a:endParaRPr lang="en-IN" dirty="0" smtClean="0"/>
          </a:p>
          <a:p>
            <a:r>
              <a:rPr lang="en-IN" dirty="0" smtClean="0"/>
              <a:t>The Main focus is </a:t>
            </a:r>
            <a:r>
              <a:rPr lang="en-IN" dirty="0"/>
              <a:t>on the problem of data security in cloud </a:t>
            </a:r>
            <a:r>
              <a:rPr lang="en-IN" dirty="0" smtClean="0"/>
              <a:t> </a:t>
            </a:r>
            <a:r>
              <a:rPr lang="en-IN" dirty="0"/>
              <a:t>and data </a:t>
            </a:r>
            <a:r>
              <a:rPr lang="en-IN" dirty="0" smtClean="0"/>
              <a:t>transmission over cloud</a:t>
            </a:r>
            <a:endParaRPr lang="en-IN" dirty="0"/>
          </a:p>
          <a:p>
            <a:endParaRPr lang="en-IN" dirty="0" smtClean="0"/>
          </a:p>
          <a:p>
            <a:r>
              <a:rPr lang="en-IN" dirty="0" smtClean="0"/>
              <a:t>The operations like encryption, compression  and splitting done on the </a:t>
            </a:r>
            <a:r>
              <a:rPr lang="en-IN" smtClean="0"/>
              <a:t>data that </a:t>
            </a:r>
            <a:r>
              <a:rPr lang="en-IN" dirty="0" smtClean="0"/>
              <a:t>can be an image, text file etc at the local host and send it over the multi-cloud platforms .</a:t>
            </a:r>
            <a:endParaRPr lang="en-IN" dirty="0"/>
          </a:p>
          <a:p>
            <a:endParaRPr lang="en-IN"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399032"/>
          </a:xfrm>
        </p:spPr>
        <p:txBody>
          <a:bodyPr/>
          <a:lstStyle/>
          <a:p>
            <a:r>
              <a:rPr lang="en-IN" dirty="0" smtClean="0"/>
              <a:t>Current problem </a:t>
            </a:r>
            <a:endParaRPr lang="en-IN" dirty="0"/>
          </a:p>
        </p:txBody>
      </p:sp>
      <p:sp>
        <p:nvSpPr>
          <p:cNvPr id="3" name="Content Placeholder 2"/>
          <p:cNvSpPr>
            <a:spLocks noGrp="1"/>
          </p:cNvSpPr>
          <p:nvPr>
            <p:ph idx="1"/>
          </p:nvPr>
        </p:nvSpPr>
        <p:spPr>
          <a:xfrm>
            <a:off x="0" y="1196752"/>
            <a:ext cx="8892480" cy="4788024"/>
          </a:xfrm>
        </p:spPr>
        <p:txBody>
          <a:bodyPr>
            <a:normAutofit/>
          </a:bodyPr>
          <a:lstStyle/>
          <a:p>
            <a:r>
              <a:rPr lang="en-IN" sz="2800" dirty="0" smtClean="0"/>
              <a:t> The complete data firstly uploaded over the internet which is completely under the CSP(cloud service providers) eyes and then several encryption and decryption techniques done on it , then through a single transmission path all data transmitted which can easily hacked</a:t>
            </a:r>
          </a:p>
          <a:p>
            <a:endParaRPr lang="en-IN" sz="2800" dirty="0"/>
          </a:p>
        </p:txBody>
      </p:sp>
      <p:pic>
        <p:nvPicPr>
          <p:cNvPr id="1026" name="Picture 2" descr="C:\Users\CROMA\Desktop\download.png"/>
          <p:cNvPicPr>
            <a:picLocks noChangeAspect="1" noChangeArrowheads="1"/>
          </p:cNvPicPr>
          <p:nvPr/>
        </p:nvPicPr>
        <p:blipFill>
          <a:blip r:embed="rId2" cstate="print"/>
          <a:srcRect/>
          <a:stretch>
            <a:fillRect/>
          </a:stretch>
        </p:blipFill>
        <p:spPr bwMode="auto">
          <a:xfrm>
            <a:off x="1835696" y="4214883"/>
            <a:ext cx="5472608" cy="2643117"/>
          </a:xfrm>
          <a:prstGeom prst="rect">
            <a:avLst/>
          </a:prstGeom>
          <a:noFill/>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477886"/>
          </a:xfrm>
        </p:spPr>
        <p:txBody>
          <a:bodyPr>
            <a:normAutofit/>
          </a:bodyPr>
          <a:lstStyle/>
          <a:p>
            <a:r>
              <a:rPr lang="en-IN" dirty="0" smtClean="0"/>
              <a:t>How the project solve this problem...</a:t>
            </a:r>
            <a:endParaRPr lang="en-IN" dirty="0"/>
          </a:p>
        </p:txBody>
      </p:sp>
      <p:sp>
        <p:nvSpPr>
          <p:cNvPr id="3" name="Content Placeholder 2"/>
          <p:cNvSpPr>
            <a:spLocks noGrp="1"/>
          </p:cNvSpPr>
          <p:nvPr>
            <p:ph idx="1"/>
          </p:nvPr>
        </p:nvSpPr>
        <p:spPr/>
        <p:txBody>
          <a:bodyPr>
            <a:normAutofit lnSpcReduction="10000"/>
          </a:bodyPr>
          <a:lstStyle/>
          <a:p>
            <a:r>
              <a:rPr lang="en-IN" dirty="0" smtClean="0"/>
              <a:t>First of all operations like splitting encryption and compression done on local host not over the internet hence for untrustworthy CSP’s the splitted encrypted and compressed data is the real one.</a:t>
            </a:r>
          </a:p>
          <a:p>
            <a:r>
              <a:rPr lang="en-IN" dirty="0" smtClean="0"/>
              <a:t>Since each splitted part of data is going to different server and a attacker can attacks only single transmission line so he only gets insufficient information</a:t>
            </a:r>
            <a:endParaRPr lang="en-IN" dirty="0"/>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0"/>
            <a:ext cx="8229600" cy="1399032"/>
          </a:xfrm>
        </p:spPr>
        <p:txBody>
          <a:bodyPr/>
          <a:lstStyle/>
          <a:p>
            <a:r>
              <a:rPr lang="en-IN" dirty="0" smtClean="0"/>
              <a:t>working</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descr="C:\Users\CROMA\Desktop\flowdigmodified.jpg"/>
          <p:cNvPicPr>
            <a:picLocks noChangeAspect="1" noChangeArrowheads="1"/>
          </p:cNvPicPr>
          <p:nvPr/>
        </p:nvPicPr>
        <p:blipFill>
          <a:blip r:embed="rId2" cstate="print"/>
          <a:srcRect/>
          <a:stretch>
            <a:fillRect/>
          </a:stretch>
        </p:blipFill>
        <p:spPr bwMode="auto">
          <a:xfrm>
            <a:off x="323528" y="1340768"/>
            <a:ext cx="8496944" cy="5314950"/>
          </a:xfrm>
          <a:prstGeom prst="rect">
            <a:avLst/>
          </a:prstGeom>
          <a:noFill/>
        </p:spPr>
      </p:pic>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8229600" cy="1399032"/>
          </a:xfrm>
        </p:spPr>
        <p:txBody>
          <a:bodyPr/>
          <a:lstStyle/>
          <a:p>
            <a:pPr algn="ctr"/>
            <a:r>
              <a:rPr lang="en-IN" dirty="0" smtClean="0"/>
              <a:t>Modules</a:t>
            </a:r>
            <a:endParaRPr lang="en-IN" dirty="0"/>
          </a:p>
        </p:txBody>
      </p:sp>
      <p:sp>
        <p:nvSpPr>
          <p:cNvPr id="3" name="Content Placeholder 2"/>
          <p:cNvSpPr>
            <a:spLocks noGrp="1"/>
          </p:cNvSpPr>
          <p:nvPr>
            <p:ph idx="1"/>
          </p:nvPr>
        </p:nvSpPr>
        <p:spPr>
          <a:xfrm>
            <a:off x="683568" y="1556792"/>
            <a:ext cx="8229600" cy="4572000"/>
          </a:xfrm>
        </p:spPr>
        <p:txBody>
          <a:bodyPr/>
          <a:lstStyle/>
          <a:p>
            <a:r>
              <a:rPr lang="en-IN" dirty="0" smtClean="0"/>
              <a:t>LSB Steganography</a:t>
            </a:r>
          </a:p>
          <a:p>
            <a:r>
              <a:rPr lang="en-IN" dirty="0" smtClean="0"/>
              <a:t>Encryption/Decryption (AES)</a:t>
            </a:r>
          </a:p>
          <a:p>
            <a:r>
              <a:rPr lang="en-IN" dirty="0" smtClean="0"/>
              <a:t>Data split/join</a:t>
            </a:r>
          </a:p>
          <a:p>
            <a:r>
              <a:rPr lang="en-IN" dirty="0" smtClean="0"/>
              <a:t>Compression/Decompression</a:t>
            </a:r>
          </a:p>
          <a:p>
            <a:r>
              <a:rPr lang="en-IN" dirty="0" smtClean="0"/>
              <a:t>Sharing and Downloading </a:t>
            </a:r>
            <a:endParaRPr lang="en-IN" dirty="0"/>
          </a:p>
        </p:txBody>
      </p:sp>
      <p:pic>
        <p:nvPicPr>
          <p:cNvPr id="4" name="Picture 3" descr="download (1).jpg"/>
          <p:cNvPicPr>
            <a:picLocks noChangeAspect="1"/>
          </p:cNvPicPr>
          <p:nvPr/>
        </p:nvPicPr>
        <p:blipFill>
          <a:blip r:embed="rId2" cstate="print"/>
          <a:stretch>
            <a:fillRect/>
          </a:stretch>
        </p:blipFill>
        <p:spPr>
          <a:xfrm>
            <a:off x="0" y="5010150"/>
            <a:ext cx="2466975" cy="1847850"/>
          </a:xfrm>
          <a:prstGeom prst="rect">
            <a:avLst/>
          </a:prstGeom>
        </p:spPr>
      </p:pic>
      <p:pic>
        <p:nvPicPr>
          <p:cNvPr id="5" name="Picture 4" descr="download (2).jpg"/>
          <p:cNvPicPr>
            <a:picLocks noChangeAspect="1"/>
          </p:cNvPicPr>
          <p:nvPr/>
        </p:nvPicPr>
        <p:blipFill>
          <a:blip r:embed="rId3" cstate="print"/>
          <a:stretch>
            <a:fillRect/>
          </a:stretch>
        </p:blipFill>
        <p:spPr>
          <a:xfrm>
            <a:off x="6115050" y="5353050"/>
            <a:ext cx="3028950" cy="1504950"/>
          </a:xfrm>
          <a:prstGeom prst="rect">
            <a:avLst/>
          </a:prstGeom>
        </p:spPr>
      </p:pic>
      <p:pic>
        <p:nvPicPr>
          <p:cNvPr id="6" name="Picture 5" descr="images (1).jpg"/>
          <p:cNvPicPr>
            <a:picLocks noChangeAspect="1"/>
          </p:cNvPicPr>
          <p:nvPr/>
        </p:nvPicPr>
        <p:blipFill>
          <a:blip r:embed="rId4" cstate="print"/>
          <a:stretch>
            <a:fillRect/>
          </a:stretch>
        </p:blipFill>
        <p:spPr>
          <a:xfrm>
            <a:off x="2987824" y="5257800"/>
            <a:ext cx="2857500" cy="1600200"/>
          </a:xfrm>
          <a:prstGeom prst="rect">
            <a:avLst/>
          </a:prstGeom>
        </p:spPr>
      </p:pic>
    </p:spTree>
  </p:cSld>
  <p:clrMapOvr>
    <a:masterClrMapping/>
  </p:clrMapOvr>
  <p:transition>
    <p:plu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29600" cy="1399032"/>
          </a:xfrm>
        </p:spPr>
        <p:txBody>
          <a:bodyPr/>
          <a:lstStyle/>
          <a:p>
            <a:r>
              <a:rPr lang="en-IN" dirty="0" smtClean="0"/>
              <a:t>LSB Steganography</a:t>
            </a:r>
            <a:endParaRPr lang="en-IN" dirty="0"/>
          </a:p>
        </p:txBody>
      </p:sp>
      <p:pic>
        <p:nvPicPr>
          <p:cNvPr id="1026" name="Picture 2" descr="C:\Users\CROMA\Desktop\stagno.jpg"/>
          <p:cNvPicPr>
            <a:picLocks noChangeAspect="1" noChangeArrowheads="1"/>
          </p:cNvPicPr>
          <p:nvPr/>
        </p:nvPicPr>
        <p:blipFill>
          <a:blip r:embed="rId2" cstate="print"/>
          <a:srcRect l="4539" t="31016" r="30289" b="18479"/>
          <a:stretch>
            <a:fillRect/>
          </a:stretch>
        </p:blipFill>
        <p:spPr bwMode="auto">
          <a:xfrm>
            <a:off x="179512" y="4005064"/>
            <a:ext cx="4496000" cy="2615854"/>
          </a:xfrm>
          <a:prstGeom prst="rect">
            <a:avLst/>
          </a:prstGeom>
          <a:noFill/>
        </p:spPr>
      </p:pic>
      <p:pic>
        <p:nvPicPr>
          <p:cNvPr id="1027" name="Picture 3" descr="C:\Users\CROMA\Desktop\stagno2.png"/>
          <p:cNvPicPr>
            <a:picLocks noChangeAspect="1" noChangeArrowheads="1"/>
          </p:cNvPicPr>
          <p:nvPr/>
        </p:nvPicPr>
        <p:blipFill>
          <a:blip r:embed="rId3" cstate="print"/>
          <a:srcRect/>
          <a:stretch>
            <a:fillRect/>
          </a:stretch>
        </p:blipFill>
        <p:spPr bwMode="auto">
          <a:xfrm>
            <a:off x="4860032" y="4221088"/>
            <a:ext cx="3995936" cy="2154672"/>
          </a:xfrm>
          <a:prstGeom prst="rect">
            <a:avLst/>
          </a:prstGeom>
          <a:noFill/>
        </p:spPr>
      </p:pic>
      <p:sp>
        <p:nvSpPr>
          <p:cNvPr id="6" name="TextBox 5"/>
          <p:cNvSpPr txBox="1"/>
          <p:nvPr/>
        </p:nvSpPr>
        <p:spPr>
          <a:xfrm>
            <a:off x="179512" y="1340768"/>
            <a:ext cx="8748464" cy="3046988"/>
          </a:xfrm>
          <a:prstGeom prst="rect">
            <a:avLst/>
          </a:prstGeom>
          <a:noFill/>
        </p:spPr>
        <p:txBody>
          <a:bodyPr wrap="square" rtlCol="0">
            <a:spAutoFit/>
          </a:bodyPr>
          <a:lstStyle/>
          <a:p>
            <a:pPr>
              <a:buFont typeface="Arial" pitchFamily="34" charset="0"/>
              <a:buChar char="•"/>
            </a:pPr>
            <a:r>
              <a:rPr lang="en-IN" sz="2400" dirty="0" smtClean="0"/>
              <a:t>Steganography means hiding information in some other information</a:t>
            </a:r>
          </a:p>
          <a:p>
            <a:pPr fontAlgn="base"/>
            <a:endParaRPr lang="en-IN" sz="2400" dirty="0" smtClean="0"/>
          </a:p>
          <a:p>
            <a:pPr fontAlgn="base">
              <a:buFont typeface="Arial" pitchFamily="34" charset="0"/>
              <a:buChar char="•"/>
            </a:pPr>
            <a:r>
              <a:rPr lang="en-IN" sz="2400" dirty="0" smtClean="0"/>
              <a:t>LSB-Steganography is a steganography technique in which we hide messages inside an image by replacing Least significant bit of image with the bits of message to be hidden.  </a:t>
            </a:r>
          </a:p>
          <a:p>
            <a:r>
              <a:rPr lang="en-IN" sz="2400" dirty="0" smtClean="0"/>
              <a:t/>
            </a:r>
            <a:br>
              <a:rPr lang="en-IN" sz="2400" dirty="0" smtClean="0"/>
            </a:br>
            <a:endParaRPr lang="en-IN" sz="2400" dirty="0" smtClean="0"/>
          </a:p>
          <a:p>
            <a:pPr>
              <a:buFont typeface="Arial" pitchFamily="34" charset="0"/>
              <a:buChar char="•"/>
            </a:pPr>
            <a:endParaRPr lang="en-IN" sz="2400" dirty="0"/>
          </a:p>
        </p:txBody>
      </p:sp>
    </p:spTree>
  </p:cSld>
  <p:clrMapOvr>
    <a:masterClrMapping/>
  </p:clrMapOvr>
  <p:transition>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Encryption/Decryption (AES)</a:t>
            </a:r>
            <a:br>
              <a:rPr lang="en-IN" dirty="0" smtClean="0"/>
            </a:br>
            <a:endParaRPr lang="en-IN" dirty="0"/>
          </a:p>
        </p:txBody>
      </p:sp>
      <p:pic>
        <p:nvPicPr>
          <p:cNvPr id="4" name="Picture 3" descr="AES-Algorithm-encryption-MixColumns-Transformation-The-MixColumns-transformation-is.png"/>
          <p:cNvPicPr>
            <a:picLocks noChangeAspect="1"/>
          </p:cNvPicPr>
          <p:nvPr/>
        </p:nvPicPr>
        <p:blipFill>
          <a:blip r:embed="rId2" cstate="print"/>
          <a:stretch>
            <a:fillRect/>
          </a:stretch>
        </p:blipFill>
        <p:spPr>
          <a:xfrm>
            <a:off x="2195736" y="3212976"/>
            <a:ext cx="4542035" cy="3384376"/>
          </a:xfrm>
          <a:prstGeom prst="rect">
            <a:avLst/>
          </a:prstGeom>
        </p:spPr>
      </p:pic>
      <p:sp>
        <p:nvSpPr>
          <p:cNvPr id="5" name="TextBox 4"/>
          <p:cNvSpPr txBox="1"/>
          <p:nvPr/>
        </p:nvSpPr>
        <p:spPr>
          <a:xfrm>
            <a:off x="179512" y="1052736"/>
            <a:ext cx="9144000" cy="3477875"/>
          </a:xfrm>
          <a:prstGeom prst="rect">
            <a:avLst/>
          </a:prstGeom>
          <a:noFill/>
        </p:spPr>
        <p:txBody>
          <a:bodyPr wrap="square" rtlCol="0">
            <a:spAutoFit/>
          </a:bodyPr>
          <a:lstStyle/>
          <a:p>
            <a:pPr>
              <a:buFont typeface="Arial" pitchFamily="34" charset="0"/>
              <a:buChar char="•"/>
            </a:pPr>
            <a:r>
              <a:rPr lang="en-IN" sz="2000" dirty="0" smtClean="0"/>
              <a:t>The Advanced Encryption Standard, or AES, is a symmetric block cipher</a:t>
            </a:r>
          </a:p>
          <a:p>
            <a:pPr>
              <a:buFont typeface="Arial" pitchFamily="34" charset="0"/>
              <a:buChar char="•"/>
            </a:pPr>
            <a:r>
              <a:rPr lang="en-IN" sz="2000" dirty="0" smtClean="0"/>
              <a:t>Till date, no practical cryptanalytic attacks against AES has been discovered</a:t>
            </a:r>
          </a:p>
          <a:p>
            <a:pPr>
              <a:buFont typeface="Arial" pitchFamily="34" charset="0"/>
              <a:buChar char="•"/>
            </a:pPr>
            <a:r>
              <a:rPr lang="en-IN" sz="2000" dirty="0" smtClean="0"/>
              <a:t>Software implementable in C and Java</a:t>
            </a:r>
          </a:p>
          <a:p>
            <a:pPr>
              <a:buFont typeface="Arial" pitchFamily="34" charset="0"/>
              <a:buChar char="•"/>
            </a:pPr>
            <a:r>
              <a:rPr lang="en-IN" sz="2000" dirty="0" smtClean="0"/>
              <a:t>Stronger and faster </a:t>
            </a:r>
          </a:p>
          <a:p>
            <a:pPr>
              <a:buFont typeface="Arial" pitchFamily="34" charset="0"/>
              <a:buChar char="•"/>
            </a:pPr>
            <a:r>
              <a:rPr lang="en-IN" sz="2000" dirty="0" smtClean="0"/>
              <a:t>Provide full specification and design details</a:t>
            </a:r>
          </a:p>
          <a:p>
            <a:pPr>
              <a:buFont typeface="Arial" pitchFamily="34" charset="0"/>
              <a:buChar char="•"/>
            </a:pPr>
            <a:endParaRPr lang="en-IN" sz="2000" dirty="0" smtClean="0"/>
          </a:p>
          <a:p>
            <a:r>
              <a:rPr lang="en-IN" sz="2000" dirty="0" smtClean="0"/>
              <a:t/>
            </a:r>
            <a:br>
              <a:rPr lang="en-IN" sz="2000" dirty="0" smtClean="0"/>
            </a:br>
            <a:endParaRPr lang="en-IN" sz="2000" dirty="0" smtClean="0"/>
          </a:p>
          <a:p>
            <a:pPr>
              <a:buFont typeface="Arial" pitchFamily="34" charset="0"/>
              <a:buChar char="•"/>
            </a:pPr>
            <a:endParaRPr lang="en-IN" sz="2000" u="sng" dirty="0" smtClean="0"/>
          </a:p>
          <a:p>
            <a:pPr>
              <a:buFont typeface="Arial" pitchFamily="34" charset="0"/>
              <a:buChar char="•"/>
            </a:pPr>
            <a:endParaRPr lang="en-IN" sz="2000" dirty="0"/>
          </a:p>
        </p:txBody>
      </p:sp>
    </p:spTree>
  </p:cSld>
  <p:clrMapOvr>
    <a:masterClrMapping/>
  </p:clrMapOvr>
  <p:transition>
    <p:cover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29600" cy="1399032"/>
          </a:xfrm>
        </p:spPr>
        <p:txBody>
          <a:bodyPr>
            <a:normAutofit/>
          </a:bodyPr>
          <a:lstStyle/>
          <a:p>
            <a:r>
              <a:rPr lang="en-IN" dirty="0" smtClean="0"/>
              <a:t>Data split/join</a:t>
            </a:r>
            <a:br>
              <a:rPr lang="en-IN" dirty="0" smtClean="0"/>
            </a:br>
            <a:endParaRPr lang="en-IN" dirty="0"/>
          </a:p>
        </p:txBody>
      </p:sp>
      <p:sp>
        <p:nvSpPr>
          <p:cNvPr id="3" name="Content Placeholder 2"/>
          <p:cNvSpPr>
            <a:spLocks noGrp="1"/>
          </p:cNvSpPr>
          <p:nvPr>
            <p:ph idx="1"/>
          </p:nvPr>
        </p:nvSpPr>
        <p:spPr>
          <a:xfrm>
            <a:off x="323528" y="980728"/>
            <a:ext cx="8229600" cy="4525963"/>
          </a:xfrm>
        </p:spPr>
        <p:txBody>
          <a:bodyPr>
            <a:normAutofit/>
          </a:bodyPr>
          <a:lstStyle/>
          <a:p>
            <a:r>
              <a:rPr lang="en-IN" sz="2000" dirty="0" smtClean="0"/>
              <a:t> Splitting  file in different parts with some extension (.part in our case). It then splitted and stored in our local system with extension .part.</a:t>
            </a:r>
          </a:p>
          <a:p>
            <a:r>
              <a:rPr lang="en-US" sz="2000" dirty="0" smtClean="0"/>
              <a:t>Here the byte array is use in which convert the </a:t>
            </a:r>
            <a:r>
              <a:rPr lang="en-US" sz="2000" dirty="0" smtClean="0"/>
              <a:t>file</a:t>
            </a:r>
            <a:r>
              <a:rPr lang="en-US" sz="2000" dirty="0" smtClean="0"/>
              <a:t> </a:t>
            </a:r>
            <a:r>
              <a:rPr lang="en-US" sz="2000" dirty="0" smtClean="0"/>
              <a:t>into equal number of </a:t>
            </a:r>
            <a:r>
              <a:rPr lang="en-US" sz="2000" dirty="0" smtClean="0"/>
              <a:t>parts</a:t>
            </a:r>
            <a:endParaRPr lang="en-US" sz="2000" dirty="0" smtClean="0"/>
          </a:p>
          <a:p>
            <a:r>
              <a:rPr lang="en-US" sz="2000" dirty="0" smtClean="0"/>
              <a:t>The name.0000.part naming of splitted files are use in sequencing  joining of splitted files.</a:t>
            </a:r>
          </a:p>
          <a:p>
            <a:endParaRPr lang="en-US" sz="2000" dirty="0" smtClean="0"/>
          </a:p>
          <a:p>
            <a:endParaRPr lang="en-US" sz="2000" dirty="0" smtClean="0"/>
          </a:p>
          <a:p>
            <a:endParaRPr lang="en-IN" sz="2000" dirty="0" smtClean="0"/>
          </a:p>
          <a:p>
            <a:endParaRPr lang="en-IN" sz="2000" dirty="0"/>
          </a:p>
        </p:txBody>
      </p:sp>
      <p:pic>
        <p:nvPicPr>
          <p:cNvPr id="8" name="Picture 2"/>
          <p:cNvPicPr>
            <a:picLocks noChangeAspect="1" noChangeArrowheads="1"/>
          </p:cNvPicPr>
          <p:nvPr/>
        </p:nvPicPr>
        <p:blipFill>
          <a:blip r:embed="rId2" cstate="print"/>
          <a:srcRect l="16771" t="9554" r="66233" b="71354"/>
          <a:stretch>
            <a:fillRect/>
          </a:stretch>
        </p:blipFill>
        <p:spPr bwMode="auto">
          <a:xfrm>
            <a:off x="395536" y="4516700"/>
            <a:ext cx="2952328" cy="186462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l="18454" t="10625" r="74905" b="73625"/>
          <a:stretch>
            <a:fillRect/>
          </a:stretch>
        </p:blipFill>
        <p:spPr bwMode="auto">
          <a:xfrm>
            <a:off x="6660232" y="4653136"/>
            <a:ext cx="1296144" cy="1728192"/>
          </a:xfrm>
          <a:prstGeom prst="rect">
            <a:avLst/>
          </a:prstGeom>
          <a:noFill/>
          <a:ln w="9525">
            <a:noFill/>
            <a:miter lim="800000"/>
            <a:headEnd/>
            <a:tailEnd/>
          </a:ln>
        </p:spPr>
      </p:pic>
      <p:sp>
        <p:nvSpPr>
          <p:cNvPr id="10" name="Right Arrow 9"/>
          <p:cNvSpPr/>
          <p:nvPr/>
        </p:nvSpPr>
        <p:spPr>
          <a:xfrm>
            <a:off x="3923928" y="5301208"/>
            <a:ext cx="20882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259632" y="6381328"/>
            <a:ext cx="2160240" cy="307777"/>
          </a:xfrm>
          <a:prstGeom prst="rect">
            <a:avLst/>
          </a:prstGeom>
          <a:noFill/>
        </p:spPr>
        <p:txBody>
          <a:bodyPr wrap="square" rtlCol="0">
            <a:spAutoFit/>
          </a:bodyPr>
          <a:lstStyle/>
          <a:p>
            <a:r>
              <a:rPr lang="en-US" sz="1400" b="1" dirty="0" smtClean="0"/>
              <a:t>(Splitted part)</a:t>
            </a:r>
            <a:endParaRPr lang="en-IN" sz="1400" b="1" dirty="0"/>
          </a:p>
        </p:txBody>
      </p:sp>
      <p:sp>
        <p:nvSpPr>
          <p:cNvPr id="12" name="TextBox 11"/>
          <p:cNvSpPr txBox="1"/>
          <p:nvPr/>
        </p:nvSpPr>
        <p:spPr>
          <a:xfrm>
            <a:off x="6948264" y="6381328"/>
            <a:ext cx="936104" cy="307777"/>
          </a:xfrm>
          <a:prstGeom prst="rect">
            <a:avLst/>
          </a:prstGeom>
          <a:noFill/>
        </p:spPr>
        <p:txBody>
          <a:bodyPr wrap="square" rtlCol="0">
            <a:spAutoFit/>
          </a:bodyPr>
          <a:lstStyle/>
          <a:p>
            <a:r>
              <a:rPr lang="en-US" sz="1400" b="1" dirty="0" smtClean="0"/>
              <a:t>(joined)</a:t>
            </a:r>
            <a:endParaRPr lang="en-IN" sz="1400" b="1" dirty="0"/>
          </a:p>
        </p:txBody>
      </p:sp>
    </p:spTree>
  </p:cSld>
  <p:clrMapOvr>
    <a:masterClrMapping/>
  </p:clrMapOvr>
  <p:transition>
    <p:wheel spokes="8"/>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457</TotalTime>
  <Words>455</Words>
  <Application>Microsoft Office PowerPoint</Application>
  <PresentationFormat>On-screen Show (4:3)</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Data Security Using CloudSplit</vt:lpstr>
      <vt:lpstr>Introduction</vt:lpstr>
      <vt:lpstr>Current problem </vt:lpstr>
      <vt:lpstr>How the project solve this problem...</vt:lpstr>
      <vt:lpstr>working</vt:lpstr>
      <vt:lpstr>Modules</vt:lpstr>
      <vt:lpstr>LSB Steganography</vt:lpstr>
      <vt:lpstr>Encryption/Decryption (AES) </vt:lpstr>
      <vt:lpstr>Data split/join </vt:lpstr>
      <vt:lpstr>Compression/Decompression </vt:lpstr>
      <vt:lpstr>Download and upload</vt:lpstr>
      <vt:lpstr>Application </vt:lpstr>
      <vt:lpstr>           Demonstration…. </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 Using CloudSplit</dc:title>
  <dc:creator>PARVEEN</dc:creator>
  <cp:lastModifiedBy>PARVEEN</cp:lastModifiedBy>
  <cp:revision>18</cp:revision>
  <dcterms:created xsi:type="dcterms:W3CDTF">2019-04-24T09:14:35Z</dcterms:created>
  <dcterms:modified xsi:type="dcterms:W3CDTF">2019-04-26T04:57:22Z</dcterms:modified>
</cp:coreProperties>
</file>