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58" r:id="rId3"/>
    <p:sldId id="257" r:id="rId4"/>
    <p:sldId id="259" r:id="rId5"/>
    <p:sldId id="260" r:id="rId6"/>
    <p:sldId id="261" r:id="rId7"/>
    <p:sldId id="263" r:id="rId8"/>
    <p:sldId id="264" r:id="rId9"/>
    <p:sldId id="265" r:id="rId10"/>
    <p:sldId id="266" r:id="rId11"/>
    <p:sldId id="267" r:id="rId12"/>
    <p:sldId id="268" r:id="rId13"/>
    <p:sldId id="269" r:id="rId14"/>
    <p:sldId id="270"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1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3/30/2020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773362"/>
          </a:xfrm>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Artificial Intelligence</a:t>
            </a:r>
            <a:br>
              <a:rPr lang="en-US" b="1" dirty="0" smtClean="0"/>
            </a:br>
            <a:r>
              <a:rPr lang="en-US" b="1" dirty="0" smtClean="0"/>
              <a:t>BCA-</a:t>
            </a:r>
            <a:r>
              <a:rPr lang="en-US" b="1" dirty="0" err="1" smtClean="0"/>
              <a:t>VIth</a:t>
            </a:r>
            <a:r>
              <a:rPr lang="en-US" b="1" dirty="0" smtClean="0"/>
              <a:t> </a:t>
            </a:r>
            <a:r>
              <a:rPr lang="en-US" b="1" dirty="0" err="1" smtClean="0"/>
              <a:t>Sem</a:t>
            </a:r>
            <a:r>
              <a:rPr lang="en-US" b="1" dirty="0" smtClean="0"/>
              <a:t/>
            </a:r>
            <a:br>
              <a:rPr lang="en-US" b="1" dirty="0" smtClean="0"/>
            </a:br>
            <a:r>
              <a:rPr lang="en-US" b="1" dirty="0" smtClean="0"/>
              <a:t/>
            </a:r>
            <a:br>
              <a:rPr lang="en-US" b="1" dirty="0" smtClean="0"/>
            </a:br>
            <a:r>
              <a:rPr lang="en-US" sz="2700" b="1" dirty="0" smtClean="0"/>
              <a:t>By :-</a:t>
            </a:r>
            <a:br>
              <a:rPr lang="en-US" sz="2700" b="1" dirty="0" smtClean="0"/>
            </a:br>
            <a:r>
              <a:rPr lang="en-US" sz="2700" b="1" dirty="0" smtClean="0"/>
              <a:t>Dr. Pooja Nagpal</a:t>
            </a:r>
            <a:r>
              <a:rPr lang="en-US" sz="4000" b="1" dirty="0" smtClean="0"/>
              <a:t/>
            </a:r>
            <a:br>
              <a:rPr lang="en-US" sz="4000" b="1" dirty="0" smtClean="0"/>
            </a:br>
            <a:r>
              <a:rPr lang="en-US" sz="2200" b="1" dirty="0" err="1" smtClean="0"/>
              <a:t>Asst.Prof</a:t>
            </a:r>
            <a:r>
              <a:rPr lang="en-US" sz="2200" b="1" dirty="0" smtClean="0"/>
              <a:t>.(HIMT)Rohtak</a:t>
            </a:r>
            <a:r>
              <a:rPr lang="en-US" sz="2700" b="1" dirty="0" smtClean="0"/>
              <a:t/>
            </a:r>
            <a:br>
              <a:rPr lang="en-US" sz="2700"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t>
            </a:r>
            <a:endParaRPr lang="en-US" dirty="0"/>
          </a:p>
        </p:txBody>
      </p:sp>
      <p:sp>
        <p:nvSpPr>
          <p:cNvPr id="3" name="Content Placeholder 2"/>
          <p:cNvSpPr>
            <a:spLocks noGrp="1"/>
          </p:cNvSpPr>
          <p:nvPr>
            <p:ph idx="1"/>
          </p:nvPr>
        </p:nvSpPr>
        <p:spPr>
          <a:xfrm>
            <a:off x="457200" y="3276600"/>
            <a:ext cx="8229600" cy="2849563"/>
          </a:xfrm>
        </p:spPr>
        <p:txBody>
          <a:bodyPr>
            <a:normAutofit fontScale="77500" lnSpcReduction="20000"/>
          </a:bodyPr>
          <a:lstStyle/>
          <a:p>
            <a:pPr algn="ctr">
              <a:buNone/>
            </a:pPr>
            <a:r>
              <a:rPr lang="en-US" dirty="0" smtClean="0"/>
              <a:t>     </a:t>
            </a:r>
            <a:r>
              <a:rPr lang="en-US" b="1" u="sng" dirty="0" smtClean="0"/>
              <a:t>Topic covered</a:t>
            </a:r>
          </a:p>
          <a:p>
            <a:pPr algn="just">
              <a:buNone/>
            </a:pPr>
            <a:r>
              <a:rPr lang="en-US" dirty="0" smtClean="0"/>
              <a:t>     Natural language processing : Introduction syntactic processing, Semantic processing, Discourse and pragmatic processing. Learning: Introduction learning, Rote learning, Learning by taking advice, Learning in problem solving, Learning from example-induction, Explanation based learning. Expert System: Introduction, Representing using domain specific knowledge, Expert system shells.</a:t>
            </a:r>
          </a:p>
          <a:p>
            <a:endParaRPr lang="en-US" dirty="0" smtClean="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fontScale="90000"/>
          </a:bodyPr>
          <a:lstStyle/>
          <a:p>
            <a:pPr algn="l"/>
            <a:r>
              <a:rPr lang="en-US" sz="2700" b="1" dirty="0" smtClean="0"/>
              <a:t/>
            </a:r>
            <a:br>
              <a:rPr lang="en-US" sz="2700" b="1" dirty="0" smtClean="0"/>
            </a:br>
            <a:r>
              <a:rPr lang="en-US" sz="2700" b="1" dirty="0" smtClean="0"/>
              <a:t/>
            </a:r>
            <a:br>
              <a:rPr lang="en-US" sz="2700" b="1" dirty="0" smtClean="0"/>
            </a:br>
            <a:r>
              <a:rPr lang="en-US" sz="2700" b="1" dirty="0" smtClean="0"/>
              <a:t/>
            </a:r>
            <a:br>
              <a:rPr lang="en-US" sz="2700" b="1" dirty="0" smtClean="0"/>
            </a:br>
            <a:r>
              <a:rPr lang="en-US" sz="2700" b="1" dirty="0" smtClean="0"/>
              <a:t>5.Learning in Problem Solving</a:t>
            </a:r>
            <a:r>
              <a:rPr lang="en-US" dirty="0" smtClean="0"/>
              <a:t/>
            </a:r>
            <a:br>
              <a:rPr lang="en-US" dirty="0" smtClean="0"/>
            </a:br>
            <a:endParaRPr lang="en-US" dirty="0"/>
          </a:p>
        </p:txBody>
      </p:sp>
      <p:sp>
        <p:nvSpPr>
          <p:cNvPr id="3" name="Content Placeholder 2"/>
          <p:cNvSpPr>
            <a:spLocks noGrp="1"/>
          </p:cNvSpPr>
          <p:nvPr>
            <p:ph idx="1"/>
          </p:nvPr>
        </p:nvSpPr>
        <p:spPr>
          <a:xfrm>
            <a:off x="457200" y="838200"/>
            <a:ext cx="8229600" cy="5181600"/>
          </a:xfrm>
        </p:spPr>
        <p:txBody>
          <a:bodyPr>
            <a:normAutofit fontScale="40000" lnSpcReduction="20000"/>
          </a:bodyPr>
          <a:lstStyle/>
          <a:p>
            <a:r>
              <a:rPr lang="en-US" sz="5500" dirty="0" smtClean="0"/>
              <a:t>Humans have a tendency to learn by solving various real world problems.</a:t>
            </a:r>
          </a:p>
          <a:p>
            <a:r>
              <a:rPr lang="en-US" sz="5500" dirty="0" smtClean="0"/>
              <a:t>The forms or representation, or the exact entity, problem solving principle is based on reinforcement learning.</a:t>
            </a:r>
          </a:p>
          <a:p>
            <a:r>
              <a:rPr lang="en-US" sz="5500" dirty="0" smtClean="0"/>
              <a:t>Therefore, repeating certain action results in desirable outcome while the action is avoided if it results into undesirable outcomes.</a:t>
            </a:r>
          </a:p>
          <a:p>
            <a:r>
              <a:rPr lang="en-US" sz="5500" dirty="0" smtClean="0"/>
              <a:t>As the outcomes have to be evaluated, this type of learning also involves the definition of a utility function. This function shows how much is a particular outcome worth?</a:t>
            </a:r>
          </a:p>
          <a:p>
            <a:r>
              <a:rPr lang="en-US" sz="5500" dirty="0" smtClean="0"/>
              <a:t>There are several research issues which include the identification of the learning rate, time and algorithm complexity, convergence, representation (frame and qualification problems), handling of uncertainty (ramification problem), </a:t>
            </a:r>
            <a:r>
              <a:rPr lang="en-US" sz="5500" dirty="0" err="1" smtClean="0"/>
              <a:t>adaptivity</a:t>
            </a:r>
            <a:r>
              <a:rPr lang="en-US" sz="5500" dirty="0" smtClean="0"/>
              <a:t> and "unlearning" etc.</a:t>
            </a:r>
          </a:p>
          <a:p>
            <a:r>
              <a:rPr lang="en-US" sz="5500" dirty="0" smtClean="0"/>
              <a:t>In reinforcement learning, the system (and thus the developer) know the desirable outcomes but does not know which actions result into desirable outcomes.</a:t>
            </a:r>
          </a:p>
          <a:p>
            <a:pPr>
              <a:buNone/>
            </a:pPr>
            <a:r>
              <a:rPr lang="en-US" dirty="0" smtClean="0"/>
              <a:t/>
            </a:r>
            <a:br>
              <a:rPr lang="en-US" dirty="0" smtClean="0"/>
            </a:b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70000" lnSpcReduction="20000"/>
          </a:bodyPr>
          <a:lstStyle/>
          <a:p>
            <a:r>
              <a:rPr lang="en-US" dirty="0" smtClean="0"/>
              <a:t>In such a problem or domain, the effects of performing the actions are usually compounded with side-effects. Thus, it becomes impossible to specify the actions to be performed in accordance to the given parameters.</a:t>
            </a:r>
          </a:p>
          <a:p>
            <a:r>
              <a:rPr lang="en-US" dirty="0" smtClean="0"/>
              <a:t>Q-Learning is the most widely used reinforcement learning algorithm.</a:t>
            </a:r>
          </a:p>
          <a:p>
            <a:r>
              <a:rPr lang="en-US" dirty="0" smtClean="0"/>
              <a:t>The main part of an algorithm is a simple value iteration update. For each state 'S', from the state set S, and for each action, a, from the action set 'A', it is possible to calculate an update to its expected reduction reward value, with the following expression:</a:t>
            </a:r>
            <a:br>
              <a:rPr lang="en-US" dirty="0" smtClean="0"/>
            </a:br>
            <a:r>
              <a:rPr lang="en-US" dirty="0" smtClean="0"/>
              <a:t/>
            </a:r>
            <a:br>
              <a:rPr lang="en-US" dirty="0" smtClean="0"/>
            </a:br>
            <a:r>
              <a:rPr lang="en-US" dirty="0" smtClean="0"/>
              <a:t>Q(</a:t>
            </a:r>
            <a:r>
              <a:rPr lang="en-US" dirty="0" err="1" smtClean="0"/>
              <a:t>s</a:t>
            </a:r>
            <a:r>
              <a:rPr lang="en-US" baseline="-25000" dirty="0" err="1" smtClean="0"/>
              <a:t>t</a:t>
            </a:r>
            <a:r>
              <a:rPr lang="en-US" dirty="0" smtClean="0"/>
              <a:t>, a</a:t>
            </a:r>
            <a:r>
              <a:rPr lang="en-US" baseline="-25000" dirty="0" smtClean="0"/>
              <a:t>t</a:t>
            </a:r>
            <a:r>
              <a:rPr lang="en-US" dirty="0" smtClean="0"/>
              <a:t>) ←  Q(</a:t>
            </a:r>
            <a:r>
              <a:rPr lang="en-US" dirty="0" err="1" smtClean="0"/>
              <a:t>s</a:t>
            </a:r>
            <a:r>
              <a:rPr lang="en-US" baseline="-25000" dirty="0" err="1" smtClean="0"/>
              <a:t>t</a:t>
            </a:r>
            <a:r>
              <a:rPr lang="en-US" dirty="0" smtClean="0"/>
              <a:t>, a</a:t>
            </a:r>
            <a:r>
              <a:rPr lang="en-US" baseline="-25000" dirty="0" smtClean="0"/>
              <a:t>t</a:t>
            </a:r>
            <a:r>
              <a:rPr lang="en-US" dirty="0" smtClean="0"/>
              <a:t>) + </a:t>
            </a:r>
            <a:r>
              <a:rPr lang="en-US" dirty="0" err="1" smtClean="0"/>
              <a:t>α</a:t>
            </a:r>
            <a:r>
              <a:rPr lang="en-US" baseline="-25000" dirty="0" err="1" smtClean="0"/>
              <a:t>t</a:t>
            </a:r>
            <a:r>
              <a:rPr lang="en-US" dirty="0" smtClean="0"/>
              <a:t> (</a:t>
            </a:r>
            <a:r>
              <a:rPr lang="en-US" dirty="0" err="1" smtClean="0"/>
              <a:t>s</a:t>
            </a:r>
            <a:r>
              <a:rPr lang="en-US" baseline="-25000" dirty="0" err="1" smtClean="0"/>
              <a:t>t</a:t>
            </a:r>
            <a:r>
              <a:rPr lang="en-US" dirty="0" smtClean="0"/>
              <a:t>, a</a:t>
            </a:r>
            <a:r>
              <a:rPr lang="en-US" baseline="-25000" dirty="0" smtClean="0"/>
              <a:t>t</a:t>
            </a:r>
            <a:r>
              <a:rPr lang="en-US" dirty="0" smtClean="0"/>
              <a:t>) [</a:t>
            </a:r>
            <a:r>
              <a:rPr lang="en-US" dirty="0" err="1" smtClean="0"/>
              <a:t>r</a:t>
            </a:r>
            <a:r>
              <a:rPr lang="en-US" baseline="-25000" dirty="0" err="1" smtClean="0"/>
              <a:t>t</a:t>
            </a:r>
            <a:r>
              <a:rPr lang="en-US" dirty="0" smtClean="0"/>
              <a:t> + </a:t>
            </a:r>
            <a:r>
              <a:rPr lang="en-US" dirty="0" err="1" smtClean="0"/>
              <a:t>γmax</a:t>
            </a:r>
            <a:r>
              <a:rPr lang="en-US" baseline="-25000" dirty="0" err="1" smtClean="0"/>
              <a:t>a</a:t>
            </a:r>
            <a:r>
              <a:rPr lang="en-US" dirty="0" err="1" smtClean="0"/>
              <a:t>Q</a:t>
            </a:r>
            <a:r>
              <a:rPr lang="en-US" dirty="0" smtClean="0"/>
              <a:t> (s</a:t>
            </a:r>
            <a:r>
              <a:rPr lang="en-US" baseline="-25000" dirty="0" smtClean="0"/>
              <a:t>t+1</a:t>
            </a:r>
            <a:r>
              <a:rPr lang="en-US" dirty="0" smtClean="0"/>
              <a:t>, a) - Q(</a:t>
            </a:r>
            <a:r>
              <a:rPr lang="en-US" dirty="0" err="1" smtClean="0"/>
              <a:t>s</a:t>
            </a:r>
            <a:r>
              <a:rPr lang="en-US" baseline="-25000" dirty="0" err="1" smtClean="0"/>
              <a:t>t</a:t>
            </a:r>
            <a:r>
              <a:rPr lang="en-US" dirty="0" smtClean="0"/>
              <a:t>, a</a:t>
            </a:r>
            <a:r>
              <a:rPr lang="en-US" baseline="-25000" dirty="0" smtClean="0"/>
              <a:t>t</a:t>
            </a:r>
            <a:r>
              <a:rPr lang="en-US" dirty="0" smtClean="0"/>
              <a:t>)]</a:t>
            </a:r>
          </a:p>
          <a:p>
            <a:pPr>
              <a:buNone/>
            </a:pPr>
            <a:endParaRPr lang="en-US" dirty="0" smtClean="0"/>
          </a:p>
          <a:p>
            <a:r>
              <a:rPr lang="en-US" dirty="0" smtClean="0"/>
              <a:t>where </a:t>
            </a:r>
            <a:r>
              <a:rPr lang="en-US" dirty="0" err="1" smtClean="0"/>
              <a:t>r</a:t>
            </a:r>
            <a:r>
              <a:rPr lang="en-US" baseline="-25000" dirty="0" err="1" smtClean="0"/>
              <a:t>t</a:t>
            </a:r>
            <a:r>
              <a:rPr lang="en-US" dirty="0" smtClean="0"/>
              <a:t> is a real reward at time t, </a:t>
            </a:r>
            <a:r>
              <a:rPr lang="en-US" dirty="0" err="1" smtClean="0"/>
              <a:t>α</a:t>
            </a:r>
            <a:r>
              <a:rPr lang="en-US" baseline="-25000" dirty="0" err="1" smtClean="0"/>
              <a:t>t</a:t>
            </a:r>
            <a:r>
              <a:rPr lang="en-US" dirty="0" smtClean="0"/>
              <a:t>(</a:t>
            </a:r>
            <a:r>
              <a:rPr lang="en-US" dirty="0" err="1" smtClean="0"/>
              <a:t>s,a</a:t>
            </a:r>
            <a:r>
              <a:rPr lang="en-US" dirty="0" smtClean="0"/>
              <a:t>) are the learning rates such that 0 ≤ </a:t>
            </a:r>
            <a:r>
              <a:rPr lang="en-US" dirty="0" err="1" smtClean="0"/>
              <a:t>α</a:t>
            </a:r>
            <a:r>
              <a:rPr lang="en-US" baseline="-25000" dirty="0" err="1" smtClean="0"/>
              <a:t>t</a:t>
            </a:r>
            <a:r>
              <a:rPr lang="en-US" dirty="0" smtClean="0"/>
              <a:t>(</a:t>
            </a:r>
            <a:r>
              <a:rPr lang="en-US" dirty="0" err="1" smtClean="0"/>
              <a:t>s,a</a:t>
            </a:r>
            <a:r>
              <a:rPr lang="en-US" dirty="0" smtClean="0"/>
              <a:t>) ≤ 1, and γ is the discount factor such that 0 ≤ γ &lt; 1.</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Expert System</a:t>
            </a:r>
            <a:br>
              <a:rPr lang="en-US" b="1" dirty="0" smtClean="0"/>
            </a:br>
            <a:endParaRPr lang="en-US" b="1" dirty="0"/>
          </a:p>
        </p:txBody>
      </p:sp>
      <p:sp>
        <p:nvSpPr>
          <p:cNvPr id="3" name="Content Placeholder 2"/>
          <p:cNvSpPr>
            <a:spLocks noGrp="1"/>
          </p:cNvSpPr>
          <p:nvPr>
            <p:ph idx="1"/>
          </p:nvPr>
        </p:nvSpPr>
        <p:spPr>
          <a:xfrm>
            <a:off x="457200" y="1219200"/>
            <a:ext cx="8229600" cy="4906963"/>
          </a:xfrm>
        </p:spPr>
        <p:txBody>
          <a:bodyPr>
            <a:normAutofit/>
          </a:bodyPr>
          <a:lstStyle/>
          <a:p>
            <a:pPr>
              <a:buNone/>
            </a:pPr>
            <a:r>
              <a:rPr lang="en-US" b="1" dirty="0" smtClean="0"/>
              <a:t>What is expert system?</a:t>
            </a:r>
            <a:endParaRPr lang="en-US" dirty="0" smtClean="0"/>
          </a:p>
          <a:p>
            <a:r>
              <a:rPr lang="en-US" dirty="0" smtClean="0"/>
              <a:t>The expert system is a computer program which is developed by using AI technologies to solve the complex problems in a particular field.</a:t>
            </a:r>
          </a:p>
          <a:p>
            <a:r>
              <a:rPr lang="en-US" dirty="0" smtClean="0"/>
              <a:t>The computer program consists of expert level knowledge to respond properly.</a:t>
            </a:r>
          </a:p>
          <a:p>
            <a:r>
              <a:rPr lang="en-US" dirty="0" smtClean="0"/>
              <a:t>The expert system should be reliable, highly responsive and understandable.</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Components of Expert System</a:t>
            </a:r>
            <a:r>
              <a:rPr lang="en-US" dirty="0" smtClean="0"/>
              <a:t/>
            </a:r>
            <a:br>
              <a:rPr lang="en-US" dirty="0" smtClean="0"/>
            </a:br>
            <a:endParaRPr lang="en-US" dirty="0"/>
          </a:p>
        </p:txBody>
      </p:sp>
      <p:pic>
        <p:nvPicPr>
          <p:cNvPr id="1026" name="Picture 2" descr="C:\Users\HP\Desktop\expert-system.jpeg"/>
          <p:cNvPicPr>
            <a:picLocks noGrp="1" noChangeAspect="1" noChangeArrowheads="1"/>
          </p:cNvPicPr>
          <p:nvPr>
            <p:ph idx="1"/>
          </p:nvPr>
        </p:nvPicPr>
        <p:blipFill>
          <a:blip r:embed="rId2"/>
          <a:srcRect/>
          <a:stretch>
            <a:fillRect/>
          </a:stretch>
        </p:blipFill>
        <p:spPr bwMode="auto">
          <a:xfrm>
            <a:off x="1295400" y="1447800"/>
            <a:ext cx="6477000" cy="3758406"/>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basic components of an expert system are given below:</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
            </a:r>
            <a:br>
              <a:rPr lang="en-US" dirty="0" smtClean="0"/>
            </a:br>
            <a:r>
              <a:rPr lang="en-US" b="1" dirty="0" smtClean="0"/>
              <a:t>1. User interface</a:t>
            </a:r>
            <a:r>
              <a:rPr lang="en-US" dirty="0" smtClean="0"/>
              <a:t/>
            </a:r>
            <a:br>
              <a:rPr lang="en-US" dirty="0" smtClean="0"/>
            </a:br>
            <a:r>
              <a:rPr lang="en-US" dirty="0" smtClean="0"/>
              <a:t>It is a software which provides communication access between user and the system.</a:t>
            </a:r>
            <a:br>
              <a:rPr lang="en-US" dirty="0" smtClean="0"/>
            </a:br>
            <a:r>
              <a:rPr lang="en-US" b="1" dirty="0" smtClean="0"/>
              <a:t>For example:</a:t>
            </a:r>
            <a:r>
              <a:rPr lang="en-US" dirty="0" smtClean="0"/>
              <a:t> If an user asks questions, then the system responds with an answer.  </a:t>
            </a:r>
            <a:br>
              <a:rPr lang="en-US" dirty="0" smtClean="0"/>
            </a:br>
            <a:r>
              <a:rPr lang="en-US" dirty="0" smtClean="0"/>
              <a:t/>
            </a:r>
            <a:br>
              <a:rPr lang="en-US" dirty="0" smtClean="0"/>
            </a:br>
            <a:r>
              <a:rPr lang="en-US" b="1" dirty="0" smtClean="0"/>
              <a:t>2. Knowledge base</a:t>
            </a:r>
            <a:r>
              <a:rPr lang="en-US" dirty="0" smtClean="0"/>
              <a:t/>
            </a:r>
            <a:br>
              <a:rPr lang="en-US" dirty="0" smtClean="0"/>
            </a:br>
            <a:r>
              <a:rPr lang="en-US" dirty="0" smtClean="0"/>
              <a:t>Knowledge base contains expert level knowledge of a particular field that is stored in knowledge representational form.</a:t>
            </a:r>
            <a:br>
              <a:rPr lang="en-US" dirty="0" smtClean="0"/>
            </a:br>
            <a:r>
              <a:rPr lang="en-US" dirty="0" smtClean="0"/>
              <a:t/>
            </a:r>
            <a:br>
              <a:rPr lang="en-US" dirty="0" smtClean="0"/>
            </a:br>
            <a:r>
              <a:rPr lang="en-US" b="1" dirty="0" smtClean="0"/>
              <a:t>3. Inference engine</a:t>
            </a:r>
            <a:r>
              <a:rPr lang="en-US" dirty="0" smtClean="0"/>
              <a:t/>
            </a:r>
            <a:br>
              <a:rPr lang="en-US" dirty="0" smtClean="0"/>
            </a:br>
            <a:r>
              <a:rPr lang="en-US" dirty="0" smtClean="0"/>
              <a:t>The Inference engine is a software used to perform the inference reasoning tasks. It uses the knowledge which is stored in the knowledge base and then the information is provided by the user to conclude a new knowledge.</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70000" lnSpcReduction="20000"/>
          </a:bodyPr>
          <a:lstStyle/>
          <a:p>
            <a:pPr>
              <a:buNone/>
            </a:pPr>
            <a:r>
              <a:rPr lang="en-US" sz="3400" b="1" dirty="0" smtClean="0"/>
              <a:t>    What is shell?</a:t>
            </a:r>
          </a:p>
          <a:p>
            <a:pPr>
              <a:buNone/>
            </a:pPr>
            <a:endParaRPr lang="en-US" dirty="0" smtClean="0"/>
          </a:p>
          <a:p>
            <a:r>
              <a:rPr lang="en-US" dirty="0" smtClean="0"/>
              <a:t>A shell is a specially designed tool on the basis of  the requirements of particular application.</a:t>
            </a:r>
          </a:p>
          <a:p>
            <a:r>
              <a:rPr lang="en-US" dirty="0" smtClean="0"/>
              <a:t>Thus,  the user provides the knowledge base to the shell.</a:t>
            </a:r>
            <a:br>
              <a:rPr lang="en-US" dirty="0" smtClean="0"/>
            </a:br>
            <a:r>
              <a:rPr lang="en-US" b="1" dirty="0" smtClean="0"/>
              <a:t>For Example:</a:t>
            </a:r>
            <a:r>
              <a:rPr lang="en-US" dirty="0" smtClean="0"/>
              <a:t/>
            </a:r>
            <a:br>
              <a:rPr lang="en-US" dirty="0" smtClean="0"/>
            </a:br>
            <a:r>
              <a:rPr lang="en-US" dirty="0" smtClean="0"/>
              <a:t>Shell manages the input and output operations</a:t>
            </a:r>
            <a:br>
              <a:rPr lang="en-US" dirty="0" smtClean="0"/>
            </a:br>
            <a:r>
              <a:rPr lang="en-US" dirty="0" smtClean="0"/>
              <a:t>Shell processes the information which is provided by the </a:t>
            </a:r>
            <a:r>
              <a:rPr lang="en-US" dirty="0" err="1" smtClean="0"/>
              <a:t>user,and</a:t>
            </a:r>
            <a:r>
              <a:rPr lang="en-US" dirty="0" smtClean="0"/>
              <a:t> then compares with the concept stored in the knowledge base, and provides the solution for a particular problem.</a:t>
            </a:r>
          </a:p>
          <a:p>
            <a:pPr>
              <a:buNone/>
            </a:pPr>
            <a:endParaRPr lang="en-US" dirty="0" smtClean="0"/>
          </a:p>
          <a:p>
            <a:r>
              <a:rPr lang="en-US" b="1" dirty="0" smtClean="0"/>
              <a:t>Benefits of Expert System</a:t>
            </a:r>
            <a:endParaRPr lang="en-US" dirty="0" smtClean="0"/>
          </a:p>
          <a:p>
            <a:r>
              <a:rPr lang="en-US" b="1" dirty="0" smtClean="0"/>
              <a:t>Some important benefits of an expert system are listed below:</a:t>
            </a:r>
            <a:r>
              <a:rPr lang="en-US" dirty="0" smtClean="0"/>
              <a:t/>
            </a:r>
            <a:br>
              <a:rPr lang="en-US" dirty="0" smtClean="0"/>
            </a:br>
            <a:r>
              <a:rPr lang="en-US" dirty="0" smtClean="0"/>
              <a:t/>
            </a:r>
            <a:br>
              <a:rPr lang="en-US" dirty="0" smtClean="0"/>
            </a:br>
            <a:r>
              <a:rPr lang="en-US" dirty="0" smtClean="0"/>
              <a:t>1. Knowledge Sharing.</a:t>
            </a:r>
            <a:br>
              <a:rPr lang="en-US" dirty="0" smtClean="0"/>
            </a:br>
            <a:r>
              <a:rPr lang="en-US" dirty="0" smtClean="0"/>
              <a:t>2. Reduces errors and inconsistency</a:t>
            </a:r>
            <a:br>
              <a:rPr lang="en-US" dirty="0" smtClean="0"/>
            </a:br>
            <a:r>
              <a:rPr lang="en-US" dirty="0" smtClean="0"/>
              <a:t>3. Allows non expert users to reach scientifically proven conclusions.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Natural language processing</a:t>
            </a:r>
            <a:endParaRPr lang="en-US" dirty="0"/>
          </a:p>
        </p:txBody>
      </p:sp>
      <p:sp>
        <p:nvSpPr>
          <p:cNvPr id="3" name="Content Placeholder 2"/>
          <p:cNvSpPr>
            <a:spLocks noGrp="1"/>
          </p:cNvSpPr>
          <p:nvPr>
            <p:ph idx="1"/>
          </p:nvPr>
        </p:nvSpPr>
        <p:spPr>
          <a:xfrm>
            <a:off x="457200" y="1447800"/>
            <a:ext cx="8229600" cy="4678363"/>
          </a:xfrm>
        </p:spPr>
        <p:txBody>
          <a:bodyPr>
            <a:normAutofit fontScale="62500" lnSpcReduction="20000"/>
          </a:bodyPr>
          <a:lstStyle/>
          <a:p>
            <a:pPr algn="just"/>
            <a:r>
              <a:rPr lang="en-US" dirty="0" smtClean="0"/>
              <a:t>Natural Language Processing (NLP) is a branch of AI that helps computers to understand, interpret and manipulate human language.</a:t>
            </a:r>
          </a:p>
          <a:p>
            <a:pPr algn="just"/>
            <a:r>
              <a:rPr lang="en-US" dirty="0" smtClean="0"/>
              <a:t>NLP helps developers to organize and structure knowledge to perform tasks like translation, summarization, named entity recognition, relationship extraction, speech recognition, topic segmentation, etc.</a:t>
            </a:r>
          </a:p>
          <a:p>
            <a:pPr algn="just"/>
            <a:r>
              <a:rPr lang="en-US" dirty="0" smtClean="0"/>
              <a:t>NLP is a way of computers to analyze, understand and derive meaning from a human languages such as English, Spanish, Hindi, etc.</a:t>
            </a:r>
          </a:p>
          <a:p>
            <a:pPr algn="just">
              <a:buNone/>
            </a:pPr>
            <a:endParaRPr lang="en-US" dirty="0" smtClean="0"/>
          </a:p>
          <a:p>
            <a:pPr algn="just">
              <a:buFont typeface="Wingdings" pitchFamily="2" charset="2"/>
              <a:buChar char="Ø"/>
            </a:pPr>
            <a:r>
              <a:rPr lang="en-US" b="1" dirty="0" smtClean="0"/>
              <a:t>How does NLP work?</a:t>
            </a:r>
          </a:p>
          <a:p>
            <a:pPr algn="just">
              <a:buNone/>
            </a:pPr>
            <a:endParaRPr lang="en-US" b="1" dirty="0" smtClean="0"/>
          </a:p>
          <a:p>
            <a:pPr algn="just"/>
            <a:r>
              <a:rPr lang="en-US" dirty="0" smtClean="0"/>
              <a:t>Before we learn how NLP works, let's understand how humans use language-</a:t>
            </a:r>
          </a:p>
          <a:p>
            <a:pPr algn="just"/>
            <a:r>
              <a:rPr lang="en-US" dirty="0" smtClean="0"/>
              <a:t>Every day, we say thousand of a word that other people interpret to do countless things. We, consider it as a simple communication, but we all know that words run much deeper than that. There is always some context that we derive from what we say and how we say it., NLP never focuses on voice modulation; it does draw on contextual pattern</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Components of NLP</a:t>
            </a:r>
            <a:br>
              <a:rPr lang="en-US" b="1" dirty="0" smtClean="0"/>
            </a:br>
            <a:endParaRPr lang="en-US" dirty="0"/>
          </a:p>
        </p:txBody>
      </p:sp>
      <p:sp>
        <p:nvSpPr>
          <p:cNvPr id="3" name="Content Placeholder 2"/>
          <p:cNvSpPr>
            <a:spLocks noGrp="1"/>
          </p:cNvSpPr>
          <p:nvPr>
            <p:ph idx="1"/>
          </p:nvPr>
        </p:nvSpPr>
        <p:spPr>
          <a:xfrm>
            <a:off x="457200" y="1295400"/>
            <a:ext cx="8229600" cy="4830763"/>
          </a:xfrm>
        </p:spPr>
        <p:txBody>
          <a:bodyPr>
            <a:normAutofit fontScale="92500" lnSpcReduction="20000"/>
          </a:bodyPr>
          <a:lstStyle/>
          <a:p>
            <a:pPr>
              <a:buNone/>
            </a:pPr>
            <a:r>
              <a:rPr lang="en-US" dirty="0" smtClean="0"/>
              <a:t>    Five main Component of Natural Language processing are:</a:t>
            </a:r>
          </a:p>
          <a:p>
            <a:pPr>
              <a:buNone/>
            </a:pPr>
            <a:endParaRPr lang="en-US" dirty="0" smtClean="0"/>
          </a:p>
          <a:p>
            <a:r>
              <a:rPr lang="en-US" dirty="0" smtClean="0"/>
              <a:t> Lexical Analysis</a:t>
            </a:r>
          </a:p>
          <a:p>
            <a:r>
              <a:rPr lang="en-US" dirty="0" smtClean="0"/>
              <a:t>Syntactic Analysis</a:t>
            </a:r>
          </a:p>
          <a:p>
            <a:r>
              <a:rPr lang="en-US" dirty="0" smtClean="0"/>
              <a:t>Semantic Analysis</a:t>
            </a:r>
          </a:p>
          <a:p>
            <a:r>
              <a:rPr lang="en-US" dirty="0" smtClean="0"/>
              <a:t>Discourse Integration</a:t>
            </a:r>
          </a:p>
          <a:p>
            <a:r>
              <a:rPr lang="en-US" dirty="0" smtClean="0"/>
              <a:t>Pragmatic Analysis</a:t>
            </a:r>
          </a:p>
          <a:p>
            <a:pPr>
              <a:buNone/>
            </a:pPr>
            <a:r>
              <a:rPr lang="en-US" dirty="0" smtClean="0"/>
              <a:t/>
            </a:r>
            <a:br>
              <a:rPr lang="en-US" dirty="0" smtClean="0"/>
            </a:b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1"/>
            <a:ext cx="8534400" cy="5293757"/>
          </a:xfrm>
          <a:prstGeom prst="rect">
            <a:avLst/>
          </a:prstGeom>
        </p:spPr>
        <p:txBody>
          <a:bodyPr wrap="square">
            <a:spAutoFit/>
          </a:bodyPr>
          <a:lstStyle/>
          <a:p>
            <a:pPr>
              <a:buFont typeface="Wingdings" pitchFamily="2" charset="2"/>
              <a:buChar char="Ø"/>
            </a:pPr>
            <a:r>
              <a:rPr lang="en-US" sz="2000" b="1" dirty="0" smtClean="0"/>
              <a:t>Lexical Analysis</a:t>
            </a:r>
            <a:endParaRPr lang="en-US" sz="2000" dirty="0" smtClean="0"/>
          </a:p>
          <a:p>
            <a:r>
              <a:rPr lang="en-US" sz="2000" dirty="0" smtClean="0"/>
              <a:t>Lexical analysis is a vocabulary that includes its words and expressions. It depicts analyzing, identifying and description of the structure of words. It includes dividing a text into paragraphs, words and the sentences Individual words are analyzed into their components, and non word tokens such as punctuations are separated from the words.</a:t>
            </a:r>
          </a:p>
          <a:p>
            <a:endParaRPr lang="en-US" sz="2000" dirty="0" smtClean="0"/>
          </a:p>
          <a:p>
            <a:pPr>
              <a:buFont typeface="Wingdings" pitchFamily="2" charset="2"/>
              <a:buChar char="Ø"/>
            </a:pPr>
            <a:r>
              <a:rPr lang="en-US" sz="2000" b="1" dirty="0" smtClean="0"/>
              <a:t> Semantic Analysis</a:t>
            </a:r>
            <a:endParaRPr lang="en-US" sz="2000" dirty="0" smtClean="0"/>
          </a:p>
          <a:p>
            <a:r>
              <a:rPr lang="en-US" sz="2000" dirty="0" smtClean="0"/>
              <a:t>Semantic Analysis is a structure created by the syntactic analyzer which assigns meanings. This component transfers linear sequences of words into structures. It shows how the words are associated with each other. Semantics focuses only on the literal meaning of words, phrases, and sentences. This only abstracts the dictionary meaning or the real meaning from the given context. The structures assigned by the syntactic analyzer always have assigned meaning E.g.. "colorless green idea." This would be rejected by the Symantec analysis as colorless Here; green doesn't make any sense.</a:t>
            </a:r>
          </a:p>
          <a:p>
            <a:pPr algn="just"/>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533401"/>
            <a:ext cx="8534400" cy="5293757"/>
          </a:xfrm>
          <a:prstGeom prst="rect">
            <a:avLst/>
          </a:prstGeom>
        </p:spPr>
        <p:txBody>
          <a:bodyPr wrap="square">
            <a:spAutoFit/>
          </a:bodyPr>
          <a:lstStyle/>
          <a:p>
            <a:pPr algn="just">
              <a:buFont typeface="Wingdings" pitchFamily="2" charset="2"/>
              <a:buChar char="Ø"/>
            </a:pPr>
            <a:r>
              <a:rPr lang="en-US" sz="2000" b="1" dirty="0" smtClean="0"/>
              <a:t>Pragmatic Analysis</a:t>
            </a:r>
            <a:endParaRPr lang="en-US" sz="2000" dirty="0" smtClean="0"/>
          </a:p>
          <a:p>
            <a:pPr algn="just"/>
            <a:r>
              <a:rPr lang="en-US" sz="2000" dirty="0" smtClean="0"/>
              <a:t>Pragmatic Analysis deals with the overall communicative and social content and its effect on interpretation. It means abstracting or deriving the meaningful use of language in situations. In this analysis, the main focus always on what was said in reinterpreted on what is meant. Pragmatic analysis helps users to discover this intended effect by applying a set of rules that characterize cooperative dialogues. E.g., "close the window?" should be interpreted as a request instead of an order.</a:t>
            </a:r>
            <a:r>
              <a:rPr lang="en-US" sz="2000" b="1" dirty="0" smtClean="0"/>
              <a:t> </a:t>
            </a:r>
          </a:p>
          <a:p>
            <a:pPr algn="just"/>
            <a:endParaRPr lang="en-US" sz="2000" b="1" dirty="0" smtClean="0"/>
          </a:p>
          <a:p>
            <a:pPr algn="just">
              <a:buFont typeface="Wingdings" pitchFamily="2" charset="2"/>
              <a:buChar char="Ø"/>
            </a:pPr>
            <a:r>
              <a:rPr lang="en-US" sz="2000" b="1" dirty="0" smtClean="0"/>
              <a:t>Syntax analysis</a:t>
            </a:r>
            <a:endParaRPr lang="en-US" sz="2000" dirty="0" smtClean="0"/>
          </a:p>
          <a:p>
            <a:pPr algn="just"/>
            <a:r>
              <a:rPr lang="en-US" sz="2000" dirty="0" smtClean="0"/>
              <a:t>The words are commonly accepted as being the smallest units of syntax. The syntax refers to the principles and rules that govern the sentence structure of any individual </a:t>
            </a:r>
            <a:r>
              <a:rPr lang="en-US" sz="2000" dirty="0" err="1" smtClean="0"/>
              <a:t>languages.Syntax</a:t>
            </a:r>
            <a:r>
              <a:rPr lang="en-US" sz="2000" dirty="0" smtClean="0"/>
              <a:t> focus about the proper ordering of words which can affect its meaning. This involves analysis of the words in a sentence by following the grammatical structure of the sentence. The words are transformed into the structure to show </a:t>
            </a:r>
            <a:r>
              <a:rPr lang="en-US" sz="2000" dirty="0" err="1" smtClean="0"/>
              <a:t>hows</a:t>
            </a:r>
            <a:r>
              <a:rPr lang="en-US" sz="2000" dirty="0" smtClean="0"/>
              <a:t> the word are related to each other.</a:t>
            </a:r>
          </a:p>
          <a:p>
            <a:pPr algn="just"/>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609600"/>
            <a:ext cx="7848600" cy="5539978"/>
          </a:xfrm>
          <a:prstGeom prst="rect">
            <a:avLst/>
          </a:prstGeom>
        </p:spPr>
        <p:txBody>
          <a:bodyPr wrap="square">
            <a:spAutoFit/>
          </a:bodyPr>
          <a:lstStyle/>
          <a:p>
            <a:pPr>
              <a:buFont typeface="Wingdings" pitchFamily="2" charset="2"/>
              <a:buChar char="Ø"/>
            </a:pPr>
            <a:r>
              <a:rPr lang="en-US" sz="2000" b="1" dirty="0" smtClean="0"/>
              <a:t>Discourse Integration</a:t>
            </a:r>
            <a:endParaRPr lang="en-US" sz="2000" dirty="0" smtClean="0"/>
          </a:p>
          <a:p>
            <a:pPr algn="just"/>
            <a:r>
              <a:rPr lang="en-US" sz="2000" dirty="0" smtClean="0"/>
              <a:t>It means a sense of the context. The meaning of any single sentence which depends upon that sentences. It also considers the meaning of the following sentence.</a:t>
            </a:r>
          </a:p>
          <a:p>
            <a:pPr algn="just"/>
            <a:r>
              <a:rPr lang="en-US" sz="2000" dirty="0" smtClean="0"/>
              <a:t>For example, the word "that" in the sentence "He wanted that" depends upon the prior discourse context.</a:t>
            </a:r>
          </a:p>
          <a:p>
            <a:endParaRPr lang="en-US" sz="2000" dirty="0" smtClean="0"/>
          </a:p>
          <a:p>
            <a:r>
              <a:rPr lang="en-US" sz="2800" b="1" u="sng" dirty="0" smtClean="0"/>
              <a:t> NLP and writing systems</a:t>
            </a:r>
          </a:p>
          <a:p>
            <a:endParaRPr lang="en-US" sz="2800" b="1" u="sng" dirty="0" smtClean="0"/>
          </a:p>
          <a:p>
            <a:pPr algn="just"/>
            <a:r>
              <a:rPr lang="en-US" sz="2000" dirty="0" smtClean="0"/>
              <a:t>The kind of writing system used for a language is one of the deciding factors in determining the best approach for text pre-processing. Writing systems can be </a:t>
            </a:r>
          </a:p>
          <a:p>
            <a:pPr algn="just">
              <a:buFont typeface="Wingdings" pitchFamily="2" charset="2"/>
              <a:buChar char="§"/>
            </a:pPr>
            <a:r>
              <a:rPr lang="en-US" sz="2000" dirty="0" smtClean="0"/>
              <a:t>Logographic: a Large number of individual symbols represent words.   Example Japanese, Mandarin</a:t>
            </a:r>
          </a:p>
          <a:p>
            <a:pPr algn="just">
              <a:buFont typeface="Wingdings" pitchFamily="2" charset="2"/>
              <a:buChar char="§"/>
            </a:pPr>
            <a:r>
              <a:rPr lang="en-US" sz="2000" dirty="0" smtClean="0"/>
              <a:t>Syllabic: Individual symbols represent syllables</a:t>
            </a:r>
          </a:p>
          <a:p>
            <a:pPr algn="just">
              <a:buFont typeface="Wingdings" pitchFamily="2" charset="2"/>
              <a:buChar char="§"/>
            </a:pPr>
            <a:r>
              <a:rPr lang="en-US" sz="2000" dirty="0" smtClean="0"/>
              <a:t>Alphabetic: Individual symbols represent sound</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learning</a:t>
            </a:r>
            <a:endParaRPr lang="en-US" dirty="0"/>
          </a:p>
        </p:txBody>
      </p:sp>
      <p:sp>
        <p:nvSpPr>
          <p:cNvPr id="3" name="Content Placeholder 2"/>
          <p:cNvSpPr>
            <a:spLocks noGrp="1"/>
          </p:cNvSpPr>
          <p:nvPr>
            <p:ph idx="1"/>
          </p:nvPr>
        </p:nvSpPr>
        <p:spPr>
          <a:xfrm>
            <a:off x="457200" y="1295400"/>
            <a:ext cx="8229600" cy="4830763"/>
          </a:xfrm>
        </p:spPr>
        <p:txBody>
          <a:bodyPr>
            <a:normAutofit fontScale="70000" lnSpcReduction="20000"/>
          </a:bodyPr>
          <a:lstStyle/>
          <a:p>
            <a:pPr algn="just"/>
            <a:r>
              <a:rPr lang="en-US" dirty="0" smtClean="0"/>
              <a:t>According to </a:t>
            </a:r>
            <a:r>
              <a:rPr lang="en-US" b="1" dirty="0" smtClean="0"/>
              <a:t>Herbert Simon</a:t>
            </a:r>
            <a:r>
              <a:rPr lang="en-US" dirty="0" smtClean="0"/>
              <a:t>, learning denotes changes in a system that enable a system to do the same task more efficiently the next time.</a:t>
            </a:r>
          </a:p>
          <a:p>
            <a:pPr algn="just"/>
            <a:r>
              <a:rPr lang="en-US" b="1" dirty="0" smtClean="0"/>
              <a:t>Arthur Samuel stated that</a:t>
            </a:r>
            <a:r>
              <a:rPr lang="en-US" dirty="0" smtClean="0"/>
              <a:t>, "Machine learning is the subfield of computer science, that gives computers the ability to learn without being explicitly programmed ".</a:t>
            </a:r>
          </a:p>
          <a:p>
            <a:pPr algn="just"/>
            <a:r>
              <a:rPr lang="en-US" dirty="0" smtClean="0"/>
              <a:t>In 1997, </a:t>
            </a:r>
            <a:r>
              <a:rPr lang="en-US" b="1" dirty="0" smtClean="0"/>
              <a:t>Mitchell</a:t>
            </a:r>
            <a:r>
              <a:rPr lang="en-US" dirty="0" smtClean="0"/>
              <a:t> proposed that, " A computer program is said to learn from experience </a:t>
            </a:r>
            <a:r>
              <a:rPr lang="en-US" b="1" dirty="0" smtClean="0"/>
              <a:t>'E'</a:t>
            </a:r>
            <a:r>
              <a:rPr lang="en-US" dirty="0" smtClean="0"/>
              <a:t> with respect to some class of tasks </a:t>
            </a:r>
            <a:r>
              <a:rPr lang="en-US" b="1" dirty="0" smtClean="0"/>
              <a:t>'T'</a:t>
            </a:r>
            <a:r>
              <a:rPr lang="en-US" dirty="0" smtClean="0"/>
              <a:t> and performance measure </a:t>
            </a:r>
            <a:r>
              <a:rPr lang="en-US" b="1" dirty="0" smtClean="0"/>
              <a:t>'P'</a:t>
            </a:r>
            <a:r>
              <a:rPr lang="en-US" dirty="0" smtClean="0"/>
              <a:t>, if its performance at tasks in </a:t>
            </a:r>
            <a:r>
              <a:rPr lang="en-US" b="1" dirty="0" smtClean="0"/>
              <a:t>'T'</a:t>
            </a:r>
            <a:r>
              <a:rPr lang="en-US" dirty="0" smtClean="0"/>
              <a:t>, as measured by </a:t>
            </a:r>
            <a:r>
              <a:rPr lang="en-US" b="1" dirty="0" smtClean="0"/>
              <a:t>'P'</a:t>
            </a:r>
            <a:r>
              <a:rPr lang="en-US" dirty="0" smtClean="0"/>
              <a:t>, improves with experience </a:t>
            </a:r>
            <a:r>
              <a:rPr lang="en-US" b="1" dirty="0" smtClean="0"/>
              <a:t>E</a:t>
            </a:r>
            <a:r>
              <a:rPr lang="en-US" dirty="0" smtClean="0"/>
              <a:t> ".</a:t>
            </a:r>
          </a:p>
          <a:p>
            <a:pPr algn="just"/>
            <a:r>
              <a:rPr lang="en-US" dirty="0" smtClean="0"/>
              <a:t>The main purpose of machine learning is to study and design the algorithms that can be used to produce the predicates from the given dataset.</a:t>
            </a:r>
          </a:p>
          <a:p>
            <a:pPr algn="just"/>
            <a:r>
              <a:rPr lang="en-US" dirty="0" smtClean="0"/>
              <a:t>Besides these, the machine learning includes the agents percepts  for acting as well as to improve their future performance.</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228600"/>
            <a:ext cx="8001000" cy="6309420"/>
          </a:xfrm>
          <a:prstGeom prst="rect">
            <a:avLst/>
          </a:prstGeom>
        </p:spPr>
        <p:txBody>
          <a:bodyPr wrap="square">
            <a:spAutoFit/>
          </a:bodyPr>
          <a:lstStyle/>
          <a:p>
            <a:r>
              <a:rPr lang="en-US" sz="2400" b="1" dirty="0" smtClean="0"/>
              <a:t>1. Rote learning</a:t>
            </a:r>
            <a:r>
              <a:rPr lang="en-US" sz="2000" dirty="0" smtClean="0"/>
              <a:t/>
            </a:r>
            <a:br>
              <a:rPr lang="en-US" sz="2000" dirty="0" smtClean="0"/>
            </a:br>
            <a:r>
              <a:rPr lang="en-US" sz="2000" dirty="0" smtClean="0"/>
              <a:t/>
            </a:r>
            <a:br>
              <a:rPr lang="en-US" sz="2000" dirty="0" smtClean="0"/>
            </a:br>
            <a:r>
              <a:rPr lang="en-US" sz="2000" dirty="0" smtClean="0"/>
              <a:t>Rote learning is possible on the basis of memorization. This technique mainly focuses on memorization by avoiding the inner complexities. So, it becomes possible for the learner to recall the stored knowledge.</a:t>
            </a:r>
            <a:br>
              <a:rPr lang="en-US" sz="2000" dirty="0" smtClean="0"/>
            </a:br>
            <a:r>
              <a:rPr lang="en-US" sz="2000" b="1" dirty="0" smtClean="0"/>
              <a:t>For example:</a:t>
            </a:r>
            <a:r>
              <a:rPr lang="en-US" sz="2000" dirty="0" smtClean="0"/>
              <a:t> When a learner learns a poem or song by reciting or repeating it, without knowing the actual meaning of the poem or song.</a:t>
            </a:r>
          </a:p>
          <a:p>
            <a:endParaRPr lang="en-US" sz="2000" b="1" dirty="0" smtClean="0"/>
          </a:p>
          <a:p>
            <a:r>
              <a:rPr lang="en-US" sz="2400" b="1" dirty="0" smtClean="0"/>
              <a:t> 2. Induction learning (Learning by example).</a:t>
            </a:r>
            <a:r>
              <a:rPr lang="en-US" sz="2000" dirty="0" smtClean="0"/>
              <a:t/>
            </a:r>
            <a:br>
              <a:rPr lang="en-US" sz="2000" dirty="0" smtClean="0"/>
            </a:br>
            <a:r>
              <a:rPr lang="en-US" sz="2000" dirty="0" smtClean="0"/>
              <a:t/>
            </a:r>
            <a:br>
              <a:rPr lang="en-US" sz="2000" dirty="0" smtClean="0"/>
            </a:br>
            <a:r>
              <a:rPr lang="en-US" sz="2000" dirty="0" smtClean="0"/>
              <a:t>Induction learning is carried out on the basis of supervised learning.</a:t>
            </a:r>
          </a:p>
          <a:p>
            <a:r>
              <a:rPr lang="en-US" sz="2000" dirty="0" smtClean="0"/>
              <a:t>In this learning process, a general rule is induced by the system from a set of observed </a:t>
            </a:r>
            <a:r>
              <a:rPr lang="en-US" sz="2000" dirty="0" err="1" smtClean="0"/>
              <a:t>instance.However</a:t>
            </a:r>
            <a:r>
              <a:rPr lang="en-US" sz="2000" dirty="0" smtClean="0"/>
              <a:t>, class definitions can be constructed with the help of a classification method.</a:t>
            </a:r>
            <a:br>
              <a:rPr lang="en-US" sz="2000" dirty="0" smtClean="0"/>
            </a:br>
            <a:r>
              <a:rPr lang="en-US" sz="2000" b="1" dirty="0" smtClean="0"/>
              <a:t>For Example:</a:t>
            </a:r>
            <a:r>
              <a:rPr lang="en-US" sz="2000" dirty="0" smtClean="0"/>
              <a:t/>
            </a:r>
            <a:br>
              <a:rPr lang="en-US" sz="2000" dirty="0" smtClean="0"/>
            </a:br>
            <a:r>
              <a:rPr lang="en-US" sz="2000" dirty="0" smtClean="0"/>
              <a:t>Consider that </a:t>
            </a:r>
            <a:r>
              <a:rPr lang="en-US" sz="2000" b="1" dirty="0" smtClean="0"/>
              <a:t>'ƒ'</a:t>
            </a:r>
            <a:r>
              <a:rPr lang="en-US" sz="2000" dirty="0" smtClean="0"/>
              <a:t> is the target function and example is a pair (x ƒ(x)), where 'x' is input and ƒ(x) is the output function applied to 'x'.</a:t>
            </a:r>
            <a:br>
              <a:rPr lang="en-US" sz="2000" dirty="0" smtClean="0"/>
            </a:br>
            <a:r>
              <a:rPr lang="en-US" sz="2000" b="1" dirty="0" smtClean="0"/>
              <a:t>Given problem:</a:t>
            </a:r>
            <a:r>
              <a:rPr lang="en-US" sz="2000" dirty="0" smtClean="0"/>
              <a:t> Find hypothesis h such as h ≈ ƒ</a:t>
            </a:r>
          </a:p>
          <a:p>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400" b="1" dirty="0" smtClean="0"/>
              <a:t>3. Learning by taking advice</a:t>
            </a:r>
            <a:endParaRPr lang="en-US" sz="2400" dirty="0"/>
          </a:p>
        </p:txBody>
      </p:sp>
      <p:sp>
        <p:nvSpPr>
          <p:cNvPr id="3" name="Content Placeholder 2"/>
          <p:cNvSpPr>
            <a:spLocks noGrp="1"/>
          </p:cNvSpPr>
          <p:nvPr>
            <p:ph idx="1"/>
          </p:nvPr>
        </p:nvSpPr>
        <p:spPr>
          <a:xfrm>
            <a:off x="457200" y="990600"/>
            <a:ext cx="8229600" cy="5135563"/>
          </a:xfrm>
        </p:spPr>
        <p:txBody>
          <a:bodyPr>
            <a:normAutofit fontScale="85000" lnSpcReduction="20000"/>
          </a:bodyPr>
          <a:lstStyle/>
          <a:p>
            <a:pPr>
              <a:buNone/>
            </a:pPr>
            <a:r>
              <a:rPr lang="en-US" sz="2100" dirty="0" smtClean="0"/>
              <a:t>   This type is the easiest and simple way of learning.</a:t>
            </a:r>
          </a:p>
          <a:p>
            <a:r>
              <a:rPr lang="en-US" sz="2100" dirty="0" smtClean="0"/>
              <a:t>In this type of learning, a programmer writes a program to give some instructions to perform a task to the computer. Once it is learned (i.e. programmed), the system will be able to do new things.</a:t>
            </a:r>
          </a:p>
          <a:p>
            <a:r>
              <a:rPr lang="en-US" sz="2100" dirty="0" smtClean="0"/>
              <a:t>Also, there can be several sources for taking advice such as humans(experts), internet etc.</a:t>
            </a:r>
          </a:p>
          <a:p>
            <a:r>
              <a:rPr lang="en-US" sz="2100" dirty="0" smtClean="0"/>
              <a:t>However, this type of learning has a more necessity of inference than rote learning.</a:t>
            </a:r>
          </a:p>
          <a:p>
            <a:r>
              <a:rPr lang="en-US" sz="2100" dirty="0" smtClean="0"/>
              <a:t>As the stored knowledge in knowledge base gets transformed into an operational form, the reliability of the knowledge source is always taken into consideration.</a:t>
            </a:r>
          </a:p>
          <a:p>
            <a:pPr>
              <a:buNone/>
            </a:pPr>
            <a:r>
              <a:rPr lang="en-US" sz="2800" b="1" dirty="0" smtClean="0"/>
              <a:t>4.Explanation based learning</a:t>
            </a:r>
          </a:p>
          <a:p>
            <a:r>
              <a:rPr lang="en-US" sz="2100" dirty="0" smtClean="0"/>
              <a:t>Explanation-based learning (EBL) deals with an idea of single-example learning.</a:t>
            </a:r>
          </a:p>
          <a:p>
            <a:r>
              <a:rPr lang="en-US" sz="2100" dirty="0" smtClean="0"/>
              <a:t>This type of learning usually requires a substantial number of training instances but there are two difficulties in this:</a:t>
            </a:r>
          </a:p>
          <a:p>
            <a:pPr>
              <a:buNone/>
            </a:pPr>
            <a:r>
              <a:rPr lang="en-US" sz="2100" dirty="0" smtClean="0"/>
              <a:t>       I. it is difficult to have such a number of training instances</a:t>
            </a:r>
            <a:br>
              <a:rPr lang="en-US" sz="2100" dirty="0" smtClean="0"/>
            </a:br>
            <a:r>
              <a:rPr lang="en-US" sz="2100" dirty="0" smtClean="0"/>
              <a:t>ii. Sometimes, it may help us to learn certain things effectively, specially when we have enough knowledge.  </a:t>
            </a:r>
            <a:br>
              <a:rPr lang="en-US" sz="2100" dirty="0" smtClean="0"/>
            </a:br>
            <a:r>
              <a:rPr lang="en-US" sz="2100" dirty="0" smtClean="0"/>
              <a:t>Hence, it is clear that instance-based learning is more data-intensive, data-driven while EBL is more knowledge-intensive, knowledge-driven.</a:t>
            </a:r>
          </a:p>
          <a:p>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1224</Words>
  <Application>Microsoft Office PowerPoint</Application>
  <PresentationFormat>On-screen Show (4:3)</PresentationFormat>
  <Paragraphs>89</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     Artificial Intelligence BCA-VIth Sem  By :- Dr. Pooja Nagpal Asst.Prof.(HIMT)Rohtak      </vt:lpstr>
      <vt:lpstr>Natural language processing</vt:lpstr>
      <vt:lpstr>Components of NLP </vt:lpstr>
      <vt:lpstr>Slide 4</vt:lpstr>
      <vt:lpstr>Slide 5</vt:lpstr>
      <vt:lpstr>Slide 6</vt:lpstr>
      <vt:lpstr>Introduction learning</vt:lpstr>
      <vt:lpstr>Slide 8</vt:lpstr>
      <vt:lpstr>3. Learning by taking advice</vt:lpstr>
      <vt:lpstr>   5.Learning in Problem Solving </vt:lpstr>
      <vt:lpstr>Slide 11</vt:lpstr>
      <vt:lpstr> Expert System </vt:lpstr>
      <vt:lpstr>Components of Expert System </vt:lpstr>
      <vt:lpstr>The basic components of an expert system are given below:</vt:lpstr>
      <vt:lpstr>Slide 15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dc:title>
  <dc:creator>HP</dc:creator>
  <cp:lastModifiedBy>HP</cp:lastModifiedBy>
  <cp:revision>22</cp:revision>
  <dcterms:created xsi:type="dcterms:W3CDTF">2006-08-16T00:00:00Z</dcterms:created>
  <dcterms:modified xsi:type="dcterms:W3CDTF">2020-03-30T11:10:28Z</dcterms:modified>
</cp:coreProperties>
</file>