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9" r:id="rId2"/>
    <p:sldId id="28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772400" cy="2392362"/>
          </a:xfrm>
        </p:spPr>
        <p:txBody>
          <a:bodyPr>
            <a:normAutofit fontScale="90000"/>
          </a:bodyPr>
          <a:lstStyle/>
          <a:p>
            <a:r>
              <a:rPr lang="en-US" sz="4000" b="1" dirty="0" smtClean="0"/>
              <a:t>Artificial Intelligence and Expert System</a:t>
            </a:r>
            <a:br>
              <a:rPr lang="en-US" sz="4000" b="1" dirty="0" smtClean="0"/>
            </a:br>
            <a:r>
              <a:rPr lang="en-US" sz="4000" b="1" dirty="0" smtClean="0"/>
              <a:t>MCA-</a:t>
            </a:r>
            <a:r>
              <a:rPr lang="en-US" sz="4000" b="1" dirty="0" err="1" smtClean="0"/>
              <a:t>VIth</a:t>
            </a:r>
            <a:r>
              <a:rPr lang="en-US" sz="4000" b="1" dirty="0" smtClean="0"/>
              <a:t> </a:t>
            </a:r>
            <a:r>
              <a:rPr lang="en-US" sz="4000" b="1" dirty="0" err="1" smtClean="0"/>
              <a:t>Sem</a:t>
            </a:r>
            <a:r>
              <a:rPr lang="en-US" sz="4000" b="1" dirty="0" smtClean="0"/>
              <a:t/>
            </a:r>
            <a:br>
              <a:rPr lang="en-US" sz="4000" b="1" dirty="0" smtClean="0"/>
            </a:br>
            <a:r>
              <a:rPr lang="en-US" sz="4000" b="1" dirty="0" smtClean="0"/>
              <a:t/>
            </a:r>
            <a:br>
              <a:rPr lang="en-US" sz="4000" b="1" dirty="0" smtClean="0"/>
            </a:br>
            <a:r>
              <a:rPr lang="en-US" sz="2700" b="1" dirty="0" smtClean="0"/>
              <a:t>By :-</a:t>
            </a:r>
            <a:br>
              <a:rPr lang="en-US" sz="2700" b="1" dirty="0" smtClean="0"/>
            </a:br>
            <a:r>
              <a:rPr lang="en-US" sz="2700" b="1" dirty="0" smtClean="0"/>
              <a:t>Dr. Pooja Nagpal</a:t>
            </a:r>
            <a:r>
              <a:rPr lang="en-US" sz="4000" b="1" dirty="0" smtClean="0"/>
              <a:t/>
            </a:r>
            <a:br>
              <a:rPr lang="en-US" sz="4000" b="1" dirty="0" smtClean="0"/>
            </a:br>
            <a:r>
              <a:rPr lang="en-US" sz="2200" b="1" dirty="0" err="1" smtClean="0"/>
              <a:t>Asst.Prof</a:t>
            </a:r>
            <a:r>
              <a:rPr lang="en-US" sz="2200" b="1" dirty="0" smtClean="0"/>
              <a:t>.(HIMT)Rohtak</a:t>
            </a:r>
            <a:endParaRPr lang="en-US" sz="2200" dirty="0"/>
          </a:p>
        </p:txBody>
      </p:sp>
      <p:sp>
        <p:nvSpPr>
          <p:cNvPr id="3" name="Content Placeholder 2"/>
          <p:cNvSpPr>
            <a:spLocks noGrp="1"/>
          </p:cNvSpPr>
          <p:nvPr>
            <p:ph idx="1"/>
          </p:nvPr>
        </p:nvSpPr>
        <p:spPr>
          <a:xfrm>
            <a:off x="457200" y="3505200"/>
            <a:ext cx="8229600" cy="2620963"/>
          </a:xfrm>
        </p:spPr>
        <p:txBody>
          <a:bodyPr>
            <a:normAutofit fontScale="55000" lnSpcReduction="20000"/>
          </a:bodyPr>
          <a:lstStyle/>
          <a:p>
            <a:pPr algn="ctr">
              <a:buNone/>
            </a:pPr>
            <a:r>
              <a:rPr lang="en-US" sz="3800" b="1" u="sng" dirty="0" smtClean="0"/>
              <a:t>Topic covered</a:t>
            </a:r>
          </a:p>
          <a:p>
            <a:pPr algn="just"/>
            <a:r>
              <a:rPr lang="en-US" dirty="0" smtClean="0"/>
              <a:t>Neural networks : Introduction, Comparison of artificial neural networks with biological neural networks, Learning in neural networks, Perceptions, Back propagation networks, application of neural networks, Fuzzy logic : Definition, Difference between Boolean and Fuzzy logic, fuzzy subset, fuzzy membership function, fuzzy expert system, Inference process for fuzzy expert system, fuzzy controller. Introduction, Prolog variables, Using rules, Input and Output predicates, Fail and cut predicates, Recursion, Arithmetic </a:t>
            </a:r>
            <a:r>
              <a:rPr lang="en-US" dirty="0" err="1" smtClean="0"/>
              <a:t>ic</a:t>
            </a:r>
            <a:r>
              <a:rPr lang="en-US" dirty="0" smtClean="0"/>
              <a:t> operation, Compound object, Dynamic database, Lists, String, File operations.</a:t>
            </a:r>
            <a:endParaRPr lang="en-US"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92162"/>
          </a:xfrm>
        </p:spPr>
        <p:txBody>
          <a:bodyPr>
            <a:normAutofit fontScale="90000"/>
          </a:bodyPr>
          <a:lstStyle/>
          <a:p>
            <a:r>
              <a:rPr lang="en-US" b="1" dirty="0" smtClean="0"/>
              <a:t/>
            </a:r>
            <a:br>
              <a:rPr lang="en-US" b="1" dirty="0" smtClean="0"/>
            </a:br>
            <a:r>
              <a:rPr lang="en-US" b="1" dirty="0" smtClean="0"/>
              <a:t>Artificial Neural Network</a:t>
            </a:r>
            <a:br>
              <a:rPr lang="en-US" b="1" dirty="0" smtClean="0"/>
            </a:br>
            <a:endParaRPr lang="en-US" dirty="0"/>
          </a:p>
        </p:txBody>
      </p:sp>
      <p:sp>
        <p:nvSpPr>
          <p:cNvPr id="3" name="Content Placeholder 2"/>
          <p:cNvSpPr>
            <a:spLocks noGrp="1"/>
          </p:cNvSpPr>
          <p:nvPr>
            <p:ph idx="1"/>
          </p:nvPr>
        </p:nvSpPr>
        <p:spPr>
          <a:xfrm>
            <a:off x="457200" y="914400"/>
            <a:ext cx="8229600" cy="5211763"/>
          </a:xfrm>
        </p:spPr>
        <p:txBody>
          <a:bodyPr>
            <a:normAutofit fontScale="92500"/>
          </a:bodyPr>
          <a:lstStyle/>
          <a:p>
            <a:pPr algn="just" fontAlgn="base"/>
            <a:r>
              <a:rPr lang="en-US" sz="1800" dirty="0" smtClean="0"/>
              <a:t>The ANN model is modeled after the biological neural network (and hence its namesake). Similarly, in the ANN model, we have an input node , and an output node, which is the digit that the program recognized.</a:t>
            </a:r>
          </a:p>
          <a:p>
            <a:pPr algn="just" fontAlgn="base"/>
            <a:r>
              <a:rPr lang="en-US" sz="1800" dirty="0" smtClean="0"/>
              <a:t>Artificial neural networks (ANNs) are mathematical constructs, originally designed to approximate biological neurons. Each "neuron" is a relatively simple element --- for example, summing its inputs and applying a threshold to the result, to determine the output of that "neuron".</a:t>
            </a:r>
          </a:p>
          <a:p>
            <a:pPr algn="just" fontAlgn="base"/>
            <a:r>
              <a:rPr lang="en-US" sz="1800" dirty="0" smtClean="0"/>
              <a:t>Several decades of research went into discovering how to build network architectures using these mathematical constructs, and how to automatically set the weighting on each of the connections between the neurons to perform a wide range of tasks. For example, ANNs can do things like recognition of hand-written digits.</a:t>
            </a:r>
          </a:p>
          <a:p>
            <a:pPr algn="just" fontAlgn="base"/>
            <a:r>
              <a:rPr lang="en-US" sz="1800" dirty="0" smtClean="0"/>
              <a:t>A "biological neural network" would refer to any group of connected biological nerve cells. Your brain is a biological neural network, so is a number of neurons grown together in a dish so that they form synaptic connections. The term "biological neural network" is not very precise; it doesn't define a particular biological structure.</a:t>
            </a:r>
          </a:p>
          <a:p>
            <a:pPr algn="just" fontAlgn="base"/>
            <a:r>
              <a:rPr lang="en-US" sz="1800" dirty="0" smtClean="0"/>
              <a:t>In the same way, an ANN can mean any of a large number of mathematical "neuron"-like constructs, connected in any of a large number of ways, to perform any of a large number of tasks.</a:t>
            </a:r>
          </a:p>
          <a:p>
            <a:pPr algn="just" fontAlgn="base">
              <a:buNone/>
            </a:pPr>
            <a:endParaRPr lang="en-US" sz="1800"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b="1" dirty="0" smtClean="0"/>
              <a:t>Learning methods</a:t>
            </a:r>
            <a:endParaRPr lang="en-US" sz="4000" b="1"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pPr algn="just">
              <a:buNone/>
            </a:pPr>
            <a:r>
              <a:rPr lang="en-US" dirty="0" smtClean="0"/>
              <a:t>• Artificial neural networks work through the optimized weight values. </a:t>
            </a:r>
          </a:p>
          <a:p>
            <a:pPr algn="just">
              <a:buNone/>
            </a:pPr>
            <a:r>
              <a:rPr lang="en-US" dirty="0" smtClean="0"/>
              <a:t>• The method by which the optimized weight values are attained is called learning </a:t>
            </a:r>
          </a:p>
          <a:p>
            <a:pPr algn="just">
              <a:buNone/>
            </a:pPr>
            <a:r>
              <a:rPr lang="en-US" dirty="0" smtClean="0"/>
              <a:t>• In the learning process  try to teach the network how to produce the output when the corresponding input is presented </a:t>
            </a:r>
          </a:p>
          <a:p>
            <a:pPr algn="just">
              <a:buNone/>
            </a:pPr>
            <a:r>
              <a:rPr lang="en-US" dirty="0" smtClean="0"/>
              <a:t>• When learning is complete: the trained neural network, with the updated optimal weights, should be able to produce the output within desired accuracy corresponding to an input pattern. Learning methods </a:t>
            </a:r>
          </a:p>
          <a:p>
            <a:pPr algn="just">
              <a:buNone/>
            </a:pPr>
            <a:r>
              <a:rPr lang="en-US" dirty="0" smtClean="0"/>
              <a:t>• Supervised learning • Unsupervised learning • Reinforced learning</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181600" cy="792162"/>
          </a:xfrm>
        </p:spPr>
        <p:txBody>
          <a:bodyPr>
            <a:normAutofit/>
          </a:bodyPr>
          <a:lstStyle/>
          <a:p>
            <a:pPr algn="l">
              <a:buFont typeface="Wingdings" pitchFamily="2" charset="2"/>
              <a:buChar char="Ø"/>
            </a:pPr>
            <a:r>
              <a:rPr lang="en-US" sz="3200" b="1" dirty="0" smtClean="0"/>
              <a:t>   </a:t>
            </a:r>
            <a:r>
              <a:rPr lang="en-US" sz="2400" b="1" dirty="0" smtClean="0"/>
              <a:t>Supervised learning</a:t>
            </a:r>
            <a:endParaRPr lang="en-US" sz="2400" b="1"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pPr algn="just">
              <a:buNone/>
            </a:pPr>
            <a:r>
              <a:rPr lang="en-US" sz="2400" dirty="0" smtClean="0"/>
              <a:t>     Supervised learning means guided learning by “teacher”; requires a training set which consists of input vectors and a target vector associated with each input vector.</a:t>
            </a:r>
          </a:p>
          <a:p>
            <a:pPr algn="just">
              <a:buFont typeface="Wingdings" pitchFamily="2" charset="2"/>
              <a:buChar char="Ø"/>
            </a:pPr>
            <a:r>
              <a:rPr lang="en-US" sz="2400" b="1" dirty="0" smtClean="0"/>
              <a:t>   </a:t>
            </a:r>
            <a:r>
              <a:rPr lang="en-US" sz="2600" b="1" dirty="0" smtClean="0"/>
              <a:t>Unsupervised learning</a:t>
            </a:r>
          </a:p>
          <a:p>
            <a:pPr algn="just">
              <a:buNone/>
            </a:pPr>
            <a:r>
              <a:rPr lang="en-US" sz="2400" dirty="0" smtClean="0"/>
              <a:t>    The objective of unsupervised learning is to discover patterns or features in the input data with no help from a teacher, basically performing a clustering of input space. The system learns about the pattern from the data itself without a priori knowledge.</a:t>
            </a:r>
          </a:p>
          <a:p>
            <a:pPr algn="just">
              <a:buFont typeface="Wingdings" pitchFamily="2" charset="2"/>
              <a:buChar char="Ø"/>
            </a:pPr>
            <a:r>
              <a:rPr lang="en-US" sz="2800" dirty="0" smtClean="0"/>
              <a:t>  </a:t>
            </a:r>
            <a:r>
              <a:rPr lang="en-US" sz="2600" b="1" dirty="0" smtClean="0"/>
              <a:t>Reinforced learning</a:t>
            </a:r>
            <a:r>
              <a:rPr lang="en-US" sz="2600" dirty="0" smtClean="0"/>
              <a:t> </a:t>
            </a:r>
          </a:p>
          <a:p>
            <a:pPr algn="just"/>
            <a:r>
              <a:rPr lang="en-US" sz="2400" dirty="0" smtClean="0"/>
              <a:t>Teacher though available, does not present the expected answer but only indicates if the computed output is correct or incorrect. </a:t>
            </a:r>
          </a:p>
          <a:p>
            <a:pPr algn="just"/>
            <a:r>
              <a:rPr lang="en-US" sz="2400" dirty="0" smtClean="0"/>
              <a:t>The information provided helps the network in its learning process .</a:t>
            </a:r>
          </a:p>
          <a:p>
            <a:pPr algn="just"/>
            <a:r>
              <a:rPr lang="en-US" sz="2400" dirty="0" smtClean="0"/>
              <a:t>A reward is given for a correct answer computed and a penalty for a wrong answer.</a:t>
            </a:r>
            <a:endParaRPr lang="en-US" sz="24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Perceptron</a:t>
            </a:r>
            <a:r>
              <a:rPr lang="en-US" b="1" dirty="0" smtClean="0"/>
              <a:t> and </a:t>
            </a:r>
            <a:r>
              <a:rPr lang="en-US" b="1" dirty="0" err="1" smtClean="0"/>
              <a:t>Backpropagation</a:t>
            </a:r>
            <a:r>
              <a:rPr lang="en-US" b="1" dirty="0" smtClean="0"/>
              <a:t/>
            </a:r>
            <a:br>
              <a:rPr lang="en-US" b="1" dirty="0" smtClean="0"/>
            </a:br>
            <a:endParaRPr lang="en-US" b="1" dirty="0"/>
          </a:p>
        </p:txBody>
      </p:sp>
      <p:sp>
        <p:nvSpPr>
          <p:cNvPr id="3" name="Content Placeholder 2"/>
          <p:cNvSpPr>
            <a:spLocks noGrp="1"/>
          </p:cNvSpPr>
          <p:nvPr>
            <p:ph idx="1"/>
          </p:nvPr>
        </p:nvSpPr>
        <p:spPr>
          <a:xfrm>
            <a:off x="457200" y="838200"/>
            <a:ext cx="8229600" cy="5287963"/>
          </a:xfrm>
        </p:spPr>
        <p:txBody>
          <a:bodyPr>
            <a:normAutofit fontScale="55000" lnSpcReduction="20000"/>
          </a:bodyPr>
          <a:lstStyle/>
          <a:p>
            <a:pPr>
              <a:buNone/>
            </a:pPr>
            <a:endParaRPr lang="en-US" sz="4600" b="1" u="sng" dirty="0" smtClean="0"/>
          </a:p>
          <a:p>
            <a:pPr>
              <a:buNone/>
            </a:pPr>
            <a:r>
              <a:rPr lang="en-US" sz="4600" b="1" u="sng" dirty="0" err="1" smtClean="0"/>
              <a:t>Perceptron</a:t>
            </a:r>
            <a:r>
              <a:rPr lang="en-US" sz="4600" b="1" u="sng" dirty="0" smtClean="0"/>
              <a:t> </a:t>
            </a:r>
          </a:p>
          <a:p>
            <a:pPr algn="just">
              <a:buNone/>
            </a:pPr>
            <a:r>
              <a:rPr lang="en-US" dirty="0" smtClean="0"/>
              <a:t/>
            </a:r>
            <a:br>
              <a:rPr lang="en-US" dirty="0" smtClean="0"/>
            </a:br>
            <a:r>
              <a:rPr lang="en-US" sz="3100" dirty="0" smtClean="0"/>
              <a:t>Artificial neural network is a computational model inspired by the biological neural network that processes information in the human brain. Artificial Neural Networks made a series of breakthroughs in the field of speech recognition, computer vision and text processing, excited about machine learning research and industry. In this blog post, we’ll try to understand a specific artificial neural network called Multi Layer </a:t>
            </a:r>
            <a:r>
              <a:rPr lang="en-US" sz="3100" i="1" dirty="0" err="1" smtClean="0"/>
              <a:t>Perceptron</a:t>
            </a:r>
            <a:r>
              <a:rPr lang="en-US" sz="3100" dirty="0" smtClean="0"/>
              <a:t>.</a:t>
            </a:r>
          </a:p>
          <a:p>
            <a:pPr algn="just">
              <a:buNone/>
            </a:pPr>
            <a:endParaRPr lang="en-US" sz="3100" dirty="0" smtClean="0"/>
          </a:p>
          <a:p>
            <a:pPr algn="just"/>
            <a:r>
              <a:rPr lang="en-US" b="1" dirty="0" smtClean="0"/>
              <a:t>Single neuron </a:t>
            </a:r>
            <a:r>
              <a:rPr lang="en-US" dirty="0" smtClean="0"/>
              <a:t>: The basic unit of computation in a neural network is a neuron, commonly referred to as a “node” or “unit.” The node receives input from other nodes or receives input from an external source and then calculates the output. Each input is complemented with “weight” (w), the weight of which depends on the relative importance of the other inputs. The node applies the function f (defined as follows) to the weighted input sum,</a:t>
            </a:r>
          </a:p>
          <a:p>
            <a:pPr algn="just"/>
            <a:r>
              <a:rPr lang="en-US" b="1" dirty="0" smtClean="0"/>
              <a:t>Multilayer </a:t>
            </a:r>
            <a:r>
              <a:rPr lang="en-US" b="1" dirty="0" err="1" smtClean="0"/>
              <a:t>perceptrons</a:t>
            </a:r>
            <a:r>
              <a:rPr lang="en-US" dirty="0" smtClean="0"/>
              <a:t>:  Multilayer </a:t>
            </a:r>
            <a:r>
              <a:rPr lang="en-US" dirty="0" err="1" smtClean="0"/>
              <a:t>Perceptron</a:t>
            </a:r>
            <a:r>
              <a:rPr lang="en-US" dirty="0" smtClean="0"/>
              <a:t> (MLP) includes at least one hidden layer (except for one input layer and one output layer). Single-layer sensors can only learn linear functions, while multi-layer sensors can also learn nonlinear functions.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Multilayer </a:t>
            </a:r>
            <a:r>
              <a:rPr lang="en-US" b="1" dirty="0" err="1" smtClean="0"/>
              <a:t>perceptron</a:t>
            </a:r>
            <a:r>
              <a:rPr lang="en-US" b="1" dirty="0" smtClean="0"/>
              <a:t> with a hidden layer</a:t>
            </a:r>
            <a:endParaRPr lang="en-US" b="1" dirty="0"/>
          </a:p>
        </p:txBody>
      </p:sp>
      <p:sp>
        <p:nvSpPr>
          <p:cNvPr id="3" name="Content Placeholder 2"/>
          <p:cNvSpPr>
            <a:spLocks noGrp="1"/>
          </p:cNvSpPr>
          <p:nvPr>
            <p:ph idx="1"/>
          </p:nvPr>
        </p:nvSpPr>
        <p:spPr/>
        <p:txBody>
          <a:bodyPr>
            <a:normAutofit fontScale="62500" lnSpcReduction="20000"/>
          </a:bodyPr>
          <a:lstStyle/>
          <a:p>
            <a:pPr algn="just"/>
            <a:r>
              <a:rPr lang="en-US" b="1" dirty="0" smtClean="0"/>
              <a:t>Input Layer:</a:t>
            </a:r>
            <a:r>
              <a:rPr lang="en-US" dirty="0" smtClean="0"/>
              <a:t> The input layer has three nodes. The offset node value is 1. The other two nodes take external inputs from X1 and X2 (both are digital values ​​from the input data set). As discussed above, no calculations are performed at the input layer, so the output of the input layer node is 1, and three values ​​X1 and X2 are passed to the hidden layer.</a:t>
            </a:r>
          </a:p>
          <a:p>
            <a:pPr algn="just"/>
            <a:r>
              <a:rPr lang="en-US" b="1" dirty="0" smtClean="0"/>
              <a:t>Hidden layer:</a:t>
            </a:r>
            <a:r>
              <a:rPr lang="en-US" dirty="0" smtClean="0"/>
              <a:t> Hidden layer also has three nodes, offset node output is 1. The output of the other two nodes of the hidden layer depends on the output (1, X1, X2) of the input layer and the weight attached to the connection (boundary). Figure 4 shows the calculation of an output in hidden layer (highlighted). The output of other hidden nodes is calculated in the same way. Note that f refers to the activation function. These outputs are passed to nodes in the output layer.</a:t>
            </a:r>
          </a:p>
          <a:p>
            <a:pPr algn="just"/>
            <a:r>
              <a:rPr lang="en-US" b="1" dirty="0" smtClean="0"/>
              <a:t>Output Layer:</a:t>
            </a:r>
            <a:r>
              <a:rPr lang="en-US" dirty="0" smtClean="0"/>
              <a:t> The output layer has two nodes that receive input from the hidden layer and perform calculations similar to the highlighted hidden layer. These calculated values ​​(Y1 and Y2) as the result of the calculation</a:t>
            </a:r>
          </a:p>
          <a:p>
            <a:pPr algn="just">
              <a:buNone/>
            </a:pPr>
            <a:r>
              <a:rPr lang="en-US" dirty="0" smtClean="0"/>
              <a:t>      are the output of multilayer</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u="sng" dirty="0" smtClean="0"/>
              <a:t/>
            </a:r>
            <a:br>
              <a:rPr lang="en-US" sz="2700" b="1" u="sng" dirty="0" smtClean="0"/>
            </a:br>
            <a:r>
              <a:rPr lang="en-US" sz="2700" b="1" u="sng" dirty="0" smtClean="0"/>
              <a:t>Figure  shows a multilayer sensor with a hidden layer. Note that all connections have weights</a:t>
            </a:r>
            <a:r>
              <a:rPr lang="en-US" b="1" u="sng" dirty="0" smtClean="0"/>
              <a:t>.</a:t>
            </a:r>
            <a:r>
              <a:rPr lang="en-US" b="1" dirty="0" smtClean="0"/>
              <a:t/>
            </a:r>
            <a:br>
              <a:rPr lang="en-US" b="1" dirty="0" smtClean="0"/>
            </a:br>
            <a:endParaRPr lang="en-US" b="1" dirty="0"/>
          </a:p>
        </p:txBody>
      </p:sp>
      <p:pic>
        <p:nvPicPr>
          <p:cNvPr id="3074" name="Picture 2" descr="C:\Users\HP\Desktop\0_ezv7qmaiV7TE7f1_.png"/>
          <p:cNvPicPr>
            <a:picLocks noGrp="1" noChangeAspect="1" noChangeArrowheads="1"/>
          </p:cNvPicPr>
          <p:nvPr>
            <p:ph idx="1"/>
          </p:nvPr>
        </p:nvPicPr>
        <p:blipFill>
          <a:blip r:embed="rId2"/>
          <a:srcRect/>
          <a:stretch>
            <a:fillRect/>
          </a:stretch>
        </p:blipFill>
        <p:spPr bwMode="auto">
          <a:xfrm>
            <a:off x="1295400" y="1676400"/>
            <a:ext cx="6096000" cy="39624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Back propagation algorithm</a:t>
            </a:r>
            <a:r>
              <a:rPr lang="en-US" dirty="0" smtClean="0"/>
              <a:t/>
            </a:r>
            <a:br>
              <a:rPr lang="en-US" dirty="0" smtClean="0"/>
            </a:br>
            <a:endParaRPr lang="en-US" dirty="0"/>
          </a:p>
        </p:txBody>
      </p:sp>
      <p:sp>
        <p:nvSpPr>
          <p:cNvPr id="5" name="Content Placeholder 4"/>
          <p:cNvSpPr>
            <a:spLocks noGrp="1"/>
          </p:cNvSpPr>
          <p:nvPr>
            <p:ph idx="1"/>
          </p:nvPr>
        </p:nvSpPr>
        <p:spPr>
          <a:xfrm>
            <a:off x="457200" y="990600"/>
            <a:ext cx="8229600" cy="5135563"/>
          </a:xfrm>
        </p:spPr>
        <p:txBody>
          <a:bodyPr>
            <a:normAutofit fontScale="55000" lnSpcReduction="20000"/>
          </a:bodyPr>
          <a:lstStyle/>
          <a:p>
            <a:pPr algn="just"/>
            <a:r>
              <a:rPr lang="en-US" dirty="0" err="1" smtClean="0"/>
              <a:t>Backpropagation</a:t>
            </a:r>
            <a:r>
              <a:rPr lang="en-US" dirty="0" smtClean="0"/>
              <a:t> error, often abbreviated as “</a:t>
            </a:r>
            <a:r>
              <a:rPr lang="en-US" dirty="0" err="1" smtClean="0"/>
              <a:t>BackProp</a:t>
            </a:r>
            <a:r>
              <a:rPr lang="en-US" dirty="0" smtClean="0"/>
              <a:t>,” is one of several ways to train an artificial neural network. This is a supervised learning method that learns through marked training data (with supervisors to guide learning).In short, </a:t>
            </a:r>
            <a:r>
              <a:rPr lang="en-US" dirty="0" err="1" smtClean="0"/>
              <a:t>BackProp</a:t>
            </a:r>
            <a:r>
              <a:rPr lang="en-US" dirty="0" smtClean="0"/>
              <a:t> is like “learning from mistakes.” Supervisors correct when artificial neural networks make mistakes.</a:t>
            </a:r>
          </a:p>
          <a:p>
            <a:pPr algn="just"/>
            <a:r>
              <a:rPr lang="en-US" dirty="0" smtClean="0"/>
              <a:t>An artificial neural network contains nodes in multiple layers; input layer, intermediate hidden layer, and output layer. Adjacent layer nodes are connected with a “weight”. The purpose of learning is to assign the right weights to these edges. By entering vectors, these weights can determine the output vector.</a:t>
            </a:r>
          </a:p>
          <a:p>
            <a:pPr algn="just"/>
            <a:r>
              <a:rPr lang="en-US" dirty="0" smtClean="0"/>
              <a:t>In supervised learning, the training set is marked. This means that for some given inputs, we know the expected / expected output (annotation).</a:t>
            </a:r>
          </a:p>
          <a:p>
            <a:pPr algn="just"/>
            <a:r>
              <a:rPr lang="en-US" dirty="0" smtClean="0"/>
              <a:t>Back Propagation Algorithm: Initially, all edge weights are assigned randomly. For all inputs in the training data set, the artificial neural network is activated and its output is observed. These outputs are compared to what we already know and expect to output, and the error “propagates” back to the previous level. The error will be marked and the weight will be “adjusted” accordingly. This process is repeated until the output error is below the established standard.</a:t>
            </a:r>
          </a:p>
          <a:p>
            <a:pPr algn="just"/>
            <a:r>
              <a:rPr lang="en-US" dirty="0" smtClean="0"/>
              <a:t>After the above algorithm is completed, we get a learned artificial neural network, the network is considered acceptable “new” input. The artificial neural network can be said to learn from several samples (annotated data) and their errors (error propagation).</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Autofit/>
          </a:bodyPr>
          <a:lstStyle/>
          <a:p>
            <a:r>
              <a:rPr lang="en-US" sz="4000" b="1" dirty="0" smtClean="0"/>
              <a:t>Multilayer </a:t>
            </a:r>
            <a:r>
              <a:rPr lang="en-US" sz="4000" b="1" dirty="0" err="1" smtClean="0"/>
              <a:t>Perceptron</a:t>
            </a:r>
            <a:r>
              <a:rPr lang="en-US" sz="4000" b="1" dirty="0" smtClean="0"/>
              <a:t> forward propagation</a:t>
            </a:r>
            <a:endParaRPr lang="en-US" sz="4000" b="1" dirty="0"/>
          </a:p>
        </p:txBody>
      </p:sp>
      <p:sp>
        <p:nvSpPr>
          <p:cNvPr id="3" name="Content Placeholder 2"/>
          <p:cNvSpPr>
            <a:spLocks noGrp="1"/>
          </p:cNvSpPr>
          <p:nvPr>
            <p:ph idx="1"/>
          </p:nvPr>
        </p:nvSpPr>
        <p:spPr>
          <a:xfrm>
            <a:off x="457200" y="1524000"/>
            <a:ext cx="8229600" cy="4602163"/>
          </a:xfrm>
        </p:spPr>
        <p:txBody>
          <a:bodyPr>
            <a:normAutofit fontScale="70000" lnSpcReduction="20000"/>
          </a:bodyPr>
          <a:lstStyle/>
          <a:p>
            <a:pPr algn="just"/>
            <a:r>
              <a:rPr lang="en-US" dirty="0" smtClean="0"/>
              <a:t>The multilevel sensor in , modified from Sebastian </a:t>
            </a:r>
            <a:r>
              <a:rPr lang="en-US" dirty="0" err="1" smtClean="0"/>
              <a:t>Raschka’s</a:t>
            </a:r>
            <a:r>
              <a:rPr lang="en-US" dirty="0" smtClean="0"/>
              <a:t> beautiful </a:t>
            </a:r>
            <a:r>
              <a:rPr lang="en-US" dirty="0" err="1" smtClean="0"/>
              <a:t>backpropagation</a:t>
            </a:r>
            <a:r>
              <a:rPr lang="en-US" dirty="0" smtClean="0"/>
              <a:t> algorithm, has two nodes at the input layer (except for the offset node), which receive “Learning Hours” and “Midterm fraction”. The sensor also has a hidden layer containing two nodes (except for the offset nodes). The output layer also has two nodes — the probability that one of the nodes above will pass “pass” and the next node will output “not pass”.</a:t>
            </a:r>
          </a:p>
          <a:p>
            <a:pPr algn="just"/>
            <a:r>
              <a:rPr lang="en-US" dirty="0" smtClean="0"/>
              <a:t>In classification tasks, we usually use the </a:t>
            </a:r>
            <a:r>
              <a:rPr lang="en-US" dirty="0" err="1" smtClean="0"/>
              <a:t>Softmax</a:t>
            </a:r>
            <a:r>
              <a:rPr lang="en-US" dirty="0" smtClean="0"/>
              <a:t> function in the </a:t>
            </a:r>
            <a:r>
              <a:rPr lang="en-US" dirty="0" err="1" smtClean="0"/>
              <a:t>perceptron’s</a:t>
            </a:r>
            <a:r>
              <a:rPr lang="en-US" dirty="0" smtClean="0"/>
              <a:t> output layer as an activation function to ensure that the outputs are probabilities and add up to unity. The </a:t>
            </a:r>
            <a:r>
              <a:rPr lang="en-US" dirty="0" err="1" smtClean="0"/>
              <a:t>Softmax</a:t>
            </a:r>
            <a:r>
              <a:rPr lang="en-US" dirty="0" smtClean="0"/>
              <a:t> function takes a fractional vector of random real values, which translates into multiple vector values ​​that are between 0 and 1 and have a sum of one. So, in this example:</a:t>
            </a:r>
          </a:p>
          <a:p>
            <a:pPr algn="just"/>
            <a:r>
              <a:rPr lang="en-US" i="1" dirty="0" smtClean="0"/>
              <a:t>Pass + Fail = 1</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Explain with help of figure</a:t>
            </a:r>
            <a:endParaRPr lang="en-US" sz="4000" b="1" dirty="0"/>
          </a:p>
        </p:txBody>
      </p:sp>
      <p:pic>
        <p:nvPicPr>
          <p:cNvPr id="1026" name="Picture 2" descr="C:\Users\HP\Desktop\maxresdefault.jpg"/>
          <p:cNvPicPr>
            <a:picLocks noGrp="1" noChangeAspect="1" noChangeArrowheads="1"/>
          </p:cNvPicPr>
          <p:nvPr>
            <p:ph idx="1"/>
          </p:nvPr>
        </p:nvPicPr>
        <p:blipFill>
          <a:blip r:embed="rId2"/>
          <a:srcRect l="13198" r="13750"/>
          <a:stretch>
            <a:fillRect/>
          </a:stretch>
        </p:blipFill>
        <p:spPr bwMode="auto">
          <a:xfrm>
            <a:off x="1143000" y="1600200"/>
            <a:ext cx="6781800" cy="44958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Fuzzy Logic - Set Theory</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pPr algn="just"/>
            <a:r>
              <a:rPr lang="en-US" dirty="0" smtClean="0"/>
              <a:t>Fuzzy sets can be considered as an extension and gross oversimplification of classical sets. It can be best understood in the context of set membership. Basically it allows partial membership which means that it contain elements that have varying degrees of membership in the set. From this, we can understand the difference between classical set and fuzzy set. Classical set contains elements that satisfy precise properties of membership while fuzzy set contains elements that satisfy imprecise properties of membership.</a:t>
            </a:r>
          </a:p>
          <a:p>
            <a:pPr algn="just"/>
            <a:r>
              <a:rPr lang="en-US" dirty="0" smtClean="0"/>
              <a:t>Mathematical Concept</a:t>
            </a:r>
          </a:p>
          <a:p>
            <a:pPr algn="just"/>
            <a:r>
              <a:rPr lang="en-US" dirty="0" smtClean="0"/>
              <a:t>A fuzzy set A˜A~ in the universe of information UU can be defined as a set of ordered pairs and it can be represented mathematically as −</a:t>
            </a:r>
          </a:p>
          <a:p>
            <a:pPr algn="just"/>
            <a:r>
              <a:rPr lang="en-US" dirty="0" smtClean="0"/>
              <a:t>A˜={(</a:t>
            </a:r>
            <a:r>
              <a:rPr lang="en-US" dirty="0" err="1" smtClean="0"/>
              <a:t>y,μA</a:t>
            </a:r>
            <a:r>
              <a:rPr lang="en-US" dirty="0" smtClean="0"/>
              <a:t>˜(y))|</a:t>
            </a:r>
            <a:r>
              <a:rPr lang="en-US" dirty="0" err="1" smtClean="0"/>
              <a:t>y∈U</a:t>
            </a:r>
            <a:r>
              <a:rPr lang="en-US" dirty="0" smtClean="0"/>
              <a:t>}A~={(</a:t>
            </a:r>
            <a:r>
              <a:rPr lang="en-US" dirty="0" err="1" smtClean="0"/>
              <a:t>y,μA</a:t>
            </a:r>
            <a:r>
              <a:rPr lang="en-US" dirty="0" smtClean="0"/>
              <a:t>~(y))|</a:t>
            </a:r>
            <a:r>
              <a:rPr lang="en-US" dirty="0" err="1" smtClean="0"/>
              <a:t>y∈U</a:t>
            </a:r>
            <a:r>
              <a:rPr lang="en-US" dirty="0" smtClean="0"/>
              <a:t>}</a:t>
            </a:r>
          </a:p>
          <a:p>
            <a:pPr algn="just"/>
            <a:r>
              <a:rPr lang="en-US" dirty="0" smtClean="0"/>
              <a:t>Here </a:t>
            </a:r>
            <a:r>
              <a:rPr lang="en-US" dirty="0" err="1" smtClean="0"/>
              <a:t>μA</a:t>
            </a:r>
            <a:r>
              <a:rPr lang="en-US" dirty="0" smtClean="0"/>
              <a:t>˜(y)</a:t>
            </a:r>
            <a:r>
              <a:rPr lang="en-US" dirty="0" err="1" smtClean="0"/>
              <a:t>μA</a:t>
            </a:r>
            <a:r>
              <a:rPr lang="en-US" dirty="0" smtClean="0"/>
              <a:t>~(y) = degree of membership of </a:t>
            </a:r>
            <a:r>
              <a:rPr lang="en-US" dirty="0" err="1" smtClean="0"/>
              <a:t>yy</a:t>
            </a:r>
            <a:r>
              <a:rPr lang="en-US" dirty="0" smtClean="0"/>
              <a:t> in \</a:t>
            </a:r>
            <a:r>
              <a:rPr lang="en-US" dirty="0" err="1" smtClean="0"/>
              <a:t>widetilde</a:t>
            </a:r>
            <a:r>
              <a:rPr lang="en-US" dirty="0" smtClean="0"/>
              <a:t>{A}, assumes values in the range from 0 to 1, i.e., </a:t>
            </a:r>
            <a:r>
              <a:rPr lang="en-US" dirty="0" err="1" smtClean="0"/>
              <a:t>μA</a:t>
            </a:r>
            <a:r>
              <a:rPr lang="en-US" dirty="0" smtClean="0"/>
              <a:t>˜(y)∈[0,1]</a:t>
            </a:r>
            <a:r>
              <a:rPr lang="en-US" dirty="0" err="1" smtClean="0"/>
              <a:t>μA</a:t>
            </a:r>
            <a:r>
              <a:rPr lang="en-US" dirty="0" smtClean="0"/>
              <a:t>~(y)∈[0,1].</a:t>
            </a:r>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Introduction to neural networks</a:t>
            </a:r>
            <a:endParaRPr lang="en-US" sz="4000" b="1" dirty="0"/>
          </a:p>
        </p:txBody>
      </p:sp>
      <p:sp>
        <p:nvSpPr>
          <p:cNvPr id="3" name="Content Placeholder 2"/>
          <p:cNvSpPr>
            <a:spLocks noGrp="1"/>
          </p:cNvSpPr>
          <p:nvPr>
            <p:ph idx="1"/>
          </p:nvPr>
        </p:nvSpPr>
        <p:spPr/>
        <p:txBody>
          <a:bodyPr>
            <a:normAutofit/>
          </a:bodyPr>
          <a:lstStyle/>
          <a:p>
            <a:pPr algn="just"/>
            <a:r>
              <a:rPr lang="en-US" sz="2800" dirty="0" smtClean="0"/>
              <a:t>Definition: the ability to learn, memorize and still generalize, prompted research in algorithmic modeling of biological neural systems.</a:t>
            </a:r>
          </a:p>
          <a:p>
            <a:pPr algn="just"/>
            <a:r>
              <a:rPr lang="en-US" sz="2800" dirty="0" smtClean="0"/>
              <a:t>“While successes have been achieved in modeling biological neural systems, there are still no solutions to the complex problem of modeling intuition, consciousness and emotion - which form integral parts of human intelligence”…(Alan Turing, 1950)</a:t>
            </a:r>
          </a:p>
          <a:p>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Representation of fuzzy set</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47500" lnSpcReduction="20000"/>
          </a:bodyPr>
          <a:lstStyle/>
          <a:p>
            <a:pPr algn="just"/>
            <a:r>
              <a:rPr lang="en-US" dirty="0" smtClean="0"/>
              <a:t>Let us now consider two cases of universe of information and understand how a fuzzy set can be represented.</a:t>
            </a:r>
          </a:p>
          <a:p>
            <a:pPr algn="just">
              <a:buNone/>
            </a:pPr>
            <a:r>
              <a:rPr lang="en-US" b="1" dirty="0" smtClean="0"/>
              <a:t>Case 1</a:t>
            </a:r>
          </a:p>
          <a:p>
            <a:pPr algn="just">
              <a:buNone/>
            </a:pPr>
            <a:endParaRPr lang="en-US" dirty="0" smtClean="0"/>
          </a:p>
          <a:p>
            <a:pPr algn="just"/>
            <a:r>
              <a:rPr lang="en-US" dirty="0" smtClean="0"/>
              <a:t>When universe of information UU is discrete and finite −</a:t>
            </a:r>
          </a:p>
          <a:p>
            <a:pPr algn="just"/>
            <a:endParaRPr lang="en-US" b="1" dirty="0" smtClean="0"/>
          </a:p>
          <a:p>
            <a:pPr algn="just">
              <a:buNone/>
            </a:pPr>
            <a:r>
              <a:rPr lang="en-US" b="1" dirty="0" smtClean="0"/>
              <a:t>Case 2</a:t>
            </a:r>
          </a:p>
          <a:p>
            <a:pPr algn="just"/>
            <a:r>
              <a:rPr lang="en-US" dirty="0" smtClean="0"/>
              <a:t>When universe of information UU is continuous and infinite −</a:t>
            </a:r>
          </a:p>
          <a:p>
            <a:pPr algn="just"/>
            <a:r>
              <a:rPr lang="en-US" dirty="0" smtClean="0"/>
              <a:t>A˜={∫</a:t>
            </a:r>
            <a:r>
              <a:rPr lang="el-GR" dirty="0" smtClean="0"/>
              <a:t>μ</a:t>
            </a:r>
            <a:r>
              <a:rPr lang="en-US" dirty="0" smtClean="0"/>
              <a:t>A˜(y)y}A~={∫</a:t>
            </a:r>
            <a:r>
              <a:rPr lang="el-GR" dirty="0" smtClean="0"/>
              <a:t>μ</a:t>
            </a:r>
            <a:r>
              <a:rPr lang="en-US" dirty="0" smtClean="0"/>
              <a:t>A~(y)y}</a:t>
            </a:r>
          </a:p>
          <a:p>
            <a:pPr algn="just"/>
            <a:r>
              <a:rPr lang="en-US" dirty="0" smtClean="0"/>
              <a:t>In the above representation, the summation symbol represents the collection of each element.</a:t>
            </a:r>
          </a:p>
          <a:p>
            <a:pPr algn="just"/>
            <a:r>
              <a:rPr lang="en-US" dirty="0" smtClean="0"/>
              <a:t>Operations on Fuzzy Sets</a:t>
            </a:r>
          </a:p>
          <a:p>
            <a:pPr algn="just"/>
            <a:r>
              <a:rPr lang="en-US" dirty="0" smtClean="0"/>
              <a:t>Having two fuzzy sets A˜A~ and B˜B~, the universe of information UU and an element 𝑦 of the universe, the following relations express the union, intersection and complement operation on fuzzy sets.</a:t>
            </a:r>
          </a:p>
          <a:p>
            <a:pPr algn="just"/>
            <a:r>
              <a:rPr lang="en-US" dirty="0" smtClean="0"/>
              <a:t>Union/Fuzzy ‘OR’</a:t>
            </a:r>
          </a:p>
          <a:p>
            <a:pPr algn="just"/>
            <a:r>
              <a:rPr lang="en-US" dirty="0" smtClean="0"/>
              <a:t>Let us consider the following representation to understand how the </a:t>
            </a:r>
            <a:r>
              <a:rPr lang="en-US" b="1" dirty="0" smtClean="0"/>
              <a:t>Union/Fuzzy ‘OR’</a:t>
            </a:r>
            <a:r>
              <a:rPr lang="en-US" dirty="0" smtClean="0"/>
              <a:t> relation works −</a:t>
            </a:r>
          </a:p>
          <a:p>
            <a:pPr algn="just"/>
            <a:r>
              <a:rPr lang="el-GR" dirty="0" smtClean="0"/>
              <a:t>μ</a:t>
            </a:r>
            <a:r>
              <a:rPr lang="en-US" dirty="0" smtClean="0"/>
              <a:t>A˜∪B˜(y)=</a:t>
            </a:r>
            <a:r>
              <a:rPr lang="el-GR" dirty="0" smtClean="0"/>
              <a:t>μ</a:t>
            </a:r>
            <a:r>
              <a:rPr lang="en-US" dirty="0" smtClean="0"/>
              <a:t>A˜∨</a:t>
            </a:r>
            <a:r>
              <a:rPr lang="el-GR" dirty="0" smtClean="0"/>
              <a:t>μ</a:t>
            </a:r>
            <a:r>
              <a:rPr lang="en-US" dirty="0" smtClean="0"/>
              <a:t>B˜∀</a:t>
            </a:r>
            <a:r>
              <a:rPr lang="en-US" dirty="0" err="1" smtClean="0"/>
              <a:t>y∈U</a:t>
            </a:r>
            <a:r>
              <a:rPr lang="el-GR" dirty="0" smtClean="0"/>
              <a:t>μ</a:t>
            </a:r>
            <a:r>
              <a:rPr lang="en-US" dirty="0" smtClean="0"/>
              <a:t>A~∪B~(y)=</a:t>
            </a:r>
            <a:r>
              <a:rPr lang="el-GR" dirty="0" smtClean="0"/>
              <a:t>μ</a:t>
            </a:r>
            <a:r>
              <a:rPr lang="en-US" dirty="0" smtClean="0"/>
              <a:t>A~∨</a:t>
            </a:r>
            <a:r>
              <a:rPr lang="el-GR" dirty="0" smtClean="0"/>
              <a:t>μ</a:t>
            </a:r>
            <a:r>
              <a:rPr lang="en-US" dirty="0" smtClean="0"/>
              <a:t>B~∀</a:t>
            </a:r>
            <a:r>
              <a:rPr lang="en-US" dirty="0" err="1" smtClean="0"/>
              <a:t>y∈U</a:t>
            </a:r>
            <a:endParaRPr lang="en-US" dirty="0" smtClean="0"/>
          </a:p>
          <a:p>
            <a:pPr algn="just"/>
            <a:r>
              <a:rPr lang="en-US" dirty="0" smtClean="0"/>
              <a:t>Here ∨ represents the ‘max’ operation.</a:t>
            </a:r>
          </a:p>
          <a:p>
            <a:pPr algn="just"/>
            <a:r>
              <a:rPr lang="en-US" dirty="0" smtClean="0"/>
              <a:t>Intersection/Fuzzy ‘AND’</a:t>
            </a:r>
          </a:p>
          <a:p>
            <a:pPr algn="just"/>
            <a:r>
              <a:rPr lang="en-US" dirty="0" smtClean="0"/>
              <a:t>Let us consider the following representation to understand how the </a:t>
            </a:r>
            <a:r>
              <a:rPr lang="en-US" b="1" dirty="0" smtClean="0"/>
              <a:t>Intersection/Fuzzy ‘AND’</a:t>
            </a:r>
            <a:r>
              <a:rPr lang="en-US" dirty="0" smtClean="0"/>
              <a:t> relation works −</a:t>
            </a:r>
          </a:p>
          <a:p>
            <a:pPr algn="just"/>
            <a:r>
              <a:rPr lang="el-GR" dirty="0" smtClean="0"/>
              <a:t>μ</a:t>
            </a:r>
            <a:r>
              <a:rPr lang="en-US" dirty="0" smtClean="0"/>
              <a:t>A˜∩B˜(y)=</a:t>
            </a:r>
            <a:r>
              <a:rPr lang="el-GR" dirty="0" smtClean="0"/>
              <a:t>μ</a:t>
            </a:r>
            <a:r>
              <a:rPr lang="en-US" dirty="0" smtClean="0"/>
              <a:t>A˜∧</a:t>
            </a:r>
            <a:r>
              <a:rPr lang="el-GR" dirty="0" smtClean="0"/>
              <a:t>μ</a:t>
            </a:r>
            <a:r>
              <a:rPr lang="en-US" dirty="0" smtClean="0"/>
              <a:t>B˜∀</a:t>
            </a:r>
            <a:r>
              <a:rPr lang="en-US" dirty="0" err="1" smtClean="0"/>
              <a:t>y∈U</a:t>
            </a:r>
            <a:endParaRPr lang="en-US" dirty="0" smtClean="0"/>
          </a:p>
          <a:p>
            <a:pPr algn="just">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smtClean="0"/>
              <a:t>Fuzzy Logic - Membership Function</a:t>
            </a:r>
            <a:br>
              <a:rPr lang="en-US" b="1" dirty="0" smtClean="0"/>
            </a:br>
            <a:endParaRPr lang="en-US" b="1"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r>
              <a:rPr lang="en-US" dirty="0" smtClean="0"/>
              <a:t>We already know that fuzzy logic is not logic that is fuzzy but logic that is used to describe fuzziness. This fuzziness is best characterized by its membership function. In other words, we can say that membership function represents the degree of truth in fuzzy logic.</a:t>
            </a:r>
          </a:p>
          <a:p>
            <a:r>
              <a:rPr lang="en-US" dirty="0" smtClean="0"/>
              <a:t>Following are a few important points relating to the membership function −</a:t>
            </a:r>
          </a:p>
          <a:p>
            <a:r>
              <a:rPr lang="en-US" dirty="0" smtClean="0"/>
              <a:t>Membership functions were first introduced in 1965 by </a:t>
            </a:r>
            <a:r>
              <a:rPr lang="en-US" dirty="0" err="1" smtClean="0"/>
              <a:t>Lofti</a:t>
            </a:r>
            <a:r>
              <a:rPr lang="en-US" dirty="0" smtClean="0"/>
              <a:t> A. </a:t>
            </a:r>
            <a:r>
              <a:rPr lang="en-US" dirty="0" err="1" smtClean="0"/>
              <a:t>Zadeh</a:t>
            </a:r>
            <a:r>
              <a:rPr lang="en-US" dirty="0" smtClean="0"/>
              <a:t> in his first research paper “fuzzy sets”.</a:t>
            </a:r>
          </a:p>
          <a:p>
            <a:r>
              <a:rPr lang="en-US" dirty="0" smtClean="0"/>
              <a:t>Membership functions characterize fuzziness (i.e., all the information in fuzzy set), whether the elements in fuzzy sets are discrete or continuous.</a:t>
            </a:r>
          </a:p>
          <a:p>
            <a:r>
              <a:rPr lang="en-US" dirty="0" smtClean="0"/>
              <a:t>Membership functions can be defined as a technique to solve practical problems by experience rather than knowledge.</a:t>
            </a:r>
          </a:p>
          <a:p>
            <a:r>
              <a:rPr lang="en-US" dirty="0" smtClean="0"/>
              <a:t>Membership functions are represented by graphical forms.</a:t>
            </a:r>
          </a:p>
          <a:p>
            <a:r>
              <a:rPr lang="en-US" dirty="0" smtClean="0"/>
              <a:t>Rules for defining fuzziness are fuzzy too.</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normAutofit fontScale="90000"/>
          </a:bodyPr>
          <a:lstStyle/>
          <a:p>
            <a:r>
              <a:rPr lang="en-US" b="1" dirty="0" smtClean="0"/>
              <a:t>Fuzzy Logic Rule Base</a:t>
            </a:r>
            <a:r>
              <a:rPr lang="en-US" dirty="0" smtClean="0"/>
              <a:t/>
            </a:r>
            <a:br>
              <a:rPr lang="en-US" dirty="0" smtClean="0"/>
            </a:br>
            <a:endParaRPr lang="en-US" dirty="0"/>
          </a:p>
        </p:txBody>
      </p:sp>
      <p:sp>
        <p:nvSpPr>
          <p:cNvPr id="3" name="Content Placeholder 2"/>
          <p:cNvSpPr>
            <a:spLocks noGrp="1"/>
          </p:cNvSpPr>
          <p:nvPr>
            <p:ph idx="1"/>
          </p:nvPr>
        </p:nvSpPr>
        <p:spPr>
          <a:xfrm>
            <a:off x="381000" y="838200"/>
            <a:ext cx="8229600" cy="5211763"/>
          </a:xfrm>
        </p:spPr>
        <p:txBody>
          <a:bodyPr>
            <a:noAutofit/>
          </a:bodyPr>
          <a:lstStyle/>
          <a:p>
            <a:r>
              <a:rPr lang="en-US" sz="1400" b="1" dirty="0" smtClean="0"/>
              <a:t>It is a known fact that a human being is always comfortable making conversations in natural language. The representation of human knowledge can be done with the help of following natural language expression −</a:t>
            </a:r>
          </a:p>
          <a:p>
            <a:pPr>
              <a:buNone/>
            </a:pPr>
            <a:r>
              <a:rPr lang="en-US" sz="1400" b="1" dirty="0" smtClean="0"/>
              <a:t>IF antecedent THEN consequent</a:t>
            </a:r>
          </a:p>
          <a:p>
            <a:pPr>
              <a:buNone/>
            </a:pPr>
            <a:r>
              <a:rPr lang="en-US" sz="1400" b="1" dirty="0" smtClean="0"/>
              <a:t>The expression as stated above is referred to as the Fuzzy IF-THEN rule base.</a:t>
            </a:r>
          </a:p>
          <a:p>
            <a:pPr>
              <a:buNone/>
            </a:pPr>
            <a:r>
              <a:rPr lang="en-US" sz="1400" b="1" dirty="0" smtClean="0"/>
              <a:t>Canonical Form</a:t>
            </a:r>
          </a:p>
          <a:p>
            <a:pPr>
              <a:buNone/>
            </a:pPr>
            <a:r>
              <a:rPr lang="en-US" sz="1400" b="1" dirty="0" smtClean="0"/>
              <a:t>Following is the canonical form of Fuzzy Logic Rule Base −</a:t>
            </a:r>
          </a:p>
          <a:p>
            <a:pPr>
              <a:buNone/>
            </a:pPr>
            <a:r>
              <a:rPr lang="en-US" sz="1400" b="1" dirty="0" smtClean="0"/>
              <a:t>Rule 1 − If condition C1, then restriction R1</a:t>
            </a:r>
          </a:p>
          <a:p>
            <a:pPr>
              <a:buNone/>
            </a:pPr>
            <a:r>
              <a:rPr lang="en-US" sz="1400" b="1" dirty="0" smtClean="0"/>
              <a:t>Rule 2 − If condition C1, then restriction R2</a:t>
            </a:r>
          </a:p>
          <a:p>
            <a:pPr>
              <a:buNone/>
            </a:pPr>
            <a:r>
              <a:rPr lang="en-US" sz="1400" b="1" dirty="0" smtClean="0"/>
              <a:t>.</a:t>
            </a:r>
          </a:p>
          <a:p>
            <a:pPr>
              <a:buNone/>
            </a:pPr>
            <a:r>
              <a:rPr lang="en-US" sz="1400" b="1" dirty="0" smtClean="0"/>
              <a:t>Rule n − If condition C1, then restriction </a:t>
            </a:r>
            <a:r>
              <a:rPr lang="en-US" sz="1400" b="1" dirty="0" err="1" smtClean="0"/>
              <a:t>Rn</a:t>
            </a:r>
            <a:endParaRPr lang="en-US" sz="1400" b="1" dirty="0" smtClean="0"/>
          </a:p>
          <a:p>
            <a:pPr>
              <a:buNone/>
            </a:pPr>
            <a:r>
              <a:rPr lang="en-US" sz="1400" b="1" dirty="0" smtClean="0"/>
              <a:t>Interpretations of Fuzzy IF-THEN Rules</a:t>
            </a:r>
          </a:p>
          <a:p>
            <a:pPr>
              <a:buNone/>
            </a:pPr>
            <a:r>
              <a:rPr lang="en-US" sz="1400" b="1" dirty="0" smtClean="0"/>
              <a:t>Fuzzy IF-THEN Rules can be interpreted in the following four forms −</a:t>
            </a:r>
          </a:p>
          <a:p>
            <a:pPr>
              <a:buNone/>
            </a:pPr>
            <a:r>
              <a:rPr lang="en-US" sz="1400" b="1" dirty="0" smtClean="0"/>
              <a:t>Assignment Statements</a:t>
            </a:r>
          </a:p>
          <a:p>
            <a:pPr>
              <a:buNone/>
            </a:pPr>
            <a:r>
              <a:rPr lang="en-US" sz="1400" b="1" dirty="0" smtClean="0"/>
              <a:t>These kinds of statements use “=” (equal to sign) for the purpose of assignment. </a:t>
            </a:r>
          </a:p>
          <a:p>
            <a:pPr>
              <a:buNone/>
            </a:pPr>
            <a:r>
              <a:rPr lang="en-US" sz="1400" b="1" i="1" dirty="0" smtClean="0"/>
              <a:t>a = hello</a:t>
            </a:r>
            <a:endParaRPr lang="en-US" sz="1400" b="1" dirty="0" smtClean="0"/>
          </a:p>
          <a:p>
            <a:pPr>
              <a:buNone/>
            </a:pPr>
            <a:r>
              <a:rPr lang="en-US" sz="1400" b="1" i="1" dirty="0" smtClean="0"/>
              <a:t>climate = summer</a:t>
            </a:r>
            <a:endParaRPr lang="en-US" sz="1400" b="1" dirty="0" smtClean="0"/>
          </a:p>
          <a:p>
            <a:pPr>
              <a:buNone/>
            </a:pPr>
            <a:r>
              <a:rPr lang="en-US" sz="1400" b="1" dirty="0" smtClean="0"/>
              <a:t>Conditional Statements</a:t>
            </a:r>
          </a:p>
          <a:p>
            <a:pPr>
              <a:buNone/>
            </a:pPr>
            <a:r>
              <a:rPr lang="en-US" sz="1400" b="1" i="1" dirty="0" smtClean="0"/>
              <a:t>IF temperature is high THEN Climate is hot</a:t>
            </a:r>
            <a:endParaRPr lang="en-US" sz="1400" b="1" dirty="0" smtClean="0"/>
          </a:p>
          <a:p>
            <a:pPr>
              <a:buNone/>
            </a:pPr>
            <a:r>
              <a:rPr lang="en-US" sz="1400" b="1" i="1" dirty="0" smtClean="0"/>
              <a:t>IF food is fresh THEN eat.</a:t>
            </a:r>
            <a:endParaRPr lang="en-US" sz="1400" b="1" dirty="0" smtClean="0"/>
          </a:p>
          <a:p>
            <a:pPr>
              <a:buNone/>
            </a:pPr>
            <a:r>
              <a:rPr lang="en-US" sz="1400" b="1" dirty="0" smtClean="0"/>
              <a:t>Unconditional Statements</a:t>
            </a:r>
          </a:p>
          <a:p>
            <a:pPr>
              <a:buNone/>
            </a:pPr>
            <a:r>
              <a:rPr lang="en-US" sz="1400" b="1" i="1" dirty="0" smtClean="0"/>
              <a:t>GOTO 10</a:t>
            </a:r>
            <a:endParaRPr lang="en-US" sz="1400" b="1" dirty="0" smtClean="0"/>
          </a:p>
          <a:p>
            <a:pPr>
              <a:buNone/>
            </a:pPr>
            <a:r>
              <a:rPr lang="en-US" sz="1400" b="1" i="1" dirty="0" smtClean="0"/>
              <a:t>turn the Fan off</a:t>
            </a:r>
            <a:endParaRPr lang="en-US" sz="1400" b="1" dirty="0" smtClean="0"/>
          </a:p>
          <a:p>
            <a:endParaRPr lang="en-US"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Fuzzy Logic - Inference System</a:t>
            </a:r>
            <a:br>
              <a:rPr lang="en-US" b="1" dirty="0" smtClean="0"/>
            </a:br>
            <a:endParaRPr lang="en-US" b="1" dirty="0"/>
          </a:p>
        </p:txBody>
      </p:sp>
      <p:sp>
        <p:nvSpPr>
          <p:cNvPr id="3" name="Content Placeholder 2"/>
          <p:cNvSpPr>
            <a:spLocks noGrp="1"/>
          </p:cNvSpPr>
          <p:nvPr>
            <p:ph idx="1"/>
          </p:nvPr>
        </p:nvSpPr>
        <p:spPr>
          <a:xfrm>
            <a:off x="457200" y="1066800"/>
            <a:ext cx="8229600" cy="5059363"/>
          </a:xfrm>
        </p:spPr>
        <p:txBody>
          <a:bodyPr>
            <a:normAutofit fontScale="55000" lnSpcReduction="20000"/>
          </a:bodyPr>
          <a:lstStyle/>
          <a:p>
            <a:pPr algn="just"/>
            <a:r>
              <a:rPr lang="en-US" dirty="0" smtClean="0"/>
              <a:t>Fuzzy Inference System is the key unit of a fuzzy logic system having decision making as its primary work. It uses the “IF…THEN” rules along with connectors “OR” or “AND” for drawing essential decision rules.</a:t>
            </a:r>
          </a:p>
          <a:p>
            <a:pPr algn="just"/>
            <a:r>
              <a:rPr lang="en-US" dirty="0" smtClean="0"/>
              <a:t>Characteristics of Fuzzy Inference System</a:t>
            </a:r>
          </a:p>
          <a:p>
            <a:pPr algn="just"/>
            <a:r>
              <a:rPr lang="en-US" dirty="0" smtClean="0"/>
              <a:t>Following are some characteristics of FIS −</a:t>
            </a:r>
          </a:p>
          <a:p>
            <a:pPr algn="just"/>
            <a:r>
              <a:rPr lang="en-US" dirty="0" smtClean="0"/>
              <a:t>The output from FIS is always a fuzzy set irrespective of its input which can be fuzzy or crisp.</a:t>
            </a:r>
          </a:p>
          <a:p>
            <a:pPr algn="just"/>
            <a:r>
              <a:rPr lang="en-US" dirty="0" smtClean="0"/>
              <a:t>It is necessary to have fuzzy output when it is used as a controller.</a:t>
            </a:r>
          </a:p>
          <a:p>
            <a:pPr algn="just"/>
            <a:r>
              <a:rPr lang="en-US" dirty="0" smtClean="0"/>
              <a:t>A </a:t>
            </a:r>
            <a:r>
              <a:rPr lang="en-US" dirty="0" err="1" smtClean="0"/>
              <a:t>defuzzification</a:t>
            </a:r>
            <a:r>
              <a:rPr lang="en-US" dirty="0" smtClean="0"/>
              <a:t> unit would be there with FIS to convert fuzzy variables into crisp variables.</a:t>
            </a:r>
          </a:p>
          <a:p>
            <a:pPr algn="just"/>
            <a:r>
              <a:rPr lang="en-US" dirty="0" smtClean="0"/>
              <a:t>Functional Blocks of FIS</a:t>
            </a:r>
          </a:p>
          <a:p>
            <a:pPr algn="just"/>
            <a:r>
              <a:rPr lang="en-US" dirty="0" smtClean="0"/>
              <a:t>The following five functional blocks will help you understand the construction of FIS −</a:t>
            </a:r>
          </a:p>
          <a:p>
            <a:r>
              <a:rPr lang="en-US" b="1" dirty="0" smtClean="0"/>
              <a:t>Rule Base</a:t>
            </a:r>
            <a:r>
              <a:rPr lang="en-US" dirty="0" smtClean="0"/>
              <a:t> − It contains fuzzy IF-THEN rules.</a:t>
            </a:r>
          </a:p>
          <a:p>
            <a:r>
              <a:rPr lang="en-US" b="1" dirty="0" smtClean="0"/>
              <a:t>Database</a:t>
            </a:r>
            <a:r>
              <a:rPr lang="en-US" dirty="0" smtClean="0"/>
              <a:t> − It defines the membership functions of fuzzy sets used in fuzzy rules.</a:t>
            </a:r>
          </a:p>
          <a:p>
            <a:r>
              <a:rPr lang="en-US" b="1" dirty="0" smtClean="0"/>
              <a:t>Decision-making Unit</a:t>
            </a:r>
            <a:r>
              <a:rPr lang="en-US" dirty="0" smtClean="0"/>
              <a:t> − It performs operation on rules.</a:t>
            </a:r>
          </a:p>
          <a:p>
            <a:r>
              <a:rPr lang="en-US" b="1" dirty="0" err="1" smtClean="0"/>
              <a:t>Fuzzification</a:t>
            </a:r>
            <a:r>
              <a:rPr lang="en-US" b="1" dirty="0" smtClean="0"/>
              <a:t> Interface Unit</a:t>
            </a:r>
            <a:r>
              <a:rPr lang="en-US" dirty="0" smtClean="0"/>
              <a:t> − It converts the crisp quantities into fuzzy quantities.</a:t>
            </a:r>
          </a:p>
          <a:p>
            <a:r>
              <a:rPr lang="en-US" b="1" dirty="0" err="1" smtClean="0"/>
              <a:t>Defuzzification</a:t>
            </a:r>
            <a:r>
              <a:rPr lang="en-US" b="1" dirty="0" smtClean="0"/>
              <a:t> Interface Unit</a:t>
            </a:r>
            <a:r>
              <a:rPr lang="en-US" dirty="0" smtClean="0"/>
              <a:t> − It converts the fuzzy quantities into crisp quantities. Following is a block diagram of fuzzy interference system.</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715962"/>
          </a:xfrm>
        </p:spPr>
        <p:txBody>
          <a:bodyPr>
            <a:normAutofit fontScale="90000"/>
          </a:bodyPr>
          <a:lstStyle/>
          <a:p>
            <a:r>
              <a:rPr lang="en-US" dirty="0" smtClean="0"/>
              <a:t/>
            </a:r>
            <a:br>
              <a:rPr lang="en-US" dirty="0" smtClean="0"/>
            </a:br>
            <a:r>
              <a:rPr lang="en-US" b="1" dirty="0" smtClean="0"/>
              <a:t>Working of FIS</a:t>
            </a:r>
            <a:br>
              <a:rPr lang="en-US" b="1" dirty="0" smtClean="0"/>
            </a:br>
            <a:endParaRPr lang="en-US" b="1" dirty="0"/>
          </a:p>
        </p:txBody>
      </p:sp>
      <p:pic>
        <p:nvPicPr>
          <p:cNvPr id="32770" name="Picture 2" descr="C:\Users\HP\Desktop\fis_functional_blocks.jpg"/>
          <p:cNvPicPr>
            <a:picLocks noGrp="1" noChangeAspect="1" noChangeArrowheads="1"/>
          </p:cNvPicPr>
          <p:nvPr>
            <p:ph idx="1"/>
          </p:nvPr>
        </p:nvPicPr>
        <p:blipFill>
          <a:blip r:embed="rId2"/>
          <a:srcRect/>
          <a:stretch>
            <a:fillRect/>
          </a:stretch>
        </p:blipFill>
        <p:spPr bwMode="auto">
          <a:xfrm>
            <a:off x="1524000" y="1371600"/>
            <a:ext cx="5867400" cy="2086603"/>
          </a:xfrm>
          <a:prstGeom prst="rect">
            <a:avLst/>
          </a:prstGeom>
          <a:noFill/>
        </p:spPr>
      </p:pic>
      <p:sp>
        <p:nvSpPr>
          <p:cNvPr id="5" name="Rectangle 4"/>
          <p:cNvSpPr/>
          <p:nvPr/>
        </p:nvSpPr>
        <p:spPr>
          <a:xfrm>
            <a:off x="685800" y="3505200"/>
            <a:ext cx="7086600" cy="2554545"/>
          </a:xfrm>
          <a:prstGeom prst="rect">
            <a:avLst/>
          </a:prstGeom>
        </p:spPr>
        <p:txBody>
          <a:bodyPr wrap="square">
            <a:spAutoFit/>
          </a:bodyPr>
          <a:lstStyle/>
          <a:p>
            <a:pPr algn="just"/>
            <a:r>
              <a:rPr lang="en-US" sz="2000" b="1" dirty="0" smtClean="0"/>
              <a:t>The working of the FIS consists of the following steps −</a:t>
            </a:r>
          </a:p>
          <a:p>
            <a:pPr algn="just">
              <a:buFont typeface="Wingdings" pitchFamily="2" charset="2"/>
              <a:buChar char="Ø"/>
            </a:pPr>
            <a:r>
              <a:rPr lang="en-US" sz="2000" dirty="0" smtClean="0"/>
              <a:t>A </a:t>
            </a:r>
            <a:r>
              <a:rPr lang="en-US" sz="2000" dirty="0" err="1" smtClean="0"/>
              <a:t>fuzzification</a:t>
            </a:r>
            <a:r>
              <a:rPr lang="en-US" sz="2000" dirty="0" smtClean="0"/>
              <a:t> unit supports the application of numerous </a:t>
            </a:r>
            <a:r>
              <a:rPr lang="en-US" sz="2000" dirty="0" err="1" smtClean="0"/>
              <a:t>fuzzification</a:t>
            </a:r>
            <a:r>
              <a:rPr lang="en-US" sz="2000" dirty="0" smtClean="0"/>
              <a:t> methods, and converts the crisp input into fuzzy input.</a:t>
            </a:r>
          </a:p>
          <a:p>
            <a:pPr algn="just">
              <a:buFont typeface="Wingdings" pitchFamily="2" charset="2"/>
              <a:buChar char="Ø"/>
            </a:pPr>
            <a:r>
              <a:rPr lang="en-US" sz="2000" dirty="0" smtClean="0"/>
              <a:t>A knowledge base - collection of rule base and database is formed upon the conversion of crisp input into fuzzy input.</a:t>
            </a:r>
          </a:p>
          <a:p>
            <a:pPr algn="just">
              <a:buFont typeface="Wingdings" pitchFamily="2" charset="2"/>
              <a:buChar char="Ø"/>
            </a:pPr>
            <a:r>
              <a:rPr lang="en-US" sz="2000" dirty="0" smtClean="0"/>
              <a:t>The </a:t>
            </a:r>
            <a:r>
              <a:rPr lang="en-US" sz="2000" dirty="0" err="1" smtClean="0"/>
              <a:t>defuzzification</a:t>
            </a:r>
            <a:r>
              <a:rPr lang="en-US" sz="2000" dirty="0" smtClean="0"/>
              <a:t> unit fuzzy input is finally converted into crisp output.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
            </a:r>
            <a:br>
              <a:rPr lang="en-US" dirty="0" smtClean="0"/>
            </a:br>
            <a:r>
              <a:rPr lang="en-US" b="1" dirty="0" smtClean="0"/>
              <a:t>Fuzzy Logic in Control Systems</a:t>
            </a:r>
            <a:br>
              <a:rPr lang="en-US" b="1" dirty="0" smtClean="0"/>
            </a:br>
            <a:endParaRPr lang="en-US" b="1" dirty="0"/>
          </a:p>
        </p:txBody>
      </p:sp>
      <p:sp>
        <p:nvSpPr>
          <p:cNvPr id="3" name="Content Placeholder 2"/>
          <p:cNvSpPr>
            <a:spLocks noGrp="1"/>
          </p:cNvSpPr>
          <p:nvPr>
            <p:ph idx="1"/>
          </p:nvPr>
        </p:nvSpPr>
        <p:spPr>
          <a:xfrm>
            <a:off x="457200" y="990600"/>
            <a:ext cx="8229600" cy="5486400"/>
          </a:xfrm>
        </p:spPr>
        <p:txBody>
          <a:bodyPr>
            <a:normAutofit fontScale="47500" lnSpcReduction="20000"/>
          </a:bodyPr>
          <a:lstStyle/>
          <a:p>
            <a:pPr algn="just">
              <a:buNone/>
            </a:pPr>
            <a:r>
              <a:rPr lang="en-US" sz="3400" b="1" dirty="0" smtClean="0"/>
              <a:t>        A control system is an arrangement of physical components designed to alter another physical system so that this system exhibits certain desired characteristics. Following are some reasons of using Fuzzy Logic in Control Systems −</a:t>
            </a:r>
          </a:p>
          <a:p>
            <a:pPr algn="just">
              <a:buNone/>
            </a:pPr>
            <a:endParaRPr lang="en-US" sz="3400" dirty="0" smtClean="0"/>
          </a:p>
          <a:p>
            <a:pPr algn="just"/>
            <a:r>
              <a:rPr lang="en-US" sz="3400" dirty="0" smtClean="0"/>
              <a:t>While applying traditional control, one needs to know about the model and the objective function formulated in precise terms. This makes it very difficult to apply in many cases.</a:t>
            </a:r>
          </a:p>
          <a:p>
            <a:pPr algn="just"/>
            <a:r>
              <a:rPr lang="en-US" sz="3400" dirty="0" smtClean="0"/>
              <a:t>By applying fuzzy logic for control we can utilize the human expertise and experience for designing a controller.</a:t>
            </a:r>
          </a:p>
          <a:p>
            <a:pPr algn="just"/>
            <a:r>
              <a:rPr lang="en-US" sz="3400" dirty="0" smtClean="0"/>
              <a:t>The fuzzy control rules, basically the IF-THEN rules, can be best utilized in designing a controller.</a:t>
            </a:r>
          </a:p>
          <a:p>
            <a:pPr algn="just"/>
            <a:r>
              <a:rPr lang="en-US" sz="3400" dirty="0" smtClean="0"/>
              <a:t>Assumptions in Fuzzy Logic Control (FLC) Design</a:t>
            </a:r>
          </a:p>
          <a:p>
            <a:pPr algn="just"/>
            <a:r>
              <a:rPr lang="en-US" sz="3400" dirty="0" smtClean="0"/>
              <a:t>While designing fuzzy control system, the following six basic assumptions should be made −</a:t>
            </a:r>
          </a:p>
          <a:p>
            <a:pPr algn="just"/>
            <a:r>
              <a:rPr lang="en-US" sz="3400" b="1" dirty="0" smtClean="0"/>
              <a:t>The plant is observable and controllable</a:t>
            </a:r>
            <a:r>
              <a:rPr lang="en-US" sz="3400" dirty="0" smtClean="0"/>
              <a:t> − It must be assumed that the input, output as well as state variables are available for observation and controlling purpose.</a:t>
            </a:r>
          </a:p>
          <a:p>
            <a:pPr algn="just"/>
            <a:r>
              <a:rPr lang="en-US" sz="3400" b="1" dirty="0" smtClean="0"/>
              <a:t>Existence of a knowledge body</a:t>
            </a:r>
            <a:r>
              <a:rPr lang="en-US" sz="3400" dirty="0" smtClean="0"/>
              <a:t> − It must be assumed that there exist a knowledge body having linguistic rules and a set of input-output data set from which rules can be extracted.</a:t>
            </a:r>
          </a:p>
          <a:p>
            <a:pPr algn="just"/>
            <a:r>
              <a:rPr lang="en-US" sz="3400" b="1" dirty="0" smtClean="0"/>
              <a:t>Existence of solution</a:t>
            </a:r>
            <a:r>
              <a:rPr lang="en-US" sz="3400" dirty="0" smtClean="0"/>
              <a:t> − It must be assumed that there exists a solution.</a:t>
            </a:r>
          </a:p>
          <a:p>
            <a:pPr algn="just"/>
            <a:r>
              <a:rPr lang="en-US" sz="3400" b="1" dirty="0" smtClean="0"/>
              <a:t>‘Good enough’ solution is enough</a:t>
            </a:r>
            <a:r>
              <a:rPr lang="en-US" sz="3400" dirty="0" smtClean="0"/>
              <a:t> − The control engineering must look for ‘good enough’ solution rather than an optimum one.</a:t>
            </a:r>
          </a:p>
          <a:p>
            <a:pPr algn="just"/>
            <a:r>
              <a:rPr lang="en-US" sz="3400" b="1" dirty="0" smtClean="0"/>
              <a:t>Range of precision</a:t>
            </a:r>
            <a:r>
              <a:rPr lang="en-US" sz="3400" dirty="0" smtClean="0"/>
              <a:t> − Fuzzy logic controller must be designed within an acceptable range of precision.</a:t>
            </a:r>
          </a:p>
          <a:p>
            <a:pPr algn="just"/>
            <a:r>
              <a:rPr lang="en-US" sz="3400" b="1" dirty="0" smtClean="0"/>
              <a:t>Issues regarding stability and optimality</a:t>
            </a:r>
            <a:r>
              <a:rPr lang="en-US" sz="3400" dirty="0" smtClean="0"/>
              <a:t> − The issues of stability and optimality must be open in designing Fuzzy logic controller rather than addressed explicitly.</a:t>
            </a:r>
          </a:p>
          <a:p>
            <a:endParaRPr lang="en-US" sz="3400"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Architecture of Fuzzy Logic Control</a:t>
            </a:r>
            <a:br>
              <a:rPr lang="en-US" b="1" dirty="0" smtClean="0"/>
            </a:br>
            <a:endParaRPr lang="en-US" b="1" dirty="0"/>
          </a:p>
        </p:txBody>
      </p:sp>
      <p:pic>
        <p:nvPicPr>
          <p:cNvPr id="33794" name="Picture 2" descr="C:\Users\HP\Desktop\fuzzy_logic_control_architecture.jpg"/>
          <p:cNvPicPr>
            <a:picLocks noGrp="1" noChangeAspect="1" noChangeArrowheads="1"/>
          </p:cNvPicPr>
          <p:nvPr>
            <p:ph idx="1"/>
          </p:nvPr>
        </p:nvPicPr>
        <p:blipFill>
          <a:blip r:embed="rId2"/>
          <a:srcRect/>
          <a:stretch>
            <a:fillRect/>
          </a:stretch>
        </p:blipFill>
        <p:spPr bwMode="auto">
          <a:xfrm>
            <a:off x="762000" y="990600"/>
            <a:ext cx="7467600" cy="2248532"/>
          </a:xfrm>
          <a:prstGeom prst="rect">
            <a:avLst/>
          </a:prstGeom>
          <a:noFill/>
        </p:spPr>
      </p:pic>
      <p:sp>
        <p:nvSpPr>
          <p:cNvPr id="5" name="Rectangle 4"/>
          <p:cNvSpPr/>
          <p:nvPr/>
        </p:nvSpPr>
        <p:spPr>
          <a:xfrm>
            <a:off x="228600" y="3352800"/>
            <a:ext cx="8458200" cy="3139321"/>
          </a:xfrm>
          <a:prstGeom prst="rect">
            <a:avLst/>
          </a:prstGeom>
        </p:spPr>
        <p:txBody>
          <a:bodyPr wrap="square">
            <a:spAutoFit/>
          </a:bodyPr>
          <a:lstStyle/>
          <a:p>
            <a:pPr algn="just"/>
            <a:r>
              <a:rPr lang="en-US" b="1" dirty="0" smtClean="0"/>
              <a:t>Major Components of FLC</a:t>
            </a:r>
          </a:p>
          <a:p>
            <a:pPr algn="just"/>
            <a:r>
              <a:rPr lang="en-US" dirty="0" smtClean="0"/>
              <a:t>Followings are the major components of the FLC as shown in the above figure −</a:t>
            </a:r>
          </a:p>
          <a:p>
            <a:pPr algn="just"/>
            <a:r>
              <a:rPr lang="en-US" b="1" dirty="0" err="1" smtClean="0"/>
              <a:t>Fuzzifier</a:t>
            </a:r>
            <a:r>
              <a:rPr lang="en-US" dirty="0" smtClean="0"/>
              <a:t> − The role of </a:t>
            </a:r>
            <a:r>
              <a:rPr lang="en-US" dirty="0" err="1" smtClean="0"/>
              <a:t>fuzzifier</a:t>
            </a:r>
            <a:r>
              <a:rPr lang="en-US" dirty="0" smtClean="0"/>
              <a:t> is to convert the crisp input values into fuzzy values.</a:t>
            </a:r>
          </a:p>
          <a:p>
            <a:pPr algn="just"/>
            <a:r>
              <a:rPr lang="en-US" b="1" dirty="0" smtClean="0"/>
              <a:t>Fuzzy Knowledge Base</a:t>
            </a:r>
            <a:r>
              <a:rPr lang="en-US" dirty="0" smtClean="0"/>
              <a:t> − It stores the knowledge about all the input-output fuzzy relationships. It also has the membership function which defines the input variables to the fuzzy rule base and the output variables to the plant under control.</a:t>
            </a:r>
          </a:p>
          <a:p>
            <a:pPr algn="just"/>
            <a:r>
              <a:rPr lang="en-US" b="1" dirty="0" smtClean="0"/>
              <a:t>Fuzzy Rule Base</a:t>
            </a:r>
            <a:r>
              <a:rPr lang="en-US" dirty="0" smtClean="0"/>
              <a:t> − It stores the knowledge about the operation of the process of domain.</a:t>
            </a:r>
          </a:p>
          <a:p>
            <a:pPr algn="just"/>
            <a:r>
              <a:rPr lang="en-US" b="1" dirty="0" smtClean="0"/>
              <a:t>Inference Engine</a:t>
            </a:r>
            <a:r>
              <a:rPr lang="en-US" dirty="0" smtClean="0"/>
              <a:t> − It acts as a kernel of any FLC. Basically it simulates human decisions by performing approximate reasoning.</a:t>
            </a:r>
          </a:p>
          <a:p>
            <a:pPr algn="just"/>
            <a:r>
              <a:rPr lang="en-US" b="1" dirty="0" err="1" smtClean="0"/>
              <a:t>Defuzzifier</a:t>
            </a:r>
            <a:r>
              <a:rPr lang="en-US" dirty="0" smtClean="0"/>
              <a:t> − The role of </a:t>
            </a:r>
            <a:r>
              <a:rPr lang="en-US" dirty="0" err="1" smtClean="0"/>
              <a:t>defuzzifier</a:t>
            </a:r>
            <a:r>
              <a:rPr lang="en-US" dirty="0" smtClean="0"/>
              <a:t> is to convert the fuzzy values into crisp values getting from fuzzy inference engine.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dirty="0" smtClean="0"/>
              <a:t>6</a:t>
            </a:r>
            <a:r>
              <a:rPr lang="en-US" dirty="0" smtClean="0"/>
              <a:t/>
            </a:r>
            <a:br>
              <a:rPr lang="en-US" dirty="0" smtClean="0"/>
            </a:br>
            <a:r>
              <a:rPr lang="en-US" dirty="0" smtClean="0"/>
              <a:t>Introduction to Prolog</a:t>
            </a:r>
            <a:endParaRPr lang="en-US" dirty="0"/>
          </a:p>
        </p:txBody>
      </p:sp>
      <p:sp>
        <p:nvSpPr>
          <p:cNvPr id="3" name="Content Placeholder 2"/>
          <p:cNvSpPr>
            <a:spLocks noGrp="1"/>
          </p:cNvSpPr>
          <p:nvPr>
            <p:ph idx="1"/>
          </p:nvPr>
        </p:nvSpPr>
        <p:spPr/>
        <p:txBody>
          <a:bodyPr>
            <a:normAutofit fontScale="70000" lnSpcReduction="20000"/>
          </a:bodyPr>
          <a:lstStyle/>
          <a:p>
            <a:pPr algn="just">
              <a:buNone/>
            </a:pPr>
            <a:r>
              <a:rPr lang="en-US" dirty="0" smtClean="0"/>
              <a:t>      In conventional, sometimes called imperative, procedural  or algorithmic programming </a:t>
            </a:r>
            <a:r>
              <a:rPr lang="en-US" dirty="0" err="1" smtClean="0"/>
              <a:t>thecomputer</a:t>
            </a:r>
            <a:r>
              <a:rPr lang="en-US" dirty="0" smtClean="0"/>
              <a:t> is given a detailed sequence of instructions - the code - which if carried out step by step in the order given will enable a task to be automated. The key features of this type of programming are that</a:t>
            </a:r>
          </a:p>
          <a:p>
            <a:r>
              <a:rPr lang="en-US" dirty="0" smtClean="0"/>
              <a:t>programs require so much detail that they are difficult and time-consuming </a:t>
            </a:r>
            <a:r>
              <a:rPr lang="en-US" dirty="0" err="1" smtClean="0"/>
              <a:t>towrite</a:t>
            </a:r>
            <a:r>
              <a:rPr lang="en-US" dirty="0" smtClean="0"/>
              <a:t>.</a:t>
            </a:r>
          </a:p>
          <a:p>
            <a:r>
              <a:rPr lang="en-US" dirty="0" smtClean="0"/>
              <a:t>they are error prone.</a:t>
            </a:r>
          </a:p>
          <a:p>
            <a:r>
              <a:rPr lang="en-US" dirty="0" smtClean="0"/>
              <a:t>they are difficult to read and therefore to understand and debug.</a:t>
            </a:r>
          </a:p>
          <a:p>
            <a:r>
              <a:rPr lang="en-US" dirty="0" smtClean="0"/>
              <a:t>programs are relatively inflexible - they can only be used directly for the </a:t>
            </a:r>
            <a:r>
              <a:rPr lang="en-US" dirty="0" err="1" smtClean="0"/>
              <a:t>purposefor</a:t>
            </a:r>
            <a:r>
              <a:rPr lang="en-US" dirty="0" smtClean="0"/>
              <a:t> which they are written. Changing or extending the program can often </a:t>
            </a:r>
            <a:r>
              <a:rPr lang="en-US" dirty="0" err="1" smtClean="0"/>
              <a:t>requireconsiderable</a:t>
            </a:r>
            <a:r>
              <a:rPr lang="en-US" dirty="0" smtClean="0"/>
              <a:t> effort</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Using Variables</a:t>
            </a:r>
            <a:br>
              <a:rPr lang="en-US" b="1" dirty="0" smtClean="0"/>
            </a:br>
            <a:endParaRPr lang="en-US" b="1" dirty="0"/>
          </a:p>
        </p:txBody>
      </p:sp>
      <p:sp>
        <p:nvSpPr>
          <p:cNvPr id="3" name="Content Placeholder 2"/>
          <p:cNvSpPr>
            <a:spLocks noGrp="1"/>
          </p:cNvSpPr>
          <p:nvPr>
            <p:ph idx="1"/>
          </p:nvPr>
        </p:nvSpPr>
        <p:spPr>
          <a:xfrm>
            <a:off x="304800" y="1143000"/>
            <a:ext cx="8229600" cy="4983163"/>
          </a:xfrm>
        </p:spPr>
        <p:txBody>
          <a:bodyPr>
            <a:noAutofit/>
          </a:bodyPr>
          <a:lstStyle/>
          <a:p>
            <a:r>
              <a:rPr lang="en-US" sz="1800" dirty="0" smtClean="0"/>
              <a:t>If we want to find out what things that Tom likes, it is tiresome to ask</a:t>
            </a:r>
          </a:p>
          <a:p>
            <a:pPr>
              <a:buNone/>
            </a:pPr>
            <a:r>
              <a:rPr lang="en-US" sz="1800" dirty="0" smtClean="0"/>
              <a:t> Does Tom like books?</a:t>
            </a:r>
          </a:p>
          <a:p>
            <a:r>
              <a:rPr lang="en-US" sz="1800" dirty="0" smtClean="0"/>
              <a:t>Does Tom like Mary?</a:t>
            </a:r>
          </a:p>
          <a:p>
            <a:r>
              <a:rPr lang="en-US" sz="1800" dirty="0" smtClean="0"/>
              <a:t>with Prolog giving a</a:t>
            </a:r>
          </a:p>
          <a:p>
            <a:r>
              <a:rPr lang="en-US" sz="1800" dirty="0" smtClean="0"/>
              <a:t> yes-or-no</a:t>
            </a:r>
          </a:p>
          <a:p>
            <a:r>
              <a:rPr lang="en-US" sz="1800" dirty="0" smtClean="0"/>
              <a:t> answer each time. It is more sensible to ask Prolog </a:t>
            </a:r>
            <a:r>
              <a:rPr lang="en-US" sz="1800" dirty="0" err="1" smtClean="0"/>
              <a:t>totell</a:t>
            </a:r>
            <a:r>
              <a:rPr lang="en-US" sz="1800" dirty="0" smtClean="0"/>
              <a:t> us something that Tom likes. We could make a query of this form as,</a:t>
            </a:r>
          </a:p>
          <a:p>
            <a:r>
              <a:rPr lang="en-US" sz="1800" dirty="0" smtClean="0"/>
              <a:t>Does Tom like X?</a:t>
            </a:r>
          </a:p>
          <a:p>
            <a:r>
              <a:rPr lang="en-US" sz="1800" dirty="0" smtClean="0"/>
              <a:t>When Prolog uses a variable, the variable can be either instantiated or not </a:t>
            </a:r>
            <a:r>
              <a:rPr lang="en-US" sz="1800" dirty="0" err="1" smtClean="0"/>
              <a:t>instantiated.A</a:t>
            </a:r>
            <a:r>
              <a:rPr lang="en-US" sz="1800" dirty="0" smtClean="0"/>
              <a:t> variable is instantiated when there is an object that the variable stands for. A </a:t>
            </a:r>
            <a:r>
              <a:rPr lang="en-US" sz="1800" dirty="0" err="1" smtClean="0"/>
              <a:t>variableis</a:t>
            </a:r>
            <a:r>
              <a:rPr lang="en-US" sz="1800" dirty="0" smtClean="0"/>
              <a:t> not instantiated when what the variable stands for is not yet known</a:t>
            </a:r>
          </a:p>
          <a:p>
            <a:r>
              <a:rPr lang="en-US" sz="1800" dirty="0" smtClean="0"/>
              <a:t>Prolog can distinguish variables from names of particular objects because any name beginning with a capital letter is taken to be a </a:t>
            </a:r>
            <a:r>
              <a:rPr lang="en-US" sz="1800" dirty="0" err="1" smtClean="0"/>
              <a:t>variable.When</a:t>
            </a:r>
            <a:r>
              <a:rPr lang="en-US" sz="1800" dirty="0" smtClean="0"/>
              <a:t> a query containing a variable is made to Prolog, Prolog searches through all </a:t>
            </a:r>
            <a:r>
              <a:rPr lang="en-US" sz="1800" dirty="0" err="1" smtClean="0"/>
              <a:t>thefacts</a:t>
            </a:r>
            <a:r>
              <a:rPr lang="en-US" sz="1800" dirty="0" smtClean="0"/>
              <a:t> in its knowledge base to find an object that the variable could stand for. </a:t>
            </a:r>
            <a:endParaRPr lang="en-US" sz="1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smtClean="0"/>
              <a:t/>
            </a:r>
            <a:br>
              <a:rPr lang="en-US" b="1" dirty="0" smtClean="0"/>
            </a:br>
            <a:r>
              <a:rPr lang="en-US" sz="3100" b="1" dirty="0" smtClean="0"/>
              <a:t>Arithmetic and Comparative Operators</a:t>
            </a:r>
            <a:r>
              <a:rPr lang="en-US" dirty="0" smtClean="0"/>
              <a:t/>
            </a:r>
            <a:br>
              <a:rPr lang="en-US" dirty="0" smtClean="0"/>
            </a:br>
            <a:endParaRPr lang="en-US" dirty="0"/>
          </a:p>
        </p:txBody>
      </p:sp>
      <p:sp>
        <p:nvSpPr>
          <p:cNvPr id="3" name="Content Placeholder 2"/>
          <p:cNvSpPr>
            <a:spLocks noGrp="1"/>
          </p:cNvSpPr>
          <p:nvPr>
            <p:ph idx="1"/>
          </p:nvPr>
        </p:nvSpPr>
        <p:spPr>
          <a:xfrm>
            <a:off x="457200" y="1066800"/>
            <a:ext cx="8229600" cy="5791200"/>
          </a:xfrm>
        </p:spPr>
        <p:txBody>
          <a:bodyPr>
            <a:noAutofit/>
          </a:bodyPr>
          <a:lstStyle/>
          <a:p>
            <a:r>
              <a:rPr lang="en-US" sz="1800" dirty="0" smtClean="0"/>
              <a:t>It is convenient to represent arithmetic and comparative expressions in Prolog. Three things about an operator are important :</a:t>
            </a:r>
            <a:r>
              <a:rPr lang="en-US" sz="1800" b="1" dirty="0" smtClean="0"/>
              <a:t>position </a:t>
            </a:r>
            <a:r>
              <a:rPr lang="en-US" sz="1800" dirty="0" smtClean="0"/>
              <a:t>, </a:t>
            </a:r>
            <a:r>
              <a:rPr lang="en-US" sz="1800" b="1" dirty="0" smtClean="0"/>
              <a:t>precedence </a:t>
            </a:r>
            <a:r>
              <a:rPr lang="en-US" sz="1800" dirty="0" smtClean="0"/>
              <a:t>, and </a:t>
            </a:r>
            <a:r>
              <a:rPr lang="en-US" sz="1800" b="1" dirty="0" err="1" smtClean="0"/>
              <a:t>associativity</a:t>
            </a:r>
            <a:endParaRPr lang="en-US" sz="1800" dirty="0" smtClean="0"/>
          </a:p>
          <a:p>
            <a:r>
              <a:rPr lang="en-US" sz="1800" dirty="0" smtClean="0"/>
              <a:t>.According their positions, arithmetic operators are classified into three types:</a:t>
            </a:r>
          </a:p>
          <a:p>
            <a:r>
              <a:rPr lang="en-US" sz="1800" dirty="0" smtClean="0"/>
              <a:t>infix operators:+ - * / (real division) div mod </a:t>
            </a:r>
          </a:p>
          <a:p>
            <a:r>
              <a:rPr lang="en-US" sz="1800" dirty="0" smtClean="0"/>
              <a:t> prefix operator:-</a:t>
            </a:r>
          </a:p>
          <a:p>
            <a:r>
              <a:rPr lang="en-US" sz="1800" dirty="0" smtClean="0"/>
              <a:t> postfix operator:!</a:t>
            </a:r>
          </a:p>
          <a:p>
            <a:r>
              <a:rPr lang="en-US" sz="1800" dirty="0" smtClean="0"/>
              <a:t>Operators like+, -, *, and/ are called </a:t>
            </a:r>
            <a:r>
              <a:rPr lang="en-US" sz="1800" b="1" dirty="0" smtClean="0"/>
              <a:t>infix</a:t>
            </a:r>
            <a:r>
              <a:rPr lang="en-US" sz="1800" dirty="0" smtClean="0"/>
              <a:t> operators. The operator-, when used in arithmetic expressions to denote negation, is called </a:t>
            </a:r>
            <a:r>
              <a:rPr lang="en-US" sz="1800" b="1" dirty="0" smtClean="0"/>
              <a:t>prefix</a:t>
            </a:r>
            <a:r>
              <a:rPr lang="en-US" sz="1800" dirty="0" smtClean="0"/>
              <a:t> operator. </a:t>
            </a:r>
          </a:p>
          <a:p>
            <a:r>
              <a:rPr lang="en-US" sz="1800" dirty="0" smtClean="0"/>
              <a:t>The operator! Is called </a:t>
            </a:r>
            <a:r>
              <a:rPr lang="en-US" sz="1800" b="1" dirty="0" smtClean="0"/>
              <a:t>postfix</a:t>
            </a:r>
            <a:r>
              <a:rPr lang="en-US" sz="1800" dirty="0" smtClean="0"/>
              <a:t> operator.</a:t>
            </a:r>
          </a:p>
          <a:p>
            <a:r>
              <a:rPr lang="en-US" sz="1800" dirty="0" smtClean="0"/>
              <a:t>The precedence of an operator indicates which operation is carried out first. Each arithmetic operator in Prolog has a </a:t>
            </a:r>
            <a:r>
              <a:rPr lang="en-US" sz="1800" b="1" dirty="0" smtClean="0"/>
              <a:t>precedence class </a:t>
            </a:r>
            <a:r>
              <a:rPr lang="en-US" sz="1800" dirty="0" smtClean="0"/>
              <a:t> associated with it. In Prolog, the multiplication and division operators are in a higher precedence class than addition and subtraction.</a:t>
            </a:r>
          </a:p>
          <a:p>
            <a:r>
              <a:rPr lang="en-US" sz="1800" dirty="0" smtClean="0"/>
              <a:t>An operator can be either </a:t>
            </a:r>
            <a:r>
              <a:rPr lang="en-US" sz="1800" b="1" dirty="0" smtClean="0"/>
              <a:t>left associative </a:t>
            </a:r>
            <a:r>
              <a:rPr lang="en-US" sz="1800" dirty="0" smtClean="0"/>
              <a:t> or </a:t>
            </a:r>
            <a:r>
              <a:rPr lang="en-US" sz="1800" b="1" dirty="0" smtClean="0"/>
              <a:t>right associative</a:t>
            </a:r>
            <a:r>
              <a:rPr lang="en-US" sz="1800" dirty="0" smtClean="0"/>
              <a:t>. In Prolog, all then arithmetic operations are left associative. Appropriate round brackets can be used </a:t>
            </a:r>
            <a:r>
              <a:rPr lang="en-US" sz="1800" dirty="0" err="1" smtClean="0"/>
              <a:t>inncomplex</a:t>
            </a:r>
            <a:r>
              <a:rPr lang="en-US" sz="1800" dirty="0" smtClean="0"/>
              <a:t> arithmetic expressions to avoid confusion caused by the precedence and </a:t>
            </a:r>
            <a:r>
              <a:rPr lang="en-US" sz="1800" dirty="0" err="1" smtClean="0"/>
              <a:t>associativity</a:t>
            </a:r>
            <a:endParaRPr lang="en-US" sz="1800" dirty="0" smtClean="0"/>
          </a:p>
          <a:p>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
            </a:r>
            <a:br>
              <a:rPr lang="en-US" sz="4000" b="1" dirty="0" smtClean="0"/>
            </a:br>
            <a:r>
              <a:rPr lang="en-US" sz="4000" b="1" dirty="0" smtClean="0"/>
              <a:t>Biological neuron</a:t>
            </a:r>
            <a:br>
              <a:rPr lang="en-US" sz="4000" b="1" dirty="0" smtClean="0"/>
            </a:br>
            <a:endParaRPr lang="en-US" sz="4000" b="1" dirty="0"/>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sz="2400" dirty="0" smtClean="0"/>
              <a:t>Soma: Nucleus of neuron (the cell body) - process the input </a:t>
            </a:r>
          </a:p>
          <a:p>
            <a:pPr algn="just"/>
            <a:r>
              <a:rPr lang="en-US" sz="2400" dirty="0" smtClean="0"/>
              <a:t>Dendrites: long irregularly shaped filaments attached to the soma – input channels </a:t>
            </a:r>
          </a:p>
          <a:p>
            <a:pPr algn="just"/>
            <a:r>
              <a:rPr lang="en-US" sz="2400" dirty="0" smtClean="0"/>
              <a:t>Axon: another type link attached to the soma – output channels</a:t>
            </a:r>
          </a:p>
          <a:p>
            <a:pPr algn="just"/>
            <a:r>
              <a:rPr lang="en-US" sz="2400" dirty="0" smtClean="0"/>
              <a:t> Output of the axon: voltage pulse (spike) that lasts for a ms</a:t>
            </a:r>
          </a:p>
          <a:p>
            <a:pPr algn="just"/>
            <a:r>
              <a:rPr lang="en-US" sz="2400" dirty="0" smtClean="0"/>
              <a:t> Firing of neuron – membrane potential </a:t>
            </a:r>
          </a:p>
          <a:p>
            <a:pPr algn="just"/>
            <a:r>
              <a:rPr lang="en-US" sz="2400" dirty="0" smtClean="0"/>
              <a:t> Axon terminates in a specialized contact called the synaptic junction – the electrochemical contact between neurons</a:t>
            </a:r>
          </a:p>
          <a:p>
            <a:pPr algn="just"/>
            <a:r>
              <a:rPr lang="en-US" sz="2400" dirty="0" smtClean="0"/>
              <a:t> The size of synapses are believed to be linked with learning</a:t>
            </a:r>
          </a:p>
          <a:p>
            <a:pPr algn="just"/>
            <a:r>
              <a:rPr lang="en-US" sz="2400" dirty="0" smtClean="0"/>
              <a:t> Larger area: excitatory—smaller area: inhibitory</a:t>
            </a:r>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Fail and cut predicates</a:t>
            </a:r>
            <a:endParaRPr lang="en-US" sz="4000" b="1" dirty="0"/>
          </a:p>
        </p:txBody>
      </p:sp>
      <p:sp>
        <p:nvSpPr>
          <p:cNvPr id="3" name="Content Placeholder 2"/>
          <p:cNvSpPr>
            <a:spLocks noGrp="1"/>
          </p:cNvSpPr>
          <p:nvPr>
            <p:ph idx="1"/>
          </p:nvPr>
        </p:nvSpPr>
        <p:spPr>
          <a:xfrm>
            <a:off x="304800" y="1600200"/>
            <a:ext cx="8229600" cy="4525963"/>
          </a:xfrm>
        </p:spPr>
        <p:txBody>
          <a:bodyPr>
            <a:noAutofit/>
          </a:bodyPr>
          <a:lstStyle/>
          <a:p>
            <a:pPr algn="just"/>
            <a:r>
              <a:rPr lang="en-US" sz="1800" dirty="0" smtClean="0"/>
              <a:t>Prolog is good at automatic backtracking but uncontrolled backtracking can </a:t>
            </a:r>
            <a:r>
              <a:rPr lang="en-US" sz="1800" dirty="0" err="1" smtClean="0"/>
              <a:t>sometimesbe</a:t>
            </a:r>
            <a:r>
              <a:rPr lang="en-US" sz="1800" dirty="0" smtClean="0"/>
              <a:t> a nuisance. Prolog provides a control facility, called "cut" for preventing backtracking.</a:t>
            </a:r>
          </a:p>
          <a:p>
            <a:pPr algn="just"/>
            <a:r>
              <a:rPr lang="en-US" sz="1800" dirty="0" smtClean="0"/>
              <a:t>Syntactically, a use of cut in a conjunction of goals looks just like the appearance of goal which has the predicate! and no arguments. As a goal, this succeed immediately and cannot be re-</a:t>
            </a:r>
            <a:r>
              <a:rPr lang="en-US" sz="1800" dirty="0" err="1" smtClean="0"/>
              <a:t>atisfied</a:t>
            </a:r>
            <a:r>
              <a:rPr lang="en-US" sz="1800" dirty="0" smtClean="0"/>
              <a:t>. However, it also has side-effects which alter the way backtracking works afterwards. The effect is to make inaccessible the place markers for certain goals so that they cannot be re-satisfied.</a:t>
            </a:r>
          </a:p>
          <a:p>
            <a:pPr algn="just"/>
            <a:r>
              <a:rPr lang="en-US" sz="1800" dirty="0" smtClean="0"/>
              <a:t>When a cut is encountered as a goal, the system thereupon becomes committed to all choices made since the parent goal was involved. All other alternatives are discarded. Hence an attempt to re-satisfy any goal between the parent goal and the cut goal will fail.</a:t>
            </a:r>
          </a:p>
          <a:p>
            <a:pPr algn="just"/>
            <a:r>
              <a:rPr lang="en-US" sz="1800" dirty="0" smtClean="0"/>
              <a:t>A parent goal is the goal that caused the use of the rule containing the cut. We can look at the cut symbol as being rather like a fence that separates goals. Let us consider the following rule that has a conjunction of goals including the cut.</a:t>
            </a:r>
          </a:p>
          <a:p>
            <a:pPr algn="just"/>
            <a:endParaRPr lang="en-US" sz="1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t>
            </a:r>
            <a:r>
              <a:rPr lang="en-US" sz="4000" b="1" dirty="0" smtClean="0"/>
              <a:t>cut-fail" Combination</a:t>
            </a:r>
            <a:endParaRPr lang="en-US" sz="4000" dirty="0"/>
          </a:p>
        </p:txBody>
      </p:sp>
      <p:sp>
        <p:nvSpPr>
          <p:cNvPr id="3" name="Content Placeholder 2"/>
          <p:cNvSpPr>
            <a:spLocks noGrp="1"/>
          </p:cNvSpPr>
          <p:nvPr>
            <p:ph idx="1"/>
          </p:nvPr>
        </p:nvSpPr>
        <p:spPr>
          <a:xfrm>
            <a:off x="457200" y="1219200"/>
            <a:ext cx="8229600" cy="4906963"/>
          </a:xfrm>
        </p:spPr>
        <p:txBody>
          <a:bodyPr>
            <a:normAutofit fontScale="62500" lnSpcReduction="20000"/>
          </a:bodyPr>
          <a:lstStyle/>
          <a:p>
            <a:pPr>
              <a:buNone/>
            </a:pPr>
            <a:endParaRPr lang="en-US" dirty="0" smtClean="0"/>
          </a:p>
          <a:p>
            <a:pPr algn="just"/>
            <a:r>
              <a:rPr lang="en-US" dirty="0" smtClean="0"/>
              <a:t>How can we say something in Prolog like</a:t>
            </a:r>
          </a:p>
          <a:p>
            <a:pPr algn="just">
              <a:buNone/>
            </a:pPr>
            <a:r>
              <a:rPr lang="en-US" dirty="0" smtClean="0"/>
              <a:t>		Mary likes all animals but snakes.</a:t>
            </a:r>
          </a:p>
          <a:p>
            <a:pPr algn="just">
              <a:buNone/>
            </a:pPr>
            <a:r>
              <a:rPr lang="en-US" dirty="0" smtClean="0"/>
              <a:t>		We can generally express one part of this statement in Prolog:</a:t>
            </a:r>
          </a:p>
          <a:p>
            <a:pPr algn="just">
              <a:buNone/>
            </a:pPr>
            <a:r>
              <a:rPr lang="en-US" dirty="0" smtClean="0"/>
              <a:t>		Mary likes any X if X is an animal.</a:t>
            </a:r>
          </a:p>
          <a:p>
            <a:pPr algn="just">
              <a:buNone/>
            </a:pPr>
            <a:r>
              <a:rPr lang="en-US" dirty="0" smtClean="0"/>
              <a:t>		likes(</a:t>
            </a:r>
            <a:r>
              <a:rPr lang="en-US" dirty="0" err="1" smtClean="0"/>
              <a:t>mary,X</a:t>
            </a:r>
            <a:r>
              <a:rPr lang="en-US" dirty="0" smtClean="0"/>
              <a:t>) :- animal(X).</a:t>
            </a:r>
          </a:p>
          <a:p>
            <a:pPr algn="just"/>
            <a:r>
              <a:rPr lang="en-US" dirty="0" smtClean="0"/>
              <a:t>But in order to exclude snakes, we have to use a different expression:</a:t>
            </a:r>
          </a:p>
          <a:p>
            <a:pPr algn="just">
              <a:buNone/>
            </a:pPr>
            <a:r>
              <a:rPr lang="en-US" dirty="0" smtClean="0"/>
              <a:t>		If X is a snake then `Mary likes X' is not true,</a:t>
            </a:r>
          </a:p>
          <a:p>
            <a:pPr algn="just">
              <a:buNone/>
            </a:pPr>
            <a:r>
              <a:rPr lang="en-US" dirty="0" smtClean="0"/>
              <a:t>		otherwise if X is an animal then Mary likes X.</a:t>
            </a:r>
          </a:p>
          <a:p>
            <a:pPr algn="just">
              <a:buNone/>
            </a:pPr>
            <a:r>
              <a:rPr lang="en-US" dirty="0" smtClean="0"/>
              <a:t>That something is not true can be said in Prolog by using a special goal, </a:t>
            </a:r>
            <a:r>
              <a:rPr lang="en-US" b="1" dirty="0" smtClean="0"/>
              <a:t>fail </a:t>
            </a:r>
            <a:r>
              <a:rPr lang="en-US" dirty="0" smtClean="0"/>
              <a:t>, 	which always fails, thus forcing the parent goal to fail.</a:t>
            </a:r>
          </a:p>
          <a:p>
            <a:pPr algn="just">
              <a:buNone/>
            </a:pPr>
            <a:r>
              <a:rPr lang="en-US" dirty="0" smtClean="0"/>
              <a:t>		likes(</a:t>
            </a:r>
            <a:r>
              <a:rPr lang="en-US" dirty="0" err="1" smtClean="0"/>
              <a:t>mary,X</a:t>
            </a:r>
            <a:r>
              <a:rPr lang="en-US" dirty="0" smtClean="0"/>
              <a:t>) :- snake(X),!,fail.</a:t>
            </a:r>
          </a:p>
          <a:p>
            <a:pPr algn="just">
              <a:buNone/>
            </a:pPr>
            <a:r>
              <a:rPr lang="en-US" dirty="0" smtClean="0"/>
              <a:t>		likes(</a:t>
            </a:r>
            <a:r>
              <a:rPr lang="en-US" dirty="0" err="1" smtClean="0"/>
              <a:t>mary,X</a:t>
            </a:r>
            <a:r>
              <a:rPr lang="en-US" dirty="0" smtClean="0"/>
              <a:t>) :- animal(X).</a:t>
            </a:r>
          </a:p>
          <a:p>
            <a:pPr algn="just"/>
            <a:r>
              <a:rPr lang="en-US" dirty="0" smtClean="0"/>
              <a:t>The first rule says that if X is a snake then the cut will prevent backtracking (thus excluding the second rule) and fail  will cause the failure.</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smtClean="0"/>
              <a:t>Recursion</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algn="just"/>
            <a:r>
              <a:rPr lang="en-US" sz="1800" dirty="0" smtClean="0"/>
              <a:t>Now let us define another family relation predecessor. This relation will be defined in terms of the parent  relation. The whole definition can be expressed in two rules. The first rule will define the direct (immediate) predecessors and the second rule then indirect  decessors. We say that somen  X is an indirect predecessor of some Z  if there is a parents hip chain of people between  X  and Z</a:t>
            </a:r>
          </a:p>
          <a:p>
            <a:pPr>
              <a:buNone/>
            </a:pPr>
            <a:r>
              <a:rPr lang="en-US" sz="1800" dirty="0" smtClean="0"/>
              <a:t>.The first rule is simple and can be formulated as:</a:t>
            </a:r>
          </a:p>
          <a:p>
            <a:pPr>
              <a:buNone/>
            </a:pPr>
            <a:r>
              <a:rPr lang="en-US" sz="1800" dirty="0" smtClean="0"/>
              <a:t>	For all X and Z,</a:t>
            </a:r>
          </a:p>
          <a:p>
            <a:pPr>
              <a:buNone/>
            </a:pPr>
            <a:r>
              <a:rPr lang="en-US" sz="1800" dirty="0" smtClean="0"/>
              <a:t>	 X is a predecessor of Z </a:t>
            </a:r>
          </a:p>
          <a:p>
            <a:r>
              <a:rPr lang="en-US" sz="1800" dirty="0" smtClean="0"/>
              <a:t>if he second rule, on the other hand, is more complicated because the chain of parents may present some problems. The predecessor relation would be defined by a set of clauses as follows:</a:t>
            </a:r>
          </a:p>
          <a:p>
            <a:r>
              <a:rPr lang="en-US" sz="1800" dirty="0" smtClean="0"/>
              <a:t>predecessor(X,Z) :- parent(X,Z).predecessor(X,Z) :- parent(X,Y), parent(Y,Z).predecessor(X,Z) :- parent(X,Y1), parent(Y1,Y2), parent(Y2,Z).predecessor(X,Z) :- parent(X,Y1), parent(Y1,Y2), parent(Y2,Y3), parent(Y3,Z).</a:t>
            </a:r>
          </a:p>
          <a:p>
            <a:pPr>
              <a:buNone/>
            </a:pPr>
            <a:r>
              <a:rPr lang="en-US" sz="1800" dirty="0" smtClean="0"/>
              <a:t> X is a parent of Z</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
            </a:r>
            <a:br>
              <a:rPr lang="en-US" b="1" dirty="0" smtClean="0"/>
            </a:br>
            <a:r>
              <a:rPr lang="en-US" b="1" dirty="0" smtClean="0"/>
              <a:t>artificial neural network</a:t>
            </a:r>
            <a:br>
              <a:rPr lang="en-US" b="1" dirty="0" smtClean="0"/>
            </a:br>
            <a:endParaRPr lang="en-US" dirty="0"/>
          </a:p>
        </p:txBody>
      </p:sp>
      <p:sp>
        <p:nvSpPr>
          <p:cNvPr id="3" name="Content Placeholder 2"/>
          <p:cNvSpPr>
            <a:spLocks noGrp="1"/>
          </p:cNvSpPr>
          <p:nvPr>
            <p:ph idx="1"/>
          </p:nvPr>
        </p:nvSpPr>
        <p:spPr>
          <a:xfrm>
            <a:off x="457200" y="914400"/>
            <a:ext cx="8229600" cy="5943600"/>
          </a:xfrm>
        </p:spPr>
        <p:txBody>
          <a:bodyPr>
            <a:noAutofit/>
          </a:bodyPr>
          <a:lstStyle/>
          <a:p>
            <a:pPr algn="just"/>
            <a:r>
              <a:rPr lang="en-US" sz="2400" dirty="0" smtClean="0"/>
              <a:t>Artificial neural networks are one of the main tools used in machine learning. As the “neural” part of their name suggests, they are brain-inspired systems which are intended to replicate the way that we humans learn. Neural networks consist of input and output layers, as well as (in most cases) a hidden layer consisting of units that transform the input into something that the output layer can use. They are excellent tools for finding patterns which are far too complex or numerous for a human programmer to extract and teach the machine to recognize. neural networks  also called “</a:t>
            </a:r>
            <a:r>
              <a:rPr lang="en-US" sz="2400" dirty="0" err="1" smtClean="0"/>
              <a:t>perceptrons</a:t>
            </a:r>
            <a:r>
              <a:rPr lang="en-US" sz="2400" dirty="0" smtClean="0"/>
              <a:t>” it is only in the last several decades where they have become a major part of artificial intelligence. which allows networks to adjust their hidden layers of neurons in situations where the outcome doesn’t match what the creator is hoping for — like a network designed to recognize dogs, which misidentifies a cat</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Different NN types</a:t>
            </a:r>
            <a:endParaRPr lang="en-US" sz="4000" b="1" dirty="0"/>
          </a:p>
        </p:txBody>
      </p:sp>
      <p:sp>
        <p:nvSpPr>
          <p:cNvPr id="3" name="Content Placeholder 2"/>
          <p:cNvSpPr>
            <a:spLocks noGrp="1"/>
          </p:cNvSpPr>
          <p:nvPr>
            <p:ph idx="1"/>
          </p:nvPr>
        </p:nvSpPr>
        <p:spPr/>
        <p:txBody>
          <a:bodyPr>
            <a:normAutofit fontScale="85000" lnSpcReduction="20000"/>
          </a:bodyPr>
          <a:lstStyle/>
          <a:p>
            <a:pPr algn="just"/>
            <a:r>
              <a:rPr lang="en-US" dirty="0" smtClean="0"/>
              <a:t>Single-layer NNs, such as the Hopfield network .</a:t>
            </a:r>
          </a:p>
          <a:p>
            <a:pPr algn="just"/>
            <a:r>
              <a:rPr lang="en-US" dirty="0" smtClean="0"/>
              <a:t>Multilayer </a:t>
            </a:r>
            <a:r>
              <a:rPr lang="en-US" dirty="0" err="1" smtClean="0"/>
              <a:t>feedforward</a:t>
            </a:r>
            <a:r>
              <a:rPr lang="en-US" dirty="0" smtClean="0"/>
              <a:t> NNs, for example standard </a:t>
            </a:r>
            <a:r>
              <a:rPr lang="en-US" dirty="0" err="1" smtClean="0"/>
              <a:t>backpropagation</a:t>
            </a:r>
            <a:r>
              <a:rPr lang="en-US" dirty="0" smtClean="0"/>
              <a:t>, functional link and product unit networks. </a:t>
            </a:r>
          </a:p>
          <a:p>
            <a:pPr algn="just"/>
            <a:r>
              <a:rPr lang="en-US" dirty="0" smtClean="0"/>
              <a:t> Temporal NNs, such as the Elman and Jordan simple recurrent networks as well as time-delay neural networks .</a:t>
            </a:r>
          </a:p>
          <a:p>
            <a:pPr algn="just"/>
            <a:r>
              <a:rPr lang="en-US" dirty="0" smtClean="0"/>
              <a:t> Self-organizing NNs, such as the </a:t>
            </a:r>
            <a:r>
              <a:rPr lang="en-US" dirty="0" err="1" smtClean="0"/>
              <a:t>Kohonen</a:t>
            </a:r>
            <a:r>
              <a:rPr lang="en-US" dirty="0" smtClean="0"/>
              <a:t> self-organizing feature maps and the learning vector </a:t>
            </a:r>
            <a:r>
              <a:rPr lang="en-US" dirty="0" err="1" smtClean="0"/>
              <a:t>quantizer</a:t>
            </a:r>
            <a:r>
              <a:rPr lang="en-US" dirty="0" smtClean="0"/>
              <a:t>.</a:t>
            </a:r>
          </a:p>
          <a:p>
            <a:pPr algn="just"/>
            <a:r>
              <a:rPr lang="en-US" dirty="0" smtClean="0"/>
              <a:t>Combined </a:t>
            </a:r>
            <a:r>
              <a:rPr lang="en-US" dirty="0" err="1" smtClean="0"/>
              <a:t>feedforward</a:t>
            </a:r>
            <a:r>
              <a:rPr lang="en-US" dirty="0" smtClean="0"/>
              <a:t> and self-organizing NNs, such as the radial basis function networks.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The ANN applications</a:t>
            </a:r>
            <a:endParaRPr lang="en-US" sz="4000" b="1" dirty="0"/>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pPr algn="just"/>
            <a:r>
              <a:rPr lang="en-US" dirty="0" smtClean="0"/>
              <a:t>Classification, the aim is to predict the class of an input vector .</a:t>
            </a:r>
          </a:p>
          <a:p>
            <a:pPr algn="just"/>
            <a:r>
              <a:rPr lang="en-US" dirty="0" smtClean="0"/>
              <a:t> Pattern matching, the aim is to produce a pattern best associated with a given input vector .</a:t>
            </a:r>
          </a:p>
          <a:p>
            <a:pPr algn="just"/>
            <a:r>
              <a:rPr lang="en-US" dirty="0" smtClean="0"/>
              <a:t> Pattern completion, the aim is to complete the missing parts of a given input vector.</a:t>
            </a:r>
          </a:p>
          <a:p>
            <a:pPr algn="just"/>
            <a:r>
              <a:rPr lang="en-US" dirty="0" smtClean="0"/>
              <a:t> Optimization, the aim is to find the optimal values of parameters in an optimization problem .</a:t>
            </a:r>
          </a:p>
          <a:p>
            <a:pPr algn="just"/>
            <a:r>
              <a:rPr lang="en-US" dirty="0" smtClean="0"/>
              <a:t> Control, an appropriate action is suggested based on given an input vectors .</a:t>
            </a:r>
          </a:p>
          <a:p>
            <a:pPr algn="just"/>
            <a:r>
              <a:rPr lang="en-US" dirty="0" smtClean="0"/>
              <a:t> Function approximation/times series modeling, the aim is to learn the functional relationships between input and desired output vectors.</a:t>
            </a:r>
          </a:p>
          <a:p>
            <a:pPr algn="just"/>
            <a:r>
              <a:rPr lang="en-US" dirty="0" smtClean="0"/>
              <a:t> Data mining, with the aim of discovering hidden patterns from data (knowledge discovery).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ANN architectures</a:t>
            </a:r>
            <a:endParaRPr lang="en-US" sz="4000" b="1" dirty="0"/>
          </a:p>
        </p:txBody>
      </p:sp>
      <p:sp>
        <p:nvSpPr>
          <p:cNvPr id="3" name="Content Placeholder 2"/>
          <p:cNvSpPr>
            <a:spLocks noGrp="1"/>
          </p:cNvSpPr>
          <p:nvPr>
            <p:ph idx="1"/>
          </p:nvPr>
        </p:nvSpPr>
        <p:spPr>
          <a:xfrm>
            <a:off x="457200" y="1295400"/>
            <a:ext cx="8229600" cy="4830763"/>
          </a:xfrm>
        </p:spPr>
        <p:txBody>
          <a:bodyPr>
            <a:normAutofit/>
          </a:bodyPr>
          <a:lstStyle/>
          <a:p>
            <a:r>
              <a:rPr lang="en-US" sz="2800" dirty="0" smtClean="0"/>
              <a:t>Networks are known to be universal function </a:t>
            </a:r>
            <a:r>
              <a:rPr lang="en-US" sz="2800" dirty="0" err="1" smtClean="0"/>
              <a:t>approximators</a:t>
            </a:r>
            <a:endParaRPr lang="en-US" sz="2800" dirty="0" smtClean="0"/>
          </a:p>
          <a:p>
            <a:r>
              <a:rPr lang="en-US" sz="2800" dirty="0" smtClean="0"/>
              <a:t>Various architectures are available to approximate any nonlinear function</a:t>
            </a:r>
          </a:p>
          <a:p>
            <a:r>
              <a:rPr lang="en-US" sz="2800" dirty="0" smtClean="0"/>
              <a:t> Different architectures allow for generation of functions of different complexity and power</a:t>
            </a:r>
          </a:p>
          <a:p>
            <a:pPr>
              <a:buFont typeface="Wingdings" pitchFamily="2" charset="2"/>
              <a:buChar char="Ø"/>
            </a:pPr>
            <a:r>
              <a:rPr lang="en-US" dirty="0" err="1" smtClean="0"/>
              <a:t>Feedforward</a:t>
            </a:r>
            <a:r>
              <a:rPr lang="en-US" dirty="0" smtClean="0"/>
              <a:t> networks</a:t>
            </a:r>
          </a:p>
          <a:p>
            <a:pPr>
              <a:buFont typeface="Wingdings" pitchFamily="2" charset="2"/>
              <a:buChar char="Ø"/>
            </a:pPr>
            <a:r>
              <a:rPr lang="en-US" dirty="0" smtClean="0"/>
              <a:t>Feedback </a:t>
            </a:r>
            <a:r>
              <a:rPr lang="en-US" dirty="0" err="1" smtClean="0"/>
              <a:t>networksNeural</a:t>
            </a:r>
            <a:endParaRPr lang="en-US" dirty="0" smtClean="0"/>
          </a:p>
          <a:p>
            <a:pPr>
              <a:buFont typeface="Wingdings" pitchFamily="2" charset="2"/>
              <a:buChar char="Ø"/>
            </a:pPr>
            <a:r>
              <a:rPr lang="en-US" dirty="0" smtClean="0"/>
              <a:t>Lateral networks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buFont typeface="Wingdings" pitchFamily="2" charset="2"/>
              <a:buChar char="Ø"/>
            </a:pPr>
            <a:r>
              <a:rPr lang="en-US" sz="3200" b="1" dirty="0" err="1" smtClean="0"/>
              <a:t>Feedforward</a:t>
            </a:r>
            <a:r>
              <a:rPr lang="en-US" sz="3200" b="1" dirty="0" smtClean="0"/>
              <a:t> Networks</a:t>
            </a:r>
            <a:endParaRPr lang="en-US" sz="3200" b="1" dirty="0"/>
          </a:p>
        </p:txBody>
      </p:sp>
      <p:sp>
        <p:nvSpPr>
          <p:cNvPr id="3" name="Content Placeholder 2"/>
          <p:cNvSpPr>
            <a:spLocks noGrp="1"/>
          </p:cNvSpPr>
          <p:nvPr>
            <p:ph idx="1"/>
          </p:nvPr>
        </p:nvSpPr>
        <p:spPr>
          <a:xfrm>
            <a:off x="457200" y="1143000"/>
            <a:ext cx="8229600" cy="4983163"/>
          </a:xfrm>
        </p:spPr>
        <p:txBody>
          <a:bodyPr>
            <a:normAutofit fontScale="55000" lnSpcReduction="20000"/>
          </a:bodyPr>
          <a:lstStyle/>
          <a:p>
            <a:r>
              <a:rPr lang="en-US" dirty="0" smtClean="0"/>
              <a:t>Input layer: Number of neurons in this layer corresponds to the number of inputs to the neuronal network. This layer consists of passive nodes, i.e., which do not take part in the actual signal modification, but only transmits the signal to the following layer. </a:t>
            </a:r>
          </a:p>
          <a:p>
            <a:r>
              <a:rPr lang="en-US" dirty="0" smtClean="0"/>
              <a:t>Hidden layer: This layer has arbitrary number of layers with arbitrary number of neurons. The nodes in this layer take part in the signal modification, hence, they are active.</a:t>
            </a:r>
          </a:p>
          <a:p>
            <a:r>
              <a:rPr lang="en-US" dirty="0" smtClean="0"/>
              <a:t> Output layer: The number of neurons in the output layer corresponds to the number of the output values of the neural network. The nodes in this layer are active ones.</a:t>
            </a:r>
          </a:p>
          <a:p>
            <a:pPr>
              <a:buFont typeface="Wingdings" pitchFamily="2" charset="2"/>
              <a:buChar char="Ø"/>
            </a:pPr>
            <a:r>
              <a:rPr lang="en-US" sz="5800" b="1" dirty="0" smtClean="0"/>
              <a:t>Feedback networks </a:t>
            </a:r>
          </a:p>
          <a:p>
            <a:pPr algn="just">
              <a:buNone/>
            </a:pPr>
            <a:r>
              <a:rPr lang="en-US" dirty="0" smtClean="0"/>
              <a:t>	The output of a neuron is either directly or indirectly fed back to its input via other linked neurons used in complex pattern recognition tasks, e.g., speech recognition etc.</a:t>
            </a:r>
          </a:p>
          <a:p>
            <a:pPr algn="just">
              <a:buFont typeface="Wingdings" pitchFamily="2" charset="2"/>
              <a:buChar char="Ø"/>
            </a:pPr>
            <a:r>
              <a:rPr lang="en-US" sz="5800" b="1" dirty="0" smtClean="0"/>
              <a:t>Lateral Networks</a:t>
            </a:r>
          </a:p>
          <a:p>
            <a:pPr algn="just">
              <a:buNone/>
            </a:pPr>
            <a:r>
              <a:rPr lang="en-US" sz="4600" b="1" dirty="0" smtClean="0"/>
              <a:t> 	</a:t>
            </a:r>
            <a:r>
              <a:rPr lang="en-US" sz="3300" dirty="0" smtClean="0"/>
              <a:t>There exist couplings of neurons within one layer. There is no essentially explicit feedback path amongst the different </a:t>
            </a:r>
            <a:r>
              <a:rPr lang="en-US" sz="3300" dirty="0" err="1" smtClean="0"/>
              <a:t>layers,This</a:t>
            </a:r>
            <a:r>
              <a:rPr lang="en-US" sz="3300" dirty="0" smtClean="0"/>
              <a:t> can be thought of as a compromise between the forward and feedback network</a:t>
            </a:r>
            <a:endParaRPr lang="en-US" sz="3300" b="1"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fontScale="90000"/>
          </a:bodyPr>
          <a:lstStyle/>
          <a:p>
            <a:r>
              <a:rPr lang="en-US" sz="3100" b="1" dirty="0" smtClean="0"/>
              <a:t/>
            </a:r>
            <a:br>
              <a:rPr lang="en-US" sz="3100" b="1" dirty="0" smtClean="0"/>
            </a:br>
            <a:r>
              <a:rPr lang="en-US" sz="3100" b="1" dirty="0" smtClean="0"/>
              <a:t/>
            </a:r>
            <a:br>
              <a:rPr lang="en-US" sz="3100" b="1" dirty="0" smtClean="0"/>
            </a:br>
            <a:r>
              <a:rPr lang="en-US" sz="3600" b="1" dirty="0" smtClean="0"/>
              <a:t>Comparison of artificial neural networks with biological neural networks</a:t>
            </a:r>
            <a:br>
              <a:rPr lang="en-US" sz="3600" b="1" dirty="0" smtClean="0"/>
            </a:br>
            <a:endParaRPr lang="en-US" sz="3600" dirty="0"/>
          </a:p>
        </p:txBody>
      </p:sp>
      <p:sp>
        <p:nvSpPr>
          <p:cNvPr id="3" name="Content Placeholder 2"/>
          <p:cNvSpPr>
            <a:spLocks noGrp="1"/>
          </p:cNvSpPr>
          <p:nvPr>
            <p:ph idx="1"/>
          </p:nvPr>
        </p:nvSpPr>
        <p:spPr>
          <a:xfrm>
            <a:off x="457200" y="990600"/>
            <a:ext cx="8229600" cy="5135563"/>
          </a:xfrm>
        </p:spPr>
        <p:txBody>
          <a:bodyPr>
            <a:normAutofit/>
          </a:bodyPr>
          <a:lstStyle/>
          <a:p>
            <a:pPr fontAlgn="base">
              <a:buNone/>
            </a:pPr>
            <a:endParaRPr lang="en-US" sz="1800" b="1" dirty="0" smtClean="0"/>
          </a:p>
          <a:p>
            <a:pPr fontAlgn="base">
              <a:buNone/>
            </a:pPr>
            <a:r>
              <a:rPr lang="en-US" sz="2000" b="1" dirty="0" smtClean="0"/>
              <a:t>Biological Neural Network</a:t>
            </a:r>
            <a:r>
              <a:rPr lang="en-US" sz="1800" b="1" dirty="0" smtClean="0"/>
              <a:t/>
            </a:r>
            <a:br>
              <a:rPr lang="en-US" sz="1800" b="1" dirty="0" smtClean="0"/>
            </a:br>
            <a:endParaRPr lang="en-US" sz="1800" dirty="0" smtClean="0"/>
          </a:p>
          <a:p>
            <a:pPr algn="just" fontAlgn="base"/>
            <a:r>
              <a:rPr lang="en-US" sz="1800" dirty="0" smtClean="0"/>
              <a:t>Our brain has a large network of interlinked neurons, which act as a highway for information to be transmitted from point A to point B. To send different kinds of information from A to B, the brain activates a different sets of neurons, and so essentially uses a different route to get from A to B. This is how a typical neuron might look like.</a:t>
            </a:r>
          </a:p>
          <a:p>
            <a:pPr algn="just"/>
            <a:endParaRPr lang="en-US" sz="1800" dirty="0"/>
          </a:p>
        </p:txBody>
      </p:sp>
      <p:pic>
        <p:nvPicPr>
          <p:cNvPr id="1028" name="Picture 4" descr="C:\Users\HP\Desktop\neuron-illustrated.png"/>
          <p:cNvPicPr>
            <a:picLocks noChangeAspect="1" noChangeArrowheads="1"/>
          </p:cNvPicPr>
          <p:nvPr/>
        </p:nvPicPr>
        <p:blipFill>
          <a:blip r:embed="rId2"/>
          <a:srcRect/>
          <a:stretch>
            <a:fillRect/>
          </a:stretch>
        </p:blipFill>
        <p:spPr bwMode="auto">
          <a:xfrm>
            <a:off x="1371600" y="3657600"/>
            <a:ext cx="6629400" cy="21336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2547</Words>
  <Application>Microsoft Office PowerPoint</Application>
  <PresentationFormat>On-screen Show (4:3)</PresentationFormat>
  <Paragraphs>243</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Artificial Intelligence and Expert System MCA-VIth Sem  By :- Dr. Pooja Nagpal Asst.Prof.(HIMT)Rohtak</vt:lpstr>
      <vt:lpstr>Introduction to neural networks</vt:lpstr>
      <vt:lpstr> Biological neuron </vt:lpstr>
      <vt:lpstr> artificial neural network </vt:lpstr>
      <vt:lpstr>Different NN types</vt:lpstr>
      <vt:lpstr>The ANN applications</vt:lpstr>
      <vt:lpstr>ANN architectures</vt:lpstr>
      <vt:lpstr>Feedforward Networks</vt:lpstr>
      <vt:lpstr>  Comparison of artificial neural networks with biological neural networks </vt:lpstr>
      <vt:lpstr> Artificial Neural Network </vt:lpstr>
      <vt:lpstr>Learning methods</vt:lpstr>
      <vt:lpstr>   Supervised learning</vt:lpstr>
      <vt:lpstr>Perceptron and Backpropagation </vt:lpstr>
      <vt:lpstr>Multilayer perceptron with a hidden layer</vt:lpstr>
      <vt:lpstr> Figure  shows a multilayer sensor with a hidden layer. Note that all connections have weights. </vt:lpstr>
      <vt:lpstr>Back propagation algorithm </vt:lpstr>
      <vt:lpstr>Multilayer Perceptron forward propagation</vt:lpstr>
      <vt:lpstr>Explain with help of figure</vt:lpstr>
      <vt:lpstr>Fuzzy Logic - Set Theory </vt:lpstr>
      <vt:lpstr>Representation of fuzzy set </vt:lpstr>
      <vt:lpstr>Fuzzy Logic - Membership Function </vt:lpstr>
      <vt:lpstr>Fuzzy Logic Rule Base </vt:lpstr>
      <vt:lpstr>Fuzzy Logic - Inference System </vt:lpstr>
      <vt:lpstr> Working of FIS </vt:lpstr>
      <vt:lpstr> Fuzzy Logic in Control Systems </vt:lpstr>
      <vt:lpstr>Architecture of Fuzzy Logic Control </vt:lpstr>
      <vt:lpstr> 6 Introduction to Prolog</vt:lpstr>
      <vt:lpstr>Using Variables </vt:lpstr>
      <vt:lpstr> Arithmetic and Comparative Operators </vt:lpstr>
      <vt:lpstr>Fail and cut predicates</vt:lpstr>
      <vt:lpstr>"cut-fail" Combination</vt:lpstr>
      <vt:lpstr> Recursion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85</cp:revision>
  <dcterms:created xsi:type="dcterms:W3CDTF">2006-08-16T00:00:00Z</dcterms:created>
  <dcterms:modified xsi:type="dcterms:W3CDTF">2020-03-30T11:12:07Z</dcterms:modified>
</cp:coreProperties>
</file>