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A0F5FE-6D02-483C-9416-21DC52D54FB9}" type="datetimeFigureOut">
              <a:rPr lang="en-US" smtClean="0"/>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1B738B-DA85-4366-A59E-F646D77C16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1B738B-DA85-4366-A59E-F646D77C160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019A2C-7C66-41A6-8C6E-3832CB478A87}"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19A2C-7C66-41A6-8C6E-3832CB478A87}"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19A2C-7C66-41A6-8C6E-3832CB478A87}"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19A2C-7C66-41A6-8C6E-3832CB478A87}"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019A2C-7C66-41A6-8C6E-3832CB478A87}"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019A2C-7C66-41A6-8C6E-3832CB478A87}"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019A2C-7C66-41A6-8C6E-3832CB478A87}" type="datetimeFigureOut">
              <a:rPr lang="en-US" smtClean="0"/>
              <a:pPr/>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019A2C-7C66-41A6-8C6E-3832CB478A87}" type="datetimeFigureOut">
              <a:rPr lang="en-US" smtClean="0"/>
              <a:pPr/>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19A2C-7C66-41A6-8C6E-3832CB478A87}" type="datetimeFigureOut">
              <a:rPr lang="en-US" smtClean="0"/>
              <a:pPr/>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19A2C-7C66-41A6-8C6E-3832CB478A87}"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19A2C-7C66-41A6-8C6E-3832CB478A87}"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441F7-A1A8-4CCB-ADA1-9F5DE50439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19A2C-7C66-41A6-8C6E-3832CB478A87}" type="datetimeFigureOut">
              <a:rPr lang="en-US" smtClean="0"/>
              <a:pPr/>
              <a:t>4/7/2020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441F7-A1A8-4CCB-ADA1-9F5DE50439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fresh2refresh.com/c/c-strings/c-strcmpi-function/" TargetMode="External"/><Relationship Id="rId13" Type="http://schemas.openxmlformats.org/officeDocument/2006/relationships/hyperlink" Target="http://fresh2refresh.com/c/c-strings/c-strnset-function/" TargetMode="External"/><Relationship Id="rId3" Type="http://schemas.openxmlformats.org/officeDocument/2006/relationships/hyperlink" Target="http://fresh2refresh.com/c/c-strings/c-strncat-function/" TargetMode="External"/><Relationship Id="rId7" Type="http://schemas.openxmlformats.org/officeDocument/2006/relationships/hyperlink" Target="http://fresh2refresh.com/c/c-strings/c-strcmp-function/" TargetMode="External"/><Relationship Id="rId12" Type="http://schemas.openxmlformats.org/officeDocument/2006/relationships/hyperlink" Target="http://fresh2refresh.com/c/c-strings/c-strset-function/" TargetMode="External"/><Relationship Id="rId2" Type="http://schemas.openxmlformats.org/officeDocument/2006/relationships/hyperlink" Target="http://fresh2refresh.com/c/c-strings/c-strcat-function/" TargetMode="External"/><Relationship Id="rId1" Type="http://schemas.openxmlformats.org/officeDocument/2006/relationships/slideLayout" Target="../slideLayouts/slideLayout2.xml"/><Relationship Id="rId6" Type="http://schemas.openxmlformats.org/officeDocument/2006/relationships/hyperlink" Target="http://fresh2refresh.com/c/c-strings/c-strlen-function/" TargetMode="External"/><Relationship Id="rId11" Type="http://schemas.openxmlformats.org/officeDocument/2006/relationships/hyperlink" Target="http://fresh2refresh.com/c/c-strings/c-strrev-function/" TargetMode="External"/><Relationship Id="rId5" Type="http://schemas.openxmlformats.org/officeDocument/2006/relationships/hyperlink" Target="http://fresh2refresh.com/c/c-strings/c-strncpy-function/" TargetMode="External"/><Relationship Id="rId10" Type="http://schemas.openxmlformats.org/officeDocument/2006/relationships/hyperlink" Target="http://fresh2refresh.com/c/c-strings/c-strupr-function/" TargetMode="External"/><Relationship Id="rId4" Type="http://schemas.openxmlformats.org/officeDocument/2006/relationships/hyperlink" Target="http://fresh2refresh.com/c/c-strings/c-strcpy-function/" TargetMode="External"/><Relationship Id="rId9" Type="http://schemas.openxmlformats.org/officeDocument/2006/relationships/hyperlink" Target="http://fresh2refresh.com/c/c-strings/c-strlwr-function/" TargetMode="External"/><Relationship Id="rId14" Type="http://schemas.openxmlformats.org/officeDocument/2006/relationships/hyperlink" Target="http://fresh2refresh.com/c/c-strings/c-strtok-functi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fresh2refresh.com/c/c-arithmetic-functions/c-pow-function/" TargetMode="External"/><Relationship Id="rId3" Type="http://schemas.openxmlformats.org/officeDocument/2006/relationships/hyperlink" Target="http://fresh2refresh.com/c/c-arithmetic-functions/c-floor-function/" TargetMode="External"/><Relationship Id="rId7" Type="http://schemas.openxmlformats.org/officeDocument/2006/relationships/hyperlink" Target="http://fresh2refresh.com/c/c-arithmetic-functions/c-sqrt-function/" TargetMode="External"/><Relationship Id="rId2" Type="http://schemas.openxmlformats.org/officeDocument/2006/relationships/hyperlink" Target="http://fresh2refresh.com/c/c-arithmetic-functions/c-abs-function/" TargetMode="External"/><Relationship Id="rId1" Type="http://schemas.openxmlformats.org/officeDocument/2006/relationships/slideLayout" Target="../slideLayouts/slideLayout2.xml"/><Relationship Id="rId6" Type="http://schemas.openxmlformats.org/officeDocument/2006/relationships/hyperlink" Target="http://fresh2refresh.com/c/c-arithmetic-functions/c-sin-cos-tan-exp-log-function/" TargetMode="External"/><Relationship Id="rId5" Type="http://schemas.openxmlformats.org/officeDocument/2006/relationships/hyperlink" Target="http://fresh2refresh.com/c/c-arithmetic-functions/c-ceil-function/" TargetMode="External"/><Relationship Id="rId4" Type="http://schemas.openxmlformats.org/officeDocument/2006/relationships/hyperlink" Target="http://fresh2refresh.com/c/c-arithmetic-functions/c-round-function/" TargetMode="External"/><Relationship Id="rId9" Type="http://schemas.openxmlformats.org/officeDocument/2006/relationships/hyperlink" Target="http://fresh2refresh.com/c/c-arithmetic-functions/c-trunc-fun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cprogramming/c_function_call_by_reference.htm" TargetMode="External"/><Relationship Id="rId2" Type="http://schemas.openxmlformats.org/officeDocument/2006/relationships/hyperlink" Target="https://www.tutorialspoint.com/cprogramming/c_function_call_by_value.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tudytonight.com/c/loops-in-c.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tudytonight.com/pointers-in-c.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Conio.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dirty="0" smtClean="0"/>
              <a:t>C PROGRAMMING</a:t>
            </a:r>
            <a:br>
              <a:rPr lang="en-US" dirty="0" smtClean="0"/>
            </a:br>
            <a:r>
              <a:rPr lang="en-US" sz="3100" dirty="0" smtClean="0"/>
              <a:t>BCA 2</a:t>
            </a:r>
            <a:r>
              <a:rPr lang="en-US" sz="3100" baseline="30000" dirty="0" smtClean="0"/>
              <a:t>ND</a:t>
            </a:r>
            <a:r>
              <a:rPr lang="en-US" sz="3100" dirty="0" smtClean="0"/>
              <a:t> SEMESTER</a:t>
            </a:r>
            <a:br>
              <a:rPr lang="en-US" sz="3100" dirty="0" smtClean="0"/>
            </a:br>
            <a:r>
              <a:rPr lang="en-US" sz="3100" dirty="0" smtClean="0"/>
              <a:t>UNIT-3</a:t>
            </a:r>
            <a:br>
              <a:rPr lang="en-US" sz="3100" dirty="0" smtClean="0"/>
            </a:br>
            <a:endParaRPr lang="en-US" sz="3100" dirty="0"/>
          </a:p>
        </p:txBody>
      </p:sp>
      <p:sp>
        <p:nvSpPr>
          <p:cNvPr id="3" name="Subtitle 2"/>
          <p:cNvSpPr>
            <a:spLocks noGrp="1"/>
          </p:cNvSpPr>
          <p:nvPr>
            <p:ph type="subTitle" idx="1"/>
          </p:nvPr>
        </p:nvSpPr>
        <p:spPr>
          <a:xfrm>
            <a:off x="1371600" y="3886200"/>
            <a:ext cx="7086600" cy="1828800"/>
          </a:xfrm>
        </p:spPr>
        <p:txBody>
          <a:bodyPr>
            <a:normAutofit/>
          </a:bodyPr>
          <a:lstStyle/>
          <a:p>
            <a:r>
              <a:rPr lang="en-US" dirty="0" smtClean="0"/>
              <a:t>Prepared By:	</a:t>
            </a:r>
            <a:r>
              <a:rPr lang="en-US" dirty="0" smtClean="0"/>
              <a:t> </a:t>
            </a:r>
            <a:r>
              <a:rPr lang="en-US" dirty="0" smtClean="0"/>
              <a:t>         </a:t>
            </a:r>
            <a:r>
              <a:rPr lang="en-US" sz="2400" dirty="0" smtClean="0"/>
              <a:t>Mrs. </a:t>
            </a:r>
            <a:r>
              <a:rPr lang="en-US" sz="2400" dirty="0" smtClean="0"/>
              <a:t>Monika </a:t>
            </a:r>
            <a:r>
              <a:rPr lang="en-US" sz="2400" dirty="0" err="1" smtClean="0"/>
              <a:t>A</a:t>
            </a:r>
            <a:r>
              <a:rPr lang="en-US" sz="2400" dirty="0" err="1" smtClean="0"/>
              <a:t>nand</a:t>
            </a:r>
            <a:endParaRPr lang="en-US" sz="2400" dirty="0" smtClean="0"/>
          </a:p>
          <a:p>
            <a:r>
              <a:rPr lang="en-US" sz="2400" dirty="0" smtClean="0"/>
              <a:t>		          </a:t>
            </a:r>
            <a:r>
              <a:rPr lang="en-US" sz="2400" dirty="0" smtClean="0"/>
              <a:t>	           Assistant </a:t>
            </a:r>
            <a:r>
              <a:rPr lang="en-US" sz="2400" dirty="0" smtClean="0"/>
              <a:t>Professor</a:t>
            </a:r>
          </a:p>
          <a:p>
            <a:r>
              <a:rPr lang="en-US" sz="2400" dirty="0" smtClean="0"/>
              <a:t>	             </a:t>
            </a:r>
            <a:r>
              <a:rPr lang="en-US" sz="2400" dirty="0" smtClean="0"/>
              <a:t>		  </a:t>
            </a:r>
            <a:r>
              <a:rPr lang="en-US" sz="2400" dirty="0" smtClean="0"/>
              <a:t>HIMT,ROHTAK</a:t>
            </a:r>
            <a:endParaRPr lang="en-US" sz="2400" dirty="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pPr algn="ctr"/>
            <a:r>
              <a:rPr lang="en-US" b="1" dirty="0" err="1" smtClean="0"/>
              <a:t>putchar</a:t>
            </a:r>
            <a:r>
              <a:rPr lang="en-US" b="1" dirty="0"/>
              <a:t>()</a:t>
            </a:r>
            <a:r>
              <a:rPr lang="en-US" dirty="0"/>
              <a:t>: </a:t>
            </a:r>
            <a:endParaRPr lang="en-US" dirty="0" smtClean="0"/>
          </a:p>
          <a:p>
            <a:pPr>
              <a:buNone/>
            </a:pPr>
            <a:r>
              <a:rPr lang="en-US" dirty="0"/>
              <a:t>	</a:t>
            </a:r>
            <a:r>
              <a:rPr lang="en-US" dirty="0" smtClean="0"/>
              <a:t>This </a:t>
            </a:r>
            <a:r>
              <a:rPr lang="en-US" dirty="0" err="1" smtClean="0"/>
              <a:t>functionis</a:t>
            </a:r>
            <a:r>
              <a:rPr lang="en-US" dirty="0" smtClean="0"/>
              <a:t> </a:t>
            </a:r>
            <a:r>
              <a:rPr lang="en-US" dirty="0"/>
              <a:t>used to print one character on the screen, and this may be any character from C </a:t>
            </a:r>
            <a:r>
              <a:rPr lang="en-US" dirty="0" err="1"/>
              <a:t>characterset</a:t>
            </a:r>
            <a:r>
              <a:rPr lang="en-US" dirty="0"/>
              <a:t>(</a:t>
            </a:r>
            <a:r>
              <a:rPr lang="en-US" dirty="0" err="1"/>
              <a:t>i.e</a:t>
            </a:r>
            <a:r>
              <a:rPr lang="en-US" dirty="0"/>
              <a:t> it may be printable or non printable characters).</a:t>
            </a:r>
          </a:p>
          <a:p>
            <a:pPr algn="ctr" fontAlgn="base"/>
            <a:r>
              <a:rPr lang="en-US" b="1" dirty="0"/>
              <a:t>puts</a:t>
            </a:r>
            <a:r>
              <a:rPr lang="en-US" b="1" dirty="0" smtClean="0"/>
              <a:t>(): </a:t>
            </a:r>
            <a:r>
              <a:rPr lang="en-US" b="1" dirty="0"/>
              <a:t> </a:t>
            </a:r>
            <a:endParaRPr lang="en-US" b="1" dirty="0" smtClean="0"/>
          </a:p>
          <a:p>
            <a:pPr fontAlgn="base"/>
            <a:r>
              <a:rPr lang="en-US" dirty="0" smtClean="0"/>
              <a:t>This</a:t>
            </a:r>
            <a:r>
              <a:rPr lang="en-US" b="1" dirty="0" smtClean="0"/>
              <a:t> </a:t>
            </a:r>
            <a:r>
              <a:rPr lang="en-US" dirty="0" smtClean="0"/>
              <a:t>function </a:t>
            </a:r>
            <a:r>
              <a:rPr lang="en-US" dirty="0"/>
              <a:t>is used to write a line to the output screen. In a C program, we use puts function as </a:t>
            </a:r>
            <a:r>
              <a:rPr lang="en-US" dirty="0" err="1" smtClean="0"/>
              <a:t>below.</a:t>
            </a:r>
            <a:r>
              <a:rPr lang="en-US" b="1" dirty="0" err="1" smtClean="0"/>
              <a:t>puts</a:t>
            </a:r>
            <a:r>
              <a:rPr lang="en-US" dirty="0" smtClean="0"/>
              <a:t>(string</a:t>
            </a:r>
            <a:r>
              <a:rPr lang="en-US" dirty="0"/>
              <a:t>);</a:t>
            </a:r>
          </a:p>
          <a:p>
            <a:pPr fontAlgn="base">
              <a:buNone/>
            </a:pPr>
            <a:r>
              <a:rPr lang="en-US" dirty="0" smtClean="0"/>
              <a:t>	where</a:t>
            </a:r>
            <a:r>
              <a:rPr lang="en-US" dirty="0"/>
              <a:t>,</a:t>
            </a:r>
            <a:br>
              <a:rPr lang="en-US" dirty="0"/>
            </a:br>
            <a:r>
              <a:rPr lang="en-US" dirty="0"/>
              <a:t>string – data that should be displayed on the output screen.</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C STRING FUNCTIONS:</a:t>
            </a:r>
            <a:br>
              <a:rPr lang="en-US" b="1" cap="all" dirty="0"/>
            </a:br>
            <a:endParaRPr lang="en-US" dirty="0"/>
          </a:p>
        </p:txBody>
      </p:sp>
      <p:sp>
        <p:nvSpPr>
          <p:cNvPr id="3" name="Content Placeholder 2"/>
          <p:cNvSpPr>
            <a:spLocks noGrp="1"/>
          </p:cNvSpPr>
          <p:nvPr>
            <p:ph idx="1"/>
          </p:nvPr>
        </p:nvSpPr>
        <p:spPr>
          <a:xfrm>
            <a:off x="457200" y="1219200"/>
            <a:ext cx="8229600" cy="5257800"/>
          </a:xfrm>
        </p:spPr>
        <p:txBody>
          <a:bodyPr>
            <a:noAutofit/>
          </a:bodyPr>
          <a:lstStyle/>
          <a:p>
            <a:pPr algn="just"/>
            <a:r>
              <a:rPr lang="en-US" sz="2000" dirty="0" err="1" smtClean="0">
                <a:hlinkClick r:id="rId2" tooltip="C – strcat() function"/>
              </a:rPr>
              <a:t>strcat</a:t>
            </a:r>
            <a:r>
              <a:rPr lang="en-US" sz="2000" dirty="0" smtClean="0">
                <a:hlinkClick r:id="rId2" tooltip="C – strcat() function"/>
              </a:rPr>
              <a:t> </a:t>
            </a:r>
            <a:r>
              <a:rPr lang="en-US" sz="2000" dirty="0">
                <a:hlinkClick r:id="rId2" tooltip="C – strcat() function"/>
              </a:rPr>
              <a:t>( )</a:t>
            </a:r>
            <a:r>
              <a:rPr lang="en-US" sz="2000" dirty="0" smtClean="0"/>
              <a:t>Concatenates str2 at the end of str1</a:t>
            </a:r>
          </a:p>
          <a:p>
            <a:pPr algn="just"/>
            <a:r>
              <a:rPr lang="en-US" sz="2000" dirty="0" err="1" smtClean="0">
                <a:hlinkClick r:id="rId3" tooltip="C – strncat() function"/>
              </a:rPr>
              <a:t>strncat</a:t>
            </a:r>
            <a:r>
              <a:rPr lang="en-US" sz="2000" dirty="0" smtClean="0">
                <a:hlinkClick r:id="rId3" tooltip="C – strncat() function"/>
              </a:rPr>
              <a:t> </a:t>
            </a:r>
            <a:r>
              <a:rPr lang="en-US" sz="2000" dirty="0">
                <a:hlinkClick r:id="rId3" tooltip="C – strncat() function"/>
              </a:rPr>
              <a:t>( )</a:t>
            </a:r>
            <a:r>
              <a:rPr lang="en-US" sz="2000" dirty="0" smtClean="0"/>
              <a:t>Appends a portion of string to another</a:t>
            </a:r>
          </a:p>
          <a:p>
            <a:pPr algn="just"/>
            <a:r>
              <a:rPr lang="en-US" sz="2000" dirty="0" err="1" smtClean="0">
                <a:hlinkClick r:id="rId4" tooltip="C – strcpy() function"/>
              </a:rPr>
              <a:t>strcpy</a:t>
            </a:r>
            <a:r>
              <a:rPr lang="en-US" sz="2000" dirty="0" smtClean="0">
                <a:hlinkClick r:id="rId4" tooltip="C – strcpy() function"/>
              </a:rPr>
              <a:t> </a:t>
            </a:r>
            <a:r>
              <a:rPr lang="en-US" sz="2000" dirty="0">
                <a:hlinkClick r:id="rId4" tooltip="C – strcpy() function"/>
              </a:rPr>
              <a:t>( )</a:t>
            </a:r>
            <a:r>
              <a:rPr lang="en-US" sz="2000" dirty="0" smtClean="0"/>
              <a:t>Copies str2 into str1</a:t>
            </a:r>
          </a:p>
          <a:p>
            <a:pPr algn="just"/>
            <a:r>
              <a:rPr lang="en-US" sz="2000" dirty="0" err="1" smtClean="0">
                <a:hlinkClick r:id="rId5" tooltip="C – strncpy() function"/>
              </a:rPr>
              <a:t>strncpy</a:t>
            </a:r>
            <a:r>
              <a:rPr lang="en-US" sz="2000" dirty="0" smtClean="0">
                <a:hlinkClick r:id="rId5" tooltip="C – strncpy() function"/>
              </a:rPr>
              <a:t> </a:t>
            </a:r>
            <a:r>
              <a:rPr lang="en-US" sz="2000" dirty="0">
                <a:hlinkClick r:id="rId5" tooltip="C – strncpy() function"/>
              </a:rPr>
              <a:t>( )</a:t>
            </a:r>
            <a:r>
              <a:rPr lang="en-US" sz="2000" dirty="0" smtClean="0"/>
              <a:t>Copies given number of characters of one string to another</a:t>
            </a:r>
          </a:p>
          <a:p>
            <a:pPr algn="just"/>
            <a:r>
              <a:rPr lang="en-US" sz="2000" dirty="0" err="1" smtClean="0">
                <a:hlinkClick r:id="rId6" tooltip="C – strlen() function"/>
              </a:rPr>
              <a:t>strlen</a:t>
            </a:r>
            <a:r>
              <a:rPr lang="en-US" sz="2000" dirty="0" smtClean="0">
                <a:hlinkClick r:id="rId6" tooltip="C – strlen() function"/>
              </a:rPr>
              <a:t> </a:t>
            </a:r>
            <a:r>
              <a:rPr lang="en-US" sz="2000" dirty="0">
                <a:hlinkClick r:id="rId6" tooltip="C – strlen() function"/>
              </a:rPr>
              <a:t>( )</a:t>
            </a:r>
            <a:r>
              <a:rPr lang="en-US" sz="2000" dirty="0" smtClean="0"/>
              <a:t>Gives the length of str1</a:t>
            </a:r>
          </a:p>
          <a:p>
            <a:pPr algn="just"/>
            <a:r>
              <a:rPr lang="en-US" sz="2000" dirty="0" err="1" smtClean="0">
                <a:hlinkClick r:id="rId7" tooltip="C – strcmp() function"/>
              </a:rPr>
              <a:t>strcmp</a:t>
            </a:r>
            <a:r>
              <a:rPr lang="en-US" sz="2000" dirty="0" smtClean="0">
                <a:hlinkClick r:id="rId7" tooltip="C – strcmp() function"/>
              </a:rPr>
              <a:t> </a:t>
            </a:r>
            <a:r>
              <a:rPr lang="en-US" sz="2000" dirty="0">
                <a:hlinkClick r:id="rId7" tooltip="C – strcmp() function"/>
              </a:rPr>
              <a:t>( )</a:t>
            </a:r>
            <a:r>
              <a:rPr lang="en-US" sz="2000" dirty="0" smtClean="0"/>
              <a:t>Returns 0 if str1 is same as str2. Returns &lt;0 if </a:t>
            </a:r>
            <a:r>
              <a:rPr lang="en-US" sz="2000" dirty="0" err="1" smtClean="0"/>
              <a:t>strl</a:t>
            </a:r>
            <a:r>
              <a:rPr lang="en-US" sz="2000" dirty="0" smtClean="0"/>
              <a:t> &lt; str2. Returns &gt;0 if str1 &gt; str2</a:t>
            </a:r>
            <a:r>
              <a:rPr lang="en-US" sz="2000" dirty="0">
                <a:hlinkClick r:id="rId8" tooltip="C – strcmpi() function"/>
              </a:rPr>
              <a:t>strcmpi ( )</a:t>
            </a:r>
            <a:r>
              <a:rPr lang="en-US" sz="2000" dirty="0" smtClean="0"/>
              <a:t>Same as </a:t>
            </a:r>
            <a:r>
              <a:rPr lang="en-US" sz="2000" dirty="0" err="1" smtClean="0"/>
              <a:t>strcmp</a:t>
            </a:r>
            <a:r>
              <a:rPr lang="en-US" sz="2000" dirty="0" smtClean="0"/>
              <a:t>() function. But, this function negotiates case.  “A” and “a” are treated as same.</a:t>
            </a:r>
          </a:p>
          <a:p>
            <a:pPr algn="just"/>
            <a:r>
              <a:rPr lang="en-US" sz="2000" dirty="0" err="1" smtClean="0">
                <a:hlinkClick r:id="rId9" tooltip="C – strlwr() function"/>
              </a:rPr>
              <a:t>strlwr</a:t>
            </a:r>
            <a:r>
              <a:rPr lang="en-US" sz="2000" dirty="0" smtClean="0">
                <a:hlinkClick r:id="rId9" tooltip="C – strlwr() function"/>
              </a:rPr>
              <a:t> </a:t>
            </a:r>
            <a:r>
              <a:rPr lang="en-US" sz="2000" dirty="0">
                <a:hlinkClick r:id="rId9" tooltip="C – strlwr() function"/>
              </a:rPr>
              <a:t>( )</a:t>
            </a:r>
            <a:r>
              <a:rPr lang="en-US" sz="2000" dirty="0" smtClean="0"/>
              <a:t>Converts string to lowercase</a:t>
            </a:r>
          </a:p>
          <a:p>
            <a:pPr algn="just"/>
            <a:r>
              <a:rPr lang="en-US" sz="2000" dirty="0" err="1" smtClean="0">
                <a:hlinkClick r:id="rId10" tooltip="C – strupr() function"/>
              </a:rPr>
              <a:t>strupr</a:t>
            </a:r>
            <a:r>
              <a:rPr lang="en-US" sz="2000" dirty="0" smtClean="0">
                <a:hlinkClick r:id="rId10" tooltip="C – strupr() function"/>
              </a:rPr>
              <a:t> </a:t>
            </a:r>
            <a:r>
              <a:rPr lang="en-US" sz="2000" dirty="0">
                <a:hlinkClick r:id="rId10" tooltip="C – strupr() function"/>
              </a:rPr>
              <a:t>( )</a:t>
            </a:r>
            <a:r>
              <a:rPr lang="en-US" sz="2000" dirty="0" smtClean="0"/>
              <a:t>Converts string to uppercase</a:t>
            </a:r>
          </a:p>
          <a:p>
            <a:pPr algn="just"/>
            <a:r>
              <a:rPr lang="en-US" sz="2000" dirty="0" err="1" smtClean="0">
                <a:hlinkClick r:id="rId11" tooltip="C – strrev() function"/>
              </a:rPr>
              <a:t>strrev</a:t>
            </a:r>
            <a:r>
              <a:rPr lang="en-US" sz="2000" dirty="0" smtClean="0">
                <a:hlinkClick r:id="rId11" tooltip="C – strrev() function"/>
              </a:rPr>
              <a:t> </a:t>
            </a:r>
            <a:r>
              <a:rPr lang="en-US" sz="2000" dirty="0">
                <a:hlinkClick r:id="rId11" tooltip="C – strrev() function"/>
              </a:rPr>
              <a:t>( )</a:t>
            </a:r>
            <a:r>
              <a:rPr lang="en-US" sz="2000" dirty="0" smtClean="0"/>
              <a:t>Reverses the given </a:t>
            </a:r>
            <a:r>
              <a:rPr lang="en-US" sz="2000" dirty="0" err="1" smtClean="0"/>
              <a:t>string</a:t>
            </a:r>
            <a:r>
              <a:rPr lang="en-US" sz="2000" dirty="0" err="1">
                <a:hlinkClick r:id="rId12" tooltip="C – strset() function"/>
              </a:rPr>
              <a:t>strset</a:t>
            </a:r>
            <a:r>
              <a:rPr lang="en-US" sz="2000" dirty="0">
                <a:hlinkClick r:id="rId12" tooltip="C – strset() function"/>
              </a:rPr>
              <a:t> ( )</a:t>
            </a:r>
            <a:r>
              <a:rPr lang="en-US" sz="2000" dirty="0" smtClean="0"/>
              <a:t>Sets all character in a string to given character</a:t>
            </a:r>
          </a:p>
          <a:p>
            <a:pPr algn="just"/>
            <a:r>
              <a:rPr lang="en-US" sz="2000" dirty="0" err="1" smtClean="0">
                <a:hlinkClick r:id="rId13" tooltip="C – strnset() function"/>
              </a:rPr>
              <a:t>strnset</a:t>
            </a:r>
            <a:r>
              <a:rPr lang="en-US" sz="2000" dirty="0" smtClean="0">
                <a:hlinkClick r:id="rId13" tooltip="C – strnset() function"/>
              </a:rPr>
              <a:t> </a:t>
            </a:r>
            <a:r>
              <a:rPr lang="en-US" sz="2000" dirty="0">
                <a:hlinkClick r:id="rId13" tooltip="C – strnset() function"/>
              </a:rPr>
              <a:t>( )</a:t>
            </a:r>
            <a:r>
              <a:rPr lang="en-US" sz="2000" dirty="0" smtClean="0"/>
              <a:t>It sets the portion of characters in a string to given character</a:t>
            </a:r>
          </a:p>
          <a:p>
            <a:pPr algn="just"/>
            <a:r>
              <a:rPr lang="en-US" sz="2000" dirty="0" err="1" smtClean="0">
                <a:hlinkClick r:id="rId14" tooltip="C – strtok() function"/>
              </a:rPr>
              <a:t>strtok</a:t>
            </a:r>
            <a:r>
              <a:rPr lang="en-US" sz="2000" dirty="0" smtClean="0">
                <a:hlinkClick r:id="rId14" tooltip="C – strtok() function"/>
              </a:rPr>
              <a:t> </a:t>
            </a:r>
            <a:r>
              <a:rPr lang="en-US" sz="2000" dirty="0">
                <a:hlinkClick r:id="rId14" tooltip="C – strtok() function"/>
              </a:rPr>
              <a:t>( )</a:t>
            </a:r>
            <a:r>
              <a:rPr lang="en-US" sz="2000" dirty="0" smtClean="0"/>
              <a:t>Tokenizing given string using delimiter</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fontAlgn="base"/>
            <a:r>
              <a:rPr lang="en-US" b="1" dirty="0" smtClean="0"/>
              <a:t/>
            </a:r>
            <a:br>
              <a:rPr lang="en-US" b="1" dirty="0" smtClean="0"/>
            </a:br>
            <a:r>
              <a:rPr lang="en-US" b="1" dirty="0"/>
              <a:t/>
            </a:r>
            <a:br>
              <a:rPr lang="en-US" b="1" dirty="0"/>
            </a:br>
            <a:r>
              <a:rPr lang="en-US" b="1" dirty="0" smtClean="0"/>
              <a:t>C – </a:t>
            </a:r>
            <a:r>
              <a:rPr lang="en-US" b="1" dirty="0"/>
              <a:t>Arithmetic functions</a:t>
            </a:r>
            <a:br>
              <a:rPr lang="en-US" b="1" dirty="0"/>
            </a:br>
            <a:r>
              <a:rPr lang="en-US" dirty="0"/>
              <a:t/>
            </a:r>
            <a:br>
              <a:rPr lang="en-US" dirty="0"/>
            </a:b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lgn="just" fontAlgn="base">
              <a:lnSpc>
                <a:spcPct val="120000"/>
              </a:lnSpc>
              <a:buNone/>
            </a:pPr>
            <a:r>
              <a:rPr lang="en-US" sz="1600" b="1" dirty="0" smtClean="0"/>
              <a:t>	Description</a:t>
            </a:r>
            <a:endParaRPr lang="en-US" sz="1600" dirty="0" smtClean="0"/>
          </a:p>
          <a:p>
            <a:pPr algn="just">
              <a:lnSpc>
                <a:spcPct val="120000"/>
              </a:lnSpc>
            </a:pPr>
            <a:r>
              <a:rPr lang="en-US" sz="1600" dirty="0">
                <a:hlinkClick r:id="rId2" tooltip="C – abs() function"/>
              </a:rPr>
              <a:t>abs ( )</a:t>
            </a:r>
            <a:r>
              <a:rPr lang="en-US" sz="1600" dirty="0" smtClean="0"/>
              <a:t>This function returns the absolute value of an integer. The absolute value of a number is always positive. Only integer values are supported in C.</a:t>
            </a:r>
          </a:p>
          <a:p>
            <a:pPr algn="just">
              <a:lnSpc>
                <a:spcPct val="120000"/>
              </a:lnSpc>
            </a:pPr>
            <a:r>
              <a:rPr lang="en-US" sz="1600" dirty="0" smtClean="0">
                <a:hlinkClick r:id="rId3" tooltip="C – floor() function"/>
              </a:rPr>
              <a:t>floor </a:t>
            </a:r>
            <a:r>
              <a:rPr lang="en-US" sz="1600" dirty="0">
                <a:hlinkClick r:id="rId3" tooltip="C – floor() function"/>
              </a:rPr>
              <a:t>( )</a:t>
            </a:r>
            <a:r>
              <a:rPr lang="en-US" sz="1600" dirty="0" smtClean="0"/>
              <a:t>This function returns the nearest integer which is less than or equal to the argument passed to this function.</a:t>
            </a:r>
          </a:p>
          <a:p>
            <a:pPr algn="just">
              <a:lnSpc>
                <a:spcPct val="120000"/>
              </a:lnSpc>
            </a:pPr>
            <a:r>
              <a:rPr lang="en-US" sz="1600" dirty="0" smtClean="0">
                <a:hlinkClick r:id="rId4" tooltip="C – round() function"/>
              </a:rPr>
              <a:t>round</a:t>
            </a:r>
            <a:r>
              <a:rPr lang="en-US" sz="1600" dirty="0">
                <a:hlinkClick r:id="rId4" tooltip="C – round() function"/>
              </a:rPr>
              <a:t> ( )</a:t>
            </a:r>
            <a:r>
              <a:rPr lang="en-US" sz="1600" dirty="0" smtClean="0"/>
              <a:t>This function returns the nearest integer value of the float/double/long double argument passed to this function. If decimal value is from “.1 to .5”, it returns integer value less than the argument. If decimal value is from “.6 to .9”, it returns the integer value greater than the argument.</a:t>
            </a:r>
          </a:p>
          <a:p>
            <a:pPr algn="just">
              <a:lnSpc>
                <a:spcPct val="120000"/>
              </a:lnSpc>
            </a:pPr>
            <a:r>
              <a:rPr lang="en-US" sz="1600" dirty="0" smtClean="0">
                <a:hlinkClick r:id="rId5" tooltip="C – ceil() function"/>
              </a:rPr>
              <a:t>ceil </a:t>
            </a:r>
            <a:r>
              <a:rPr lang="en-US" sz="1600" dirty="0">
                <a:hlinkClick r:id="rId5" tooltip="C – ceil() function"/>
              </a:rPr>
              <a:t>( )</a:t>
            </a:r>
            <a:r>
              <a:rPr lang="en-US" sz="1600" dirty="0" smtClean="0"/>
              <a:t>This function returns nearest integer value which is greater than or equal to the argument passed to this function.</a:t>
            </a:r>
          </a:p>
          <a:p>
            <a:pPr algn="just">
              <a:lnSpc>
                <a:spcPct val="120000"/>
              </a:lnSpc>
            </a:pPr>
            <a:r>
              <a:rPr lang="en-US" sz="1600" dirty="0" smtClean="0">
                <a:hlinkClick r:id="rId6" tooltip="C – sin() cos() tan() exp() log() function"/>
              </a:rPr>
              <a:t>sin </a:t>
            </a:r>
            <a:r>
              <a:rPr lang="en-US" sz="1600" dirty="0">
                <a:hlinkClick r:id="rId6" tooltip="C – sin() cos() tan() exp() log() function"/>
              </a:rPr>
              <a:t>( )</a:t>
            </a:r>
            <a:r>
              <a:rPr lang="en-US" sz="1600" dirty="0" smtClean="0"/>
              <a:t>This function is used to calculate sine value.</a:t>
            </a:r>
          </a:p>
          <a:p>
            <a:pPr algn="just">
              <a:lnSpc>
                <a:spcPct val="120000"/>
              </a:lnSpc>
            </a:pPr>
            <a:r>
              <a:rPr lang="en-US" sz="1600" dirty="0" err="1" smtClean="0">
                <a:hlinkClick r:id="rId6" tooltip="C – sin() cos() tan() exp() log() function"/>
              </a:rPr>
              <a:t>cos</a:t>
            </a:r>
            <a:r>
              <a:rPr lang="en-US" sz="1600" dirty="0" smtClean="0">
                <a:hlinkClick r:id="rId6" tooltip="C – sin() cos() tan() exp() log() function"/>
              </a:rPr>
              <a:t> </a:t>
            </a:r>
            <a:r>
              <a:rPr lang="en-US" sz="1600" dirty="0">
                <a:hlinkClick r:id="rId6" tooltip="C – sin() cos() tan() exp() log() function"/>
              </a:rPr>
              <a:t>( )</a:t>
            </a:r>
            <a:r>
              <a:rPr lang="en-US" sz="1600" dirty="0" smtClean="0"/>
              <a:t>This function is used to calculate </a:t>
            </a:r>
          </a:p>
          <a:p>
            <a:pPr algn="just">
              <a:lnSpc>
                <a:spcPct val="120000"/>
              </a:lnSpc>
            </a:pPr>
            <a:r>
              <a:rPr lang="en-US" sz="1600" dirty="0" err="1" smtClean="0">
                <a:hlinkClick r:id="rId7" tooltip="C – sqrt() function"/>
              </a:rPr>
              <a:t>sqrt</a:t>
            </a:r>
            <a:r>
              <a:rPr lang="en-US" sz="1600" dirty="0" smtClean="0">
                <a:hlinkClick r:id="rId7" tooltip="C – sqrt() function"/>
              </a:rPr>
              <a:t> </a:t>
            </a:r>
            <a:r>
              <a:rPr lang="en-US" sz="1600" dirty="0">
                <a:hlinkClick r:id="rId7" tooltip="C – sqrt() function"/>
              </a:rPr>
              <a:t>( )</a:t>
            </a:r>
            <a:r>
              <a:rPr lang="en-US" sz="1600" dirty="0" smtClean="0"/>
              <a:t>This function is used to find square root of the argument passed to this function.</a:t>
            </a:r>
          </a:p>
          <a:p>
            <a:pPr algn="just">
              <a:lnSpc>
                <a:spcPct val="120000"/>
              </a:lnSpc>
            </a:pPr>
            <a:r>
              <a:rPr lang="en-US" sz="1600" dirty="0" err="1" smtClean="0">
                <a:hlinkClick r:id="rId8" tooltip="C – pow() function"/>
              </a:rPr>
              <a:t>pow</a:t>
            </a:r>
            <a:r>
              <a:rPr lang="en-US" sz="1600" dirty="0" smtClean="0">
                <a:hlinkClick r:id="rId8" tooltip="C – pow() function"/>
              </a:rPr>
              <a:t> </a:t>
            </a:r>
            <a:r>
              <a:rPr lang="en-US" sz="1600" dirty="0">
                <a:hlinkClick r:id="rId8" tooltip="C – pow() function"/>
              </a:rPr>
              <a:t>( )</a:t>
            </a:r>
            <a:r>
              <a:rPr lang="en-US" sz="1600" dirty="0" smtClean="0"/>
              <a:t>This is used to find the power of the given number.</a:t>
            </a:r>
            <a:endParaRPr lang="en-US" sz="1600" dirty="0" smtClean="0">
              <a:hlinkClick r:id="rId9" tooltip="C – trunc() function"/>
            </a:endParaRPr>
          </a:p>
          <a:p>
            <a:pPr algn="just">
              <a:lnSpc>
                <a:spcPct val="120000"/>
              </a:lnSpc>
            </a:pPr>
            <a:r>
              <a:rPr lang="en-US" sz="1600" dirty="0" err="1">
                <a:hlinkClick r:id="rId9" tooltip="C – trunc() function"/>
              </a:rPr>
              <a:t>t</a:t>
            </a:r>
            <a:r>
              <a:rPr lang="en-US" sz="1600" dirty="0" err="1" smtClean="0">
                <a:hlinkClick r:id="rId9" tooltip="C – trunc() function"/>
              </a:rPr>
              <a:t>runc</a:t>
            </a:r>
            <a:r>
              <a:rPr lang="en-US" sz="1600" dirty="0">
                <a:hlinkClick r:id="rId9" tooltip="C – trunc() function"/>
              </a:rPr>
              <a:t> ( )</a:t>
            </a:r>
            <a:r>
              <a:rPr lang="en-US" sz="1600" dirty="0" smtClean="0"/>
              <a:t>This function truncates the decimal value from floating point value and returns integer value.</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IN C</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r>
              <a:rPr lang="en-US" sz="2000" dirty="0"/>
              <a:t>A function that calls itself is known as a recursive function. And, this technique is known as recursion.</a:t>
            </a:r>
          </a:p>
          <a:p>
            <a:r>
              <a:rPr lang="en-US" sz="2000" dirty="0"/>
              <a:t>void recursion</a:t>
            </a:r>
            <a:r>
              <a:rPr lang="en-US" sz="2000" dirty="0" smtClean="0"/>
              <a:t>()</a:t>
            </a:r>
          </a:p>
          <a:p>
            <a:pPr>
              <a:buNone/>
            </a:pPr>
            <a:r>
              <a:rPr lang="en-US" sz="2000" dirty="0" smtClean="0"/>
              <a:t> </a:t>
            </a:r>
            <a:r>
              <a:rPr lang="en-US" sz="2000" dirty="0"/>
              <a:t>{ recursion(); /* function calls itself */ </a:t>
            </a:r>
            <a:endParaRPr lang="en-US" sz="2000" dirty="0" smtClean="0"/>
          </a:p>
          <a:p>
            <a:pPr>
              <a:buNone/>
            </a:pPr>
            <a:r>
              <a:rPr lang="en-US" sz="2000" dirty="0" smtClean="0"/>
              <a:t>} </a:t>
            </a:r>
          </a:p>
          <a:p>
            <a:pPr>
              <a:buNone/>
            </a:pPr>
            <a:r>
              <a:rPr lang="en-US" sz="2000" dirty="0" err="1" smtClean="0"/>
              <a:t>int</a:t>
            </a:r>
            <a:r>
              <a:rPr lang="en-US" sz="2000" dirty="0" smtClean="0"/>
              <a:t> </a:t>
            </a:r>
            <a:r>
              <a:rPr lang="en-US" sz="2000" dirty="0"/>
              <a:t>main() </a:t>
            </a:r>
            <a:endParaRPr lang="en-US" sz="2000" dirty="0" smtClean="0"/>
          </a:p>
          <a:p>
            <a:pPr>
              <a:buNone/>
            </a:pPr>
            <a:r>
              <a:rPr lang="en-US" sz="2000" dirty="0" smtClean="0"/>
              <a:t>{ </a:t>
            </a:r>
            <a:r>
              <a:rPr lang="en-US" sz="2000" dirty="0"/>
              <a:t>recursion(); </a:t>
            </a:r>
            <a:r>
              <a:rPr lang="en-US" sz="2000" dirty="0" smtClean="0"/>
              <a:t>}</a:t>
            </a:r>
          </a:p>
          <a:p>
            <a:r>
              <a:rPr lang="en-US" sz="2000" dirty="0" smtClean="0"/>
              <a:t>The </a:t>
            </a:r>
            <a:r>
              <a:rPr lang="en-US" sz="2000" dirty="0"/>
              <a:t>C programming language supports recursion, i.e., a function to call itself. But while using recursion, programmers need to be careful to define an exit condition from the function, otherwise it will go into an infinite loop</a:t>
            </a:r>
            <a:r>
              <a:rPr lang="en-US" sz="2000" dirty="0" smtClean="0"/>
              <a:t>.</a:t>
            </a:r>
          </a:p>
          <a:p>
            <a:pPr>
              <a:buNone/>
            </a:pPr>
            <a:endParaRPr lang="en-US" sz="2000" dirty="0"/>
          </a:p>
          <a:p>
            <a:r>
              <a:rPr lang="en-US" sz="2000" dirty="0"/>
              <a:t>Recursive functions are very useful to solve many mathematical problems, such as calculating the factorial of a number, generating Fibonacci series, etc.</a:t>
            </a:r>
          </a:p>
          <a:p>
            <a:pPr>
              <a:buNone/>
            </a:pPr>
            <a:r>
              <a:rPr lang="en-US" sz="2000" dirty="0" smtClean="0"/>
              <a:t/>
            </a:r>
            <a:br>
              <a:rPr lang="en-US" sz="2000" dirty="0" smtClean="0"/>
            </a:b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1027" name="Picture 3" descr="C:\Users\obc\AppData\Local\Microsoft\Windows\Temporary Internet Files\Content.IE5\3N1AIHJV\thank_you[1].jpg"/>
          <p:cNvPicPr>
            <a:picLocks noChangeAspect="1" noChangeArrowheads="1"/>
          </p:cNvPicPr>
          <p:nvPr/>
        </p:nvPicPr>
        <p:blipFill>
          <a:blip r:embed="rId2"/>
          <a:srcRect/>
          <a:stretch>
            <a:fillRect/>
          </a:stretch>
        </p:blipFill>
        <p:spPr bwMode="auto">
          <a:xfrm>
            <a:off x="2362200" y="2209800"/>
            <a:ext cx="4025157" cy="267081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FUNCTIONS</a:t>
            </a:r>
            <a:endParaRPr lang="en-US" dirty="0"/>
          </a:p>
        </p:txBody>
      </p:sp>
      <p:sp>
        <p:nvSpPr>
          <p:cNvPr id="3" name="Content Placeholder 2"/>
          <p:cNvSpPr>
            <a:spLocks noGrp="1"/>
          </p:cNvSpPr>
          <p:nvPr>
            <p:ph idx="1"/>
          </p:nvPr>
        </p:nvSpPr>
        <p:spPr>
          <a:xfrm>
            <a:off x="533400" y="1295400"/>
            <a:ext cx="8229600" cy="4830763"/>
          </a:xfrm>
        </p:spPr>
        <p:txBody>
          <a:bodyPr>
            <a:normAutofit fontScale="92500" lnSpcReduction="10000"/>
          </a:bodyPr>
          <a:lstStyle/>
          <a:p>
            <a:r>
              <a:rPr lang="en-US" sz="2800" dirty="0"/>
              <a:t>A function is a group of statements that together perform a task. Every C program has at least one function, which is </a:t>
            </a:r>
            <a:r>
              <a:rPr lang="en-US" sz="2800" b="1" dirty="0"/>
              <a:t>main()</a:t>
            </a:r>
            <a:r>
              <a:rPr lang="en-US" sz="2800" dirty="0"/>
              <a:t>, and all the most trivial programs can define additional functions.</a:t>
            </a:r>
          </a:p>
          <a:p>
            <a:r>
              <a:rPr lang="en-US" sz="2800" dirty="0"/>
              <a:t>You can divide up your code into separate functions. How you divide up your code among different functions is up to you, but logically the division is such that each function performs a specific task.</a:t>
            </a:r>
          </a:p>
          <a:p>
            <a:r>
              <a:rPr lang="en-US" sz="2800" dirty="0"/>
              <a:t>A function </a:t>
            </a:r>
            <a:r>
              <a:rPr lang="en-US" sz="2800" b="1" dirty="0"/>
              <a:t>declaration</a:t>
            </a:r>
            <a:r>
              <a:rPr lang="en-US" sz="2800" dirty="0"/>
              <a:t> tells the compiler about a function's name, return type, and parameters. A function </a:t>
            </a:r>
            <a:r>
              <a:rPr lang="en-US" sz="2800" b="1" dirty="0"/>
              <a:t>definition</a:t>
            </a:r>
            <a:r>
              <a:rPr lang="en-US" sz="2800" dirty="0"/>
              <a:t> provides the actual body of the function.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Defining a Function</a:t>
            </a:r>
            <a:br>
              <a:rPr lang="en-US" dirty="0"/>
            </a:br>
            <a:endParaRPr lang="en-US" dirty="0"/>
          </a:p>
        </p:txBody>
      </p:sp>
      <p:sp>
        <p:nvSpPr>
          <p:cNvPr id="3" name="Content Placeholder 2"/>
          <p:cNvSpPr>
            <a:spLocks noGrp="1"/>
          </p:cNvSpPr>
          <p:nvPr>
            <p:ph idx="1"/>
          </p:nvPr>
        </p:nvSpPr>
        <p:spPr>
          <a:xfrm>
            <a:off x="457200" y="838200"/>
            <a:ext cx="8229600" cy="6019800"/>
          </a:xfrm>
        </p:spPr>
        <p:txBody>
          <a:bodyPr>
            <a:noAutofit/>
          </a:bodyPr>
          <a:lstStyle/>
          <a:p>
            <a:r>
              <a:rPr lang="en-US" sz="2000" dirty="0"/>
              <a:t>The general form of a function definition in C programming language is as follows </a:t>
            </a:r>
            <a:r>
              <a:rPr lang="en-US" sz="2000" dirty="0" smtClean="0"/>
              <a:t>− </a:t>
            </a:r>
            <a:endParaRPr lang="en-US" sz="2000" dirty="0"/>
          </a:p>
          <a:p>
            <a:pPr>
              <a:buNone/>
            </a:pPr>
            <a:r>
              <a:rPr lang="en-US" sz="2000" b="1" dirty="0" smtClean="0"/>
              <a:t>	</a:t>
            </a:r>
            <a:r>
              <a:rPr lang="en-US" sz="2000" b="1" dirty="0" err="1" smtClean="0"/>
              <a:t>return_type</a:t>
            </a:r>
            <a:r>
              <a:rPr lang="en-US" sz="2000" b="1" dirty="0" smtClean="0"/>
              <a:t> </a:t>
            </a:r>
            <a:r>
              <a:rPr lang="en-US" sz="2000" b="1" dirty="0" err="1"/>
              <a:t>function_name</a:t>
            </a:r>
            <a:r>
              <a:rPr lang="en-US" sz="2000" dirty="0"/>
              <a:t>( parameter list ) { </a:t>
            </a:r>
            <a:r>
              <a:rPr lang="en-US" sz="2000" dirty="0" smtClean="0"/>
              <a:t>body </a:t>
            </a:r>
            <a:r>
              <a:rPr lang="en-US" sz="2000" dirty="0"/>
              <a:t>of the function </a:t>
            </a:r>
            <a:r>
              <a:rPr lang="en-US" sz="2000" dirty="0" smtClean="0"/>
              <a:t>}</a:t>
            </a:r>
          </a:p>
          <a:p>
            <a:r>
              <a:rPr lang="en-US" sz="2000" dirty="0"/>
              <a:t>A function definition in C programming consists of a </a:t>
            </a:r>
            <a:r>
              <a:rPr lang="en-US" sz="2000" i="1" dirty="0"/>
              <a:t>function header</a:t>
            </a:r>
            <a:r>
              <a:rPr lang="en-US" sz="2000" dirty="0"/>
              <a:t> and a </a:t>
            </a:r>
            <a:r>
              <a:rPr lang="en-US" sz="2000" i="1" dirty="0"/>
              <a:t>function body</a:t>
            </a:r>
            <a:r>
              <a:rPr lang="en-US" sz="2000" dirty="0"/>
              <a:t>. Here are all the parts of a function −</a:t>
            </a:r>
          </a:p>
          <a:p>
            <a:r>
              <a:rPr lang="en-US" sz="2000" b="1" dirty="0"/>
              <a:t>Return Type</a:t>
            </a:r>
            <a:r>
              <a:rPr lang="en-US" sz="2000" dirty="0"/>
              <a:t> − A function may return a value. The </a:t>
            </a:r>
            <a:r>
              <a:rPr lang="en-US" sz="2000" b="1" dirty="0" err="1"/>
              <a:t>return_type</a:t>
            </a:r>
            <a:r>
              <a:rPr lang="en-US" sz="2000" dirty="0"/>
              <a:t> is the data type of the value the function returns. Some functions perform the desired operations without returning a value. In this case, the </a:t>
            </a:r>
            <a:r>
              <a:rPr lang="en-US" sz="2000" dirty="0" err="1"/>
              <a:t>return_type</a:t>
            </a:r>
            <a:r>
              <a:rPr lang="en-US" sz="2000" dirty="0"/>
              <a:t> is the keyword </a:t>
            </a:r>
            <a:r>
              <a:rPr lang="en-US" sz="2000" b="1" dirty="0"/>
              <a:t>void</a:t>
            </a:r>
            <a:r>
              <a:rPr lang="en-US" sz="2000" dirty="0"/>
              <a:t>.</a:t>
            </a:r>
          </a:p>
          <a:p>
            <a:r>
              <a:rPr lang="en-US" sz="2000" b="1" dirty="0"/>
              <a:t>Function Name</a:t>
            </a:r>
            <a:r>
              <a:rPr lang="en-US" sz="2000" dirty="0"/>
              <a:t> − This is the actual name of the function. The function name and the parameter list together constitute the function signature.</a:t>
            </a:r>
          </a:p>
          <a:p>
            <a:r>
              <a:rPr lang="en-US" sz="2000" b="1" dirty="0"/>
              <a:t>Parameters</a:t>
            </a:r>
            <a:r>
              <a:rPr lang="en-US" sz="2000" dirty="0"/>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r>
              <a:rPr lang="en-US" sz="2000" b="1" dirty="0"/>
              <a:t>Function Body</a:t>
            </a:r>
            <a:r>
              <a:rPr lang="en-US" sz="2000" dirty="0"/>
              <a:t> − The function body contains a collection of statements that define what the function does.</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Declarations</a:t>
            </a:r>
            <a:br>
              <a:rPr lang="en-US" dirty="0"/>
            </a:br>
            <a:endParaRPr lang="en-US" dirty="0"/>
          </a:p>
        </p:txBody>
      </p:sp>
      <p:sp>
        <p:nvSpPr>
          <p:cNvPr id="3" name="Content Placeholder 2"/>
          <p:cNvSpPr>
            <a:spLocks noGrp="1"/>
          </p:cNvSpPr>
          <p:nvPr>
            <p:ph idx="1"/>
          </p:nvPr>
        </p:nvSpPr>
        <p:spPr>
          <a:xfrm>
            <a:off x="457200" y="990600"/>
            <a:ext cx="8229600" cy="5135563"/>
          </a:xfrm>
          <a:ln>
            <a:solidFill>
              <a:schemeClr val="tx2">
                <a:lumMod val="20000"/>
                <a:lumOff val="80000"/>
              </a:schemeClr>
            </a:solidFill>
          </a:ln>
        </p:spPr>
        <p:txBody>
          <a:bodyPr>
            <a:normAutofit fontScale="70000" lnSpcReduction="20000"/>
          </a:bodyPr>
          <a:lstStyle/>
          <a:p>
            <a:r>
              <a:rPr lang="en-US" dirty="0"/>
              <a:t>A function </a:t>
            </a:r>
            <a:r>
              <a:rPr lang="en-US" b="1" dirty="0"/>
              <a:t>declaration</a:t>
            </a:r>
            <a:r>
              <a:rPr lang="en-US" dirty="0"/>
              <a:t> tells the compiler about a function name and how to call the function. The actual body of the function can be defined separately.</a:t>
            </a:r>
          </a:p>
          <a:p>
            <a:r>
              <a:rPr lang="en-US" dirty="0"/>
              <a:t>A function declaration has the following parts −</a:t>
            </a:r>
          </a:p>
          <a:p>
            <a:pPr>
              <a:buNone/>
            </a:pPr>
            <a:r>
              <a:rPr lang="en-US" dirty="0" smtClean="0"/>
              <a:t>	</a:t>
            </a:r>
            <a:r>
              <a:rPr lang="en-US" dirty="0" err="1" smtClean="0"/>
              <a:t>return_type</a:t>
            </a:r>
            <a:r>
              <a:rPr lang="en-US" dirty="0" smtClean="0"/>
              <a:t> </a:t>
            </a:r>
            <a:r>
              <a:rPr lang="en-US" dirty="0" err="1" smtClean="0"/>
              <a:t>function_name</a:t>
            </a:r>
            <a:r>
              <a:rPr lang="en-US" dirty="0" smtClean="0"/>
              <a:t>( parameter list );</a:t>
            </a:r>
          </a:p>
          <a:p>
            <a:pPr>
              <a:buNone/>
            </a:pPr>
            <a:r>
              <a:rPr lang="en-US" dirty="0" smtClean="0"/>
              <a:t>	</a:t>
            </a:r>
            <a:r>
              <a:rPr lang="en-US" dirty="0" err="1" smtClean="0"/>
              <a:t>Eg</a:t>
            </a:r>
            <a:r>
              <a:rPr lang="en-US" dirty="0" smtClean="0"/>
              <a:t>. </a:t>
            </a:r>
            <a:r>
              <a:rPr lang="en-US" dirty="0" err="1" smtClean="0"/>
              <a:t>int</a:t>
            </a:r>
            <a:r>
              <a:rPr lang="en-US" dirty="0" smtClean="0"/>
              <a:t> max(</a:t>
            </a:r>
            <a:r>
              <a:rPr lang="en-US" dirty="0" err="1" smtClean="0"/>
              <a:t>int</a:t>
            </a:r>
            <a:r>
              <a:rPr lang="en-US" dirty="0" smtClean="0"/>
              <a:t> num1, </a:t>
            </a:r>
            <a:r>
              <a:rPr lang="en-US" dirty="0" err="1" smtClean="0"/>
              <a:t>int</a:t>
            </a:r>
            <a:r>
              <a:rPr lang="en-US" dirty="0" smtClean="0"/>
              <a:t> num2); </a:t>
            </a:r>
          </a:p>
          <a:p>
            <a:r>
              <a:rPr lang="en-US" dirty="0" smtClean="0"/>
              <a:t> </a:t>
            </a:r>
            <a:r>
              <a:rPr lang="en-US" dirty="0"/>
              <a:t>For the above defined function max(), the function declaration is as follows −</a:t>
            </a:r>
          </a:p>
          <a:p>
            <a:r>
              <a:rPr lang="en-US" dirty="0" smtClean="0"/>
              <a:t>Parameter </a:t>
            </a:r>
            <a:r>
              <a:rPr lang="en-US" dirty="0"/>
              <a:t>names are not important in function declaration only their type is required, so the following is also a valid declaration −</a:t>
            </a:r>
          </a:p>
          <a:p>
            <a:pPr>
              <a:buNone/>
            </a:pPr>
            <a:r>
              <a:rPr lang="en-US" dirty="0" smtClean="0"/>
              <a:t>	</a:t>
            </a:r>
            <a:r>
              <a:rPr lang="en-US" dirty="0" err="1" smtClean="0"/>
              <a:t>int</a:t>
            </a:r>
            <a:r>
              <a:rPr lang="en-US" dirty="0" smtClean="0"/>
              <a:t> max(</a:t>
            </a:r>
            <a:r>
              <a:rPr lang="en-US" dirty="0" err="1" smtClean="0"/>
              <a:t>int</a:t>
            </a:r>
            <a:r>
              <a:rPr lang="en-US" dirty="0" smtClean="0"/>
              <a:t>, </a:t>
            </a:r>
            <a:r>
              <a:rPr lang="en-US" dirty="0" err="1" smtClean="0"/>
              <a:t>int</a:t>
            </a:r>
            <a:r>
              <a:rPr lang="en-US" dirty="0" smtClean="0"/>
              <a:t>);</a:t>
            </a:r>
          </a:p>
          <a:p>
            <a:r>
              <a:rPr lang="en-US" dirty="0" smtClean="0"/>
              <a:t> </a:t>
            </a:r>
            <a:r>
              <a:rPr lang="en-US" dirty="0"/>
              <a:t>Function declaration is required when you define a function in one source file and you call that function in another file. In such case, you should declare the function at the top of the file calling the function.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Arguments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r>
              <a:rPr lang="en-US" dirty="0"/>
              <a:t>If a function is to use arguments, it must declare variables that accept the values of the arguments. These variables are called the </a:t>
            </a:r>
            <a:r>
              <a:rPr lang="en-US" b="1" dirty="0"/>
              <a:t>formal parameters</a:t>
            </a:r>
            <a:r>
              <a:rPr lang="en-US" dirty="0"/>
              <a:t> of the function.</a:t>
            </a:r>
          </a:p>
          <a:p>
            <a:r>
              <a:rPr lang="en-US" dirty="0"/>
              <a:t>Formal parameters behave like other local variables inside the function and are created upon entry into the function and destroyed upon exit.</a:t>
            </a:r>
          </a:p>
          <a:p>
            <a:r>
              <a:rPr lang="en-US" dirty="0"/>
              <a:t>While calling a function, there are two ways in which arguments can be passed to a function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 Type &amp; Description</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400" u="sng" dirty="0">
                <a:hlinkClick r:id="rId2"/>
              </a:rPr>
              <a:t>Call by </a:t>
            </a:r>
            <a:r>
              <a:rPr lang="en-US" sz="2400" u="sng" dirty="0" err="1">
                <a:hlinkClick r:id="rId2"/>
              </a:rPr>
              <a:t>value</a:t>
            </a:r>
            <a:r>
              <a:rPr lang="en-US" sz="2400" dirty="0" err="1"/>
              <a:t>This</a:t>
            </a:r>
            <a:r>
              <a:rPr lang="en-US" sz="2400" dirty="0"/>
              <a:t> method copies the actual value of an argument into the formal parameter of the function. In this case, changes made to the parameter inside the function have no effect on the argument.</a:t>
            </a:r>
          </a:p>
          <a:p>
            <a:pPr algn="just"/>
            <a:r>
              <a:rPr lang="en-US" sz="2400" u="sng" dirty="0">
                <a:hlinkClick r:id="rId3"/>
              </a:rPr>
              <a:t>Call by </a:t>
            </a:r>
            <a:r>
              <a:rPr lang="en-US" sz="2400" u="sng" dirty="0" err="1">
                <a:hlinkClick r:id="rId3"/>
              </a:rPr>
              <a:t>reference</a:t>
            </a:r>
            <a:r>
              <a:rPr lang="en-US" sz="2400" dirty="0" err="1"/>
              <a:t>This</a:t>
            </a:r>
            <a:r>
              <a:rPr lang="en-US" sz="2400" dirty="0"/>
              <a:t> method copies the address of an argument into the formal parameter. Inside the function, the address is used to access the actual argument used in the call. This means that changes made to the parameter affect the argument</a:t>
            </a:r>
            <a:r>
              <a:rPr lang="en-US" sz="2400" dirty="0" smtClean="0"/>
              <a:t>.</a:t>
            </a:r>
          </a:p>
          <a:p>
            <a:pPr algn="just"/>
            <a:r>
              <a:rPr lang="en-US" sz="2400" dirty="0"/>
              <a:t>By default, C uses </a:t>
            </a:r>
            <a:r>
              <a:rPr lang="en-US" sz="2400" b="1" dirty="0"/>
              <a:t>call by value</a:t>
            </a:r>
            <a:r>
              <a:rPr lang="en-US" sz="2400" dirty="0"/>
              <a:t> to pass arguments. In general, it means the code within a function cannot alter the arguments used to call the function.</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Input and Output</a:t>
            </a:r>
            <a:br>
              <a:rPr lang="en-US" dirty="0"/>
            </a:br>
            <a:r>
              <a:rPr lang="en-US" dirty="0" smtClean="0"/>
              <a:t>functions</a:t>
            </a:r>
            <a:endParaRPr lang="en-US" dirty="0"/>
          </a:p>
        </p:txBody>
      </p:sp>
      <p:sp>
        <p:nvSpPr>
          <p:cNvPr id="3" name="Content Placeholder 2"/>
          <p:cNvSpPr>
            <a:spLocks noGrp="1"/>
          </p:cNvSpPr>
          <p:nvPr>
            <p:ph idx="1"/>
          </p:nvPr>
        </p:nvSpPr>
        <p:spPr/>
        <p:txBody>
          <a:bodyPr>
            <a:normAutofit fontScale="62500" lnSpcReduction="20000"/>
          </a:bodyPr>
          <a:lstStyle/>
          <a:p>
            <a:r>
              <a:rPr lang="en-US" sz="3400" b="1" dirty="0" err="1" smtClean="0"/>
              <a:t>Scanf</a:t>
            </a:r>
            <a:r>
              <a:rPr lang="en-US" sz="3400" b="1" dirty="0"/>
              <a:t>() and </a:t>
            </a:r>
            <a:r>
              <a:rPr lang="en-US" sz="3400" b="1" dirty="0" err="1"/>
              <a:t>printf</a:t>
            </a:r>
            <a:r>
              <a:rPr lang="en-US" sz="3400" b="1" dirty="0"/>
              <a:t>() functions</a:t>
            </a:r>
          </a:p>
          <a:p>
            <a:pPr algn="just">
              <a:lnSpc>
                <a:spcPct val="120000"/>
              </a:lnSpc>
              <a:buNone/>
            </a:pPr>
            <a:r>
              <a:rPr lang="en-US" dirty="0" smtClean="0"/>
              <a:t>	The </a:t>
            </a:r>
            <a:r>
              <a:rPr lang="en-US" dirty="0"/>
              <a:t>standard input-output header file, named </a:t>
            </a:r>
            <a:r>
              <a:rPr lang="en-US" dirty="0" err="1"/>
              <a:t>stdio.h</a:t>
            </a:r>
            <a:r>
              <a:rPr lang="en-US" dirty="0"/>
              <a:t> contains the </a:t>
            </a:r>
            <a:r>
              <a:rPr lang="en-US" dirty="0" smtClean="0"/>
              <a:t>definition of </a:t>
            </a:r>
            <a:r>
              <a:rPr lang="en-US" dirty="0"/>
              <a:t>the functions </a:t>
            </a:r>
            <a:r>
              <a:rPr lang="en-US" dirty="0" err="1"/>
              <a:t>printf</a:t>
            </a:r>
            <a:r>
              <a:rPr lang="en-US" dirty="0"/>
              <a:t>() and </a:t>
            </a:r>
            <a:r>
              <a:rPr lang="en-US" dirty="0" err="1"/>
              <a:t>scanf</a:t>
            </a:r>
            <a:r>
              <a:rPr lang="en-US" dirty="0"/>
              <a:t>(), which are used to display output on screen and to take input from user respectively</a:t>
            </a:r>
            <a:r>
              <a:rPr lang="en-US" dirty="0" smtClean="0"/>
              <a:t>.</a:t>
            </a:r>
          </a:p>
          <a:p>
            <a:pPr algn="just">
              <a:lnSpc>
                <a:spcPct val="120000"/>
              </a:lnSpc>
              <a:buNone/>
            </a:pPr>
            <a:endParaRPr lang="en-US" dirty="0" smtClean="0"/>
          </a:p>
          <a:p>
            <a:pPr algn="just">
              <a:lnSpc>
                <a:spcPct val="120000"/>
              </a:lnSpc>
            </a:pPr>
            <a:r>
              <a:rPr lang="en-US" b="1" dirty="0" err="1" smtClean="0"/>
              <a:t>Getchar</a:t>
            </a:r>
            <a:r>
              <a:rPr lang="en-US" b="1" dirty="0"/>
              <a:t>() &amp; </a:t>
            </a:r>
            <a:r>
              <a:rPr lang="en-US" b="1" dirty="0" err="1"/>
              <a:t>putchar</a:t>
            </a:r>
            <a:r>
              <a:rPr lang="en-US" b="1" dirty="0"/>
              <a:t>() functions</a:t>
            </a:r>
          </a:p>
          <a:p>
            <a:pPr algn="just">
              <a:lnSpc>
                <a:spcPct val="120000"/>
              </a:lnSpc>
              <a:buNone/>
            </a:pPr>
            <a:r>
              <a:rPr lang="en-US" dirty="0" smtClean="0"/>
              <a:t>	The</a:t>
            </a:r>
            <a:r>
              <a:rPr lang="en-US" dirty="0"/>
              <a:t> </a:t>
            </a:r>
            <a:r>
              <a:rPr lang="en-US" dirty="0" err="1"/>
              <a:t>getchar</a:t>
            </a:r>
            <a:r>
              <a:rPr lang="en-US" dirty="0"/>
              <a:t>() function reads a character from the terminal and returns it </a:t>
            </a:r>
            <a:r>
              <a:rPr lang="en-US" dirty="0" smtClean="0"/>
              <a:t>as an </a:t>
            </a:r>
            <a:r>
              <a:rPr lang="en-US" dirty="0"/>
              <a:t>integer. This function reads only single character at a time. You can use this method in a </a:t>
            </a:r>
            <a:r>
              <a:rPr lang="en-US" dirty="0">
                <a:hlinkClick r:id="rId2"/>
              </a:rPr>
              <a:t>loop</a:t>
            </a:r>
            <a:r>
              <a:rPr lang="en-US" dirty="0"/>
              <a:t> in case you want to read more than one character. The </a:t>
            </a:r>
            <a:r>
              <a:rPr lang="en-US" dirty="0" err="1"/>
              <a:t>putchar</a:t>
            </a:r>
            <a:r>
              <a:rPr lang="en-US" dirty="0"/>
              <a:t>() function displays the character passed to it on the screen and returns the same character. This function too displays only a single character at a time. In case you want to display more than one characters, use </a:t>
            </a:r>
            <a:r>
              <a:rPr lang="en-US" dirty="0" err="1"/>
              <a:t>putchar</a:t>
            </a:r>
            <a:r>
              <a:rPr lang="en-US" dirty="0"/>
              <a:t>() method in a loop.</a:t>
            </a:r>
          </a:p>
          <a:p>
            <a:pPr algn="just">
              <a:lnSpc>
                <a:spcPct val="120000"/>
              </a:lnSpc>
            </a:pPr>
            <a:endParaRPr lang="en-US" dirty="0"/>
          </a:p>
          <a:p>
            <a:pPr algn="just">
              <a:lnSpc>
                <a:spcPct val="12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55000" lnSpcReduction="20000"/>
          </a:bodyPr>
          <a:lstStyle/>
          <a:p>
            <a:pPr algn="just"/>
            <a:r>
              <a:rPr lang="en-US" sz="4400" b="1" dirty="0"/>
              <a:t>gets() &amp; puts() functions</a:t>
            </a:r>
          </a:p>
          <a:p>
            <a:pPr algn="just">
              <a:buNone/>
            </a:pPr>
            <a:r>
              <a:rPr lang="en-US" sz="4400" dirty="0" smtClean="0"/>
              <a:t>	The</a:t>
            </a:r>
            <a:r>
              <a:rPr lang="en-US" sz="4400" dirty="0"/>
              <a:t> gets() function reads a line from </a:t>
            </a:r>
            <a:r>
              <a:rPr lang="en-US" sz="4400" b="1" dirty="0" err="1"/>
              <a:t>stdin</a:t>
            </a:r>
            <a:r>
              <a:rPr lang="en-US" sz="4400" dirty="0"/>
              <a:t>(standard input) into the buffer pointed to by </a:t>
            </a:r>
            <a:r>
              <a:rPr lang="en-US" sz="4400" dirty="0" err="1"/>
              <a:t>str</a:t>
            </a:r>
            <a:r>
              <a:rPr lang="en-US" sz="4400" dirty="0"/>
              <a:t> </a:t>
            </a:r>
            <a:r>
              <a:rPr lang="en-US" sz="4400" dirty="0">
                <a:hlinkClick r:id="rId2"/>
              </a:rPr>
              <a:t>pointer</a:t>
            </a:r>
            <a:r>
              <a:rPr lang="en-US" sz="4400" dirty="0"/>
              <a:t>, until either a terminating newline or EOF (end of file) occurs. The puts() function writes the string </a:t>
            </a:r>
            <a:r>
              <a:rPr lang="en-US" sz="4400" dirty="0" err="1"/>
              <a:t>str</a:t>
            </a:r>
            <a:r>
              <a:rPr lang="en-US" sz="4400" dirty="0"/>
              <a:t> and a trailing newline to </a:t>
            </a:r>
            <a:r>
              <a:rPr lang="en-US" sz="4400" b="1" dirty="0" err="1"/>
              <a:t>stdout</a:t>
            </a:r>
            <a:r>
              <a:rPr lang="en-US" sz="4400" dirty="0" smtClean="0"/>
              <a:t>.</a:t>
            </a:r>
            <a:r>
              <a:rPr lang="en-US" sz="4400" dirty="0"/>
              <a:t> </a:t>
            </a:r>
            <a:endParaRPr lang="en-US" sz="4400" dirty="0" smtClean="0"/>
          </a:p>
          <a:p>
            <a:pPr algn="just">
              <a:buNone/>
            </a:pPr>
            <a:endParaRPr lang="en-US" sz="4400" dirty="0" smtClean="0"/>
          </a:p>
          <a:p>
            <a:pPr algn="just">
              <a:buNone/>
            </a:pPr>
            <a:r>
              <a:rPr lang="en-US" sz="4400" b="1" dirty="0" smtClean="0"/>
              <a:t>	Difference </a:t>
            </a:r>
            <a:r>
              <a:rPr lang="en-US" sz="4400" b="1" dirty="0"/>
              <a:t>between </a:t>
            </a:r>
            <a:r>
              <a:rPr lang="en-US" sz="4400" b="1" dirty="0" err="1"/>
              <a:t>scanf</a:t>
            </a:r>
            <a:r>
              <a:rPr lang="en-US" sz="4400" b="1" dirty="0"/>
              <a:t>() and gets()</a:t>
            </a:r>
          </a:p>
          <a:p>
            <a:pPr algn="just"/>
            <a:r>
              <a:rPr lang="en-US" sz="4400" dirty="0"/>
              <a:t>The main difference between these two functions is </a:t>
            </a:r>
            <a:r>
              <a:rPr lang="en-US" sz="4400" dirty="0" smtClean="0"/>
              <a:t>that</a:t>
            </a:r>
            <a:r>
              <a:rPr lang="en-US" sz="4400" dirty="0"/>
              <a:t> </a:t>
            </a:r>
            <a:r>
              <a:rPr lang="en-US" sz="4400" dirty="0" err="1"/>
              <a:t>scanf</a:t>
            </a:r>
            <a:r>
              <a:rPr lang="en-US" sz="4400" dirty="0"/>
              <a:t>() stops reading characters when it encounters a space, but gets() reads space as character too</a:t>
            </a:r>
            <a:r>
              <a:rPr lang="en-US" sz="4400" dirty="0" smtClean="0"/>
              <a:t>.</a:t>
            </a:r>
          </a:p>
          <a:p>
            <a:pPr algn="just">
              <a:buNone/>
            </a:pPr>
            <a:endParaRPr lang="en-US" sz="4400" dirty="0"/>
          </a:p>
          <a:p>
            <a:pPr algn="just"/>
            <a:r>
              <a:rPr lang="en-US" sz="4400" dirty="0"/>
              <a:t>If you enter name as </a:t>
            </a:r>
            <a:r>
              <a:rPr lang="en-US" sz="4400" b="1" dirty="0"/>
              <a:t>Study Tonight</a:t>
            </a:r>
            <a:r>
              <a:rPr lang="en-US" sz="4400" dirty="0"/>
              <a:t> using </a:t>
            </a:r>
            <a:r>
              <a:rPr lang="en-US" sz="4400" dirty="0" err="1"/>
              <a:t>scanf</a:t>
            </a:r>
            <a:r>
              <a:rPr lang="en-US" sz="4400" dirty="0"/>
              <a:t>() it will only read and store </a:t>
            </a:r>
            <a:r>
              <a:rPr lang="en-US" sz="4400" b="1" dirty="0"/>
              <a:t>Study</a:t>
            </a:r>
            <a:r>
              <a:rPr lang="en-US" sz="4400" dirty="0"/>
              <a:t> and will leave the part after space. But gets() function will read it completely.</a:t>
            </a:r>
          </a:p>
          <a:p>
            <a:pPr algn="just">
              <a:buNone/>
            </a:pPr>
            <a:r>
              <a:rPr lang="en-US" sz="4400" dirty="0" smtClean="0"/>
              <a:t/>
            </a:r>
            <a:br>
              <a:rPr lang="en-US" sz="4400" dirty="0" smtClean="0"/>
            </a:br>
            <a:endParaRPr lang="en-US" sz="4400" dirty="0" smtClean="0"/>
          </a:p>
          <a:p>
            <a:pPr algn="just">
              <a:lnSpc>
                <a:spcPct val="150000"/>
              </a:lnSpc>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lgn="just" fontAlgn="base"/>
            <a:r>
              <a:rPr lang="en-US" sz="1600" b="1" u="sng" dirty="0" err="1"/>
              <a:t>getc</a:t>
            </a:r>
            <a:r>
              <a:rPr lang="en-US" sz="1600" b="1" u="sng" dirty="0"/>
              <a:t>():</a:t>
            </a:r>
            <a:r>
              <a:rPr lang="en-US" sz="1600" dirty="0"/>
              <a:t/>
            </a:r>
            <a:br>
              <a:rPr lang="en-US" sz="1600" dirty="0"/>
            </a:br>
            <a:r>
              <a:rPr lang="en-US" sz="1600" dirty="0"/>
              <a:t>It reads a single character from a given input stream and returns the corresponding integer value (typically ASCII value of read character) on success. It returns EOF on failure.</a:t>
            </a:r>
          </a:p>
          <a:p>
            <a:pPr algn="just" fontAlgn="base">
              <a:buNone/>
            </a:pPr>
            <a:r>
              <a:rPr lang="en-US" sz="1600" dirty="0" smtClean="0"/>
              <a:t>	Syntax: </a:t>
            </a:r>
            <a:r>
              <a:rPr lang="en-US" sz="1600" dirty="0" err="1" smtClean="0"/>
              <a:t>int</a:t>
            </a:r>
            <a:r>
              <a:rPr lang="en-US" sz="1600" dirty="0" smtClean="0"/>
              <a:t> </a:t>
            </a:r>
            <a:r>
              <a:rPr lang="en-US" sz="1600" dirty="0" err="1" smtClean="0"/>
              <a:t>getc</a:t>
            </a:r>
            <a:r>
              <a:rPr lang="en-US" sz="1600" dirty="0" smtClean="0"/>
              <a:t>(FILE *stream); </a:t>
            </a:r>
          </a:p>
          <a:p>
            <a:pPr algn="just" fontAlgn="base"/>
            <a:r>
              <a:rPr lang="en-US" sz="1600" b="1" u="sng" dirty="0" err="1"/>
              <a:t>getchar</a:t>
            </a:r>
            <a:r>
              <a:rPr lang="en-US" sz="1600" b="1" u="sng" dirty="0"/>
              <a:t>():</a:t>
            </a:r>
            <a:r>
              <a:rPr lang="en-US" sz="1600" dirty="0"/>
              <a:t/>
            </a:r>
            <a:br>
              <a:rPr lang="en-US" sz="1600" dirty="0"/>
            </a:br>
            <a:r>
              <a:rPr lang="en-US" sz="1600" dirty="0"/>
              <a:t>The difference between </a:t>
            </a:r>
            <a:r>
              <a:rPr lang="en-US" sz="1600" dirty="0" err="1"/>
              <a:t>getc</a:t>
            </a:r>
            <a:r>
              <a:rPr lang="en-US" sz="1600" dirty="0"/>
              <a:t>() and </a:t>
            </a:r>
            <a:r>
              <a:rPr lang="en-US" sz="1600" dirty="0" err="1"/>
              <a:t>getchar</a:t>
            </a:r>
            <a:r>
              <a:rPr lang="en-US" sz="1600" dirty="0"/>
              <a:t>() is </a:t>
            </a:r>
            <a:r>
              <a:rPr lang="en-US" sz="1600" dirty="0" err="1"/>
              <a:t>getc</a:t>
            </a:r>
            <a:r>
              <a:rPr lang="en-US" sz="1600" dirty="0"/>
              <a:t>() can read from any input stream, but </a:t>
            </a:r>
            <a:r>
              <a:rPr lang="en-US" sz="1600" dirty="0" err="1"/>
              <a:t>getchar</a:t>
            </a:r>
            <a:r>
              <a:rPr lang="en-US" sz="1600" dirty="0"/>
              <a:t>() reads from standard input. So </a:t>
            </a:r>
            <a:r>
              <a:rPr lang="en-US" sz="1600" dirty="0" err="1"/>
              <a:t>getchar</a:t>
            </a:r>
            <a:r>
              <a:rPr lang="en-US" sz="1600" dirty="0"/>
              <a:t>() is equivalent to </a:t>
            </a:r>
            <a:r>
              <a:rPr lang="en-US" sz="1600" dirty="0" err="1"/>
              <a:t>getc</a:t>
            </a:r>
            <a:r>
              <a:rPr lang="en-US" sz="1600" dirty="0"/>
              <a:t>(</a:t>
            </a:r>
            <a:r>
              <a:rPr lang="en-US" sz="1600" dirty="0" err="1"/>
              <a:t>stdin</a:t>
            </a:r>
            <a:r>
              <a:rPr lang="en-US" sz="1600" dirty="0"/>
              <a:t>).</a:t>
            </a:r>
          </a:p>
          <a:p>
            <a:pPr algn="just" fontAlgn="base"/>
            <a:r>
              <a:rPr lang="en-US" sz="1600" dirty="0"/>
              <a:t>Syntax</a:t>
            </a:r>
            <a:r>
              <a:rPr lang="en-US" sz="1600" dirty="0" smtClean="0"/>
              <a:t>: </a:t>
            </a:r>
            <a:r>
              <a:rPr lang="en-US" sz="1600" dirty="0" err="1" smtClean="0"/>
              <a:t>int</a:t>
            </a:r>
            <a:r>
              <a:rPr lang="en-US" sz="1600" dirty="0" smtClean="0"/>
              <a:t> </a:t>
            </a:r>
            <a:r>
              <a:rPr lang="en-US" sz="1600" dirty="0" err="1" smtClean="0"/>
              <a:t>getchar</a:t>
            </a:r>
            <a:r>
              <a:rPr lang="en-US" sz="1600" dirty="0" smtClean="0"/>
              <a:t>(void); </a:t>
            </a:r>
            <a:endParaRPr lang="en-US" sz="1600" b="1" u="sng" dirty="0" smtClean="0"/>
          </a:p>
          <a:p>
            <a:pPr algn="just" fontAlgn="base"/>
            <a:r>
              <a:rPr lang="en-US" sz="1600" b="1" u="sng" dirty="0" err="1" smtClean="0"/>
              <a:t>getch</a:t>
            </a:r>
            <a:r>
              <a:rPr lang="en-US" sz="1600" b="1" u="sng" dirty="0"/>
              <a:t>():</a:t>
            </a:r>
            <a:r>
              <a:rPr lang="en-US" sz="1600" dirty="0"/>
              <a:t/>
            </a:r>
            <a:br>
              <a:rPr lang="en-US" sz="1600" dirty="0"/>
            </a:br>
            <a:r>
              <a:rPr lang="en-US" sz="1600" dirty="0" err="1"/>
              <a:t>getch</a:t>
            </a:r>
            <a:r>
              <a:rPr lang="en-US" sz="1600" dirty="0"/>
              <a:t>() is a nonstandard function and is present in </a:t>
            </a:r>
            <a:r>
              <a:rPr lang="en-US" sz="1600" dirty="0" err="1"/>
              <a:t>conio.h</a:t>
            </a:r>
            <a:r>
              <a:rPr lang="en-US" sz="1600" dirty="0"/>
              <a:t> header file which is mostly used by MS-DOS compilers like Turbo C. It is not part of the C standard library or ISO C, nor is it defined by POSIX (Source: </a:t>
            </a:r>
            <a:r>
              <a:rPr lang="en-US" sz="1600" dirty="0">
                <a:hlinkClick r:id="rId2"/>
              </a:rPr>
              <a:t>http://en.wikipedia.org/wiki/Conio.h</a:t>
            </a:r>
            <a:r>
              <a:rPr lang="en-US" sz="1600" dirty="0" smtClean="0"/>
              <a:t>) Like </a:t>
            </a:r>
            <a:r>
              <a:rPr lang="en-US" sz="1600" dirty="0"/>
              <a:t>above functions, it reads also a single character from keyboard. But it does not use any buffer, so the entered character is immediately returned without waiting for the enter key.</a:t>
            </a:r>
            <a:br>
              <a:rPr lang="en-US" sz="1600" dirty="0"/>
            </a:br>
            <a:r>
              <a:rPr lang="en-US" sz="1600" dirty="0"/>
              <a:t>Syntax</a:t>
            </a:r>
            <a:r>
              <a:rPr lang="en-US" sz="1600" dirty="0" smtClean="0"/>
              <a:t>: </a:t>
            </a:r>
            <a:r>
              <a:rPr lang="en-US" sz="1600" dirty="0" err="1" smtClean="0"/>
              <a:t>int</a:t>
            </a:r>
            <a:r>
              <a:rPr lang="en-US" sz="1600" dirty="0" smtClean="0"/>
              <a:t> </a:t>
            </a:r>
            <a:r>
              <a:rPr lang="en-US" sz="1600" dirty="0" err="1" smtClean="0"/>
              <a:t>getch</a:t>
            </a:r>
            <a:r>
              <a:rPr lang="en-US" sz="1600" dirty="0" smtClean="0"/>
              <a:t>();</a:t>
            </a:r>
          </a:p>
          <a:p>
            <a:pPr algn="just" fontAlgn="base"/>
            <a:r>
              <a:rPr lang="en-US" sz="1600" b="1" u="sng" dirty="0" smtClean="0"/>
              <a:t> </a:t>
            </a:r>
            <a:r>
              <a:rPr lang="en-US" sz="1600" b="1" u="sng" dirty="0" err="1"/>
              <a:t>getche</a:t>
            </a:r>
            <a:r>
              <a:rPr lang="en-US" sz="1600" b="1" u="sng" dirty="0"/>
              <a:t>()</a:t>
            </a:r>
            <a:r>
              <a:rPr lang="en-US" sz="1600" dirty="0"/>
              <a:t/>
            </a:r>
            <a:br>
              <a:rPr lang="en-US" sz="1600" dirty="0"/>
            </a:br>
            <a:r>
              <a:rPr lang="en-US" sz="1600" dirty="0"/>
              <a:t>Like </a:t>
            </a:r>
            <a:r>
              <a:rPr lang="en-US" sz="1600" dirty="0" err="1"/>
              <a:t>getch</a:t>
            </a:r>
            <a:r>
              <a:rPr lang="en-US" sz="1600" dirty="0"/>
              <a:t>(), this is also a non-standard function present in </a:t>
            </a:r>
            <a:r>
              <a:rPr lang="en-US" sz="1600" dirty="0" err="1"/>
              <a:t>conio.h</a:t>
            </a:r>
            <a:r>
              <a:rPr lang="en-US" sz="1600" dirty="0"/>
              <a:t>. It reads a single character from the keyboard and displays immediately on output screen without waiting for enter key.</a:t>
            </a:r>
          </a:p>
          <a:p>
            <a:pPr algn="just" fontAlgn="base"/>
            <a:r>
              <a:rPr lang="en-US" sz="1600" dirty="0"/>
              <a:t>Syntax</a:t>
            </a:r>
            <a:r>
              <a:rPr lang="en-US" sz="1600" dirty="0" smtClean="0"/>
              <a:t>: </a:t>
            </a:r>
            <a:r>
              <a:rPr lang="en-US" sz="1600" dirty="0" err="1" smtClean="0"/>
              <a:t>int</a:t>
            </a:r>
            <a:r>
              <a:rPr lang="en-US" sz="1600" dirty="0" smtClean="0"/>
              <a:t> </a:t>
            </a:r>
            <a:r>
              <a:rPr lang="en-US" sz="1600" dirty="0" err="1" smtClean="0"/>
              <a:t>getche</a:t>
            </a:r>
            <a:r>
              <a:rPr lang="en-US" sz="1600" dirty="0" smtClean="0"/>
              <a:t>(void); </a:t>
            </a:r>
          </a:p>
          <a:p>
            <a:pPr fontAlgn="base"/>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362</Words>
  <Application>Microsoft Office PowerPoint</Application>
  <PresentationFormat>On-screen Show (4:3)</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 PROGRAMMING BCA 2ND SEMESTER UNIT-3 </vt:lpstr>
      <vt:lpstr>C FUNCTIONS</vt:lpstr>
      <vt:lpstr>Defining a Function </vt:lpstr>
      <vt:lpstr>Function Declarations </vt:lpstr>
      <vt:lpstr>Function Arguments </vt:lpstr>
      <vt:lpstr>Call Type &amp; Description</vt:lpstr>
      <vt:lpstr>C Input and Output functions</vt:lpstr>
      <vt:lpstr>Slide 8</vt:lpstr>
      <vt:lpstr>Slide 9</vt:lpstr>
      <vt:lpstr>Slide 10</vt:lpstr>
      <vt:lpstr>C STRING FUNCTIONS: </vt:lpstr>
      <vt:lpstr>  C – Arithmetic functions  </vt:lpstr>
      <vt:lpstr>RECURSION IN C</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obc</dc:creator>
  <cp:lastModifiedBy>obc</cp:lastModifiedBy>
  <cp:revision>11</cp:revision>
  <dcterms:created xsi:type="dcterms:W3CDTF">2020-04-07T09:14:39Z</dcterms:created>
  <dcterms:modified xsi:type="dcterms:W3CDTF">2020-04-07T10:06:17Z</dcterms:modified>
</cp:coreProperties>
</file>