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153400" cy="5638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 smtClean="0">
                <a:latin typeface="Algerian" pitchFamily="82" charset="0"/>
              </a:rPr>
              <a:t>BASICS OF ECONOMICS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u="sng" dirty="0" smtClean="0">
                <a:latin typeface="Algerian" pitchFamily="82" charset="0"/>
              </a:rPr>
              <a:t>UNIT- </a:t>
            </a:r>
            <a:r>
              <a:rPr lang="en-US" sz="4000" u="sng" dirty="0" smtClean="0">
                <a:latin typeface="Algerian" pitchFamily="82" charset="0"/>
              </a:rPr>
              <a:t>1 </a:t>
            </a:r>
            <a:endParaRPr lang="en-US" sz="4000" u="sng" dirty="0" smtClean="0">
              <a:latin typeface="Algerian" pitchFamily="82" charset="0"/>
            </a:endParaRP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u="sng" dirty="0" smtClean="0">
                <a:latin typeface="Algerian" pitchFamily="82" charset="0"/>
              </a:rPr>
              <a:t>BY 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dirty="0" smtClean="0">
                <a:latin typeface="Algerian" pitchFamily="82" charset="0"/>
              </a:rPr>
              <a:t>ARTI (MBA)</a:t>
            </a:r>
            <a:endParaRPr lang="en-US" sz="4000" dirty="0" smtClean="0">
              <a:latin typeface="Algerian" pitchFamily="82" charset="0"/>
            </a:endParaRPr>
          </a:p>
          <a:p>
            <a:endParaRPr lang="en-US" sz="3200" dirty="0" smtClean="0">
              <a:latin typeface="Algerian" pitchFamily="82" charset="0"/>
            </a:endParaRPr>
          </a:p>
          <a:p>
            <a:pPr algn="ctr"/>
            <a:r>
              <a:rPr lang="en-US" sz="3200" dirty="0" smtClean="0">
                <a:latin typeface="Algerian" pitchFamily="82" charset="0"/>
              </a:rPr>
              <a:t>HINDU INSTITUTE OF MANAGEMENT &amp; TECHNOLOGY, ROHTAK 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(1) PPC and What to Produce: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None/>
            </a:pPr>
            <a:r>
              <a:rPr lang="en-US" dirty="0" smtClean="0"/>
              <a:t>  </a:t>
            </a:r>
          </a:p>
          <a:p>
            <a:pPr algn="just" fontAlgn="base">
              <a:buNone/>
            </a:pPr>
            <a:r>
              <a:rPr lang="en-US" dirty="0" smtClean="0"/>
              <a:t>   What to produce is essentially the problem of choice – what quantity of Good-X and Good-Y is to be produced? More of Good-X must lead to lesser production of Good-Y. Because, resources are assumed to fully and efficiently utilized, and technology is assumed to be constant. It shows that if production of Good-X is increased from OR to OS, the production of Good-Y must reduce from OC to OE. Because, some resources must be shifted from Y to 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P\Desktop\clip_image00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310"/>
          <a:stretch>
            <a:fillRect/>
          </a:stretch>
        </p:blipFill>
        <p:spPr bwMode="auto">
          <a:xfrm>
            <a:off x="304800" y="304800"/>
            <a:ext cx="8686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517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If resources are not fully and efficiently utilized Actual Level of Output &lt; Potential Level of Output.</a:t>
            </a:r>
          </a:p>
          <a:p>
            <a:pPr algn="just" fontAlgn="base">
              <a:buNone/>
            </a:pPr>
            <a:r>
              <a:rPr lang="en-US" sz="2800" dirty="0" smtClean="0"/>
              <a:t>   </a:t>
            </a:r>
          </a:p>
          <a:p>
            <a:pPr algn="just" fontAlgn="base">
              <a:buNone/>
            </a:pPr>
            <a:r>
              <a:rPr lang="en-US" sz="2800" dirty="0" smtClean="0"/>
              <a:t>   Actual Output = Potential Output, if the economy  is operating on the PPC </a:t>
            </a:r>
          </a:p>
          <a:p>
            <a:endParaRPr lang="en-US" dirty="0"/>
          </a:p>
        </p:txBody>
      </p:sp>
      <p:pic>
        <p:nvPicPr>
          <p:cNvPr id="4098" name="Picture 2" descr="C:\Users\HP\Desktop\clip_image010 (1).jpg"/>
          <p:cNvPicPr>
            <a:picLocks noChangeAspect="1" noChangeArrowheads="1"/>
          </p:cNvPicPr>
          <p:nvPr/>
        </p:nvPicPr>
        <p:blipFill>
          <a:blip r:embed="rId2"/>
          <a:srcRect r="5455"/>
          <a:stretch>
            <a:fillRect/>
          </a:stretch>
        </p:blipFill>
        <p:spPr bwMode="auto">
          <a:xfrm>
            <a:off x="381000" y="3200400"/>
            <a:ext cx="84582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317"/>
          </a:xfrm>
        </p:spPr>
        <p:txBody>
          <a:bodyPr/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  Actual Output = Potential Output, if the economy is operating on the PPC (points R and S.</a:t>
            </a:r>
          </a:p>
          <a:p>
            <a:pPr fontAlgn="base">
              <a:buNone/>
            </a:pPr>
            <a:r>
              <a:rPr lang="en-US" dirty="0" smtClean="0"/>
              <a:t>   </a:t>
            </a:r>
          </a:p>
          <a:p>
            <a:pPr fontAlgn="base">
              <a:buNone/>
            </a:pPr>
            <a:r>
              <a:rPr lang="en-US" dirty="0" smtClean="0"/>
              <a:t>   Actual Level of Output &lt; Potential Level of Output, if the economy is operating inside the PPC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9117"/>
          </a:xfrm>
        </p:spPr>
        <p:txBody>
          <a:bodyPr>
            <a:normAutofit fontScale="92500" lnSpcReduction="20000"/>
          </a:bodyPr>
          <a:lstStyle/>
          <a:p>
            <a:pPr fontAlgn="base"/>
            <a:endParaRPr lang="en-US" b="1" dirty="0" smtClean="0"/>
          </a:p>
          <a:p>
            <a:pPr fontAlgn="base"/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2) PPC and How to Produce: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    The problem of how to produce relates to choice of technique. This problem is particularly serious in underdeveloped economies, facing a difficult choice between conventional technology.</a:t>
            </a:r>
          </a:p>
          <a:p>
            <a:pPr algn="just" fontAlgn="base">
              <a:buNone/>
            </a:pPr>
            <a:r>
              <a:rPr lang="en-US" dirty="0" smtClean="0"/>
              <a:t>    </a:t>
            </a:r>
          </a:p>
          <a:p>
            <a:pPr algn="just" fontAlgn="base">
              <a:buNone/>
            </a:pPr>
            <a:r>
              <a:rPr lang="en-US" dirty="0" smtClean="0"/>
              <a:t>    A shift from conventional to modern technology would lead to a shift in PPC, but not without adding to the problem of unemployment.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clip_image01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4310"/>
          <a:stretch>
            <a:fillRect/>
          </a:stretch>
        </p:blipFill>
        <p:spPr bwMode="auto">
          <a:xfrm>
            <a:off x="304800" y="3048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717"/>
          </a:xfrm>
        </p:spPr>
        <p:txBody>
          <a:bodyPr/>
          <a:lstStyle/>
          <a:p>
            <a:pPr fontAlgn="base">
              <a:buNone/>
            </a:pPr>
            <a:r>
              <a:rPr lang="en-US" b="1" dirty="0" smtClean="0"/>
              <a:t>  3) PPC and for Whom to Produce: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</a:t>
            </a:r>
          </a:p>
          <a:p>
            <a:pPr algn="just" fontAlgn="base">
              <a:buNone/>
            </a:pPr>
            <a:r>
              <a:rPr lang="en-US" dirty="0" smtClean="0"/>
              <a:t>   For whom to produce is the problem relating to the distribution of income. Skewed (unequal) distribution of income in </a:t>
            </a:r>
            <a:r>
              <a:rPr lang="en-US" dirty="0" err="1" smtClean="0"/>
              <a:t>favour</a:t>
            </a:r>
            <a:r>
              <a:rPr lang="en-US" dirty="0" smtClean="0"/>
              <a:t> of richer sections of the society would generate more surpluses (savings) for further investment. Accordingly, PPC would shift to the right, but poorer sections of the society would suffer deprivation.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P\Desktop\clip_image01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537" r="2679"/>
          <a:stretch>
            <a:fillRect/>
          </a:stretch>
        </p:blipFill>
        <p:spPr bwMode="auto">
          <a:xfrm>
            <a:off x="152400" y="0"/>
            <a:ext cx="8610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517"/>
          </a:xfrm>
        </p:spPr>
        <p:txBody>
          <a:bodyPr/>
          <a:lstStyle/>
          <a:p>
            <a:pPr algn="just" fontAlgn="base">
              <a:buNone/>
            </a:pPr>
            <a:r>
              <a:rPr lang="en-US" b="1" dirty="0" smtClean="0"/>
              <a:t>4) PPC and Underutilization of Resources: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  </a:t>
            </a:r>
          </a:p>
          <a:p>
            <a:pPr algn="just" fontAlgn="base">
              <a:buNone/>
            </a:pPr>
            <a:r>
              <a:rPr lang="en-US" dirty="0" smtClean="0"/>
              <a:t>    In underdeveloped economies, resources are under </a:t>
            </a:r>
            <a:r>
              <a:rPr lang="en-US" dirty="0" err="1" smtClean="0"/>
              <a:t>utilised</a:t>
            </a:r>
            <a:r>
              <a:rPr lang="en-US" dirty="0" smtClean="0"/>
              <a:t> or are inefficiently utilized. </a:t>
            </a:r>
          </a:p>
          <a:p>
            <a:endParaRPr lang="en-US" dirty="0"/>
          </a:p>
        </p:txBody>
      </p:sp>
      <p:pic>
        <p:nvPicPr>
          <p:cNvPr id="7170" name="Picture 2" descr="C:\Users\HP\Desktop\clip_image018.jpg"/>
          <p:cNvPicPr>
            <a:picLocks noChangeAspect="1" noChangeArrowheads="1"/>
          </p:cNvPicPr>
          <p:nvPr/>
        </p:nvPicPr>
        <p:blipFill>
          <a:blip r:embed="rId2"/>
          <a:srcRect l="6140"/>
          <a:stretch>
            <a:fillRect/>
          </a:stretch>
        </p:blipFill>
        <p:spPr bwMode="auto">
          <a:xfrm>
            <a:off x="304800" y="3505200"/>
            <a:ext cx="8610600" cy="3057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sz="3600" b="1" dirty="0" smtClean="0"/>
              <a:t>PPC and Growth of Resources: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8194" name="Picture 2" descr="C:\Users\HP\Desktop\clip_image02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195"/>
          <a:stretch>
            <a:fillRect/>
          </a:stretch>
        </p:blipFill>
        <p:spPr bwMode="auto">
          <a:xfrm>
            <a:off x="228600" y="914400"/>
            <a:ext cx="86868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Central Problems of an Economy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Rich or poor, developed or undeveloped, every economy must face three central problems. These are:   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dirty="0" smtClean="0"/>
              <a:t>   A) What to produce?</a:t>
            </a:r>
          </a:p>
          <a:p>
            <a:pPr fontAlgn="base">
              <a:buNone/>
            </a:pPr>
            <a:r>
              <a:rPr lang="en-US" dirty="0" smtClean="0"/>
              <a:t>   (B) How to produce? and</a:t>
            </a:r>
          </a:p>
          <a:p>
            <a:pPr fontAlgn="base">
              <a:buNone/>
            </a:pPr>
            <a:r>
              <a:rPr lang="en-US" dirty="0" smtClean="0"/>
              <a:t>   C) For whom to produce?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717"/>
          </a:xfrm>
        </p:spPr>
        <p:txBody>
          <a:bodyPr/>
          <a:lstStyle/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r>
              <a:rPr lang="en-US" dirty="0" smtClean="0"/>
              <a:t>    When new resources are discovered, the economy would shift from </a:t>
            </a:r>
            <a:r>
              <a:rPr lang="en-US" dirty="0" err="1" smtClean="0"/>
              <a:t>ab</a:t>
            </a:r>
            <a:r>
              <a:rPr lang="en-US" dirty="0" smtClean="0"/>
              <a:t> to </a:t>
            </a:r>
            <a:r>
              <a:rPr lang="en-US" dirty="0" err="1" smtClean="0"/>
              <a:t>cd</a:t>
            </a:r>
            <a:r>
              <a:rPr lang="en-US" dirty="0" smtClean="0"/>
              <a:t>, implying a higher level of potential output. However, higher level of potential output is achievable only when all resources are fully and efficiently </a:t>
            </a:r>
            <a:r>
              <a:rPr lang="en-US" dirty="0" err="1" smtClean="0"/>
              <a:t>utilised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7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A) What to produce?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   This problem has two dimensions: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 What goods are to be produced, and</a:t>
            </a:r>
          </a:p>
          <a:p>
            <a:pPr fontAlgn="base">
              <a:buNone/>
            </a:pPr>
            <a:r>
              <a:rPr lang="en-US" dirty="0" smtClean="0"/>
              <a:t> (ii) In what quantity goods are to be produced.</a:t>
            </a:r>
          </a:p>
          <a:p>
            <a:pPr fontAlgn="base">
              <a:buNone/>
            </a:pPr>
            <a:r>
              <a:rPr lang="en-US" b="1" dirty="0" smtClean="0"/>
              <a:t>   </a:t>
            </a:r>
          </a:p>
          <a:p>
            <a:pPr fontAlgn="base">
              <a:buNone/>
            </a:pPr>
            <a:r>
              <a:rPr lang="en-US" b="1" dirty="0" smtClean="0"/>
              <a:t>    (</a:t>
            </a:r>
            <a:r>
              <a:rPr lang="en-US" b="1" dirty="0" err="1" smtClean="0"/>
              <a:t>i</a:t>
            </a:r>
            <a:r>
              <a:rPr lang="en-US" b="1" dirty="0" smtClean="0"/>
              <a:t>) What Goods are to be Produced?</a:t>
            </a:r>
            <a:r>
              <a:rPr lang="en-US" dirty="0" smtClean="0"/>
              <a:t>          Broadly, goods are classified as –</a:t>
            </a:r>
          </a:p>
          <a:p>
            <a:pPr fontAlgn="base">
              <a:buNone/>
            </a:pPr>
            <a:r>
              <a:rPr lang="en-US" dirty="0" smtClean="0"/>
              <a:t>   (a) Capital goods, and</a:t>
            </a:r>
          </a:p>
          <a:p>
            <a:pPr fontAlgn="base">
              <a:buNone/>
            </a:pPr>
            <a:r>
              <a:rPr lang="en-US" dirty="0" smtClean="0"/>
              <a:t>   (b) Consumer goods.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(B) How to Produce?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  ‘How to produce’ refers to the technique of production.  Broadly, there are two techniques of   production –</a:t>
            </a:r>
          </a:p>
          <a:p>
            <a:pPr marL="571500" indent="-571500" fontAlgn="base">
              <a:buNone/>
            </a:pPr>
            <a:endParaRPr lang="en-US" dirty="0" smtClean="0"/>
          </a:p>
          <a:p>
            <a:pPr marL="571500" indent="-571500" fontAlgn="base">
              <a:buFont typeface="Wingdings" pitchFamily="2" charset="2"/>
              <a:buChar char="Ø"/>
            </a:pPr>
            <a:r>
              <a:rPr lang="en-US" dirty="0" smtClean="0"/>
              <a:t>      </a:t>
            </a:r>
            <a:r>
              <a:rPr lang="en-US" dirty="0" err="1" smtClean="0"/>
              <a:t>Labour</a:t>
            </a:r>
            <a:r>
              <a:rPr lang="en-US" dirty="0" smtClean="0"/>
              <a:t>-intensive technique</a:t>
            </a:r>
          </a:p>
          <a:p>
            <a:pPr marL="571500" indent="-571500" fontAlgn="base">
              <a:buFont typeface="Wingdings" pitchFamily="2" charset="2"/>
              <a:buChar char="Ø"/>
            </a:pPr>
            <a:r>
              <a:rPr lang="en-US" dirty="0" smtClean="0"/>
              <a:t>      Capital-intensive technique.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(C) For Whom to Produce?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   Owing to limited resources, an economy cannot produce goods for all sections of the society to the extent desired. Broadly, every economy has two sections of the society –</a:t>
            </a:r>
          </a:p>
          <a:p>
            <a:pPr fontAlgn="base">
              <a:buNone/>
            </a:pPr>
            <a:r>
              <a:rPr lang="en-US" dirty="0" smtClean="0"/>
              <a:t>  </a:t>
            </a:r>
          </a:p>
          <a:p>
            <a:pPr fontAlgn="base">
              <a:buNone/>
            </a:pPr>
            <a:r>
              <a:rPr lang="en-US" dirty="0" smtClean="0"/>
              <a:t>          (</a:t>
            </a:r>
            <a:r>
              <a:rPr lang="en-US" dirty="0" err="1" smtClean="0"/>
              <a:t>i</a:t>
            </a:r>
            <a:r>
              <a:rPr lang="en-US" dirty="0" smtClean="0"/>
              <a:t>) The rich</a:t>
            </a:r>
          </a:p>
          <a:p>
            <a:pPr fontAlgn="base">
              <a:buNone/>
            </a:pPr>
            <a:r>
              <a:rPr lang="en-US" dirty="0" smtClean="0"/>
              <a:t>           (ii) The poor.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None/>
            </a:pPr>
            <a:r>
              <a:rPr lang="en-US" dirty="0" smtClean="0"/>
              <a:t>   There are two add-on (additional) problems specific to underdeveloped economies like India.</a:t>
            </a:r>
          </a:p>
          <a:p>
            <a:pPr algn="just" fontAlgn="base">
              <a:buNone/>
            </a:pPr>
            <a:r>
              <a:rPr lang="en-US" b="1" dirty="0" smtClean="0"/>
              <a:t>   </a:t>
            </a:r>
          </a:p>
          <a:p>
            <a:pPr algn="just" fontAlgn="base">
              <a:buNone/>
            </a:pPr>
            <a:r>
              <a:rPr lang="en-US" b="1" dirty="0" smtClean="0"/>
              <a:t>    These are:</a:t>
            </a: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)Problem of underutilization of resources.</a:t>
            </a:r>
          </a:p>
          <a:p>
            <a:pPr algn="just" fontAlgn="base">
              <a:buNone/>
            </a:pPr>
            <a:r>
              <a:rPr lang="en-US" dirty="0" smtClean="0"/>
              <a:t>(ii) Problem of growth of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9117"/>
          </a:xfrm>
        </p:spPr>
        <p:txBody>
          <a:bodyPr/>
          <a:lstStyle/>
          <a:p>
            <a:pPr algn="just" fontAlgn="base">
              <a:buNone/>
            </a:pPr>
            <a:endParaRPr lang="en-US" b="1" dirty="0" smtClean="0"/>
          </a:p>
          <a:p>
            <a:pPr algn="just" fontAlgn="base">
              <a:buNone/>
            </a:pPr>
            <a:endParaRPr lang="en-US" b="1" dirty="0" smtClean="0"/>
          </a:p>
          <a:p>
            <a:pPr algn="just" fontAlgn="base">
              <a:buNone/>
            </a:pPr>
            <a:r>
              <a:rPr lang="en-US" b="1" dirty="0" smtClean="0"/>
              <a:t>   Production Possibility Curve (PPC) and Central Problems:</a:t>
            </a:r>
          </a:p>
          <a:p>
            <a:pPr algn="just" fontAlgn="base">
              <a:buNone/>
            </a:pPr>
            <a:r>
              <a:rPr lang="en-US" dirty="0" smtClean="0"/>
              <a:t>   </a:t>
            </a:r>
          </a:p>
          <a:p>
            <a:pPr algn="just" fontAlgn="base">
              <a:buNone/>
            </a:pPr>
            <a:r>
              <a:rPr lang="en-US" dirty="0" smtClean="0"/>
              <a:t>    To illustrate and </a:t>
            </a:r>
            <a:r>
              <a:rPr lang="en-US" dirty="0" err="1" smtClean="0"/>
              <a:t>analyse</a:t>
            </a:r>
            <a:r>
              <a:rPr lang="en-US" dirty="0" smtClean="0"/>
              <a:t> the central problems, the economists use the technique of PPC (Production Possibility Curve), also called transformation curve or transformation line.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clip_image00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82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clip_image00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534399" cy="6019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204</TotalTime>
  <Words>669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Foundry</vt:lpstr>
      <vt:lpstr>Slide 1</vt:lpstr>
      <vt:lpstr>Central Problems of an Economy </vt:lpstr>
      <vt:lpstr> A) What to produce?</vt:lpstr>
      <vt:lpstr>(B) How to Produce?</vt:lpstr>
      <vt:lpstr>(C) For Whom to Produce? </vt:lpstr>
      <vt:lpstr>Slide 6</vt:lpstr>
      <vt:lpstr>Slide 7</vt:lpstr>
      <vt:lpstr>Slide 8</vt:lpstr>
      <vt:lpstr>Slide 9</vt:lpstr>
      <vt:lpstr>(1) PPC and What to Produce: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PPC and Growth of Resources:  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10</cp:revision>
  <dcterms:created xsi:type="dcterms:W3CDTF">2020-03-29T06:51:31Z</dcterms:created>
  <dcterms:modified xsi:type="dcterms:W3CDTF">2020-03-31T06:48:11Z</dcterms:modified>
</cp:coreProperties>
</file>