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3" r:id="rId3"/>
    <p:sldId id="314" r:id="rId4"/>
    <p:sldId id="315" r:id="rId5"/>
    <p:sldId id="316" r:id="rId6"/>
    <p:sldId id="320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2C348B5-BF5F-4EA7-9A1F-1F903C45A0AE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962B767-6B1A-49F6-9D1D-1E208A0A6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153400" cy="5638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u="sng" dirty="0" smtClean="0">
                <a:latin typeface="Algerian" pitchFamily="82" charset="0"/>
              </a:rPr>
              <a:t>INTERNATIONAL FINANCIAL MANAGEMENT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UNIT- 4 </a:t>
            </a:r>
            <a:endParaRPr lang="en-US" sz="4000" u="sng" dirty="0" smtClean="0">
              <a:latin typeface="Algerian" pitchFamily="82" charset="0"/>
            </a:endParaRP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u="sng" dirty="0" smtClean="0">
                <a:latin typeface="Algerian" pitchFamily="82" charset="0"/>
              </a:rPr>
              <a:t>BY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pPr algn="ctr"/>
            <a:r>
              <a:rPr lang="en-US" sz="4000" smtClean="0">
                <a:latin typeface="Algerian" pitchFamily="82" charset="0"/>
              </a:rPr>
              <a:t>ARTI (MBA)</a:t>
            </a:r>
          </a:p>
          <a:p>
            <a:pPr algn="ctr"/>
            <a:endParaRPr lang="en-US" sz="4000" u="sng" dirty="0" smtClean="0">
              <a:latin typeface="Algerian" pitchFamily="82" charset="0"/>
            </a:endParaRPr>
          </a:p>
          <a:p>
            <a:endParaRPr lang="en-US" sz="3200" dirty="0" smtClean="0">
              <a:latin typeface="Algerian" pitchFamily="82" charset="0"/>
            </a:endParaRPr>
          </a:p>
          <a:p>
            <a:pPr algn="ctr"/>
            <a:r>
              <a:rPr lang="en-US" sz="3200" dirty="0" smtClean="0">
                <a:latin typeface="Algerian" pitchFamily="82" charset="0"/>
              </a:rPr>
              <a:t>HINDU INSTITUTE OF MANAGEMENT &amp; TECHNOLOGY, ROHTAK 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l"/>
            <a:r>
              <a:rPr lang="en-US" dirty="0" smtClean="0"/>
              <a:t>2. COST &amp; RISK FINANCING:</a:t>
            </a:r>
            <a:endParaRPr lang="en-US" dirty="0"/>
          </a:p>
        </p:txBody>
      </p:sp>
      <p:pic>
        <p:nvPicPr>
          <p:cNvPr id="8194" name="Picture 2" descr="C:\Users\HP\Desktop\risk-financing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8262"/>
            <a:ext cx="8610600" cy="5062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9218" name="Picture 2" descr="C:\Users\HP\Desktop\risk-financing-2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Risk financing techniques</a:t>
            </a:r>
            <a:endParaRPr lang="en-US" dirty="0"/>
          </a:p>
        </p:txBody>
      </p:sp>
      <p:pic>
        <p:nvPicPr>
          <p:cNvPr id="10242" name="Picture 2" descr="C:\Users\HP\Desktop\risk-financing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1646238"/>
            <a:ext cx="8534401" cy="4983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Cost funded risk retention:</a:t>
            </a:r>
            <a:endParaRPr lang="en-US" dirty="0"/>
          </a:p>
        </p:txBody>
      </p:sp>
      <p:pic>
        <p:nvPicPr>
          <p:cNvPr id="11266" name="Picture 2" descr="C:\Users\HP\Desktop\risk-financing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46238"/>
            <a:ext cx="8534399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International Portfolio Diversification: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   </a:t>
            </a:r>
          </a:p>
          <a:p>
            <a:pPr algn="just">
              <a:buNone/>
            </a:pPr>
            <a:r>
              <a:rPr lang="en-US" sz="2800" b="1" dirty="0" smtClean="0"/>
              <a:t>   International portfolio diversification</a:t>
            </a:r>
            <a:r>
              <a:rPr lang="en-US" sz="2800" dirty="0" smtClean="0"/>
              <a:t> is an investment strategy which allows an investor to reduce </a:t>
            </a:r>
            <a:r>
              <a:rPr lang="en-US" sz="2800" b="1" dirty="0" smtClean="0"/>
              <a:t>portfolio</a:t>
            </a:r>
            <a:r>
              <a:rPr lang="en-US" sz="2800" dirty="0" smtClean="0"/>
              <a:t> risk by holding domestic and foreign financial assets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  simultaneously.  </a:t>
            </a:r>
            <a:r>
              <a:rPr lang="en-US" sz="2800" b="1" dirty="0" smtClean="0"/>
              <a:t>International</a:t>
            </a:r>
            <a:r>
              <a:rPr lang="en-US" sz="2800" dirty="0" smtClean="0"/>
              <a:t> investors prefer to hold a global </a:t>
            </a:r>
            <a:r>
              <a:rPr lang="en-US" sz="2800" b="1" dirty="0" smtClean="0"/>
              <a:t>portfolio</a:t>
            </a:r>
            <a:r>
              <a:rPr lang="en-US" sz="2800" dirty="0" smtClean="0"/>
              <a:t> containing assets of both developed and emerging stock markets.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Barriers to international diversification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8117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Market Risk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Political Risk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Currency Risk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Market efficiency Risk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Cost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Information difficulties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Tax problems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b="1" dirty="0" smtClean="0"/>
              <a:t>Financial Structure of Foreign Subsidiaries of MNCS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91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  </a:t>
            </a:r>
          </a:p>
          <a:p>
            <a:pPr algn="just">
              <a:buNone/>
            </a:pPr>
            <a:r>
              <a:rPr lang="en-US" sz="2800" b="1" dirty="0" smtClean="0"/>
              <a:t>  Subsidiaries of Multinational companies</a:t>
            </a:r>
            <a:r>
              <a:rPr lang="en-US" sz="2800" dirty="0" smtClean="0"/>
              <a:t> also face interest rate fluctuations on the loans taken in the host country. Remittances of </a:t>
            </a:r>
            <a:r>
              <a:rPr lang="en-US" sz="2800" b="1" dirty="0" smtClean="0"/>
              <a:t>MNC subsidiaries</a:t>
            </a:r>
            <a:r>
              <a:rPr lang="en-US" sz="2800" dirty="0" smtClean="0"/>
              <a:t> depend upon the prevailing currency rate in the host Nation. </a:t>
            </a:r>
            <a:r>
              <a:rPr lang="en-US" sz="2800" b="1" dirty="0" smtClean="0"/>
              <a:t>Capital</a:t>
            </a:r>
            <a:r>
              <a:rPr lang="en-US" sz="2800" dirty="0" smtClean="0"/>
              <a:t> raising </a:t>
            </a:r>
            <a:r>
              <a:rPr lang="en-US" sz="2800" b="1" dirty="0" smtClean="0"/>
              <a:t>structure</a:t>
            </a:r>
            <a:r>
              <a:rPr lang="en-US" sz="2800" dirty="0" smtClean="0"/>
              <a:t> of </a:t>
            </a:r>
            <a:r>
              <a:rPr lang="en-US" sz="2800" b="1" dirty="0" smtClean="0"/>
              <a:t>MNC</a:t>
            </a:r>
            <a:r>
              <a:rPr lang="en-US" sz="2800" dirty="0" smtClean="0"/>
              <a:t> companies depends on the attitude of the government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8763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slide19-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Foreign </a:t>
            </a:r>
            <a:r>
              <a:rPr lang="en-US" b="1" dirty="0" smtClean="0"/>
              <a:t>portfolio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Foreign </a:t>
            </a:r>
            <a:r>
              <a:rPr lang="en-US" sz="2800" b="1" dirty="0" smtClean="0"/>
              <a:t>portfolio investment</a:t>
            </a:r>
            <a:r>
              <a:rPr lang="en-US" sz="2800" dirty="0" smtClean="0"/>
              <a:t> is purchasing securities of foreign countries, such as stock </a:t>
            </a:r>
            <a:r>
              <a:rPr lang="en-US" sz="2800" b="1" dirty="0" smtClean="0"/>
              <a:t>and</a:t>
            </a:r>
            <a:r>
              <a:rPr lang="en-US" sz="2800" dirty="0" smtClean="0"/>
              <a:t> bonds, on an exchange. </a:t>
            </a:r>
          </a:p>
          <a:p>
            <a:pPr algn="just">
              <a:buNone/>
            </a:pPr>
            <a:r>
              <a:rPr lang="en-US" sz="2800" b="1" dirty="0" smtClean="0"/>
              <a:t>   </a:t>
            </a:r>
          </a:p>
          <a:p>
            <a:pPr algn="just">
              <a:buNone/>
            </a:pPr>
            <a:r>
              <a:rPr lang="en-US" sz="2800" b="1" dirty="0" smtClean="0"/>
              <a:t>    Direct investment</a:t>
            </a:r>
            <a:r>
              <a:rPr lang="en-US" sz="2800" dirty="0" smtClean="0"/>
              <a:t> is seen as a long-term </a:t>
            </a:r>
            <a:r>
              <a:rPr lang="en-US" sz="2800" b="1" dirty="0" smtClean="0"/>
              <a:t>investment</a:t>
            </a:r>
            <a:r>
              <a:rPr lang="en-US" sz="2800" dirty="0" smtClean="0"/>
              <a:t> in the country's economy, while </a:t>
            </a:r>
            <a:r>
              <a:rPr lang="en-US" sz="2800" b="1" dirty="0" smtClean="0"/>
              <a:t>portfolio investment</a:t>
            </a:r>
            <a:r>
              <a:rPr lang="en-US" sz="2800" dirty="0" smtClean="0"/>
              <a:t> can be viewed as a short-term move to make money.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HP\Desktop\presentation-on-mnc-4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7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Meaning of International Bond Market:</a:t>
            </a:r>
            <a:endParaRPr lang="en-US" dirty="0"/>
          </a:p>
        </p:txBody>
      </p:sp>
      <p:pic>
        <p:nvPicPr>
          <p:cNvPr id="1026" name="Picture 2" descr="C:\Users\HP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610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Features Of International Bond:</a:t>
            </a:r>
            <a:endParaRPr lang="en-US" dirty="0"/>
          </a:p>
        </p:txBody>
      </p:sp>
      <p:pic>
        <p:nvPicPr>
          <p:cNvPr id="2050" name="Picture 2" descr="C:\Users\HP\Desktop\international-bond-market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46238"/>
            <a:ext cx="8686799" cy="4983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international-bond-market-ppt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7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1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international-bond-market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document-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86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international-financialmarketinstruments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365</TotalTime>
  <Words>88</Words>
  <Application>Microsoft Office PowerPoint</Application>
  <PresentationFormat>On-screen Show (4:3)</PresentationFormat>
  <Paragraphs>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Slide 1</vt:lpstr>
      <vt:lpstr>Foreign portfolio investment</vt:lpstr>
      <vt:lpstr>Meaning of International Bond Market:</vt:lpstr>
      <vt:lpstr>Features Of International Bond:</vt:lpstr>
      <vt:lpstr>Slide 5</vt:lpstr>
      <vt:lpstr>Slide 6</vt:lpstr>
      <vt:lpstr>Slide 7</vt:lpstr>
      <vt:lpstr>Slide 8</vt:lpstr>
      <vt:lpstr>Slide 9</vt:lpstr>
      <vt:lpstr>2. COST &amp; RISK FINANCING:</vt:lpstr>
      <vt:lpstr>Objectives</vt:lpstr>
      <vt:lpstr>Risk financing techniques</vt:lpstr>
      <vt:lpstr>Cost funded risk retention:</vt:lpstr>
      <vt:lpstr>Slide 14</vt:lpstr>
      <vt:lpstr>International Portfolio Diversification:</vt:lpstr>
      <vt:lpstr>Barriers to international diversification </vt:lpstr>
      <vt:lpstr>Financial Structure of Foreign Subsidiaries of MNCS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18</cp:revision>
  <dcterms:created xsi:type="dcterms:W3CDTF">2020-03-29T06:51:31Z</dcterms:created>
  <dcterms:modified xsi:type="dcterms:W3CDTF">2020-03-31T06:49:48Z</dcterms:modified>
</cp:coreProperties>
</file>