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F8B37A-EF64-4E59-916D-4920447ECF73}"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F8B37A-EF64-4E59-916D-4920447ECF73}"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F8B37A-EF64-4E59-916D-4920447ECF73}"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F8B37A-EF64-4E59-916D-4920447ECF73}"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F8B37A-EF64-4E59-916D-4920447ECF73}" type="datetimeFigureOut">
              <a:rPr lang="en-US" smtClean="0"/>
              <a:pPr/>
              <a:t>3/31/2020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F8B37A-EF64-4E59-916D-4920447ECF73}" type="datetimeFigureOut">
              <a:rPr lang="en-US" smtClean="0"/>
              <a:pPr/>
              <a:t>3/31/2020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F8B37A-EF64-4E59-916D-4920447ECF73}" type="datetimeFigureOut">
              <a:rPr lang="en-US" smtClean="0"/>
              <a:pPr/>
              <a:t>3/31/2020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F8B37A-EF64-4E59-916D-4920447ECF73}" type="datetimeFigureOut">
              <a:rPr lang="en-US" smtClean="0"/>
              <a:pPr/>
              <a:t>3/31/2020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8B37A-EF64-4E59-916D-4920447ECF73}" type="datetimeFigureOut">
              <a:rPr lang="en-US" smtClean="0"/>
              <a:pPr/>
              <a:t>3/31/2020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8B37A-EF64-4E59-916D-4920447ECF73}" type="datetimeFigureOut">
              <a:rPr lang="en-US" smtClean="0"/>
              <a:pPr/>
              <a:t>3/31/2020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8B37A-EF64-4E59-916D-4920447ECF73}" type="datetimeFigureOut">
              <a:rPr lang="en-US" smtClean="0"/>
              <a:pPr/>
              <a:t>3/31/2020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F45CC-AB93-4798-9AA1-E3CB26C14E2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8B37A-EF64-4E59-916D-4920447ECF73}" type="datetimeFigureOut">
              <a:rPr lang="en-US" smtClean="0"/>
              <a:pPr/>
              <a:t>3/31/2020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F45CC-AB93-4798-9AA1-E3CB26C14E2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285728"/>
            <a:ext cx="4286280" cy="1071570"/>
          </a:xfrm>
        </p:spPr>
        <p:txBody>
          <a:bodyPr>
            <a:normAutofit fontScale="90000"/>
          </a:bodyPr>
          <a:lstStyle/>
          <a:p>
            <a:r>
              <a:rPr lang="en-US" sz="4000" b="1" dirty="0">
                <a:solidFill>
                  <a:schemeClr val="accent2">
                    <a:lumMod val="50000"/>
                  </a:schemeClr>
                </a:solidFill>
                <a:latin typeface="Times New Roman" pitchFamily="18" charset="0"/>
                <a:cs typeface="Times New Roman" pitchFamily="18" charset="0"/>
              </a:rPr>
              <a:t>JSP </a:t>
            </a:r>
            <a:r>
              <a:rPr lang="en-IN" sz="4000" dirty="0">
                <a:latin typeface="Times New Roman" pitchFamily="18" charset="0"/>
                <a:cs typeface="Times New Roman" pitchFamily="18" charset="0"/>
              </a:rPr>
              <a:t/>
            </a:r>
            <a:br>
              <a:rPr lang="en-IN" sz="4000" dirty="0">
                <a:latin typeface="Times New Roman" pitchFamily="18" charset="0"/>
                <a:cs typeface="Times New Roman" pitchFamily="18" charset="0"/>
              </a:rPr>
            </a:br>
            <a:endParaRPr lang="en-IN" sz="4000" dirty="0">
              <a:latin typeface="Times New Roman" pitchFamily="18" charset="0"/>
              <a:cs typeface="Times New Roman" pitchFamily="18" charset="0"/>
            </a:endParaRPr>
          </a:p>
        </p:txBody>
      </p:sp>
      <p:sp>
        <p:nvSpPr>
          <p:cNvPr id="3" name="Subtitle 2"/>
          <p:cNvSpPr>
            <a:spLocks noGrp="1"/>
          </p:cNvSpPr>
          <p:nvPr>
            <p:ph type="subTitle" idx="1"/>
          </p:nvPr>
        </p:nvSpPr>
        <p:spPr>
          <a:xfrm>
            <a:off x="1285852" y="1428736"/>
            <a:ext cx="7572428" cy="5143536"/>
          </a:xfrm>
        </p:spPr>
        <p:txBody>
          <a:bodyPr>
            <a:normAutofit/>
          </a:bodyPr>
          <a:lstStyle/>
          <a:p>
            <a:pPr algn="just"/>
            <a:r>
              <a:rPr lang="en-US" sz="1600" dirty="0">
                <a:solidFill>
                  <a:schemeClr val="tx1"/>
                </a:solidFill>
                <a:latin typeface="Times New Roman" pitchFamily="18" charset="0"/>
                <a:cs typeface="Times New Roman" pitchFamily="18" charset="0"/>
              </a:rPr>
              <a:t>JSP technology is used to create web application just like Servlet technology. It can be thought of as an extension to servlet because it provides more functionality than servlet such as expression language, jstl etc. </a:t>
            </a:r>
            <a:endParaRPr lang="en-IN" sz="1600" dirty="0">
              <a:solidFill>
                <a:schemeClr val="tx1"/>
              </a:solidFill>
              <a:latin typeface="Times New Roman" pitchFamily="18" charset="0"/>
              <a:cs typeface="Times New Roman" pitchFamily="18" charset="0"/>
            </a:endParaRPr>
          </a:p>
          <a:p>
            <a:pPr algn="just"/>
            <a:r>
              <a:rPr lang="en-US" sz="1600" dirty="0">
                <a:solidFill>
                  <a:schemeClr val="tx1"/>
                </a:solidFill>
                <a:latin typeface="Times New Roman" pitchFamily="18" charset="0"/>
                <a:cs typeface="Times New Roman" pitchFamily="18" charset="0"/>
              </a:rPr>
              <a:t>A JSP page consists of HTML tags and JSP tags. The jsp pages are easier to maintain than servlet because we can separate designing and development. It provides some additional features such as Expression Language, Custom Tag etc. </a:t>
            </a:r>
            <a:endParaRPr lang="en-IN" sz="1600" dirty="0">
              <a:solidFill>
                <a:schemeClr val="tx1"/>
              </a:solidFill>
              <a:latin typeface="Times New Roman" pitchFamily="18" charset="0"/>
              <a:cs typeface="Times New Roman" pitchFamily="18" charset="0"/>
            </a:endParaRPr>
          </a:p>
          <a:p>
            <a:pPr algn="just"/>
            <a:r>
              <a:rPr lang="en-US" sz="1600" dirty="0">
                <a:solidFill>
                  <a:schemeClr val="tx1"/>
                </a:solidFill>
                <a:latin typeface="Times New Roman" pitchFamily="18" charset="0"/>
                <a:cs typeface="Times New Roman" pitchFamily="18" charset="0"/>
              </a:rPr>
              <a:t>It focuses more on presentation logic of the web </a:t>
            </a:r>
            <a:r>
              <a:rPr lang="en-US" sz="1600" dirty="0" smtClean="0">
                <a:solidFill>
                  <a:schemeClr val="tx1"/>
                </a:solidFill>
                <a:latin typeface="Times New Roman" pitchFamily="18" charset="0"/>
                <a:cs typeface="Times New Roman" pitchFamily="18" charset="0"/>
              </a:rPr>
              <a:t>application. </a:t>
            </a:r>
            <a:r>
              <a:rPr lang="en-US" sz="1600" dirty="0">
                <a:solidFill>
                  <a:schemeClr val="tx1"/>
                </a:solidFill>
                <a:latin typeface="Times New Roman" pitchFamily="18" charset="0"/>
                <a:cs typeface="Times New Roman" pitchFamily="18" charset="0"/>
              </a:rPr>
              <a:t>JSP pages are easier to maintain then a Servlet. JSP pages are opposite of </a:t>
            </a:r>
            <a:r>
              <a:rPr lang="en-US" sz="1600" dirty="0" smtClean="0">
                <a:solidFill>
                  <a:schemeClr val="tx1"/>
                </a:solidFill>
                <a:latin typeface="Times New Roman" pitchFamily="18" charset="0"/>
                <a:cs typeface="Times New Roman" pitchFamily="18" charset="0"/>
              </a:rPr>
              <a:t>Servlet. </a:t>
            </a:r>
            <a:r>
              <a:rPr lang="en-US" sz="1600" dirty="0">
                <a:solidFill>
                  <a:schemeClr val="tx1"/>
                </a:solidFill>
                <a:latin typeface="Times New Roman" pitchFamily="18" charset="0"/>
                <a:cs typeface="Times New Roman" pitchFamily="18" charset="0"/>
              </a:rPr>
              <a:t>Servlet adds HTML code inside Java code while JSP adds Java code inside HTML. Everything a Servlet can do, a JSP page can also do it.</a:t>
            </a:r>
            <a:endParaRPr lang="en-IN" sz="1600" dirty="0">
              <a:solidFill>
                <a:schemeClr val="tx1"/>
              </a:solidFill>
              <a:latin typeface="Times New Roman" pitchFamily="18" charset="0"/>
              <a:cs typeface="Times New Roman" pitchFamily="18" charset="0"/>
            </a:endParaRPr>
          </a:p>
          <a:p>
            <a:pPr algn="just"/>
            <a:r>
              <a:rPr lang="en-US" sz="1600" dirty="0">
                <a:solidFill>
                  <a:schemeClr val="tx1"/>
                </a:solidFill>
                <a:latin typeface="Times New Roman" pitchFamily="18" charset="0"/>
                <a:cs typeface="Times New Roman" pitchFamily="18" charset="0"/>
              </a:rPr>
              <a:t>JSP enables us to write HTML pages containing tags that run powerful Java programs. JSP separates presentation and business logic as Web designer can design and update JSP pages without learning the Java language and Java Developer can also write code without concerning the web design. </a:t>
            </a:r>
            <a:endParaRPr lang="en-IN" sz="1600" dirty="0">
              <a:solidFill>
                <a:schemeClr val="tx1"/>
              </a:solidFill>
              <a:latin typeface="Times New Roman" pitchFamily="18" charset="0"/>
              <a:cs typeface="Times New Roman" pitchFamily="18" charset="0"/>
            </a:endParaRPr>
          </a:p>
          <a:p>
            <a:pPr algn="just"/>
            <a:endParaRPr lang="en-IN" sz="1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accent2">
                    <a:lumMod val="50000"/>
                  </a:schemeClr>
                </a:solidFill>
                <a:latin typeface="Times New Roman" pitchFamily="18" charset="0"/>
                <a:cs typeface="Times New Roman" pitchFamily="18" charset="0"/>
              </a:rPr>
              <a:t>JSP Page Anatomy</a:t>
            </a:r>
            <a:endParaRPr lang="en-IN" dirty="0"/>
          </a:p>
        </p:txBody>
      </p:sp>
      <p:sp>
        <p:nvSpPr>
          <p:cNvPr id="3" name="Content Placeholder 2"/>
          <p:cNvSpPr>
            <a:spLocks noGrp="1"/>
          </p:cNvSpPr>
          <p:nvPr>
            <p:ph idx="1"/>
          </p:nvPr>
        </p:nvSpPr>
        <p:spPr>
          <a:xfrm>
            <a:off x="457200" y="1214422"/>
            <a:ext cx="8229600" cy="5357850"/>
          </a:xfrm>
        </p:spPr>
        <p:txBody>
          <a:bodyPr/>
          <a:lstStyle/>
          <a:p>
            <a:pPr>
              <a:buNone/>
            </a:pPr>
            <a:r>
              <a:rPr lang="en-US" dirty="0" smtClean="0"/>
              <a:t>   </a:t>
            </a:r>
            <a:r>
              <a:rPr lang="en-US" sz="2400" dirty="0" smtClean="0">
                <a:latin typeface="Times New Roman" pitchFamily="18" charset="0"/>
                <a:cs typeface="Times New Roman" pitchFamily="18" charset="0"/>
              </a:rPr>
              <a:t>Various </a:t>
            </a:r>
            <a:r>
              <a:rPr lang="en-US" sz="2400" dirty="0">
                <a:latin typeface="Times New Roman" pitchFamily="18" charset="0"/>
                <a:cs typeface="Times New Roman" pitchFamily="18" charset="0"/>
              </a:rPr>
              <a:t>components </a:t>
            </a:r>
            <a:r>
              <a:rPr lang="en-US" sz="2400" dirty="0" smtClean="0">
                <a:latin typeface="Times New Roman" pitchFamily="18" charset="0"/>
                <a:cs typeface="Times New Roman" pitchFamily="18" charset="0"/>
              </a:rPr>
              <a:t>of jsp page is </a:t>
            </a:r>
            <a:r>
              <a:rPr lang="en-US" sz="2400" dirty="0">
                <a:latin typeface="Times New Roman" pitchFamily="18" charset="0"/>
                <a:cs typeface="Times New Roman" pitchFamily="18" charset="0"/>
              </a:rPr>
              <a:t>illustrated by the following </a:t>
            </a:r>
            <a:r>
              <a:rPr lang="en-US" sz="2400" dirty="0" smtClean="0">
                <a:latin typeface="Times New Roman" pitchFamily="18" charset="0"/>
                <a:cs typeface="Times New Roman" pitchFamily="18" charset="0"/>
              </a:rPr>
              <a:t>diagram.</a:t>
            </a:r>
          </a:p>
          <a:p>
            <a:pPr>
              <a:buNone/>
            </a:pPr>
            <a:endParaRPr lang="en-IN" sz="2400" dirty="0">
              <a:latin typeface="Times New Roman" pitchFamily="18" charset="0"/>
              <a:cs typeface="Times New Roman" pitchFamily="18" charset="0"/>
            </a:endParaRPr>
          </a:p>
        </p:txBody>
      </p:sp>
      <p:pic>
        <p:nvPicPr>
          <p:cNvPr id="4" name="Picture 3" descr="JSP Page Anatomy"/>
          <p:cNvPicPr/>
          <p:nvPr/>
        </p:nvPicPr>
        <p:blipFill>
          <a:blip r:embed="rId2"/>
          <a:srcRect/>
          <a:stretch>
            <a:fillRect/>
          </a:stretch>
        </p:blipFill>
        <p:spPr bwMode="auto">
          <a:xfrm>
            <a:off x="571472" y="2071678"/>
            <a:ext cx="7929618" cy="4786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noAutofit/>
          </a:bodyPr>
          <a:lstStyle/>
          <a:p>
            <a:r>
              <a:rPr lang="en-US" sz="3600" b="1" dirty="0">
                <a:solidFill>
                  <a:schemeClr val="accent2">
                    <a:lumMod val="50000"/>
                  </a:schemeClr>
                </a:solidFill>
                <a:latin typeface="Times New Roman" pitchFamily="18" charset="0"/>
                <a:cs typeface="Times New Roman" pitchFamily="18" charset="0"/>
              </a:rPr>
              <a:t>JSP Scriptlet tag (Scripting elements)</a:t>
            </a:r>
            <a:r>
              <a:rPr lang="en-IN" sz="3600" b="1" dirty="0">
                <a:solidFill>
                  <a:schemeClr val="accent2">
                    <a:lumMod val="50000"/>
                  </a:schemeClr>
                </a:solidFill>
                <a:latin typeface="Times New Roman" pitchFamily="18" charset="0"/>
                <a:cs typeface="Times New Roman" pitchFamily="18" charset="0"/>
              </a:rPr>
              <a:t/>
            </a:r>
            <a:br>
              <a:rPr lang="en-IN" sz="3600" b="1" dirty="0">
                <a:solidFill>
                  <a:schemeClr val="accent2">
                    <a:lumMod val="50000"/>
                  </a:schemeClr>
                </a:solidFill>
                <a:latin typeface="Times New Roman" pitchFamily="18" charset="0"/>
                <a:cs typeface="Times New Roman" pitchFamily="18" charset="0"/>
              </a:rPr>
            </a:b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400" b="1" dirty="0" smtClean="0">
                <a:latin typeface="Times New Roman" pitchFamily="18" charset="0"/>
                <a:cs typeface="Times New Roman" pitchFamily="18" charset="0"/>
              </a:rPr>
              <a:t>	In </a:t>
            </a:r>
            <a:r>
              <a:rPr lang="en-US" sz="2400" b="1" dirty="0">
                <a:latin typeface="Times New Roman" pitchFamily="18" charset="0"/>
                <a:cs typeface="Times New Roman" pitchFamily="18" charset="0"/>
              </a:rPr>
              <a:t>JSP, java code can be written inside the jsp page using the scriptlet tag. Let's see what are the scripting elements first.JSP Scripting elements</a:t>
            </a:r>
            <a:endParaRPr lang="en-IN" sz="2400" b="1" dirty="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The </a:t>
            </a:r>
            <a:r>
              <a:rPr lang="en-US" sz="2400" b="1" dirty="0">
                <a:latin typeface="Times New Roman" pitchFamily="18" charset="0"/>
                <a:cs typeface="Times New Roman" pitchFamily="18" charset="0"/>
              </a:rPr>
              <a:t>scripting elements provides the ability to insert java code inside the jsp. There are three types of scripting elements:</a:t>
            </a:r>
            <a:endParaRPr lang="en-IN" sz="2400" b="1" dirty="0">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scriptlet tag</a:t>
            </a:r>
            <a:endParaRPr lang="en-IN" sz="2400" b="1" dirty="0">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expression tag</a:t>
            </a:r>
            <a:endParaRPr lang="en-IN" sz="2400" b="1" dirty="0">
              <a:latin typeface="Times New Roman" pitchFamily="18" charset="0"/>
              <a:cs typeface="Times New Roman" pitchFamily="18" charset="0"/>
            </a:endParaRPr>
          </a:p>
          <a:p>
            <a:pPr lvl="0" algn="just"/>
            <a:r>
              <a:rPr lang="en-US" sz="2400" b="1" dirty="0">
                <a:latin typeface="Times New Roman" pitchFamily="18" charset="0"/>
                <a:cs typeface="Times New Roman" pitchFamily="18" charset="0"/>
              </a:rPr>
              <a:t>declaration tag</a:t>
            </a:r>
            <a:endParaRPr lang="en-IN" sz="2400" b="1" dirty="0">
              <a:latin typeface="Times New Roman" pitchFamily="18" charset="0"/>
              <a:cs typeface="Times New Roman" pitchFamily="18" charset="0"/>
            </a:endParaRPr>
          </a:p>
          <a:p>
            <a:pPr algn="just"/>
            <a:endParaRPr lang="en-IN"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2">
                    <a:lumMod val="50000"/>
                  </a:schemeClr>
                </a:solidFill>
                <a:latin typeface="Times New Roman" pitchFamily="18" charset="0"/>
                <a:cs typeface="Times New Roman" pitchFamily="18" charset="0"/>
              </a:rPr>
              <a:t>JSP scriptlet tag</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scriptlet tag is used to execute java </a:t>
            </a:r>
            <a:r>
              <a:rPr lang="en-US" sz="2800" dirty="0" smtClean="0">
                <a:latin typeface="Times New Roman" pitchFamily="18" charset="0"/>
                <a:cs typeface="Times New Roman" pitchFamily="18" charset="0"/>
              </a:rPr>
              <a:t>source code </a:t>
            </a:r>
            <a:r>
              <a:rPr lang="en-US" sz="2800" dirty="0">
                <a:latin typeface="Times New Roman" pitchFamily="18" charset="0"/>
                <a:cs typeface="Times New Roman" pitchFamily="18" charset="0"/>
              </a:rPr>
              <a:t>in JSP. Syntax is as follows:</a:t>
            </a:r>
            <a:endParaRPr lang="en-IN" sz="2800" dirty="0">
              <a:latin typeface="Times New Roman" pitchFamily="18" charset="0"/>
              <a:cs typeface="Times New Roman" pitchFamily="18" charset="0"/>
            </a:endParaRPr>
          </a:p>
          <a:p>
            <a:pPr lvl="0">
              <a:buNone/>
            </a:pPr>
            <a:r>
              <a:rPr lang="en-US" sz="2800" dirty="0" smtClean="0">
                <a:latin typeface="Times New Roman" pitchFamily="18" charset="0"/>
                <a:cs typeface="Times New Roman" pitchFamily="18" charset="0"/>
              </a:rPr>
              <a:t>	&lt;%</a:t>
            </a:r>
            <a:r>
              <a:rPr lang="en-US" sz="2800" dirty="0">
                <a:latin typeface="Times New Roman" pitchFamily="18" charset="0"/>
                <a:cs typeface="Times New Roman" pitchFamily="18" charset="0"/>
              </a:rPr>
              <a:t>  java source code %&gt;  </a:t>
            </a:r>
            <a:endParaRPr lang="en-IN" sz="2800" dirty="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	Example </a:t>
            </a:r>
            <a:r>
              <a:rPr lang="en-US" sz="2800" b="1" dirty="0">
                <a:latin typeface="Times New Roman" pitchFamily="18" charset="0"/>
                <a:cs typeface="Times New Roman" pitchFamily="18" charset="0"/>
              </a:rPr>
              <a:t>of JSP scriptlet tag</a:t>
            </a:r>
            <a:endParaRPr lang="en-IN" sz="2800" b="1" dirty="0">
              <a:latin typeface="Times New Roman" pitchFamily="18" charset="0"/>
              <a:cs typeface="Times New Roman" pitchFamily="18" charset="0"/>
            </a:endParaRPr>
          </a:p>
          <a:p>
            <a:r>
              <a:rPr lang="en-US" sz="2800" dirty="0">
                <a:latin typeface="Times New Roman" pitchFamily="18" charset="0"/>
                <a:cs typeface="Times New Roman" pitchFamily="18" charset="0"/>
              </a:rPr>
              <a:t>In this example, we are displaying a welcome message.</a:t>
            </a:r>
            <a:endParaRPr lang="en-IN" sz="2800" dirty="0">
              <a:latin typeface="Times New Roman" pitchFamily="18" charset="0"/>
              <a:cs typeface="Times New Roman" pitchFamily="18" charset="0"/>
            </a:endParaRPr>
          </a:p>
          <a:p>
            <a:pPr lvl="0">
              <a:buNone/>
            </a:pPr>
            <a:r>
              <a:rPr lang="en-US" sz="2800" dirty="0" smtClean="0">
                <a:latin typeface="Times New Roman" pitchFamily="18" charset="0"/>
                <a:cs typeface="Times New Roman" pitchFamily="18" charset="0"/>
              </a:rPr>
              <a:t>	&lt;</a:t>
            </a:r>
            <a:r>
              <a:rPr lang="en-US" sz="2800" dirty="0">
                <a:latin typeface="Times New Roman" pitchFamily="18" charset="0"/>
                <a:cs typeface="Times New Roman" pitchFamily="18" charset="0"/>
              </a:rPr>
              <a:t>html&gt;  </a:t>
            </a:r>
            <a:endParaRPr lang="en-IN" sz="2800" dirty="0">
              <a:latin typeface="Times New Roman" pitchFamily="18" charset="0"/>
              <a:cs typeface="Times New Roman" pitchFamily="18" charset="0"/>
            </a:endParaRPr>
          </a:p>
          <a:p>
            <a:pPr lvl="0">
              <a:buNone/>
            </a:pPr>
            <a:r>
              <a:rPr lang="en-US" sz="2800" dirty="0" smtClean="0">
                <a:latin typeface="Times New Roman" pitchFamily="18" charset="0"/>
                <a:cs typeface="Times New Roman" pitchFamily="18" charset="0"/>
              </a:rPr>
              <a:t>	&lt;</a:t>
            </a:r>
            <a:r>
              <a:rPr lang="en-US" sz="2800" dirty="0">
                <a:latin typeface="Times New Roman" pitchFamily="18" charset="0"/>
                <a:cs typeface="Times New Roman" pitchFamily="18" charset="0"/>
              </a:rPr>
              <a:t>body&gt;  </a:t>
            </a:r>
            <a:endParaRPr lang="en-IN" sz="2800" dirty="0">
              <a:latin typeface="Times New Roman" pitchFamily="18" charset="0"/>
              <a:cs typeface="Times New Roman" pitchFamily="18" charset="0"/>
            </a:endParaRPr>
          </a:p>
          <a:p>
            <a:pPr lvl="0">
              <a:buNone/>
            </a:pPr>
            <a:r>
              <a:rPr lang="en-US" sz="2800" dirty="0" smtClean="0">
                <a:latin typeface="Times New Roman" pitchFamily="18" charset="0"/>
                <a:cs typeface="Times New Roman" pitchFamily="18" charset="0"/>
              </a:rPr>
              <a:t>	&lt;%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out.print</a:t>
            </a:r>
            <a:r>
              <a:rPr lang="en-US" sz="2800" dirty="0">
                <a:latin typeface="Times New Roman" pitchFamily="18" charset="0"/>
                <a:cs typeface="Times New Roman" pitchFamily="18" charset="0"/>
              </a:rPr>
              <a:t>("welcome to jsp"); %&gt;  </a:t>
            </a:r>
            <a:endParaRPr lang="en-IN" sz="2800" dirty="0">
              <a:latin typeface="Times New Roman" pitchFamily="18" charset="0"/>
              <a:cs typeface="Times New Roman" pitchFamily="18" charset="0"/>
            </a:endParaRPr>
          </a:p>
          <a:p>
            <a:pPr lvl="0">
              <a:buNone/>
            </a:pPr>
            <a:r>
              <a:rPr lang="en-US" sz="2800" dirty="0" smtClean="0">
                <a:latin typeface="Times New Roman" pitchFamily="18" charset="0"/>
                <a:cs typeface="Times New Roman" pitchFamily="18" charset="0"/>
              </a:rPr>
              <a:t>	&lt;/</a:t>
            </a:r>
            <a:r>
              <a:rPr lang="en-US" sz="2800" dirty="0">
                <a:latin typeface="Times New Roman" pitchFamily="18" charset="0"/>
                <a:cs typeface="Times New Roman" pitchFamily="18" charset="0"/>
              </a:rPr>
              <a:t>body&gt;  </a:t>
            </a:r>
            <a:endParaRPr lang="en-IN" sz="2800" dirty="0">
              <a:latin typeface="Times New Roman" pitchFamily="18" charset="0"/>
              <a:cs typeface="Times New Roman" pitchFamily="18" charset="0"/>
            </a:endParaRPr>
          </a:p>
          <a:p>
            <a:pPr lvl="0">
              <a:buNone/>
            </a:pPr>
            <a:r>
              <a:rPr lang="en-US" sz="2800" dirty="0" smtClean="0">
                <a:latin typeface="Times New Roman" pitchFamily="18" charset="0"/>
                <a:cs typeface="Times New Roman" pitchFamily="18" charset="0"/>
              </a:rPr>
              <a:t>	&lt;/</a:t>
            </a:r>
            <a:r>
              <a:rPr lang="en-US" sz="2800" dirty="0">
                <a:latin typeface="Times New Roman" pitchFamily="18" charset="0"/>
                <a:cs typeface="Times New Roman" pitchFamily="18" charset="0"/>
              </a:rPr>
              <a:t>html&gt;  </a:t>
            </a:r>
            <a:endParaRPr lang="en-IN" sz="28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2">
                    <a:lumMod val="50000"/>
                  </a:schemeClr>
                </a:solidFill>
                <a:latin typeface="Times New Roman" pitchFamily="18" charset="0"/>
                <a:cs typeface="Times New Roman" pitchFamily="18" charset="0"/>
              </a:rPr>
              <a:t>JSP expression tag</a:t>
            </a:r>
            <a:r>
              <a:rPr lang="en-IN" b="1" dirty="0"/>
              <a:t/>
            </a:r>
            <a:br>
              <a:rPr lang="en-IN" b="1" dirty="0"/>
            </a:br>
            <a:endParaRPr lang="en-IN" dirty="0"/>
          </a:p>
        </p:txBody>
      </p:sp>
      <p:sp>
        <p:nvSpPr>
          <p:cNvPr id="3" name="Content Placeholder 2"/>
          <p:cNvSpPr>
            <a:spLocks noGrp="1"/>
          </p:cNvSpPr>
          <p:nvPr>
            <p:ph idx="1"/>
          </p:nvPr>
        </p:nvSpPr>
        <p:spPr>
          <a:xfrm>
            <a:off x="457200" y="1000108"/>
            <a:ext cx="8229600" cy="5126055"/>
          </a:xfrm>
        </p:spPr>
        <p:txBody>
          <a:bodyPr>
            <a:normAutofit fontScale="62500" lnSpcReduction="20000"/>
          </a:bodyPr>
          <a:lstStyle/>
          <a:p>
            <a:pPr algn="just">
              <a:buNone/>
            </a:pPr>
            <a:r>
              <a:rPr lang="en-US" sz="3800" dirty="0" smtClean="0">
                <a:latin typeface="Times New Roman" pitchFamily="18" charset="0"/>
                <a:cs typeface="Times New Roman" pitchFamily="18" charset="0"/>
              </a:rPr>
              <a:t>	The </a:t>
            </a:r>
            <a:r>
              <a:rPr lang="en-US" sz="3800" dirty="0">
                <a:latin typeface="Times New Roman" pitchFamily="18" charset="0"/>
                <a:cs typeface="Times New Roman" pitchFamily="18" charset="0"/>
              </a:rPr>
              <a:t>code placed within </a:t>
            </a:r>
            <a:r>
              <a:rPr lang="en-US" sz="3800" b="1" dirty="0">
                <a:latin typeface="Times New Roman" pitchFamily="18" charset="0"/>
                <a:cs typeface="Times New Roman" pitchFamily="18" charset="0"/>
              </a:rPr>
              <a:t>JSP expression tag</a:t>
            </a:r>
            <a:r>
              <a:rPr lang="en-US" sz="3800" dirty="0">
                <a:latin typeface="Times New Roman" pitchFamily="18" charset="0"/>
                <a:cs typeface="Times New Roman" pitchFamily="18" charset="0"/>
              </a:rPr>
              <a:t> is written to the output stream of the response. So you need not write </a:t>
            </a:r>
            <a:r>
              <a:rPr lang="en-US" sz="3800" dirty="0" err="1">
                <a:latin typeface="Times New Roman" pitchFamily="18" charset="0"/>
                <a:cs typeface="Times New Roman" pitchFamily="18" charset="0"/>
              </a:rPr>
              <a:t>out.print</a:t>
            </a:r>
            <a:r>
              <a:rPr lang="en-US" sz="3800" dirty="0">
                <a:latin typeface="Times New Roman" pitchFamily="18" charset="0"/>
                <a:cs typeface="Times New Roman" pitchFamily="18" charset="0"/>
              </a:rPr>
              <a:t>() to write data. It is mainly used to print the values of variable or method. </a:t>
            </a:r>
            <a:endParaRPr lang="en-IN" sz="3800" dirty="0">
              <a:latin typeface="Times New Roman" pitchFamily="18" charset="0"/>
              <a:cs typeface="Times New Roman" pitchFamily="18" charset="0"/>
            </a:endParaRPr>
          </a:p>
          <a:p>
            <a:pPr algn="just"/>
            <a:r>
              <a:rPr lang="en-US" sz="3800" b="1" dirty="0">
                <a:latin typeface="Times New Roman" pitchFamily="18" charset="0"/>
                <a:cs typeface="Times New Roman" pitchFamily="18" charset="0"/>
              </a:rPr>
              <a:t>Syntax of JSP expression tag</a:t>
            </a:r>
            <a:endParaRPr lang="en-IN" sz="3800" b="1" dirty="0">
              <a:latin typeface="Times New Roman" pitchFamily="18" charset="0"/>
              <a:cs typeface="Times New Roman" pitchFamily="18" charset="0"/>
            </a:endParaRPr>
          </a:p>
          <a:p>
            <a:pPr lvl="0" algn="just">
              <a:buNone/>
            </a:pPr>
            <a:r>
              <a:rPr lang="en-US" sz="3800" dirty="0" smtClean="0">
                <a:latin typeface="Times New Roman" pitchFamily="18" charset="0"/>
                <a:cs typeface="Times New Roman" pitchFamily="18" charset="0"/>
              </a:rPr>
              <a:t>	&lt;%=</a:t>
            </a:r>
            <a:r>
              <a:rPr lang="en-US" sz="3800" dirty="0">
                <a:latin typeface="Times New Roman" pitchFamily="18" charset="0"/>
                <a:cs typeface="Times New Roman" pitchFamily="18" charset="0"/>
              </a:rPr>
              <a:t>  statement %&gt;  </a:t>
            </a:r>
            <a:endParaRPr lang="en-IN" sz="3800" dirty="0">
              <a:latin typeface="Times New Roman" pitchFamily="18" charset="0"/>
              <a:cs typeface="Times New Roman" pitchFamily="18" charset="0"/>
            </a:endParaRPr>
          </a:p>
          <a:p>
            <a:pPr algn="just"/>
            <a:r>
              <a:rPr lang="en-US" sz="3800" b="1" dirty="0">
                <a:latin typeface="Times New Roman" pitchFamily="18" charset="0"/>
                <a:cs typeface="Times New Roman" pitchFamily="18" charset="0"/>
              </a:rPr>
              <a:t>Example of JSP expression tag</a:t>
            </a:r>
            <a:endParaRPr lang="en-IN" sz="3800" b="1" dirty="0">
              <a:latin typeface="Times New Roman" pitchFamily="18" charset="0"/>
              <a:cs typeface="Times New Roman" pitchFamily="18" charset="0"/>
            </a:endParaRPr>
          </a:p>
          <a:p>
            <a:pPr algn="just">
              <a:buNone/>
            </a:pPr>
            <a:r>
              <a:rPr lang="en-US" sz="3800" dirty="0" smtClean="0">
                <a:latin typeface="Times New Roman" pitchFamily="18" charset="0"/>
                <a:cs typeface="Times New Roman" pitchFamily="18" charset="0"/>
              </a:rPr>
              <a:t>	In </a:t>
            </a:r>
            <a:r>
              <a:rPr lang="en-US" sz="3800" dirty="0">
                <a:latin typeface="Times New Roman" pitchFamily="18" charset="0"/>
                <a:cs typeface="Times New Roman" pitchFamily="18" charset="0"/>
              </a:rPr>
              <a:t>this example of jsp expression tag, we are simply displaying a welcome message.</a:t>
            </a:r>
            <a:endParaRPr lang="en-IN" sz="3800" dirty="0">
              <a:latin typeface="Times New Roman" pitchFamily="18" charset="0"/>
              <a:cs typeface="Times New Roman" pitchFamily="18" charset="0"/>
            </a:endParaRPr>
          </a:p>
          <a:p>
            <a:pPr lvl="0" algn="just">
              <a:buNone/>
            </a:pPr>
            <a:r>
              <a:rPr lang="en-US" sz="3800" dirty="0" smtClean="0">
                <a:latin typeface="Times New Roman" pitchFamily="18" charset="0"/>
                <a:cs typeface="Times New Roman" pitchFamily="18" charset="0"/>
              </a:rPr>
              <a:t>	&lt;</a:t>
            </a:r>
            <a:r>
              <a:rPr lang="en-US" sz="3800" dirty="0">
                <a:latin typeface="Times New Roman" pitchFamily="18" charset="0"/>
                <a:cs typeface="Times New Roman" pitchFamily="18" charset="0"/>
              </a:rPr>
              <a:t>html&gt;  </a:t>
            </a:r>
            <a:endParaRPr lang="en-IN" sz="3800" dirty="0">
              <a:latin typeface="Times New Roman" pitchFamily="18" charset="0"/>
              <a:cs typeface="Times New Roman" pitchFamily="18" charset="0"/>
            </a:endParaRPr>
          </a:p>
          <a:p>
            <a:pPr lvl="0" algn="just">
              <a:buNone/>
            </a:pPr>
            <a:r>
              <a:rPr lang="en-US" sz="3800" dirty="0" smtClean="0">
                <a:latin typeface="Times New Roman" pitchFamily="18" charset="0"/>
                <a:cs typeface="Times New Roman" pitchFamily="18" charset="0"/>
              </a:rPr>
              <a:t>	&lt;</a:t>
            </a:r>
            <a:r>
              <a:rPr lang="en-US" sz="3800" dirty="0">
                <a:latin typeface="Times New Roman" pitchFamily="18" charset="0"/>
                <a:cs typeface="Times New Roman" pitchFamily="18" charset="0"/>
              </a:rPr>
              <a:t>body&gt;  </a:t>
            </a:r>
            <a:endParaRPr lang="en-IN" sz="3800" dirty="0">
              <a:latin typeface="Times New Roman" pitchFamily="18" charset="0"/>
              <a:cs typeface="Times New Roman" pitchFamily="18" charset="0"/>
            </a:endParaRPr>
          </a:p>
          <a:p>
            <a:pPr lvl="0" algn="just">
              <a:buNone/>
            </a:pPr>
            <a:r>
              <a:rPr lang="en-US" sz="3800" dirty="0" smtClean="0">
                <a:latin typeface="Times New Roman" pitchFamily="18" charset="0"/>
                <a:cs typeface="Times New Roman" pitchFamily="18" charset="0"/>
              </a:rPr>
              <a:t>	&lt;%=</a:t>
            </a:r>
            <a:r>
              <a:rPr lang="en-US" sz="3800" dirty="0">
                <a:latin typeface="Times New Roman" pitchFamily="18" charset="0"/>
                <a:cs typeface="Times New Roman" pitchFamily="18" charset="0"/>
              </a:rPr>
              <a:t> "welcome to jsp" %&gt;  </a:t>
            </a:r>
            <a:endParaRPr lang="en-IN" sz="3800" dirty="0">
              <a:latin typeface="Times New Roman" pitchFamily="18" charset="0"/>
              <a:cs typeface="Times New Roman" pitchFamily="18" charset="0"/>
            </a:endParaRPr>
          </a:p>
          <a:p>
            <a:pPr lvl="0" algn="just">
              <a:buNone/>
            </a:pPr>
            <a:r>
              <a:rPr lang="en-US" sz="3800" dirty="0" smtClean="0">
                <a:latin typeface="Times New Roman" pitchFamily="18" charset="0"/>
                <a:cs typeface="Times New Roman" pitchFamily="18" charset="0"/>
              </a:rPr>
              <a:t>	&lt;/</a:t>
            </a:r>
            <a:r>
              <a:rPr lang="en-US" sz="3800" dirty="0">
                <a:latin typeface="Times New Roman" pitchFamily="18" charset="0"/>
                <a:cs typeface="Times New Roman" pitchFamily="18" charset="0"/>
              </a:rPr>
              <a:t>body&gt;  </a:t>
            </a:r>
            <a:endParaRPr lang="en-IN" sz="3800" dirty="0">
              <a:latin typeface="Times New Roman" pitchFamily="18" charset="0"/>
              <a:cs typeface="Times New Roman" pitchFamily="18" charset="0"/>
            </a:endParaRPr>
          </a:p>
          <a:p>
            <a:pPr lvl="0" algn="just">
              <a:buNone/>
            </a:pPr>
            <a:r>
              <a:rPr lang="en-US" sz="3800" dirty="0" smtClean="0">
                <a:latin typeface="Times New Roman" pitchFamily="18" charset="0"/>
                <a:cs typeface="Times New Roman" pitchFamily="18" charset="0"/>
              </a:rPr>
              <a:t>	&lt;/</a:t>
            </a:r>
            <a:r>
              <a:rPr lang="en-US" sz="3800" dirty="0">
                <a:latin typeface="Times New Roman" pitchFamily="18" charset="0"/>
                <a:cs typeface="Times New Roman" pitchFamily="18" charset="0"/>
              </a:rPr>
              <a:t>html&gt;  </a:t>
            </a:r>
            <a:endParaRPr lang="en-IN" sz="38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accent2">
                    <a:lumMod val="50000"/>
                  </a:schemeClr>
                </a:solidFill>
                <a:latin typeface="Times New Roman" pitchFamily="18" charset="0"/>
                <a:cs typeface="Times New Roman" pitchFamily="18" charset="0"/>
              </a:rPr>
              <a:t>JSP </a:t>
            </a:r>
            <a:r>
              <a:rPr lang="en-US" sz="4000" b="1" dirty="0">
                <a:solidFill>
                  <a:schemeClr val="accent2">
                    <a:lumMod val="50000"/>
                  </a:schemeClr>
                </a:solidFill>
                <a:latin typeface="Times New Roman" pitchFamily="18" charset="0"/>
                <a:cs typeface="Times New Roman" pitchFamily="18" charset="0"/>
              </a:rPr>
              <a:t>Declaration Tag</a:t>
            </a:r>
            <a:r>
              <a:rPr lang="en-IN" b="1" dirty="0"/>
              <a:t/>
            </a:r>
            <a:br>
              <a:rPr lang="en-IN" b="1" dirty="0"/>
            </a:br>
            <a:endParaRPr lang="en-IN" dirty="0"/>
          </a:p>
        </p:txBody>
      </p:sp>
      <p:sp>
        <p:nvSpPr>
          <p:cNvPr id="3" name="Content Placeholder 2"/>
          <p:cNvSpPr>
            <a:spLocks noGrp="1"/>
          </p:cNvSpPr>
          <p:nvPr>
            <p:ph idx="1"/>
          </p:nvPr>
        </p:nvSpPr>
        <p:spPr>
          <a:xfrm>
            <a:off x="457200" y="1214422"/>
            <a:ext cx="8229600" cy="4911741"/>
          </a:xfrm>
        </p:spPr>
        <p:txBody>
          <a:bodyPr>
            <a:normAutofit/>
          </a:bodyPr>
          <a:lstStyle/>
          <a:p>
            <a:pPr algn="just">
              <a:buNone/>
            </a:pPr>
            <a:r>
              <a:rPr lang="en-US" sz="26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JSP declaration tag</a:t>
            </a:r>
            <a:r>
              <a:rPr lang="en-US" sz="2400" dirty="0">
                <a:latin typeface="Times New Roman" pitchFamily="18" charset="0"/>
                <a:cs typeface="Times New Roman" pitchFamily="18" charset="0"/>
              </a:rPr>
              <a:t> is used </a:t>
            </a:r>
            <a:r>
              <a:rPr lang="en-US" sz="2400" i="1" dirty="0">
                <a:latin typeface="Times New Roman" pitchFamily="18" charset="0"/>
                <a:cs typeface="Times New Roman" pitchFamily="18" charset="0"/>
              </a:rPr>
              <a:t>to declare fields and methods</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code written inside the jsp declaration tag is placed outside the service() method of auto generated servlet.</a:t>
            </a:r>
            <a:endParaRPr lang="en-IN" sz="2400" dirty="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So </a:t>
            </a:r>
            <a:r>
              <a:rPr lang="en-US" sz="2400" dirty="0">
                <a:latin typeface="Times New Roman" pitchFamily="18" charset="0"/>
                <a:cs typeface="Times New Roman" pitchFamily="18" charset="0"/>
              </a:rPr>
              <a:t>it doesn't get memory at each request. </a:t>
            </a:r>
            <a:endParaRPr lang="en-US" sz="2400" dirty="0" smtClean="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a:p>
            <a:pPr algn="just"/>
            <a:r>
              <a:rPr lang="en-US" sz="2400" b="1" i="1" dirty="0">
                <a:latin typeface="Times New Roman" pitchFamily="18" charset="0"/>
                <a:cs typeface="Times New Roman" pitchFamily="18" charset="0"/>
              </a:rPr>
              <a:t>Syntax </a:t>
            </a:r>
            <a:r>
              <a:rPr lang="en-US" sz="2400" b="1" dirty="0">
                <a:latin typeface="Times New Roman" pitchFamily="18" charset="0"/>
                <a:cs typeface="Times New Roman" pitchFamily="18" charset="0"/>
              </a:rPr>
              <a:t>of JSP declaration tag</a:t>
            </a:r>
            <a:endParaRPr lang="en-IN" sz="2400" b="1" dirty="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syntax of the declaration tag is as follows</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&lt;%!</a:t>
            </a:r>
            <a:r>
              <a:rPr lang="en-US" sz="2400" b="1" dirty="0">
                <a:latin typeface="Times New Roman" pitchFamily="18" charset="0"/>
                <a:cs typeface="Times New Roman" pitchFamily="18" charset="0"/>
              </a:rPr>
              <a:t>  field or method declaration %&gt;  </a:t>
            </a:r>
            <a:endParaRPr lang="en-IN" sz="2400" b="1"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2">
                    <a:lumMod val="50000"/>
                  </a:schemeClr>
                </a:solidFill>
                <a:latin typeface="Times New Roman" pitchFamily="18" charset="0"/>
                <a:cs typeface="Times New Roman" pitchFamily="18" charset="0"/>
              </a:rPr>
              <a:t>Example of JSP declaration tag that declares field</a:t>
            </a:r>
            <a:endParaRPr lang="en-IN" sz="3600"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600" dirty="0">
                <a:latin typeface="Times New Roman" pitchFamily="18" charset="0"/>
                <a:cs typeface="Times New Roman" pitchFamily="18" charset="0"/>
              </a:rPr>
              <a:t>In this example of JSP declaration tag, we are declaring the field and printing the value of the declared field using the jsp expression tag. </a:t>
            </a:r>
            <a:endParaRPr lang="en-IN" sz="2600" dirty="0">
              <a:latin typeface="Times New Roman" pitchFamily="18" charset="0"/>
              <a:cs typeface="Times New Roman" pitchFamily="18" charset="0"/>
            </a:endParaRPr>
          </a:p>
          <a:p>
            <a:pPr algn="just">
              <a:buNone/>
            </a:pPr>
            <a:r>
              <a:rPr lang="en-US" sz="2600" b="1" dirty="0" smtClean="0">
                <a:latin typeface="Times New Roman" pitchFamily="18" charset="0"/>
                <a:cs typeface="Times New Roman" pitchFamily="18" charset="0"/>
              </a:rPr>
              <a:t>	index.jsp</a:t>
            </a:r>
            <a:endParaRPr lang="en-IN" sz="2600" b="1" dirty="0">
              <a:latin typeface="Times New Roman" pitchFamily="18" charset="0"/>
              <a:cs typeface="Times New Roman" pitchFamily="18" charset="0"/>
            </a:endParaRPr>
          </a:p>
          <a:p>
            <a:pPr lvl="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html&gt;  </a:t>
            </a:r>
            <a:endParaRPr lang="en-IN" sz="2600" dirty="0">
              <a:latin typeface="Times New Roman" pitchFamily="18" charset="0"/>
              <a:cs typeface="Times New Roman" pitchFamily="18" charset="0"/>
            </a:endParaRPr>
          </a:p>
          <a:p>
            <a:pPr lvl="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body&gt;  </a:t>
            </a:r>
            <a:endParaRPr lang="en-IN" sz="2600" dirty="0">
              <a:latin typeface="Times New Roman" pitchFamily="18" charset="0"/>
              <a:cs typeface="Times New Roman" pitchFamily="18" charset="0"/>
            </a:endParaRPr>
          </a:p>
          <a:p>
            <a:pPr lvl="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data=50; %&gt;  </a:t>
            </a:r>
            <a:endParaRPr lang="en-IN" sz="2600" dirty="0">
              <a:latin typeface="Times New Roman" pitchFamily="18" charset="0"/>
              <a:cs typeface="Times New Roman" pitchFamily="18" charset="0"/>
            </a:endParaRPr>
          </a:p>
          <a:p>
            <a:pPr lvl="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 "Value of the variable is:"+data %&gt;  </a:t>
            </a:r>
            <a:endParaRPr lang="en-IN" sz="2600" dirty="0">
              <a:latin typeface="Times New Roman" pitchFamily="18" charset="0"/>
              <a:cs typeface="Times New Roman" pitchFamily="18" charset="0"/>
            </a:endParaRPr>
          </a:p>
          <a:p>
            <a:pPr lvl="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body&gt;  </a:t>
            </a:r>
            <a:endParaRPr lang="en-IN" sz="2600" dirty="0">
              <a:latin typeface="Times New Roman" pitchFamily="18" charset="0"/>
              <a:cs typeface="Times New Roman" pitchFamily="18" charset="0"/>
            </a:endParaRPr>
          </a:p>
          <a:p>
            <a:pPr lvl="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html&gt; </a:t>
            </a:r>
            <a:r>
              <a:rPr lang="en-US" dirty="0"/>
              <a:t> </a:t>
            </a:r>
            <a:endParaRPr lang="en-IN" dirty="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2">
                    <a:lumMod val="50000"/>
                  </a:schemeClr>
                </a:solidFill>
                <a:latin typeface="Times New Roman" pitchFamily="18" charset="0"/>
                <a:cs typeface="Times New Roman" pitchFamily="18" charset="0"/>
              </a:rPr>
              <a:t>JSP Implicit Objects</a:t>
            </a:r>
            <a:r>
              <a:rPr lang="en-IN" sz="3600" b="1" dirty="0">
                <a:solidFill>
                  <a:schemeClr val="accent2">
                    <a:lumMod val="50000"/>
                  </a:schemeClr>
                </a:solidFill>
                <a:latin typeface="Times New Roman" pitchFamily="18" charset="0"/>
                <a:cs typeface="Times New Roman" pitchFamily="18" charset="0"/>
              </a:rPr>
              <a:t/>
            </a:r>
            <a:br>
              <a:rPr lang="en-IN" sz="3600" b="1" dirty="0">
                <a:solidFill>
                  <a:schemeClr val="accent2">
                    <a:lumMod val="50000"/>
                  </a:schemeClr>
                </a:solidFill>
                <a:latin typeface="Times New Roman" pitchFamily="18" charset="0"/>
                <a:cs typeface="Times New Roman" pitchFamily="18" charset="0"/>
              </a:rPr>
            </a:b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There are </a:t>
            </a:r>
            <a:r>
              <a:rPr lang="en-US" b="1" dirty="0"/>
              <a:t>9 jsp implicit objects</a:t>
            </a:r>
            <a:r>
              <a:rPr lang="en-US" dirty="0"/>
              <a:t>. These objects are </a:t>
            </a:r>
            <a:r>
              <a:rPr lang="en-US" i="1" dirty="0"/>
              <a:t>created by the web container</a:t>
            </a:r>
            <a:r>
              <a:rPr lang="en-US" dirty="0"/>
              <a:t> that are available to all the jsp pages.</a:t>
            </a:r>
            <a:endParaRPr lang="en-IN" dirty="0"/>
          </a:p>
          <a:p>
            <a:r>
              <a:rPr lang="en-US" dirty="0"/>
              <a:t>The available implicit objects are out, request, </a:t>
            </a:r>
            <a:r>
              <a:rPr lang="en-US" dirty="0" err="1"/>
              <a:t>config</a:t>
            </a:r>
            <a:r>
              <a:rPr lang="en-US" dirty="0"/>
              <a:t>, session, application etc.</a:t>
            </a:r>
            <a:endParaRPr lang="en-IN" dirty="0"/>
          </a:p>
          <a:p>
            <a:r>
              <a:rPr lang="en-US" dirty="0"/>
              <a:t>A list of the 9 implicit objects is given below:</a:t>
            </a:r>
            <a:endParaRPr lang="en-IN" dirty="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1143000"/>
          </a:xfrm>
        </p:spPr>
        <p:txBody>
          <a:bodyPr>
            <a:normAutofit/>
          </a:bodyPr>
          <a:lstStyle/>
          <a:p>
            <a:pPr algn="l"/>
            <a:r>
              <a:rPr lang="en-US" sz="3600" dirty="0">
                <a:solidFill>
                  <a:schemeClr val="accent2">
                    <a:lumMod val="50000"/>
                  </a:schemeClr>
                </a:solidFill>
                <a:latin typeface="Times New Roman" pitchFamily="18" charset="0"/>
                <a:cs typeface="Times New Roman" pitchFamily="18" charset="0"/>
              </a:rPr>
              <a:t> </a:t>
            </a:r>
            <a:r>
              <a:rPr lang="en-US" sz="3600" dirty="0" smtClean="0">
                <a:solidFill>
                  <a:schemeClr val="accent2">
                    <a:lumMod val="50000"/>
                  </a:schemeClr>
                </a:solidFill>
                <a:latin typeface="Times New Roman" pitchFamily="18" charset="0"/>
                <a:cs typeface="Times New Roman" pitchFamily="18" charset="0"/>
              </a:rPr>
              <a:t>List </a:t>
            </a:r>
            <a:r>
              <a:rPr lang="en-US" sz="3600" dirty="0">
                <a:solidFill>
                  <a:schemeClr val="accent2">
                    <a:lumMod val="50000"/>
                  </a:schemeClr>
                </a:solidFill>
                <a:latin typeface="Times New Roman" pitchFamily="18" charset="0"/>
                <a:cs typeface="Times New Roman" pitchFamily="18" charset="0"/>
              </a:rPr>
              <a:t>of the 9 implicit objects </a:t>
            </a:r>
            <a:endParaRPr lang="en-IN" sz="3600" dirty="0">
              <a:solidFill>
                <a:schemeClr val="accent2">
                  <a:lumMod val="50000"/>
                </a:schemeClr>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lum bright="-20000" contrast="40000"/>
          </a:blip>
          <a:stretch>
            <a:fillRect/>
          </a:stretch>
        </p:blipFill>
        <p:spPr bwMode="auto">
          <a:xfrm>
            <a:off x="3260604" y="3133704"/>
            <a:ext cx="2622792" cy="1458954"/>
          </a:xfrm>
          <a:prstGeom prst="rect">
            <a:avLst/>
          </a:prstGeom>
          <a:noFill/>
          <a:ln w="9525">
            <a:solidFill>
              <a:schemeClr val="accent2">
                <a:lumMod val="50000"/>
              </a:schemeClr>
            </a:solidFill>
            <a:miter lim="800000"/>
            <a:headEnd/>
            <a:tailEnd/>
          </a:ln>
          <a:effectLst>
            <a:glow rad="228600">
              <a:schemeClr val="accent4">
                <a:satMod val="175000"/>
                <a:alpha val="40000"/>
              </a:schemeClr>
            </a:glow>
            <a:softEdge rad="127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2">
                    <a:lumMod val="50000"/>
                  </a:schemeClr>
                </a:solidFill>
                <a:latin typeface="Times New Roman" pitchFamily="18" charset="0"/>
                <a:cs typeface="Times New Roman" pitchFamily="18" charset="0"/>
              </a:rPr>
              <a:t>JSP - Expression Language (EL)</a:t>
            </a:r>
            <a:r>
              <a:rPr lang="en-IN" dirty="0"/>
              <a:t/>
            </a:r>
            <a:br>
              <a:rPr lang="en-IN" dirty="0"/>
            </a:br>
            <a:endParaRPr lang="en-IN" dirty="0"/>
          </a:p>
        </p:txBody>
      </p:sp>
      <p:sp>
        <p:nvSpPr>
          <p:cNvPr id="3" name="Content Placeholder 2"/>
          <p:cNvSpPr>
            <a:spLocks noGrp="1"/>
          </p:cNvSpPr>
          <p:nvPr>
            <p:ph idx="1"/>
          </p:nvPr>
        </p:nvSpPr>
        <p:spPr>
          <a:xfrm>
            <a:off x="457200" y="1600200"/>
            <a:ext cx="8401080" cy="4525963"/>
          </a:xfrm>
        </p:spPr>
        <p:txBody>
          <a:bodyPr>
            <a:normAutofit lnSpcReduction="10000"/>
          </a:bodyPr>
          <a:lstStyle/>
          <a:p>
            <a:pPr algn="just">
              <a:buNone/>
            </a:pPr>
            <a:r>
              <a:rPr lang="en-US" sz="24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JSP </a:t>
            </a:r>
            <a:r>
              <a:rPr lang="en-US" sz="2600" dirty="0">
                <a:latin typeface="Times New Roman" pitchFamily="18" charset="0"/>
                <a:cs typeface="Times New Roman" pitchFamily="18" charset="0"/>
              </a:rPr>
              <a:t>Expression Language (EL) makes it possible to easily access application data stored in JavaBeans components. JSP EL allows you to create expressions both </a:t>
            </a:r>
            <a:r>
              <a:rPr lang="en-US" sz="2600" b="1" dirty="0">
                <a:latin typeface="Times New Roman" pitchFamily="18" charset="0"/>
                <a:cs typeface="Times New Roman" pitchFamily="18" charset="0"/>
              </a:rPr>
              <a:t>(a)</a:t>
            </a:r>
            <a:r>
              <a:rPr lang="en-US" sz="2600" dirty="0">
                <a:latin typeface="Times New Roman" pitchFamily="18" charset="0"/>
                <a:cs typeface="Times New Roman" pitchFamily="18" charset="0"/>
              </a:rPr>
              <a:t> arithmetic and </a:t>
            </a:r>
            <a:r>
              <a:rPr lang="en-US" sz="2600" b="1" dirty="0">
                <a:latin typeface="Times New Roman" pitchFamily="18" charset="0"/>
                <a:cs typeface="Times New Roman" pitchFamily="18" charset="0"/>
              </a:rPr>
              <a:t>(b)</a:t>
            </a:r>
            <a:r>
              <a:rPr lang="en-US" sz="2600" dirty="0">
                <a:latin typeface="Times New Roman" pitchFamily="18" charset="0"/>
                <a:cs typeface="Times New Roman" pitchFamily="18" charset="0"/>
              </a:rPr>
              <a:t> logical. Within a JSP EL expression, you can use integers, floating point numbers, strings, the built-in constants true and false for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values, and null.</a:t>
            </a:r>
            <a:endParaRPr lang="en-IN" sz="2600" dirty="0">
              <a:latin typeface="Times New Roman" pitchFamily="18" charset="0"/>
              <a:cs typeface="Times New Roman" pitchFamily="18" charset="0"/>
            </a:endParaRPr>
          </a:p>
          <a:p>
            <a:pPr algn="just"/>
            <a:r>
              <a:rPr lang="en-US" sz="2600" b="1" dirty="0" smtClean="0">
                <a:latin typeface="Times New Roman" pitchFamily="18" charset="0"/>
                <a:cs typeface="Times New Roman" pitchFamily="18" charset="0"/>
              </a:rPr>
              <a:t> </a:t>
            </a:r>
            <a:r>
              <a:rPr lang="en-US" sz="2600" b="1" dirty="0">
                <a:latin typeface="Times New Roman" pitchFamily="18" charset="0"/>
                <a:cs typeface="Times New Roman" pitchFamily="18" charset="0"/>
              </a:rPr>
              <a:t>Syntax:</a:t>
            </a:r>
            <a:endParaRPr lang="en-IN" sz="2600" b="1" dirty="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Typically</a:t>
            </a:r>
            <a:r>
              <a:rPr lang="en-US" sz="2600" dirty="0">
                <a:latin typeface="Times New Roman" pitchFamily="18" charset="0"/>
                <a:cs typeface="Times New Roman" pitchFamily="18" charset="0"/>
              </a:rPr>
              <a:t>, when you specify an attribute value in a JSP tag, you simply use a string. For example:</a:t>
            </a:r>
            <a:endParaRPr lang="en-IN" sz="2600" dirty="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&lt;jsp:setProperty name</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"box" property</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"perimeter" value</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"100"/&gt;</a:t>
            </a:r>
            <a:endParaRPr lang="en-IN"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latin typeface="Times New Roman" pitchFamily="18" charset="0"/>
                <a:cs typeface="Times New Roman" pitchFamily="18" charset="0"/>
              </a:rPr>
              <a:t>JSP - Expression Language (EL)</a:t>
            </a:r>
            <a:endParaRPr lang="en-IN" dirty="0"/>
          </a:p>
        </p:txBody>
      </p:sp>
      <p:sp>
        <p:nvSpPr>
          <p:cNvPr id="3" name="Content Placeholder 2"/>
          <p:cNvSpPr>
            <a:spLocks noGrp="1"/>
          </p:cNvSpPr>
          <p:nvPr>
            <p:ph idx="1"/>
          </p:nvPr>
        </p:nvSpPr>
        <p:spPr>
          <a:xfrm>
            <a:off x="457200" y="1285860"/>
            <a:ext cx="8229600" cy="4840303"/>
          </a:xfrm>
        </p:spPr>
        <p:txBody>
          <a:bodyPr>
            <a:normAutofit fontScale="32500" lnSpcReduction="20000"/>
          </a:bodyPr>
          <a:lstStyle/>
          <a:p>
            <a:pPr algn="just">
              <a:spcAft>
                <a:spcPts val="600"/>
              </a:spcAft>
            </a:pPr>
            <a:r>
              <a:rPr lang="en-US" sz="7400" dirty="0">
                <a:latin typeface="Times New Roman" pitchFamily="18" charset="0"/>
                <a:cs typeface="Times New Roman" pitchFamily="18" charset="0"/>
              </a:rPr>
              <a:t>JSP EL allows you to specify an expression for any of these attribute values. A simple syntax for JSP EL is as follows</a:t>
            </a:r>
            <a:r>
              <a:rPr lang="en-US" sz="7400" dirty="0" smtClean="0">
                <a:latin typeface="Times New Roman" pitchFamily="18" charset="0"/>
                <a:cs typeface="Times New Roman" pitchFamily="18" charset="0"/>
              </a:rPr>
              <a:t>:</a:t>
            </a:r>
            <a:endParaRPr lang="en-IN" sz="7400" dirty="0">
              <a:latin typeface="Times New Roman" pitchFamily="18" charset="0"/>
              <a:cs typeface="Times New Roman" pitchFamily="18" charset="0"/>
            </a:endParaRPr>
          </a:p>
          <a:p>
            <a:pPr algn="just">
              <a:spcAft>
                <a:spcPts val="600"/>
              </a:spcAft>
            </a:pPr>
            <a:r>
              <a:rPr lang="en-US" sz="7400" dirty="0" smtClean="0">
                <a:latin typeface="Times New Roman" pitchFamily="18" charset="0"/>
                <a:cs typeface="Times New Roman" pitchFamily="18" charset="0"/>
              </a:rPr>
              <a:t> $</a:t>
            </a:r>
            <a:r>
              <a:rPr lang="en-US" sz="7400" dirty="0">
                <a:latin typeface="Times New Roman" pitchFamily="18" charset="0"/>
                <a:cs typeface="Times New Roman" pitchFamily="18" charset="0"/>
              </a:rPr>
              <a:t>{</a:t>
            </a:r>
            <a:r>
              <a:rPr lang="en-US" sz="7400" dirty="0" smtClean="0">
                <a:latin typeface="Times New Roman" pitchFamily="18" charset="0"/>
                <a:cs typeface="Times New Roman" pitchFamily="18" charset="0"/>
              </a:rPr>
              <a:t>expr</a:t>
            </a:r>
            <a:r>
              <a:rPr lang="en-US" sz="7400" dirty="0">
                <a:latin typeface="Times New Roman" pitchFamily="18" charset="0"/>
                <a:cs typeface="Times New Roman" pitchFamily="18" charset="0"/>
              </a:rPr>
              <a:t>}</a:t>
            </a:r>
            <a:r>
              <a:rPr lang="en-IN" sz="7400" dirty="0" smtClean="0">
                <a:latin typeface="Times New Roman" pitchFamily="18" charset="0"/>
                <a:cs typeface="Times New Roman" pitchFamily="18" charset="0"/>
              </a:rPr>
              <a:t> </a:t>
            </a:r>
            <a:r>
              <a:rPr lang="en-US" sz="7400" dirty="0">
                <a:latin typeface="Times New Roman" pitchFamily="18" charset="0"/>
                <a:cs typeface="Times New Roman" pitchFamily="18" charset="0"/>
              </a:rPr>
              <a:t>Here </a:t>
            </a:r>
            <a:r>
              <a:rPr lang="en-US" sz="7400" b="1" dirty="0">
                <a:latin typeface="Times New Roman" pitchFamily="18" charset="0"/>
                <a:cs typeface="Times New Roman" pitchFamily="18" charset="0"/>
              </a:rPr>
              <a:t>expr</a:t>
            </a:r>
            <a:r>
              <a:rPr lang="en-US" sz="7400" dirty="0">
                <a:latin typeface="Times New Roman" pitchFamily="18" charset="0"/>
                <a:cs typeface="Times New Roman" pitchFamily="18" charset="0"/>
              </a:rPr>
              <a:t> specifies the expression itself. The most common operators in JSP EL are </a:t>
            </a:r>
            <a:r>
              <a:rPr lang="en-US" sz="7400" b="1" dirty="0">
                <a:latin typeface="Times New Roman" pitchFamily="18" charset="0"/>
                <a:cs typeface="Times New Roman" pitchFamily="18" charset="0"/>
              </a:rPr>
              <a:t>.</a:t>
            </a:r>
            <a:r>
              <a:rPr lang="en-US" sz="7400" dirty="0">
                <a:latin typeface="Times New Roman" pitchFamily="18" charset="0"/>
                <a:cs typeface="Times New Roman" pitchFamily="18" charset="0"/>
              </a:rPr>
              <a:t> and </a:t>
            </a:r>
            <a:r>
              <a:rPr lang="en-US" sz="7400" b="1" dirty="0">
                <a:latin typeface="Times New Roman" pitchFamily="18" charset="0"/>
                <a:cs typeface="Times New Roman" pitchFamily="18" charset="0"/>
              </a:rPr>
              <a:t>[]</a:t>
            </a:r>
            <a:r>
              <a:rPr lang="en-US" sz="7400" dirty="0">
                <a:latin typeface="Times New Roman" pitchFamily="18" charset="0"/>
                <a:cs typeface="Times New Roman" pitchFamily="18" charset="0"/>
              </a:rPr>
              <a:t>. These two operators allow you to access various attributes of Java Beans and built-in JSP objects</a:t>
            </a:r>
            <a:r>
              <a:rPr lang="en-US" sz="7400" dirty="0" smtClean="0">
                <a:latin typeface="Times New Roman" pitchFamily="18" charset="0"/>
                <a:cs typeface="Times New Roman" pitchFamily="18" charset="0"/>
              </a:rPr>
              <a:t>.</a:t>
            </a:r>
            <a:endParaRPr lang="en-IN" sz="7400" dirty="0">
              <a:latin typeface="Times New Roman" pitchFamily="18" charset="0"/>
              <a:cs typeface="Times New Roman" pitchFamily="18" charset="0"/>
            </a:endParaRPr>
          </a:p>
          <a:p>
            <a:pPr algn="just">
              <a:spcAft>
                <a:spcPts val="600"/>
              </a:spcAft>
            </a:pPr>
            <a:r>
              <a:rPr lang="en-US" sz="7400" dirty="0">
                <a:latin typeface="Times New Roman" pitchFamily="18" charset="0"/>
                <a:cs typeface="Times New Roman" pitchFamily="18" charset="0"/>
              </a:rPr>
              <a:t>For example above syntax &lt;jsp:setProperty&gt; tag can be written with an expression like</a:t>
            </a:r>
            <a:r>
              <a:rPr lang="en-US" sz="7400" dirty="0" smtClean="0">
                <a:latin typeface="Times New Roman" pitchFamily="18" charset="0"/>
                <a:cs typeface="Times New Roman" pitchFamily="18" charset="0"/>
              </a:rPr>
              <a:t>:</a:t>
            </a:r>
            <a:endParaRPr lang="en-IN" sz="7400" dirty="0">
              <a:latin typeface="Times New Roman" pitchFamily="18" charset="0"/>
              <a:cs typeface="Times New Roman" pitchFamily="18" charset="0"/>
            </a:endParaRPr>
          </a:p>
          <a:p>
            <a:pPr algn="just">
              <a:spcAft>
                <a:spcPts val="600"/>
              </a:spcAft>
            </a:pPr>
            <a:r>
              <a:rPr lang="en-US" sz="7400" dirty="0" smtClean="0">
                <a:latin typeface="Times New Roman" pitchFamily="18" charset="0"/>
                <a:cs typeface="Times New Roman" pitchFamily="18" charset="0"/>
              </a:rPr>
              <a:t> &lt;jsp:setProperty name</a:t>
            </a:r>
            <a:r>
              <a:rPr lang="en-US" sz="7400" dirty="0">
                <a:latin typeface="Times New Roman" pitchFamily="18" charset="0"/>
                <a:cs typeface="Times New Roman" pitchFamily="18" charset="0"/>
              </a:rPr>
              <a:t>=</a:t>
            </a:r>
            <a:r>
              <a:rPr lang="en-US" sz="7400" dirty="0" smtClean="0">
                <a:latin typeface="Times New Roman" pitchFamily="18" charset="0"/>
                <a:cs typeface="Times New Roman" pitchFamily="18" charset="0"/>
              </a:rPr>
              <a:t>"box" property</a:t>
            </a:r>
            <a:r>
              <a:rPr lang="en-US" sz="7400" dirty="0">
                <a:latin typeface="Times New Roman" pitchFamily="18" charset="0"/>
                <a:cs typeface="Times New Roman" pitchFamily="18" charset="0"/>
              </a:rPr>
              <a:t>=</a:t>
            </a:r>
            <a:r>
              <a:rPr lang="en-US" sz="7400" dirty="0" smtClean="0">
                <a:latin typeface="Times New Roman" pitchFamily="18" charset="0"/>
                <a:cs typeface="Times New Roman" pitchFamily="18" charset="0"/>
              </a:rPr>
              <a:t>"perimeter"                  value</a:t>
            </a:r>
            <a:r>
              <a:rPr lang="en-US" sz="7400" dirty="0">
                <a:latin typeface="Times New Roman" pitchFamily="18" charset="0"/>
                <a:cs typeface="Times New Roman" pitchFamily="18" charset="0"/>
              </a:rPr>
              <a:t>=</a:t>
            </a:r>
            <a:r>
              <a:rPr lang="en-US" sz="7400" dirty="0" smtClean="0">
                <a:latin typeface="Times New Roman" pitchFamily="18" charset="0"/>
                <a:cs typeface="Times New Roman" pitchFamily="18" charset="0"/>
              </a:rPr>
              <a:t>"${2*box.width+2*</a:t>
            </a:r>
            <a:r>
              <a:rPr lang="en-US" sz="7400" dirty="0" err="1" smtClean="0">
                <a:latin typeface="Times New Roman" pitchFamily="18" charset="0"/>
                <a:cs typeface="Times New Roman" pitchFamily="18" charset="0"/>
              </a:rPr>
              <a:t>box.height</a:t>
            </a:r>
            <a:r>
              <a:rPr lang="en-US" sz="7400" dirty="0" smtClean="0">
                <a:latin typeface="Times New Roman" pitchFamily="18" charset="0"/>
                <a:cs typeface="Times New Roman" pitchFamily="18" charset="0"/>
              </a:rPr>
              <a:t>}"/&gt;</a:t>
            </a:r>
            <a:r>
              <a:rPr lang="en-IN" sz="7400" dirty="0" smtClean="0">
                <a:latin typeface="Times New Roman" pitchFamily="18" charset="0"/>
                <a:cs typeface="Times New Roman" pitchFamily="18" charset="0"/>
              </a:rPr>
              <a:t> </a:t>
            </a:r>
            <a:r>
              <a:rPr lang="en-US" sz="7400" dirty="0">
                <a:latin typeface="Times New Roman" pitchFamily="18" charset="0"/>
                <a:cs typeface="Times New Roman" pitchFamily="18" charset="0"/>
              </a:rPr>
              <a:t>When the JSP compiler sees the ${} form in an attribute, it generates code to evaluate the expression and </a:t>
            </a:r>
            <a:r>
              <a:rPr lang="en-US" sz="7400" dirty="0" smtClean="0">
                <a:latin typeface="Times New Roman" pitchFamily="18" charset="0"/>
                <a:cs typeface="Times New Roman" pitchFamily="18" charset="0"/>
              </a:rPr>
              <a:t>substitutes </a:t>
            </a:r>
            <a:r>
              <a:rPr lang="en-US" sz="7400" dirty="0">
                <a:latin typeface="Times New Roman" pitchFamily="18" charset="0"/>
                <a:cs typeface="Times New Roman" pitchFamily="18" charset="0"/>
              </a:rPr>
              <a:t>the value of </a:t>
            </a:r>
            <a:r>
              <a:rPr lang="en-US" sz="7400" dirty="0" smtClean="0">
                <a:latin typeface="Times New Roman" pitchFamily="18" charset="0"/>
                <a:cs typeface="Times New Roman" pitchFamily="18" charset="0"/>
              </a:rPr>
              <a:t>expression.</a:t>
            </a:r>
            <a:endParaRPr lang="en-IN" sz="7400" dirty="0">
              <a:latin typeface="Times New Roman" pitchFamily="18" charset="0"/>
              <a:cs typeface="Times New Roman" pitchFamily="18" charset="0"/>
            </a:endParaRPr>
          </a:p>
          <a:p>
            <a:pPr>
              <a:buNone/>
            </a:pPr>
            <a:endParaRPr lang="en-IN" sz="51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a:solidFill>
                  <a:schemeClr val="accent2">
                    <a:lumMod val="75000"/>
                  </a:schemeClr>
                </a:solidFill>
                <a:latin typeface="Times New Roman" pitchFamily="18" charset="0"/>
                <a:cs typeface="Times New Roman" pitchFamily="18" charset="0"/>
              </a:rPr>
              <a:t>In the end a JSP becomes a Servlet</a:t>
            </a:r>
            <a:r>
              <a:rPr lang="en-IN" sz="3600" b="1" i="1" dirty="0">
                <a:solidFill>
                  <a:schemeClr val="accent2">
                    <a:lumMod val="75000"/>
                  </a:schemeClr>
                </a:solidFill>
                <a:latin typeface="Times New Roman" pitchFamily="18" charset="0"/>
                <a:cs typeface="Times New Roman" pitchFamily="18" charset="0"/>
              </a:rPr>
              <a:t/>
            </a:r>
            <a:br>
              <a:rPr lang="en-IN" sz="3600" b="1" i="1" dirty="0">
                <a:solidFill>
                  <a:schemeClr val="accent2">
                    <a:lumMod val="75000"/>
                  </a:schemeClr>
                </a:solidFill>
                <a:latin typeface="Times New Roman" pitchFamily="18" charset="0"/>
                <a:cs typeface="Times New Roman" pitchFamily="18" charset="0"/>
              </a:rPr>
            </a:br>
            <a:endParaRPr lang="en-IN" sz="3600"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b="1" dirty="0">
                <a:latin typeface="Times New Roman" pitchFamily="18" charset="0"/>
                <a:cs typeface="Times New Roman" pitchFamily="18" charset="0"/>
              </a:rPr>
              <a:t>JSP</a:t>
            </a:r>
            <a:r>
              <a:rPr lang="en-US" sz="2400" dirty="0">
                <a:latin typeface="Times New Roman" pitchFamily="18" charset="0"/>
                <a:cs typeface="Times New Roman" pitchFamily="18" charset="0"/>
              </a:rPr>
              <a:t> pages are converted into </a:t>
            </a:r>
            <a:r>
              <a:rPr lang="en-US" sz="2400" b="1" dirty="0">
                <a:latin typeface="Times New Roman" pitchFamily="18" charset="0"/>
                <a:cs typeface="Times New Roman" pitchFamily="18" charset="0"/>
              </a:rPr>
              <a:t>Servlet</a:t>
            </a:r>
            <a:r>
              <a:rPr lang="en-US" sz="2400" dirty="0">
                <a:latin typeface="Times New Roman" pitchFamily="18" charset="0"/>
                <a:cs typeface="Times New Roman" pitchFamily="18" charset="0"/>
              </a:rPr>
              <a:t> by the Web Container. The Container translates a JSP page into servlet </a:t>
            </a:r>
            <a:r>
              <a:rPr lang="en-US" sz="2400" b="1" dirty="0">
                <a:latin typeface="Times New Roman" pitchFamily="18" charset="0"/>
                <a:cs typeface="Times New Roman" pitchFamily="18" charset="0"/>
              </a:rPr>
              <a:t>class source(.java)</a:t>
            </a:r>
            <a:r>
              <a:rPr lang="en-US" sz="2400" dirty="0">
                <a:latin typeface="Times New Roman" pitchFamily="18" charset="0"/>
                <a:cs typeface="Times New Roman" pitchFamily="18" charset="0"/>
              </a:rPr>
              <a:t> file and then compiles into a Java Servlet class. </a:t>
            </a:r>
            <a:endParaRPr lang="en-IN" sz="24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4" name="Picture 3" descr="JSP to Servlet Transformation"/>
          <p:cNvPicPr/>
          <p:nvPr/>
        </p:nvPicPr>
        <p:blipFill>
          <a:blip r:embed="rId2"/>
          <a:srcRect/>
          <a:stretch>
            <a:fillRect/>
          </a:stretch>
        </p:blipFill>
        <p:spPr bwMode="auto">
          <a:xfrm>
            <a:off x="357158" y="3214686"/>
            <a:ext cx="8501122"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latin typeface="Times New Roman" pitchFamily="18" charset="0"/>
                <a:cs typeface="Times New Roman" pitchFamily="18" charset="0"/>
              </a:rPr>
              <a:t>JSP - Expression Language (EL)</a:t>
            </a:r>
            <a:endParaRPr lang="en-IN" dirty="0"/>
          </a:p>
        </p:txBody>
      </p:sp>
      <p:sp>
        <p:nvSpPr>
          <p:cNvPr id="3" name="Content Placeholder 2"/>
          <p:cNvSpPr>
            <a:spLocks noGrp="1"/>
          </p:cNvSpPr>
          <p:nvPr>
            <p:ph idx="1"/>
          </p:nvPr>
        </p:nvSpPr>
        <p:spPr/>
        <p:txBody>
          <a:bodyPr>
            <a:normAutofit/>
          </a:bodyPr>
          <a:lstStyle/>
          <a:p>
            <a:pPr algn="just">
              <a:buNone/>
            </a:pPr>
            <a:r>
              <a:rPr lang="en-US" dirty="0" smtClean="0"/>
              <a:t>	</a:t>
            </a:r>
            <a:r>
              <a:rPr lang="en-US" sz="2400" b="1" dirty="0" smtClean="0">
                <a:latin typeface="Times New Roman" pitchFamily="18" charset="0"/>
                <a:cs typeface="Times New Roman" pitchFamily="18" charset="0"/>
              </a:rPr>
              <a:t>You </a:t>
            </a:r>
            <a:r>
              <a:rPr lang="en-US" sz="2400" b="1" dirty="0">
                <a:latin typeface="Times New Roman" pitchFamily="18" charset="0"/>
                <a:cs typeface="Times New Roman" pitchFamily="18" charset="0"/>
              </a:rPr>
              <a:t>can also use JSP EL expressions within template text for a tag. For example, the &lt;</a:t>
            </a:r>
            <a:r>
              <a:rPr lang="en-US" sz="2400" b="1" dirty="0" err="1">
                <a:latin typeface="Times New Roman" pitchFamily="18" charset="0"/>
                <a:cs typeface="Times New Roman" pitchFamily="18" charset="0"/>
              </a:rPr>
              <a:t>jsp:text</a:t>
            </a:r>
            <a:r>
              <a:rPr lang="en-US" sz="2400" b="1" dirty="0">
                <a:latin typeface="Times New Roman" pitchFamily="18" charset="0"/>
                <a:cs typeface="Times New Roman" pitchFamily="18" charset="0"/>
              </a:rPr>
              <a:t>&gt; tag simply inserts its content within the body of a JSP. The following &lt;</a:t>
            </a:r>
            <a:r>
              <a:rPr lang="en-US" sz="2400" b="1" dirty="0" err="1">
                <a:latin typeface="Times New Roman" pitchFamily="18" charset="0"/>
                <a:cs typeface="Times New Roman" pitchFamily="18" charset="0"/>
              </a:rPr>
              <a:t>jsp:text</a:t>
            </a:r>
            <a:r>
              <a:rPr lang="en-US" sz="2400" b="1" dirty="0">
                <a:latin typeface="Times New Roman" pitchFamily="18" charset="0"/>
                <a:cs typeface="Times New Roman" pitchFamily="18" charset="0"/>
              </a:rPr>
              <a:t>&gt; declaration inserts &lt;h1&gt;Hello JSP!&lt;/h1&gt; into the JSP output:</a:t>
            </a:r>
            <a:endParaRPr lang="en-IN" sz="2400" b="1" dirty="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&lt;</a:t>
            </a:r>
            <a:r>
              <a:rPr lang="en-US" sz="2400" b="1" dirty="0" err="1" smtClean="0">
                <a:latin typeface="Times New Roman" pitchFamily="18" charset="0"/>
                <a:cs typeface="Times New Roman" pitchFamily="18" charset="0"/>
              </a:rPr>
              <a:t>jsp:text</a:t>
            </a:r>
            <a:r>
              <a:rPr lang="en-US" sz="2400" b="1" dirty="0" smtClean="0">
                <a:latin typeface="Times New Roman" pitchFamily="18" charset="0"/>
                <a:cs typeface="Times New Roman" pitchFamily="18" charset="0"/>
              </a:rPr>
              <a:t>&gt;</a:t>
            </a:r>
          </a:p>
          <a:p>
            <a:pPr algn="just">
              <a:buNone/>
            </a:pPr>
            <a:r>
              <a:rPr lang="en-US" sz="2400" b="1" dirty="0" smtClean="0">
                <a:latin typeface="Times New Roman" pitchFamily="18" charset="0"/>
                <a:cs typeface="Times New Roman" pitchFamily="18" charset="0"/>
              </a:rPr>
              <a:t>	&lt;h1&gt;Hello JSP!&lt;/h1&gt;</a:t>
            </a:r>
          </a:p>
          <a:p>
            <a:pPr lvl="1" algn="just">
              <a:buNone/>
            </a:pPr>
            <a:r>
              <a:rPr lang="en-US" sz="2400" b="1" dirty="0" smtClean="0">
                <a:latin typeface="Times New Roman" pitchFamily="18" charset="0"/>
                <a:cs typeface="Times New Roman" pitchFamily="18" charset="0"/>
              </a:rPr>
              <a:t>&lt;/</a:t>
            </a:r>
            <a:r>
              <a:rPr lang="en-US" sz="2400" b="1" dirty="0" err="1" smtClean="0">
                <a:latin typeface="Times New Roman" pitchFamily="18" charset="0"/>
                <a:cs typeface="Times New Roman" pitchFamily="18" charset="0"/>
              </a:rPr>
              <a:t>jsp:text</a:t>
            </a:r>
            <a:r>
              <a:rPr lang="en-US" sz="2400" dirty="0" smtClean="0">
                <a:latin typeface="Times New Roman" pitchFamily="18" charset="0"/>
                <a:cs typeface="Times New Roman" pitchFamily="18" charset="0"/>
              </a:rPr>
              <a:t>&gt;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latin typeface="Times New Roman" pitchFamily="18" charset="0"/>
                <a:cs typeface="Times New Roman" pitchFamily="18" charset="0"/>
              </a:rPr>
              <a:t>JSP - Expression Language (EL)</a:t>
            </a:r>
            <a:endParaRPr lang="en-IN"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You can include a JSP EL expression in the body of a &lt;</a:t>
            </a:r>
            <a:r>
              <a:rPr lang="en-US" sz="2400" dirty="0" err="1">
                <a:latin typeface="Times New Roman" pitchFamily="18" charset="0"/>
                <a:cs typeface="Times New Roman" pitchFamily="18" charset="0"/>
              </a:rPr>
              <a:t>jsp:text</a:t>
            </a:r>
            <a:r>
              <a:rPr lang="en-US" sz="2400" dirty="0">
                <a:latin typeface="Times New Roman" pitchFamily="18" charset="0"/>
                <a:cs typeface="Times New Roman" pitchFamily="18" charset="0"/>
              </a:rPr>
              <a:t>&gt; tag (or any other tag) with the same ${} syntax you use for attributes. For example</a:t>
            </a:r>
            <a:r>
              <a:rPr lang="en-US" sz="2400" b="1" dirty="0">
                <a:latin typeface="Times New Roman" pitchFamily="18" charset="0"/>
                <a:cs typeface="Times New Roman" pitchFamily="18" charset="0"/>
              </a:rPr>
              <a:t>:</a:t>
            </a:r>
            <a:endParaRPr lang="en-IN" sz="2400" b="1"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 &lt;</a:t>
            </a:r>
            <a:r>
              <a:rPr lang="en-US" sz="2400" b="1" dirty="0" err="1" smtClean="0">
                <a:latin typeface="Times New Roman" pitchFamily="18" charset="0"/>
                <a:cs typeface="Times New Roman" pitchFamily="18" charset="0"/>
              </a:rPr>
              <a:t>jsp:text</a:t>
            </a:r>
            <a:r>
              <a:rPr lang="en-US" sz="2400" b="1" dirty="0" smtClean="0">
                <a:latin typeface="Times New Roman" pitchFamily="18" charset="0"/>
                <a:cs typeface="Times New Roman" pitchFamily="18" charset="0"/>
              </a:rPr>
              <a:t>&gt;</a:t>
            </a:r>
          </a:p>
          <a:p>
            <a:pPr algn="just">
              <a:buNone/>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Box Perimeter is: ${2*</a:t>
            </a:r>
            <a:r>
              <a:rPr lang="en-US" sz="2400" b="1" dirty="0" err="1" smtClean="0">
                <a:latin typeface="Times New Roman" pitchFamily="18" charset="0"/>
                <a:cs typeface="Times New Roman" pitchFamily="18" charset="0"/>
              </a:rPr>
              <a:t>box.width</a:t>
            </a:r>
            <a:r>
              <a:rPr lang="en-US" sz="2400" b="1" dirty="0" smtClean="0">
                <a:latin typeface="Times New Roman" pitchFamily="18" charset="0"/>
                <a:cs typeface="Times New Roman" pitchFamily="18" charset="0"/>
              </a:rPr>
              <a:t> + 2*</a:t>
            </a:r>
            <a:r>
              <a:rPr lang="en-US" sz="2400" b="1" dirty="0" err="1" smtClean="0">
                <a:latin typeface="Times New Roman" pitchFamily="18" charset="0"/>
                <a:cs typeface="Times New Roman" pitchFamily="18" charset="0"/>
              </a:rPr>
              <a:t>box.height</a:t>
            </a:r>
            <a:r>
              <a:rPr lang="en-US" sz="2400" b="1" dirty="0" smtClean="0">
                <a:latin typeface="Times New Roman" pitchFamily="18" charset="0"/>
                <a:cs typeface="Times New Roman" pitchFamily="18" charset="0"/>
              </a:rPr>
              <a:t>}</a:t>
            </a:r>
          </a:p>
          <a:p>
            <a:pPr algn="just">
              <a:buNone/>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&lt;/</a:t>
            </a:r>
            <a:r>
              <a:rPr lang="en-US" sz="2400" b="1" dirty="0" err="1" smtClean="0">
                <a:latin typeface="Times New Roman" pitchFamily="18" charset="0"/>
                <a:cs typeface="Times New Roman" pitchFamily="18" charset="0"/>
              </a:rPr>
              <a:t>jsp:text</a:t>
            </a:r>
            <a:r>
              <a:rPr lang="en-US" sz="2400" dirty="0" smtClean="0">
                <a:latin typeface="Times New Roman" pitchFamily="18" charset="0"/>
                <a:cs typeface="Times New Roman" pitchFamily="18" charset="0"/>
              </a:rPr>
              <a:t>&gt;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latin typeface="Times New Roman" pitchFamily="18" charset="0"/>
                <a:cs typeface="Times New Roman" pitchFamily="18" charset="0"/>
              </a:rPr>
              <a:t>JSP - Expression Language (EL)</a:t>
            </a:r>
            <a:endParaRPr lang="en-IN" dirty="0"/>
          </a:p>
        </p:txBody>
      </p:sp>
      <p:sp>
        <p:nvSpPr>
          <p:cNvPr id="3" name="Content Placeholder 2"/>
          <p:cNvSpPr>
            <a:spLocks noGrp="1"/>
          </p:cNvSpPr>
          <p:nvPr>
            <p:ph idx="1"/>
          </p:nvPr>
        </p:nvSpPr>
        <p:spPr>
          <a:xfrm>
            <a:off x="457200" y="1600200"/>
            <a:ext cx="8401080" cy="4525963"/>
          </a:xfrm>
        </p:spPr>
        <p:txBody>
          <a:bodyPr>
            <a:normAutofit/>
          </a:bodyPr>
          <a:lstStyle/>
          <a:p>
            <a:pPr algn="just"/>
            <a:r>
              <a:rPr lang="en-US" sz="2400" dirty="0">
                <a:latin typeface="Times New Roman" pitchFamily="18" charset="0"/>
                <a:cs typeface="Times New Roman" pitchFamily="18" charset="0"/>
              </a:rPr>
              <a:t>EL expressions can use parentheses to group </a:t>
            </a:r>
            <a:r>
              <a:rPr lang="en-US" sz="2400" dirty="0" err="1">
                <a:latin typeface="Times New Roman" pitchFamily="18" charset="0"/>
                <a:cs typeface="Times New Roman" pitchFamily="18" charset="0"/>
              </a:rPr>
              <a:t>subexpressions</a:t>
            </a:r>
            <a:r>
              <a:rPr lang="en-US" sz="2400" dirty="0">
                <a:latin typeface="Times New Roman" pitchFamily="18" charset="0"/>
                <a:cs typeface="Times New Roman" pitchFamily="18" charset="0"/>
              </a:rPr>
              <a:t>. For example, ${(1 + 2) * 3} equals 9, but ${1 + (2 * 3)} equals 7.</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deactivate the evaluation of EL expressions, we specify the </a:t>
            </a:r>
            <a:r>
              <a:rPr lang="en-US" sz="2400" dirty="0" err="1">
                <a:latin typeface="Times New Roman" pitchFamily="18" charset="0"/>
                <a:cs typeface="Times New Roman" pitchFamily="18" charset="0"/>
              </a:rPr>
              <a:t>isELIgnored</a:t>
            </a:r>
            <a:r>
              <a:rPr lang="en-US" sz="2400" dirty="0">
                <a:latin typeface="Times New Roman" pitchFamily="18" charset="0"/>
                <a:cs typeface="Times New Roman" pitchFamily="18" charset="0"/>
              </a:rPr>
              <a:t> attribute of the page directive as below:</a:t>
            </a:r>
            <a:endParaRPr lang="en-IN" sz="2400" dirty="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&lt;%@ page </a:t>
            </a:r>
            <a:r>
              <a:rPr lang="en-US" sz="2400" b="1" dirty="0" err="1" smtClean="0">
                <a:latin typeface="Times New Roman" pitchFamily="18" charset="0"/>
                <a:cs typeface="Times New Roman" pitchFamily="18" charset="0"/>
              </a:rPr>
              <a:t>isELIgnored</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true|false</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 %&gt;</a:t>
            </a:r>
          </a:p>
          <a:p>
            <a:pPr algn="just">
              <a:buNone/>
            </a:pPr>
            <a:endParaRPr lang="en-US" sz="2400" b="1" dirty="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valid values of this attribute are true and false. If it is true, EL expressions are ignored when they appear in static text or tag attributes. If it is false, EL expressions are evaluated by the container.</a:t>
            </a:r>
            <a:endParaRPr lang="en-IN" sz="2400" dirty="0">
              <a:latin typeface="Times New Roman" pitchFamily="18" charset="0"/>
              <a:cs typeface="Times New Roman" pitchFamily="18" charset="0"/>
            </a:endParaRPr>
          </a:p>
          <a:p>
            <a:pPr algn="just">
              <a:buNone/>
            </a:pPr>
            <a:endParaRPr lang="en-IN"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2">
                    <a:lumMod val="50000"/>
                  </a:schemeClr>
                </a:solidFill>
                <a:latin typeface="Times New Roman" pitchFamily="18" charset="0"/>
                <a:cs typeface="Times New Roman" pitchFamily="18" charset="0"/>
              </a:rPr>
              <a:t>MVC in JSP</a:t>
            </a:r>
            <a:r>
              <a:rPr lang="en-IN" b="1" dirty="0"/>
              <a:t/>
            </a:r>
            <a:br>
              <a:rPr lang="en-IN" b="1" dirty="0"/>
            </a:br>
            <a:endParaRPr lang="en-IN" dirty="0"/>
          </a:p>
        </p:txBody>
      </p:sp>
      <p:sp>
        <p:nvSpPr>
          <p:cNvPr id="3" name="Content Placeholder 2"/>
          <p:cNvSpPr>
            <a:spLocks noGrp="1"/>
          </p:cNvSpPr>
          <p:nvPr>
            <p:ph idx="1"/>
          </p:nvPr>
        </p:nvSpPr>
        <p:spPr>
          <a:xfrm>
            <a:off x="457200" y="1142984"/>
            <a:ext cx="8229600" cy="5072098"/>
          </a:xfrm>
        </p:spPr>
        <p:txBody>
          <a:bodyPr>
            <a:noAutofit/>
          </a:bodyPr>
          <a:lstStyle/>
          <a:p>
            <a:pPr>
              <a:buNone/>
            </a:pPr>
            <a:r>
              <a:rPr lang="en-US" sz="2400" b="1" dirty="0" smtClean="0">
                <a:latin typeface="Times New Roman" pitchFamily="18" charset="0"/>
                <a:cs typeface="Times New Roman" pitchFamily="18" charset="0"/>
              </a:rPr>
              <a:t>	MVC</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stands for Model View and Controller. It is a </a:t>
            </a:r>
            <a:r>
              <a:rPr lang="en-US" sz="2400" b="1" dirty="0">
                <a:latin typeface="Times New Roman" pitchFamily="18" charset="0"/>
                <a:cs typeface="Times New Roman" pitchFamily="18" charset="0"/>
              </a:rPr>
              <a:t>design pattern</a:t>
            </a:r>
            <a:r>
              <a:rPr lang="en-US" sz="2400" dirty="0">
                <a:latin typeface="Times New Roman" pitchFamily="18" charset="0"/>
                <a:cs typeface="Times New Roman" pitchFamily="18" charset="0"/>
              </a:rPr>
              <a:t> that separates the business logic, presentation logic and data. </a:t>
            </a:r>
            <a:endParaRPr lang="en-IN" sz="24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Controller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acts as an interface between View and Model. Controller intercepts all the incoming requests.</a:t>
            </a:r>
            <a:endParaRPr lang="en-IN" sz="24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Model</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represents the state of the application i.e. data. It can also have business logic.</a:t>
            </a:r>
            <a:endParaRPr lang="en-IN" sz="24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View</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represents the </a:t>
            </a:r>
            <a:r>
              <a:rPr lang="en-US" sz="2400" dirty="0" smtClean="0">
                <a:latin typeface="Times New Roman" pitchFamily="18" charset="0"/>
                <a:cs typeface="Times New Roman" pitchFamily="18" charset="0"/>
              </a:rPr>
              <a:t>presentation </a:t>
            </a:r>
            <a:r>
              <a:rPr lang="en-US" sz="2400" dirty="0">
                <a:latin typeface="Times New Roman" pitchFamily="18" charset="0"/>
                <a:cs typeface="Times New Roman" pitchFamily="18" charset="0"/>
              </a:rPr>
              <a:t>i.e. UI(User Interface).</a:t>
            </a:r>
            <a:endParaRPr lang="en-IN" sz="2400" dirty="0">
              <a:latin typeface="Times New Roman" pitchFamily="18" charset="0"/>
              <a:cs typeface="Times New Roman" pitchFamily="18" charset="0"/>
            </a:endParaRPr>
          </a:p>
          <a:p>
            <a:pPr>
              <a:buNone/>
            </a:pPr>
            <a:r>
              <a:rPr lang="en-US" sz="2400" b="1" i="1"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Advantage </a:t>
            </a:r>
            <a:r>
              <a:rPr lang="en-US" sz="2400" b="1" u="sng" dirty="0">
                <a:latin typeface="Times New Roman" pitchFamily="18" charset="0"/>
                <a:cs typeface="Times New Roman" pitchFamily="18" charset="0"/>
              </a:rPr>
              <a:t>of MVC (Model 2) Architecture</a:t>
            </a:r>
            <a:endParaRPr lang="en-IN" sz="2400" b="1" u="sng"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Navigation Control is centralized</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Easy to maintain the large application</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latin typeface="Times New Roman" pitchFamily="18" charset="0"/>
                <a:cs typeface="Times New Roman" pitchFamily="18" charset="0"/>
              </a:rPr>
              <a:t>MVC in JSP</a:t>
            </a:r>
            <a:endParaRPr lang="en-IN" dirty="0"/>
          </a:p>
        </p:txBody>
      </p:sp>
      <p:pic>
        <p:nvPicPr>
          <p:cNvPr id="4" name="Content Placeholder 3" descr="mvc architecture"/>
          <p:cNvPicPr>
            <a:picLocks noGrp="1"/>
          </p:cNvPicPr>
          <p:nvPr>
            <p:ph idx="1"/>
          </p:nvPr>
        </p:nvPicPr>
        <p:blipFill>
          <a:blip r:embed="rId2">
            <a:lum bright="-20000"/>
          </a:blip>
          <a:stretch>
            <a:fillRect/>
          </a:stretch>
        </p:blipFill>
        <p:spPr bwMode="auto">
          <a:xfrm>
            <a:off x="2005012" y="2420144"/>
            <a:ext cx="5133975"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2">
                    <a:lumMod val="50000"/>
                  </a:schemeClr>
                </a:solidFill>
                <a:latin typeface="Times New Roman" pitchFamily="18" charset="0"/>
                <a:cs typeface="Times New Roman" pitchFamily="18" charset="0"/>
              </a:rPr>
              <a:t>JSP - Exception Handling</a:t>
            </a:r>
            <a:r>
              <a:rPr lang="en-IN" dirty="0"/>
              <a:t/>
            </a:r>
            <a:br>
              <a:rPr lang="en-IN" dirty="0"/>
            </a:br>
            <a:endParaRPr lang="en-IN" dirty="0"/>
          </a:p>
        </p:txBody>
      </p:sp>
      <p:sp>
        <p:nvSpPr>
          <p:cNvPr id="3" name="Content Placeholder 2"/>
          <p:cNvSpPr>
            <a:spLocks noGrp="1"/>
          </p:cNvSpPr>
          <p:nvPr>
            <p:ph idx="1"/>
          </p:nvPr>
        </p:nvSpPr>
        <p:spPr>
          <a:xfrm>
            <a:off x="457200" y="928670"/>
            <a:ext cx="8472518" cy="5643602"/>
          </a:xfrm>
        </p:spPr>
        <p:txBody>
          <a:bodyPr>
            <a:normAutofit fontScale="55000" lnSpcReduction="20000"/>
          </a:bodyPr>
          <a:lstStyle/>
          <a:p>
            <a:pPr algn="just">
              <a:buNone/>
            </a:pPr>
            <a:r>
              <a:rPr lang="en-US" sz="38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When </a:t>
            </a:r>
            <a:r>
              <a:rPr lang="en-US" sz="4400" dirty="0">
                <a:latin typeface="Times New Roman" pitchFamily="18" charset="0"/>
                <a:cs typeface="Times New Roman" pitchFamily="18" charset="0"/>
              </a:rPr>
              <a:t>you are writing JSP code, a programmer may leave a coding errors which can occur at any part of the code. You can have following type of errors in your JSP code:</a:t>
            </a:r>
            <a:endParaRPr lang="en-IN" sz="4400" dirty="0">
              <a:latin typeface="Times New Roman" pitchFamily="18" charset="0"/>
              <a:cs typeface="Times New Roman" pitchFamily="18" charset="0"/>
            </a:endParaRPr>
          </a:p>
          <a:p>
            <a:pPr lvl="0" algn="just"/>
            <a:r>
              <a:rPr lang="en-US" sz="4400" b="1" dirty="0">
                <a:latin typeface="Times New Roman" pitchFamily="18" charset="0"/>
                <a:cs typeface="Times New Roman" pitchFamily="18" charset="0"/>
              </a:rPr>
              <a:t>Checked exceptions:</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Achecked</a:t>
            </a:r>
            <a:r>
              <a:rPr lang="en-US" sz="4400" dirty="0">
                <a:latin typeface="Times New Roman" pitchFamily="18" charset="0"/>
                <a:cs typeface="Times New Roman" pitchFamily="18" charset="0"/>
              </a:rPr>
              <a:t> exception is an exception that is typically a user error or a problem that cannot be foreseen by the programmer. For example, if a file is to be opened, but the file cannot be found, an exception occurs. These exceptions cannot simply be ignored at the time of compilation.</a:t>
            </a:r>
            <a:endParaRPr lang="en-IN" sz="4400" dirty="0">
              <a:latin typeface="Times New Roman" pitchFamily="18" charset="0"/>
              <a:cs typeface="Times New Roman" pitchFamily="18" charset="0"/>
            </a:endParaRPr>
          </a:p>
          <a:p>
            <a:pPr lvl="0" algn="just"/>
            <a:r>
              <a:rPr lang="en-US" sz="4400" b="1" dirty="0">
                <a:latin typeface="Times New Roman" pitchFamily="18" charset="0"/>
                <a:cs typeface="Times New Roman" pitchFamily="18" charset="0"/>
              </a:rPr>
              <a:t>Runtime exceptions:</a:t>
            </a:r>
            <a:r>
              <a:rPr lang="en-US" sz="4400" dirty="0">
                <a:latin typeface="Times New Roman" pitchFamily="18" charset="0"/>
                <a:cs typeface="Times New Roman" pitchFamily="18" charset="0"/>
              </a:rPr>
              <a:t> A runtime exception is an exception that occurs that probably could have been avoided by the programmer. As opposed to checked exceptions, runtime exceptions are ignored at the time of </a:t>
            </a:r>
            <a:r>
              <a:rPr lang="en-US" sz="4400" dirty="0" err="1">
                <a:latin typeface="Times New Roman" pitchFamily="18" charset="0"/>
                <a:cs typeface="Times New Roman" pitchFamily="18" charset="0"/>
              </a:rPr>
              <a:t>compliation</a:t>
            </a:r>
            <a:r>
              <a:rPr lang="en-US" sz="4400" dirty="0">
                <a:latin typeface="Times New Roman" pitchFamily="18" charset="0"/>
                <a:cs typeface="Times New Roman" pitchFamily="18" charset="0"/>
              </a:rPr>
              <a:t>.</a:t>
            </a:r>
            <a:endParaRPr lang="en-IN" sz="4400" dirty="0">
              <a:latin typeface="Times New Roman" pitchFamily="18" charset="0"/>
              <a:cs typeface="Times New Roman" pitchFamily="18" charset="0"/>
            </a:endParaRPr>
          </a:p>
          <a:p>
            <a:pPr lvl="0" algn="just"/>
            <a:r>
              <a:rPr lang="en-US" sz="4400" b="1" dirty="0">
                <a:latin typeface="Times New Roman" pitchFamily="18" charset="0"/>
                <a:cs typeface="Times New Roman" pitchFamily="18" charset="0"/>
              </a:rPr>
              <a:t>Errors:</a:t>
            </a:r>
            <a:r>
              <a:rPr lang="en-US" sz="4400" dirty="0">
                <a:latin typeface="Times New Roman" pitchFamily="18" charset="0"/>
                <a:cs typeface="Times New Roman" pitchFamily="18" charset="0"/>
              </a:rPr>
              <a:t> These are not exceptions at all, but problems that arise beyond the control of the user or the programmer. Errors are typically ignored in your code because you can rarely do anything about an error. For example, if a stack overflow occurs, an error will arise. They are also ignored at the time of compilation.</a:t>
            </a:r>
            <a:endParaRPr lang="en-IN" sz="4400" dirty="0">
              <a:latin typeface="Times New Roman" pitchFamily="18" charset="0"/>
              <a:cs typeface="Times New Roman" pitchFamily="18" charset="0"/>
            </a:endParaRPr>
          </a:p>
          <a:p>
            <a:pPr algn="just"/>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lumMod val="50000"/>
                  </a:schemeClr>
                </a:solidFill>
                <a:latin typeface="Times New Roman" pitchFamily="18" charset="0"/>
                <a:cs typeface="Times New Roman" pitchFamily="18" charset="0"/>
              </a:rPr>
              <a:t>JSP - Exception Handling</a:t>
            </a:r>
            <a:r>
              <a:rPr lang="en-IN" dirty="0" smtClean="0"/>
              <a:t/>
            </a:r>
            <a:br>
              <a:rPr lang="en-IN" dirty="0" smtClean="0"/>
            </a:br>
            <a:endParaRPr lang="en-IN" dirty="0"/>
          </a:p>
        </p:txBody>
      </p:sp>
      <p:sp>
        <p:nvSpPr>
          <p:cNvPr id="3" name="Content Placeholder 2"/>
          <p:cNvSpPr>
            <a:spLocks noGrp="1"/>
          </p:cNvSpPr>
          <p:nvPr>
            <p:ph idx="1"/>
          </p:nvPr>
        </p:nvSpPr>
        <p:spPr>
          <a:xfrm>
            <a:off x="428596" y="1214422"/>
            <a:ext cx="8229600" cy="5286412"/>
          </a:xfrm>
        </p:spPr>
        <p:txBody>
          <a:bodyPr/>
          <a:lstStyle/>
          <a:p>
            <a:pPr>
              <a:buNone/>
            </a:pPr>
            <a:r>
              <a:rPr lang="en-US" dirty="0" smtClean="0"/>
              <a:t>	There are two methods in JSP to handle the exception.</a:t>
            </a:r>
          </a:p>
          <a:p>
            <a:r>
              <a:rPr lang="en-US" dirty="0" smtClean="0"/>
              <a:t>1.</a:t>
            </a:r>
            <a:r>
              <a:rPr lang="en-US" b="1" dirty="0"/>
              <a:t> Using Exception Object:</a:t>
            </a:r>
            <a:endParaRPr lang="en-IN" b="1" dirty="0"/>
          </a:p>
          <a:p>
            <a:r>
              <a:rPr lang="en-US" dirty="0" smtClean="0"/>
              <a:t>2.</a:t>
            </a:r>
            <a:r>
              <a:rPr lang="en-US" b="1" dirty="0"/>
              <a:t> Using Try...Catch Block:</a:t>
            </a:r>
            <a:endParaRPr lang="en-IN" b="1" dirty="0"/>
          </a:p>
          <a:p>
            <a:endParaRPr lang="en-IN" dirty="0"/>
          </a:p>
        </p:txBody>
      </p:sp>
      <p:sp>
        <p:nvSpPr>
          <p:cNvPr id="7" name="Oval 6"/>
          <p:cNvSpPr/>
          <p:nvPr/>
        </p:nvSpPr>
        <p:spPr>
          <a:xfrm>
            <a:off x="1785918" y="3786190"/>
            <a:ext cx="4714908" cy="12858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ysClr val="windowText" lastClr="000000"/>
                  </a:solidFill>
                </a:ln>
              </a:rPr>
              <a:t>Types of Exception Handling</a:t>
            </a:r>
            <a:endParaRPr lang="en-IN" dirty="0">
              <a:ln>
                <a:solidFill>
                  <a:sysClr val="windowText" lastClr="000000"/>
                </a:solidFill>
              </a:ln>
            </a:endParaRPr>
          </a:p>
        </p:txBody>
      </p:sp>
      <p:cxnSp>
        <p:nvCxnSpPr>
          <p:cNvPr id="9" name="Straight Arrow Connector 8"/>
          <p:cNvCxnSpPr/>
          <p:nvPr/>
        </p:nvCxnSpPr>
        <p:spPr>
          <a:xfrm rot="16200000" flipH="1">
            <a:off x="5072066" y="5000636"/>
            <a:ext cx="78581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464579" y="5464983"/>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072066" y="5786454"/>
            <a:ext cx="3643338"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Using Try-Catch Block</a:t>
            </a:r>
            <a:endParaRPr lang="en-IN" dirty="0"/>
          </a:p>
        </p:txBody>
      </p:sp>
      <p:cxnSp>
        <p:nvCxnSpPr>
          <p:cNvPr id="17" name="Straight Arrow Connector 16"/>
          <p:cNvCxnSpPr/>
          <p:nvPr/>
        </p:nvCxnSpPr>
        <p:spPr>
          <a:xfrm rot="5400000">
            <a:off x="2500298" y="5143512"/>
            <a:ext cx="928694"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42910" y="5715016"/>
            <a:ext cx="3786214"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Using Exception Object</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2">
                    <a:lumMod val="50000"/>
                  </a:schemeClr>
                </a:solidFill>
                <a:latin typeface="Times New Roman" pitchFamily="18" charset="0"/>
                <a:cs typeface="Times New Roman" pitchFamily="18" charset="0"/>
              </a:rPr>
              <a:t>Using Exception </a:t>
            </a:r>
            <a:r>
              <a:rPr lang="en-US" sz="4000" b="1" dirty="0" smtClean="0">
                <a:solidFill>
                  <a:schemeClr val="accent2">
                    <a:lumMod val="50000"/>
                  </a:schemeClr>
                </a:solidFill>
                <a:latin typeface="Times New Roman" pitchFamily="18" charset="0"/>
                <a:cs typeface="Times New Roman" pitchFamily="18" charset="0"/>
              </a:rPr>
              <a:t>Object</a:t>
            </a:r>
            <a:r>
              <a:rPr lang="en-IN" b="1" dirty="0"/>
              <a:t/>
            </a:r>
            <a:br>
              <a:rPr lang="en-IN" b="1" dirty="0"/>
            </a:br>
            <a:endParaRPr lang="en-IN" dirty="0"/>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The exception object is an instance of a subclass of </a:t>
            </a:r>
            <a:r>
              <a:rPr lang="en-US" sz="2400" dirty="0" smtClean="0">
                <a:latin typeface="Times New Roman" pitchFamily="18" charset="0"/>
                <a:cs typeface="Times New Roman" pitchFamily="18" charset="0"/>
              </a:rPr>
              <a:t>Throw able </a:t>
            </a:r>
            <a:r>
              <a:rPr lang="en-US" sz="2400" dirty="0">
                <a:latin typeface="Times New Roman" pitchFamily="18" charset="0"/>
                <a:cs typeface="Times New Roman" pitchFamily="18" charset="0"/>
              </a:rPr>
              <a:t>(e.g., java.lang. NullPointerException) and is only available in error pages.</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JSP gives you an option to specify Error Page for each JSP. Whenever the page throws an exception, the JSP container automatically invokes the error page.</a:t>
            </a:r>
            <a:endParaRPr lang="en-IN" sz="24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50000"/>
                  </a:schemeClr>
                </a:solidFill>
                <a:latin typeface="Times New Roman" pitchFamily="18" charset="0"/>
                <a:cs typeface="Times New Roman" pitchFamily="18" charset="0"/>
              </a:rPr>
              <a:t>Example of Exception Object</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000" dirty="0">
                <a:latin typeface="Times New Roman" pitchFamily="18" charset="0"/>
                <a:cs typeface="Times New Roman" pitchFamily="18" charset="0"/>
              </a:rPr>
              <a:t>Following is an example to </a:t>
            </a:r>
            <a:r>
              <a:rPr lang="en-US" sz="2000" dirty="0" err="1">
                <a:latin typeface="Times New Roman" pitchFamily="18" charset="0"/>
                <a:cs typeface="Times New Roman" pitchFamily="18" charset="0"/>
              </a:rPr>
              <a:t>specifiy</a:t>
            </a:r>
            <a:r>
              <a:rPr lang="en-US" sz="2000" dirty="0">
                <a:latin typeface="Times New Roman" pitchFamily="18" charset="0"/>
                <a:cs typeface="Times New Roman" pitchFamily="18" charset="0"/>
              </a:rPr>
              <a:t> an error page for a main.jsp. To set up an error page, use the &lt;%@ page errorPage="xxx" %&gt; directive</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&lt;%@</a:t>
            </a:r>
            <a:r>
              <a:rPr lang="en-US" sz="2000" dirty="0" smtClean="0">
                <a:latin typeface="Times New Roman" pitchFamily="18" charset="0"/>
                <a:cs typeface="Times New Roman" pitchFamily="18" charset="0"/>
              </a:rPr>
              <a:t> page errorPage</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"ShowError.jsp" %&gt;</a:t>
            </a:r>
          </a:p>
          <a:p>
            <a:pPr algn="just">
              <a:buNone/>
            </a:pPr>
            <a:r>
              <a:rPr lang="en-US" sz="2000" dirty="0" smtClean="0">
                <a:latin typeface="Times New Roman" pitchFamily="18" charset="0"/>
                <a:cs typeface="Times New Roman" pitchFamily="18" charset="0"/>
              </a:rPr>
              <a:t>	&lt;html&gt;</a:t>
            </a:r>
          </a:p>
          <a:p>
            <a:pPr algn="just">
              <a:buNone/>
            </a:pPr>
            <a:r>
              <a:rPr lang="en-US" sz="2000" dirty="0" smtClean="0">
                <a:latin typeface="Times New Roman" pitchFamily="18" charset="0"/>
                <a:cs typeface="Times New Roman" pitchFamily="18" charset="0"/>
              </a:rPr>
              <a:t>	&lt;head&gt;&lt;title&gt;</a:t>
            </a:r>
            <a:r>
              <a:rPr lang="en-US" sz="2000" dirty="0" err="1" smtClean="0">
                <a:latin typeface="Times New Roman" pitchFamily="18" charset="0"/>
                <a:cs typeface="Times New Roman" pitchFamily="18" charset="0"/>
              </a:rPr>
              <a:t>ErrorHandlingExample</a:t>
            </a:r>
            <a:r>
              <a:rPr lang="en-US" sz="2000" dirty="0" smtClean="0">
                <a:latin typeface="Times New Roman" pitchFamily="18" charset="0"/>
                <a:cs typeface="Times New Roman" pitchFamily="18" charset="0"/>
              </a:rPr>
              <a:t>&lt;/title&gt;&lt;/head&gt;</a:t>
            </a:r>
          </a:p>
          <a:p>
            <a:pPr algn="just">
              <a:buNone/>
            </a:pPr>
            <a:r>
              <a:rPr lang="en-US" sz="2000" dirty="0" smtClean="0">
                <a:latin typeface="Times New Roman" pitchFamily="18" charset="0"/>
                <a:cs typeface="Times New Roman" pitchFamily="18" charset="0"/>
              </a:rPr>
              <a:t>	&lt;body&gt;</a:t>
            </a:r>
          </a:p>
          <a:p>
            <a:pPr algn="just">
              <a:buNone/>
            </a:pPr>
            <a:r>
              <a:rPr lang="en-US" sz="2000" dirty="0" smtClean="0">
                <a:latin typeface="Times New Roman" pitchFamily="18" charset="0"/>
                <a:cs typeface="Times New Roman" pitchFamily="18" charset="0"/>
              </a:rPr>
              <a:t>	&lt;%   </a:t>
            </a:r>
            <a:r>
              <a:rPr lang="en-US" sz="2000" dirty="0">
                <a:latin typeface="Times New Roman" pitchFamily="18" charset="0"/>
                <a:cs typeface="Times New Roman" pitchFamily="18" charset="0"/>
              </a:rPr>
              <a:t>// Throw an exception to invoke the error page</a:t>
            </a:r>
            <a:r>
              <a:rPr lang="en-US" sz="2000" dirty="0" smtClean="0">
                <a:latin typeface="Times New Roman" pitchFamily="18" charset="0"/>
                <a:cs typeface="Times New Roman" pitchFamily="18" charset="0"/>
              </a:rPr>
              <a:t> </a:t>
            </a: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x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if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x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	  </a:t>
            </a:r>
          </a:p>
          <a:p>
            <a:pPr algn="just">
              <a:buNone/>
            </a:pPr>
            <a:r>
              <a:rPr lang="en-US" sz="2000" dirty="0" smtClean="0">
                <a:latin typeface="Times New Roman" pitchFamily="18" charset="0"/>
                <a:cs typeface="Times New Roman" pitchFamily="18" charset="0"/>
              </a:rPr>
              <a:t>	 throw new RuntimeException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"Errorcondition!!!"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}%&gt;</a:t>
            </a: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&lt;/body&gt;</a:t>
            </a: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&lt;/html&gt; </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3600" dirty="0">
                <a:solidFill>
                  <a:schemeClr val="accent2">
                    <a:lumMod val="50000"/>
                  </a:schemeClr>
                </a:solidFill>
                <a:latin typeface="Times New Roman" pitchFamily="18" charset="0"/>
                <a:cs typeface="Times New Roman" pitchFamily="18" charset="0"/>
              </a:rPr>
              <a:t>Error Handling JSP </a:t>
            </a:r>
            <a:r>
              <a:rPr lang="en-US" sz="3600" dirty="0" smtClean="0">
                <a:solidFill>
                  <a:schemeClr val="accent2">
                    <a:lumMod val="50000"/>
                  </a:schemeClr>
                </a:solidFill>
                <a:latin typeface="Times New Roman" pitchFamily="18" charset="0"/>
                <a:cs typeface="Times New Roman" pitchFamily="18" charset="0"/>
              </a:rPr>
              <a:t>Page</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2984"/>
            <a:ext cx="8229600" cy="5500726"/>
          </a:xfrm>
        </p:spPr>
        <p:txBody>
          <a:bodyPr>
            <a:normAutofit/>
          </a:bodyPr>
          <a:lstStyle/>
          <a:p>
            <a:r>
              <a:rPr lang="en-US" sz="2400" dirty="0" smtClean="0">
                <a:latin typeface="Times New Roman" pitchFamily="18" charset="0"/>
                <a:cs typeface="Times New Roman" pitchFamily="18" charset="0"/>
              </a:rPr>
              <a:t>&lt;%@ page isErrorPage</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"true" %&gt;</a:t>
            </a:r>
          </a:p>
          <a:p>
            <a:r>
              <a:rPr lang="en-US" sz="2400" dirty="0" smtClean="0">
                <a:latin typeface="Times New Roman" pitchFamily="18" charset="0"/>
                <a:cs typeface="Times New Roman" pitchFamily="18" charset="0"/>
              </a:rPr>
              <a:t>&lt;html&gt;</a:t>
            </a:r>
          </a:p>
          <a:p>
            <a:r>
              <a:rPr lang="en-US" sz="2400" dirty="0" smtClean="0">
                <a:latin typeface="Times New Roman" pitchFamily="18" charset="0"/>
                <a:cs typeface="Times New Roman" pitchFamily="18" charset="0"/>
              </a:rPr>
              <a:t>&lt;head&gt;&lt;title&gt;Show Error Page&lt;/title&gt;</a:t>
            </a:r>
          </a:p>
          <a:p>
            <a:r>
              <a:rPr lang="en-US" sz="2400" dirty="0" smtClean="0">
                <a:latin typeface="Times New Roman" pitchFamily="18" charset="0"/>
                <a:cs typeface="Times New Roman" pitchFamily="18" charset="0"/>
              </a:rPr>
              <a:t>&lt;/head&gt;</a:t>
            </a:r>
          </a:p>
          <a:p>
            <a:r>
              <a:rPr lang="en-US" sz="2400" dirty="0" smtClean="0">
                <a:latin typeface="Times New Roman" pitchFamily="18" charset="0"/>
                <a:cs typeface="Times New Roman" pitchFamily="18" charset="0"/>
              </a:rPr>
              <a:t>&lt;body&gt;&lt;h1&gt;</a:t>
            </a:r>
            <a:r>
              <a:rPr lang="en-US" sz="2400" dirty="0" err="1" smtClean="0">
                <a:latin typeface="Times New Roman" pitchFamily="18" charset="0"/>
                <a:cs typeface="Times New Roman" pitchFamily="18" charset="0"/>
              </a:rPr>
              <a:t>Opps</a:t>
            </a:r>
            <a:r>
              <a:rPr lang="en-US" sz="2400" dirty="0" smtClean="0">
                <a:latin typeface="Times New Roman" pitchFamily="18" charset="0"/>
                <a:cs typeface="Times New Roman" pitchFamily="18" charset="0"/>
              </a:rPr>
              <a:t>...&lt;/h1&gt;&lt;p&gt;Sorry, an error occurred.&lt;/p&gt;&lt;p&gt;Here is the exception stack trace: &lt;/p&gt;</a:t>
            </a:r>
          </a:p>
          <a:p>
            <a:r>
              <a:rPr lang="en-US" sz="2400" dirty="0" smtClean="0">
                <a:latin typeface="Times New Roman" pitchFamily="18" charset="0"/>
                <a:cs typeface="Times New Roman" pitchFamily="18" charset="0"/>
              </a:rPr>
              <a:t>&lt;pre&gt;</a:t>
            </a:r>
            <a:r>
              <a:rPr lang="en-US" sz="2400" dirty="0">
                <a:latin typeface="Times New Roman" pitchFamily="18" charset="0"/>
                <a:cs typeface="Times New Roman" pitchFamily="18" charset="0"/>
              </a:rPr>
              <a:t>&lt;%</a:t>
            </a:r>
            <a:r>
              <a:rPr lang="en-US" sz="2400" dirty="0" smtClean="0">
                <a:latin typeface="Times New Roman" pitchFamily="18" charset="0"/>
                <a:cs typeface="Times New Roman" pitchFamily="18" charset="0"/>
              </a:rPr>
              <a:t> exception</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printStackTrace</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response</a:t>
            </a:r>
            <a:r>
              <a:rPr lang="en-US" sz="2400" dirty="0" err="1">
                <a:latin typeface="Times New Roman" pitchFamily="18" charset="0"/>
                <a:cs typeface="Times New Roman" pitchFamily="18" charset="0"/>
              </a:rPr>
              <a:t>.</a:t>
            </a:r>
            <a:r>
              <a:rPr lang="en-US" sz="2400" dirty="0" err="1" smtClean="0">
                <a:latin typeface="Times New Roman" pitchFamily="18" charset="0"/>
                <a:cs typeface="Times New Roman" pitchFamily="18" charset="0"/>
              </a:rPr>
              <a:t>getWriter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%&gt;</a:t>
            </a:r>
          </a:p>
          <a:p>
            <a:r>
              <a:rPr lang="en-US" sz="2400" dirty="0" smtClean="0">
                <a:latin typeface="Times New Roman" pitchFamily="18" charset="0"/>
                <a:cs typeface="Times New Roman" pitchFamily="18" charset="0"/>
              </a:rPr>
              <a:t>&lt;/pre&gt;</a:t>
            </a:r>
          </a:p>
          <a:p>
            <a:r>
              <a:rPr lang="en-US" sz="2400" dirty="0" smtClean="0">
                <a:latin typeface="Times New Roman" pitchFamily="18" charset="0"/>
                <a:cs typeface="Times New Roman" pitchFamily="18" charset="0"/>
              </a:rPr>
              <a:t>&lt;/body&gt;</a:t>
            </a:r>
          </a:p>
          <a:p>
            <a:r>
              <a:rPr lang="en-US" sz="2400" dirty="0" smtClean="0">
                <a:latin typeface="Times New Roman" pitchFamily="18" charset="0"/>
                <a:cs typeface="Times New Roman" pitchFamily="18" charset="0"/>
              </a:rPr>
              <a:t>&lt;/html&gt;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2">
                    <a:lumMod val="50000"/>
                  </a:schemeClr>
                </a:solidFill>
                <a:latin typeface="Times New Roman" pitchFamily="18" charset="0"/>
                <a:cs typeface="Times New Roman" pitchFamily="18" charset="0"/>
              </a:rPr>
              <a:t>Advantage of JSP over Servlet</a:t>
            </a:r>
            <a:r>
              <a:rPr lang="en-IN" sz="3200" b="1" dirty="0"/>
              <a:t/>
            </a:r>
            <a:br>
              <a:rPr lang="en-IN" sz="3200" b="1" dirty="0"/>
            </a:b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8670"/>
            <a:ext cx="8229600" cy="5929330"/>
          </a:xfrm>
        </p:spPr>
        <p:txBody>
          <a:bodyPr>
            <a:normAutofit/>
          </a:bodyPr>
          <a:lstStyle/>
          <a:p>
            <a:pPr algn="just"/>
            <a:r>
              <a:rPr lang="en-US" sz="2000" dirty="0" smtClean="0">
                <a:latin typeface="Times New Roman" pitchFamily="18" charset="0"/>
                <a:cs typeface="Times New Roman" pitchFamily="18" charset="0"/>
              </a:rPr>
              <a:t>There are many advantages of JSP over servlet. They are as follows:</a:t>
            </a:r>
            <a:endParaRPr lang="en-IN" sz="2000" dirty="0" smtClean="0">
              <a:latin typeface="Times New Roman" pitchFamily="18" charset="0"/>
              <a:cs typeface="Times New Roman" pitchFamily="18" charset="0"/>
            </a:endParaRPr>
          </a:p>
          <a:p>
            <a:pPr algn="just">
              <a:buNone/>
            </a:pPr>
            <a:r>
              <a:rPr lang="en-US" sz="2000" b="1" i="1" dirty="0" smtClean="0">
                <a:latin typeface="Times New Roman" pitchFamily="18" charset="0"/>
                <a:cs typeface="Times New Roman" pitchFamily="18" charset="0"/>
              </a:rPr>
              <a:t>1</a:t>
            </a:r>
            <a:r>
              <a:rPr lang="en-US" sz="2000" b="1" i="1" dirty="0">
                <a:latin typeface="Times New Roman" pitchFamily="18" charset="0"/>
                <a:cs typeface="Times New Roman" pitchFamily="18" charset="0"/>
              </a:rPr>
              <a:t>) Extension to Servlet</a:t>
            </a:r>
            <a:endParaRPr lang="en-IN" sz="2000" b="1" i="1" dirty="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JSP technology is the extension to servlet technology. We can use all the features of servlet in JSP. In addition to, we can use implicit objects, predefined tags, expression language and Custom tags in JSP, that makes JSP development easy.</a:t>
            </a:r>
            <a:endParaRPr lang="en-IN" sz="2000" dirty="0" smtClean="0">
              <a:latin typeface="Times New Roman" pitchFamily="18" charset="0"/>
              <a:cs typeface="Times New Roman" pitchFamily="18" charset="0"/>
            </a:endParaRPr>
          </a:p>
          <a:p>
            <a:pPr algn="just">
              <a:buNone/>
            </a:pPr>
            <a:r>
              <a:rPr lang="en-US" sz="2000" b="1" i="1" dirty="0" smtClean="0">
                <a:latin typeface="Times New Roman" pitchFamily="18" charset="0"/>
                <a:cs typeface="Times New Roman" pitchFamily="18" charset="0"/>
              </a:rPr>
              <a:t>2</a:t>
            </a:r>
            <a:r>
              <a:rPr lang="en-US" sz="2000" b="1" i="1" dirty="0">
                <a:latin typeface="Times New Roman" pitchFamily="18" charset="0"/>
                <a:cs typeface="Times New Roman" pitchFamily="18" charset="0"/>
              </a:rPr>
              <a:t>) Easy to maintain</a:t>
            </a:r>
            <a:endParaRPr lang="en-IN" sz="2000" b="1" i="1" dirty="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JSP </a:t>
            </a:r>
            <a:r>
              <a:rPr lang="en-US" sz="2000" dirty="0">
                <a:latin typeface="Times New Roman" pitchFamily="18" charset="0"/>
                <a:cs typeface="Times New Roman" pitchFamily="18" charset="0"/>
              </a:rPr>
              <a:t>can be easily managed because we can easily separate our business logic with presentation logic. In servlet technology, we mix our business logic with the presentation logic.</a:t>
            </a:r>
            <a:endParaRPr lang="en-IN" sz="2000" dirty="0">
              <a:latin typeface="Times New Roman" pitchFamily="18" charset="0"/>
              <a:cs typeface="Times New Roman" pitchFamily="18" charset="0"/>
            </a:endParaRPr>
          </a:p>
          <a:p>
            <a:pPr algn="just">
              <a:buNone/>
            </a:pPr>
            <a:r>
              <a:rPr lang="en-US" sz="2000" b="1" i="1" dirty="0" smtClean="0">
                <a:latin typeface="Times New Roman" pitchFamily="18" charset="0"/>
                <a:cs typeface="Times New Roman" pitchFamily="18" charset="0"/>
              </a:rPr>
              <a:t>3</a:t>
            </a:r>
            <a:r>
              <a:rPr lang="en-US" sz="2000" b="1" i="1" dirty="0">
                <a:latin typeface="Times New Roman" pitchFamily="18" charset="0"/>
                <a:cs typeface="Times New Roman" pitchFamily="18" charset="0"/>
              </a:rPr>
              <a:t>) Fast Development: No need to recompile and redeploy</a:t>
            </a:r>
            <a:endParaRPr lang="en-IN" sz="2000" b="1" i="1" dirty="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If </a:t>
            </a:r>
            <a:r>
              <a:rPr lang="en-US" sz="2000" dirty="0">
                <a:latin typeface="Times New Roman" pitchFamily="18" charset="0"/>
                <a:cs typeface="Times New Roman" pitchFamily="18" charset="0"/>
              </a:rPr>
              <a:t>JSP page is modified, we don't need to recompile and redeploy the project. The servlet code needs to be updated and recompiled if we have to change the look and feel of the application.</a:t>
            </a:r>
            <a:endParaRPr lang="en-IN" sz="2000" dirty="0">
              <a:latin typeface="Times New Roman" pitchFamily="18" charset="0"/>
              <a:cs typeface="Times New Roman" pitchFamily="18" charset="0"/>
            </a:endParaRPr>
          </a:p>
          <a:p>
            <a:pPr algn="just">
              <a:buNone/>
            </a:pPr>
            <a:r>
              <a:rPr lang="en-US" sz="2000" b="1" i="1" dirty="0">
                <a:latin typeface="Times New Roman" pitchFamily="18" charset="0"/>
                <a:cs typeface="Times New Roman" pitchFamily="18" charset="0"/>
              </a:rPr>
              <a:t>4) Less code than Servlet</a:t>
            </a:r>
            <a:endParaRPr lang="en-IN" sz="2000" b="1" i="1" dirty="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JSP, we can use a lot of tags such as action tags, jstl, custom tags etc. that reduces the code. Moreover, we can use EL, implicit objects etc.</a:t>
            </a:r>
            <a:endParaRPr lang="en-IN" sz="2000" dirty="0">
              <a:latin typeface="Times New Roman" pitchFamily="18" charset="0"/>
              <a:cs typeface="Times New Roman" pitchFamily="18" charset="0"/>
            </a:endParaRPr>
          </a:p>
          <a:p>
            <a:pPr algn="just"/>
            <a:endParaRPr lang="en-I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2">
                    <a:lumMod val="50000"/>
                  </a:schemeClr>
                </a:solidFill>
                <a:latin typeface="Times New Roman" pitchFamily="18" charset="0"/>
                <a:cs typeface="Times New Roman" pitchFamily="18" charset="0"/>
              </a:rPr>
              <a:t>Using Try...Catch Block:</a:t>
            </a:r>
            <a:r>
              <a:rPr lang="en-IN" sz="3600" b="1" dirty="0">
                <a:solidFill>
                  <a:schemeClr val="accent2">
                    <a:lumMod val="50000"/>
                  </a:schemeClr>
                </a:solidFill>
                <a:latin typeface="Times New Roman" pitchFamily="18" charset="0"/>
                <a:cs typeface="Times New Roman" pitchFamily="18" charset="0"/>
              </a:rPr>
              <a:t/>
            </a:r>
            <a:br>
              <a:rPr lang="en-IN" sz="3600" b="1" dirty="0">
                <a:solidFill>
                  <a:schemeClr val="accent2">
                    <a:lumMod val="50000"/>
                  </a:schemeClr>
                </a:solidFill>
                <a:latin typeface="Times New Roman" pitchFamily="18" charset="0"/>
                <a:cs typeface="Times New Roman" pitchFamily="18" charset="0"/>
              </a:rPr>
            </a:b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If you want to handle errors with in the same page and want to take some action instead of firing an error page, you can make use of </a:t>
            </a:r>
            <a:r>
              <a:rPr lang="en-US" sz="2400" b="1" dirty="0">
                <a:latin typeface="Times New Roman" pitchFamily="18" charset="0"/>
                <a:cs typeface="Times New Roman" pitchFamily="18" charset="0"/>
              </a:rPr>
              <a:t>try....catch</a:t>
            </a:r>
            <a:r>
              <a:rPr lang="en-US" sz="2400" dirty="0">
                <a:latin typeface="Times New Roman" pitchFamily="18" charset="0"/>
                <a:cs typeface="Times New Roman" pitchFamily="18" charset="0"/>
              </a:rPr>
              <a:t> block.</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Following is a simple example which shows how to use try...catch block. Let us put following code in </a:t>
            </a:r>
            <a:r>
              <a:rPr lang="en-US" sz="2400" dirty="0" smtClean="0">
                <a:latin typeface="Times New Roman" pitchFamily="18" charset="0"/>
                <a:cs typeface="Times New Roman" pitchFamily="18" charset="0"/>
              </a:rPr>
              <a:t>main.jsp</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Example is on next page:</a:t>
            </a:r>
            <a:endParaRPr lang="en-IN" sz="24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Example of using Try-Catch Block</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5286412"/>
          </a:xfrm>
        </p:spPr>
        <p:txBody>
          <a:bodyPr>
            <a:normAutofit fontScale="70000" lnSpcReduction="20000"/>
          </a:bodyPr>
          <a:lstStyle/>
          <a:p>
            <a:r>
              <a:rPr lang="en-US" sz="2400" dirty="0" smtClean="0">
                <a:latin typeface="Times New Roman" pitchFamily="18" charset="0"/>
                <a:cs typeface="Times New Roman" pitchFamily="18" charset="0"/>
              </a:rPr>
              <a:t>&lt;html&gt;</a:t>
            </a:r>
          </a:p>
          <a:p>
            <a:r>
              <a:rPr lang="en-US" sz="2400" dirty="0" smtClean="0">
                <a:latin typeface="Times New Roman" pitchFamily="18" charset="0"/>
                <a:cs typeface="Times New Roman" pitchFamily="18" charset="0"/>
              </a:rPr>
              <a:t>&lt;head&gt;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&lt;title&gt;</a:t>
            </a:r>
            <a:r>
              <a:rPr lang="en-US" sz="2400" dirty="0">
                <a:latin typeface="Times New Roman" pitchFamily="18" charset="0"/>
                <a:cs typeface="Times New Roman" pitchFamily="18" charset="0"/>
              </a:rPr>
              <a:t>Try...Catch Example</a:t>
            </a:r>
            <a:r>
              <a:rPr lang="en-US" sz="2400" dirty="0" smtClean="0">
                <a:latin typeface="Times New Roman" pitchFamily="18" charset="0"/>
                <a:cs typeface="Times New Roman" pitchFamily="18" charset="0"/>
              </a:rPr>
              <a:t>&lt;/title&gt;</a:t>
            </a:r>
          </a:p>
          <a:p>
            <a:r>
              <a:rPr lang="en-US" sz="2400" dirty="0" smtClean="0">
                <a:latin typeface="Times New Roman" pitchFamily="18" charset="0"/>
                <a:cs typeface="Times New Roman" pitchFamily="18" charset="0"/>
              </a:rPr>
              <a:t>&lt;/head&gt;</a:t>
            </a:r>
          </a:p>
          <a:p>
            <a:r>
              <a:rPr lang="en-US" sz="2400" dirty="0" smtClean="0">
                <a:latin typeface="Times New Roman" pitchFamily="18" charset="0"/>
                <a:cs typeface="Times New Roman" pitchFamily="18" charset="0"/>
              </a:rPr>
              <a:t>&lt;body&gt;</a:t>
            </a:r>
          </a:p>
          <a:p>
            <a:r>
              <a:rPr lang="en-US" sz="2400" dirty="0" smtClean="0">
                <a:latin typeface="Times New Roman" pitchFamily="18" charset="0"/>
                <a:cs typeface="Times New Roman" pitchFamily="18" charset="0"/>
              </a:rPr>
              <a:t>&lt;%   try</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out.</a:t>
            </a:r>
            <a:r>
              <a:rPr lang="en-US" sz="2400" dirty="0" err="1">
                <a:latin typeface="Times New Roman" pitchFamily="18" charset="0"/>
                <a:cs typeface="Times New Roman" pitchFamily="18" charset="0"/>
              </a:rPr>
              <a:t>println</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"The answer is "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catch</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(Exception</a:t>
            </a:r>
            <a:r>
              <a:rPr lang="en-US" sz="2400" dirty="0">
                <a:latin typeface="Times New Roman" pitchFamily="18" charset="0"/>
                <a:cs typeface="Times New Roman" pitchFamily="18" charset="0"/>
              </a:rPr>
              <a:t> 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out.</a:t>
            </a:r>
            <a:r>
              <a:rPr lang="en-US" sz="2400" dirty="0" err="1">
                <a:latin typeface="Times New Roman" pitchFamily="18" charset="0"/>
                <a:cs typeface="Times New Roman" pitchFamily="18" charset="0"/>
              </a:rPr>
              <a:t>println</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"An exception occurred: "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a:t>
            </a:r>
            <a:r>
              <a:rPr lang="en-US" sz="2400" dirty="0" err="1" smtClean="0">
                <a:latin typeface="Times New Roman" pitchFamily="18" charset="0"/>
                <a:cs typeface="Times New Roman" pitchFamily="18" charset="0"/>
              </a:rPr>
              <a:t>.</a:t>
            </a:r>
            <a:r>
              <a:rPr lang="en-US" sz="2400" dirty="0" err="1">
                <a:latin typeface="Times New Roman" pitchFamily="18" charset="0"/>
                <a:cs typeface="Times New Roman" pitchFamily="18" charset="0"/>
              </a:rPr>
              <a:t>getMessage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&lt;/body&gt;</a:t>
            </a:r>
          </a:p>
          <a:p>
            <a:r>
              <a:rPr lang="en-US" sz="2400" dirty="0" smtClean="0">
                <a:latin typeface="Times New Roman" pitchFamily="18" charset="0"/>
                <a:cs typeface="Times New Roman" pitchFamily="18" charset="0"/>
              </a:rPr>
              <a:t>&lt;/html&gt;</a:t>
            </a:r>
            <a:r>
              <a:rPr lang="en-IN"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3100" dirty="0">
                <a:latin typeface="Times New Roman" pitchFamily="18" charset="0"/>
                <a:cs typeface="Times New Roman" pitchFamily="18" charset="0"/>
              </a:rPr>
              <a:t>Now try to access main.jsp, it should generate something as follows:	</a:t>
            </a:r>
            <a:endParaRPr lang="en-IN" sz="3100" dirty="0">
              <a:latin typeface="Times New Roman" pitchFamily="18" charset="0"/>
              <a:cs typeface="Times New Roman" pitchFamily="18" charset="0"/>
            </a:endParaRPr>
          </a:p>
          <a:p>
            <a:pPr>
              <a:buNone/>
            </a:pPr>
            <a:r>
              <a:rPr lang="en-US" sz="3100" b="1" dirty="0" smtClean="0">
                <a:latin typeface="Times New Roman" pitchFamily="18" charset="0"/>
                <a:cs typeface="Times New Roman" pitchFamily="18" charset="0"/>
              </a:rPr>
              <a:t>An exception occurred: / by zero </a:t>
            </a:r>
            <a:r>
              <a:rPr lang="en-US" sz="3100" dirty="0">
                <a:latin typeface="Times New Roman" pitchFamily="18" charset="0"/>
                <a:cs typeface="Times New Roman" pitchFamily="18" charset="0"/>
              </a:rPr>
              <a:t> </a:t>
            </a:r>
            <a:endParaRPr lang="en-IN" sz="31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dirty="0" smtClean="0">
                <a:solidFill>
                  <a:schemeClr val="accent2">
                    <a:lumMod val="50000"/>
                  </a:schemeClr>
                </a:solidFill>
                <a:latin typeface="Times New Roman" pitchFamily="18" charset="0"/>
                <a:cs typeface="Times New Roman" pitchFamily="18" charset="0"/>
              </a:rPr>
              <a:t>Thanks</a:t>
            </a:r>
            <a:r>
              <a:rPr lang="en-IN" sz="8000" dirty="0" smtClean="0">
                <a:solidFill>
                  <a:schemeClr val="accent2">
                    <a:lumMod val="50000"/>
                  </a:schemeClr>
                </a:solidFill>
                <a:latin typeface="Times New Roman" pitchFamily="18" charset="0"/>
                <a:cs typeface="Times New Roman" pitchFamily="18" charset="0"/>
              </a:rPr>
              <a:t/>
            </a:r>
            <a:br>
              <a:rPr lang="en-IN" sz="8000" dirty="0" smtClean="0">
                <a:solidFill>
                  <a:schemeClr val="accent2">
                    <a:lumMod val="50000"/>
                  </a:schemeClr>
                </a:solidFill>
                <a:latin typeface="Times New Roman" pitchFamily="18" charset="0"/>
                <a:cs typeface="Times New Roman" pitchFamily="18" charset="0"/>
              </a:rPr>
            </a:br>
            <a:endParaRPr lang="en-IN" sz="8000" dirty="0">
              <a:solidFill>
                <a:schemeClr val="accent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normAutofit fontScale="90000"/>
          </a:bodyPr>
          <a:lstStyle/>
          <a:p>
            <a:r>
              <a:rPr lang="en-US" sz="4000" b="1" dirty="0">
                <a:solidFill>
                  <a:schemeClr val="accent2">
                    <a:lumMod val="50000"/>
                  </a:schemeClr>
                </a:solidFill>
                <a:latin typeface="Times New Roman" pitchFamily="18" charset="0"/>
                <a:cs typeface="Times New Roman" pitchFamily="18" charset="0"/>
              </a:rPr>
              <a:t>Lifecycle of JSP</a:t>
            </a:r>
            <a:r>
              <a:rPr lang="en-IN" b="1" dirty="0"/>
              <a:t/>
            </a:r>
            <a:br>
              <a:rPr lang="en-IN" b="1" dirty="0"/>
            </a:br>
            <a:endParaRPr lang="en-IN" dirty="0"/>
          </a:p>
        </p:txBody>
      </p:sp>
      <p:pic>
        <p:nvPicPr>
          <p:cNvPr id="4" name="Content Placeholder 3" descr="how JSP is converted into servlet"/>
          <p:cNvPicPr>
            <a:picLocks noGrp="1"/>
          </p:cNvPicPr>
          <p:nvPr>
            <p:ph idx="1"/>
          </p:nvPr>
        </p:nvPicPr>
        <p:blipFill>
          <a:blip r:embed="rId2"/>
          <a:srcRect/>
          <a:stretch>
            <a:fillRect/>
          </a:stretch>
        </p:blipFill>
        <p:spPr bwMode="auto">
          <a:xfrm>
            <a:off x="642910" y="1285861"/>
            <a:ext cx="7786742" cy="5286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latin typeface="Times New Roman" pitchFamily="18" charset="0"/>
                <a:cs typeface="Times New Roman" pitchFamily="18" charset="0"/>
              </a:rPr>
              <a:t>Lifecycle of JSP</a:t>
            </a:r>
            <a:endParaRPr lang="en-IN" dirty="0"/>
          </a:p>
        </p:txBody>
      </p:sp>
      <p:sp>
        <p:nvSpPr>
          <p:cNvPr id="3" name="Content Placeholder 2"/>
          <p:cNvSpPr>
            <a:spLocks noGrp="1"/>
          </p:cNvSpPr>
          <p:nvPr>
            <p:ph idx="1"/>
          </p:nvPr>
        </p:nvSpPr>
        <p:spPr>
          <a:xfrm>
            <a:off x="457200" y="1500174"/>
            <a:ext cx="8401080" cy="4857784"/>
          </a:xfrm>
        </p:spPr>
        <p:txBody>
          <a:bodyPr>
            <a:normAutofit lnSpcReduction="10000"/>
          </a:bodyPr>
          <a:lstStyle/>
          <a:p>
            <a:pPr algn="just">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 </a:t>
            </a:r>
            <a:r>
              <a:rPr lang="en-US" sz="2400" b="1" dirty="0">
                <a:latin typeface="Times New Roman" pitchFamily="18" charset="0"/>
                <a:cs typeface="Times New Roman" pitchFamily="18" charset="0"/>
              </a:rPr>
              <a:t>JSP page is converted into Servlet in order to </a:t>
            </a:r>
            <a:r>
              <a:rPr lang="en-US" sz="2400" b="1" dirty="0" smtClean="0">
                <a:latin typeface="Times New Roman" pitchFamily="18" charset="0"/>
                <a:cs typeface="Times New Roman" pitchFamily="18" charset="0"/>
              </a:rPr>
              <a:t>service requests. The </a:t>
            </a:r>
            <a:r>
              <a:rPr lang="en-US" sz="2400" b="1" dirty="0">
                <a:latin typeface="Times New Roman" pitchFamily="18" charset="0"/>
                <a:cs typeface="Times New Roman" pitchFamily="18" charset="0"/>
              </a:rPr>
              <a:t>translation of a JSP page to a Servlet is called </a:t>
            </a:r>
            <a:r>
              <a:rPr lang="en-US" sz="2400" b="1" dirty="0" err="1" smtClean="0">
                <a:latin typeface="Times New Roman" pitchFamily="18" charset="0"/>
                <a:cs typeface="Times New Roman" pitchFamily="18" charset="0"/>
              </a:rPr>
              <a:t>Lif</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ecycle</a:t>
            </a:r>
            <a:r>
              <a:rPr lang="en-US" sz="2400" b="1" dirty="0" smtClean="0">
                <a:latin typeface="Times New Roman" pitchFamily="18" charset="0"/>
                <a:cs typeface="Times New Roman" pitchFamily="18" charset="0"/>
              </a:rPr>
              <a:t> of JSP. JSP Lifecycle consists of following steps.</a:t>
            </a:r>
          </a:p>
          <a:p>
            <a:pPr algn="just"/>
            <a:endParaRPr lang="en-US" sz="2400" dirty="0" smtClean="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1.Translation </a:t>
            </a:r>
            <a:r>
              <a:rPr lang="en-US" sz="2400" b="1" dirty="0">
                <a:latin typeface="Times New Roman" pitchFamily="18" charset="0"/>
                <a:cs typeface="Times New Roman" pitchFamily="18" charset="0"/>
              </a:rPr>
              <a:t>of JSP to Servlet code.</a:t>
            </a:r>
            <a:endParaRPr lang="en-IN" sz="2400" b="1" dirty="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2.Compilation </a:t>
            </a:r>
            <a:r>
              <a:rPr lang="en-US" sz="2400" b="1" dirty="0">
                <a:latin typeface="Times New Roman" pitchFamily="18" charset="0"/>
                <a:cs typeface="Times New Roman" pitchFamily="18" charset="0"/>
              </a:rPr>
              <a:t>of Servlet to </a:t>
            </a:r>
            <a:r>
              <a:rPr lang="en-US" sz="2400" b="1" dirty="0" err="1">
                <a:latin typeface="Times New Roman" pitchFamily="18" charset="0"/>
                <a:cs typeface="Times New Roman" pitchFamily="18" charset="0"/>
              </a:rPr>
              <a:t>bytecode</a:t>
            </a:r>
            <a:r>
              <a:rPr lang="en-US" sz="2400" b="1" dirty="0">
                <a:latin typeface="Times New Roman" pitchFamily="18" charset="0"/>
                <a:cs typeface="Times New Roman" pitchFamily="18" charset="0"/>
              </a:rPr>
              <a:t>.</a:t>
            </a:r>
            <a:endParaRPr lang="en-IN" sz="2400" b="1" dirty="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3.Loading </a:t>
            </a:r>
            <a:r>
              <a:rPr lang="en-US" sz="2400" b="1" dirty="0">
                <a:latin typeface="Times New Roman" pitchFamily="18" charset="0"/>
                <a:cs typeface="Times New Roman" pitchFamily="18" charset="0"/>
              </a:rPr>
              <a:t>Servlet class.</a:t>
            </a:r>
            <a:endParaRPr lang="en-IN" sz="2400" b="1" dirty="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4.Creating </a:t>
            </a:r>
            <a:r>
              <a:rPr lang="en-US" sz="2400" b="1" dirty="0">
                <a:latin typeface="Times New Roman" pitchFamily="18" charset="0"/>
                <a:cs typeface="Times New Roman" pitchFamily="18" charset="0"/>
              </a:rPr>
              <a:t>servlet instance.</a:t>
            </a:r>
            <a:endParaRPr lang="en-IN" sz="2400" b="1" dirty="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5.Initialization </a:t>
            </a:r>
            <a:r>
              <a:rPr lang="en-US" sz="2400" b="1" dirty="0">
                <a:latin typeface="Times New Roman" pitchFamily="18" charset="0"/>
                <a:cs typeface="Times New Roman" pitchFamily="18" charset="0"/>
              </a:rPr>
              <a:t>by calling </a:t>
            </a:r>
            <a:r>
              <a:rPr lang="en-US" sz="2400" b="1" dirty="0" err="1">
                <a:latin typeface="Times New Roman" pitchFamily="18" charset="0"/>
                <a:cs typeface="Times New Roman" pitchFamily="18" charset="0"/>
              </a:rPr>
              <a:t>jspInit</a:t>
            </a:r>
            <a:r>
              <a:rPr lang="en-US" sz="2400" b="1" dirty="0">
                <a:latin typeface="Times New Roman" pitchFamily="18" charset="0"/>
                <a:cs typeface="Times New Roman" pitchFamily="18" charset="0"/>
              </a:rPr>
              <a:t>() method</a:t>
            </a:r>
            <a:endParaRPr lang="en-IN" sz="2400" b="1" dirty="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6.Request </a:t>
            </a:r>
            <a:r>
              <a:rPr lang="en-US" sz="2400" b="1" dirty="0">
                <a:latin typeface="Times New Roman" pitchFamily="18" charset="0"/>
                <a:cs typeface="Times New Roman" pitchFamily="18" charset="0"/>
              </a:rPr>
              <a:t>Processing by calling _</a:t>
            </a:r>
            <a:r>
              <a:rPr lang="en-US" sz="2400" b="1" dirty="0" err="1">
                <a:latin typeface="Times New Roman" pitchFamily="18" charset="0"/>
                <a:cs typeface="Times New Roman" pitchFamily="18" charset="0"/>
              </a:rPr>
              <a:t>jspService</a:t>
            </a:r>
            <a:r>
              <a:rPr lang="en-US" sz="2400" b="1" dirty="0">
                <a:latin typeface="Times New Roman" pitchFamily="18" charset="0"/>
                <a:cs typeface="Times New Roman" pitchFamily="18" charset="0"/>
              </a:rPr>
              <a:t>() method</a:t>
            </a:r>
            <a:endParaRPr lang="en-IN" sz="2400" b="1" dirty="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7.Destroying </a:t>
            </a:r>
            <a:r>
              <a:rPr lang="en-US" sz="2400" b="1" dirty="0">
                <a:latin typeface="Times New Roman" pitchFamily="18" charset="0"/>
                <a:cs typeface="Times New Roman" pitchFamily="18" charset="0"/>
              </a:rPr>
              <a:t>by calling </a:t>
            </a:r>
            <a:r>
              <a:rPr lang="en-US" sz="2400" b="1" dirty="0" err="1">
                <a:latin typeface="Times New Roman" pitchFamily="18" charset="0"/>
                <a:cs typeface="Times New Roman" pitchFamily="18" charset="0"/>
              </a:rPr>
              <a:t>jspDestroy</a:t>
            </a:r>
            <a:r>
              <a:rPr lang="en-US" sz="2400" b="1" dirty="0">
                <a:latin typeface="Times New Roman" pitchFamily="18" charset="0"/>
                <a:cs typeface="Times New Roman" pitchFamily="18" charset="0"/>
              </a:rPr>
              <a:t>() method</a:t>
            </a:r>
            <a:endParaRPr lang="en-IN" sz="2400" b="1" dirty="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a:t>
            </a:r>
            <a:endParaRPr lang="en-IN"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07239" cy="1143000"/>
          </a:xfrm>
        </p:spPr>
        <p:txBody>
          <a:bodyPr>
            <a:normAutofit/>
          </a:bodyPr>
          <a:lstStyle/>
          <a:p>
            <a:r>
              <a:rPr lang="en-US" sz="3600" b="1" dirty="0">
                <a:solidFill>
                  <a:schemeClr val="accent2">
                    <a:lumMod val="75000"/>
                  </a:schemeClr>
                </a:solidFill>
                <a:latin typeface="Times New Roman" pitchFamily="18" charset="0"/>
                <a:cs typeface="Times New Roman" pitchFamily="18" charset="0"/>
              </a:rPr>
              <a:t>JSP Processing</a:t>
            </a:r>
            <a:endParaRPr lang="en-IN" sz="3600" b="1" dirty="0">
              <a:solidFill>
                <a:schemeClr val="accent2">
                  <a:lumMod val="75000"/>
                </a:schemeClr>
              </a:solidFill>
              <a:latin typeface="Times New Roman" pitchFamily="18" charset="0"/>
              <a:cs typeface="Times New Roman" pitchFamily="18" charset="0"/>
            </a:endParaRPr>
          </a:p>
        </p:txBody>
      </p:sp>
      <p:pic>
        <p:nvPicPr>
          <p:cNvPr id="4" name="Content Placeholder 3" descr="jsp servlet engine"/>
          <p:cNvPicPr>
            <a:picLocks noGrp="1"/>
          </p:cNvPicPr>
          <p:nvPr>
            <p:ph idx="1"/>
          </p:nvPr>
        </p:nvPicPr>
        <p:blipFill>
          <a:blip r:embed="rId2"/>
          <a:srcRect/>
          <a:stretch>
            <a:fillRect/>
          </a:stretch>
        </p:blipFill>
        <p:spPr bwMode="auto">
          <a:xfrm>
            <a:off x="714348" y="1500174"/>
            <a:ext cx="7643866" cy="5000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latin typeface="Times New Roman" pitchFamily="18" charset="0"/>
                <a:cs typeface="Times New Roman" pitchFamily="18" charset="0"/>
              </a:rPr>
              <a:t>JSP Processing</a:t>
            </a:r>
            <a:endParaRPr lang="en-IN" dirty="0"/>
          </a:p>
        </p:txBody>
      </p:sp>
      <p:sp>
        <p:nvSpPr>
          <p:cNvPr id="3" name="Content Placeholder 2"/>
          <p:cNvSpPr>
            <a:spLocks noGrp="1"/>
          </p:cNvSpPr>
          <p:nvPr>
            <p:ph idx="1"/>
          </p:nvPr>
        </p:nvSpPr>
        <p:spPr>
          <a:xfrm>
            <a:off x="457200" y="1600200"/>
            <a:ext cx="8229600" cy="4900634"/>
          </a:xfrm>
        </p:spPr>
        <p:txBody>
          <a:bodyPr>
            <a:normAutofit/>
          </a:bodyPr>
          <a:lstStyle/>
          <a:p>
            <a:pPr algn="just">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below steps that are required to process JSP Page –</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1.Web </a:t>
            </a:r>
            <a:r>
              <a:rPr lang="en-US" sz="2400" dirty="0">
                <a:latin typeface="Times New Roman" pitchFamily="18" charset="0"/>
                <a:cs typeface="Times New Roman" pitchFamily="18" charset="0"/>
              </a:rPr>
              <a:t>browser sends an HTTP request to the web server requesting JSP page.</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2.Web </a:t>
            </a:r>
            <a:r>
              <a:rPr lang="en-US" sz="2400" dirty="0">
                <a:latin typeface="Times New Roman" pitchFamily="18" charset="0"/>
                <a:cs typeface="Times New Roman" pitchFamily="18" charset="0"/>
              </a:rPr>
              <a:t>server recognizes that the HTTP request by web browser is for JSP page by checking the extension of the file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.jsp)</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3.Web </a:t>
            </a:r>
            <a:r>
              <a:rPr lang="en-US" sz="2400" dirty="0">
                <a:latin typeface="Times New Roman" pitchFamily="18" charset="0"/>
                <a:cs typeface="Times New Roman" pitchFamily="18" charset="0"/>
              </a:rPr>
              <a:t>server forwards HTTP Request to JSP engine.</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4.JSP </a:t>
            </a:r>
            <a:r>
              <a:rPr lang="en-US" sz="2400" dirty="0">
                <a:latin typeface="Times New Roman" pitchFamily="18" charset="0"/>
                <a:cs typeface="Times New Roman" pitchFamily="18" charset="0"/>
              </a:rPr>
              <a:t>engine loads the JSP page from disk and converts it into a servlet</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5.JSP </a:t>
            </a:r>
            <a:r>
              <a:rPr lang="en-US" sz="2400" dirty="0">
                <a:latin typeface="Times New Roman" pitchFamily="18" charset="0"/>
                <a:cs typeface="Times New Roman" pitchFamily="18" charset="0"/>
              </a:rPr>
              <a:t>engine then compiles the servlet into an executable class and forward original request to a servlet engine.</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6.Servlet </a:t>
            </a:r>
            <a:r>
              <a:rPr lang="en-US" sz="2400" dirty="0">
                <a:latin typeface="Times New Roman" pitchFamily="18" charset="0"/>
                <a:cs typeface="Times New Roman" pitchFamily="18" charset="0"/>
              </a:rPr>
              <a:t>engine loads and executes the Servlet class.</a:t>
            </a:r>
            <a:endParaRPr lang="en-IN" sz="2400" dirty="0">
              <a:latin typeface="Times New Roman" pitchFamily="18" charset="0"/>
              <a:cs typeface="Times New Roman" pitchFamily="18" charset="0"/>
            </a:endParaRPr>
          </a:p>
          <a:p>
            <a:endParaRPr lang="en-IN" sz="3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latin typeface="Times New Roman" pitchFamily="18" charset="0"/>
                <a:cs typeface="Times New Roman" pitchFamily="18" charset="0"/>
              </a:rPr>
              <a:t>JSP Processing</a:t>
            </a:r>
            <a:endParaRPr lang="en-IN" dirty="0"/>
          </a:p>
        </p:txBody>
      </p:sp>
      <p:sp>
        <p:nvSpPr>
          <p:cNvPr id="3" name="Content Placeholder 2"/>
          <p:cNvSpPr>
            <a:spLocks noGrp="1"/>
          </p:cNvSpPr>
          <p:nvPr>
            <p:ph idx="1"/>
          </p:nvPr>
        </p:nvSpPr>
        <p:spPr/>
        <p:txBody>
          <a:bodyPr>
            <a:normAutofit/>
          </a:bodyPr>
          <a:lstStyle/>
          <a:p>
            <a:pPr lvl="0" algn="just">
              <a:buNone/>
            </a:pPr>
            <a:r>
              <a:rPr lang="en-US" sz="2400" dirty="0" smtClean="0">
                <a:latin typeface="Times New Roman" pitchFamily="18" charset="0"/>
                <a:cs typeface="Times New Roman" pitchFamily="18" charset="0"/>
              </a:rPr>
              <a:t>7. Servlet </a:t>
            </a:r>
            <a:r>
              <a:rPr lang="en-US" sz="2400" dirty="0">
                <a:latin typeface="Times New Roman" pitchFamily="18" charset="0"/>
                <a:cs typeface="Times New Roman" pitchFamily="18" charset="0"/>
              </a:rPr>
              <a:t>produces an output in HTML format</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8. Output </a:t>
            </a:r>
            <a:r>
              <a:rPr lang="en-US" sz="2400" dirty="0">
                <a:latin typeface="Times New Roman" pitchFamily="18" charset="0"/>
                <a:cs typeface="Times New Roman" pitchFamily="18" charset="0"/>
              </a:rPr>
              <a:t>produced by servlet engine is then passes to the web server inside an HTTP response.</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9. Web </a:t>
            </a:r>
            <a:r>
              <a:rPr lang="en-US" sz="2400" dirty="0">
                <a:latin typeface="Times New Roman" pitchFamily="18" charset="0"/>
                <a:cs typeface="Times New Roman" pitchFamily="18" charset="0"/>
              </a:rPr>
              <a:t>server sends the HTTP response to Web browser in the form of static HTML content.</a:t>
            </a:r>
            <a:endParaRPr lang="en-IN" sz="2400" dirty="0">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10. Web </a:t>
            </a:r>
            <a:r>
              <a:rPr lang="en-US" sz="2400" dirty="0">
                <a:latin typeface="Times New Roman" pitchFamily="18" charset="0"/>
                <a:cs typeface="Times New Roman" pitchFamily="18" charset="0"/>
              </a:rPr>
              <a:t>browser loads the static page into the browser and thus user can view the dynamically generated page.</a:t>
            </a:r>
            <a:endParaRPr lang="en-IN" sz="24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solidFill>
                  <a:schemeClr val="accent2">
                    <a:lumMod val="50000"/>
                  </a:schemeClr>
                </a:solidFill>
                <a:latin typeface="Times New Roman" pitchFamily="18" charset="0"/>
                <a:cs typeface="Times New Roman" pitchFamily="18" charset="0"/>
              </a:rPr>
              <a:t>JSP Page Anatomy</a:t>
            </a:r>
            <a:r>
              <a:rPr lang="en-IN" sz="3600" b="1" dirty="0">
                <a:solidFill>
                  <a:schemeClr val="accent2">
                    <a:lumMod val="50000"/>
                  </a:schemeClr>
                </a:solidFill>
                <a:latin typeface="Times New Roman" pitchFamily="18" charset="0"/>
                <a:cs typeface="Times New Roman" pitchFamily="18" charset="0"/>
              </a:rPr>
              <a:t/>
            </a:r>
            <a:br>
              <a:rPr lang="en-IN" sz="3600" b="1" dirty="0">
                <a:solidFill>
                  <a:schemeClr val="accent2">
                    <a:lumMod val="50000"/>
                  </a:schemeClr>
                </a:solidFill>
                <a:latin typeface="Times New Roman" pitchFamily="18" charset="0"/>
                <a:cs typeface="Times New Roman" pitchFamily="18" charset="0"/>
              </a:rPr>
            </a:b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JSP page is made up of template data </a:t>
            </a:r>
            <a:r>
              <a:rPr lang="en-US" sz="2400" dirty="0" smtClean="0">
                <a:latin typeface="Times New Roman" pitchFamily="18" charset="0"/>
                <a:cs typeface="Times New Roman" pitchFamily="18" charset="0"/>
              </a:rPr>
              <a:t>and/or syntactic </a:t>
            </a:r>
            <a:r>
              <a:rPr lang="en-US" sz="2400" dirty="0">
                <a:latin typeface="Times New Roman" pitchFamily="18" charset="0"/>
                <a:cs typeface="Times New Roman" pitchFamily="18" charset="0"/>
              </a:rPr>
              <a:t>elements, each of which can be composed of various components </a:t>
            </a:r>
            <a:r>
              <a:rPr lang="en-US" sz="2400" dirty="0" smtClean="0">
                <a:latin typeface="Times New Roman" pitchFamily="18" charset="0"/>
                <a:cs typeface="Times New Roman" pitchFamily="18" charset="0"/>
              </a:rPr>
              <a:t>as:</a:t>
            </a:r>
          </a:p>
          <a:p>
            <a:r>
              <a:rPr lang="en-US" sz="2400" dirty="0" smtClean="0">
                <a:latin typeface="Times New Roman" pitchFamily="18" charset="0"/>
                <a:cs typeface="Times New Roman" pitchFamily="18" charset="0"/>
              </a:rPr>
              <a:t>HTML</a:t>
            </a:r>
          </a:p>
          <a:p>
            <a:r>
              <a:rPr lang="en-US" sz="2400" dirty="0" smtClean="0">
                <a:latin typeface="Times New Roman" pitchFamily="18" charset="0"/>
                <a:cs typeface="Times New Roman" pitchFamily="18" charset="0"/>
              </a:rPr>
              <a:t>XML</a:t>
            </a:r>
          </a:p>
          <a:p>
            <a:r>
              <a:rPr lang="en-US" sz="2400" dirty="0" smtClean="0">
                <a:latin typeface="Times New Roman" pitchFamily="18" charset="0"/>
                <a:cs typeface="Times New Roman" pitchFamily="18" charset="0"/>
              </a:rPr>
              <a:t>Text</a:t>
            </a:r>
          </a:p>
          <a:p>
            <a:r>
              <a:rPr lang="en-US" sz="2400" dirty="0" smtClean="0">
                <a:latin typeface="Times New Roman" pitchFamily="18" charset="0"/>
                <a:cs typeface="Times New Roman" pitchFamily="18" charset="0"/>
              </a:rPr>
              <a:t>Expression Language</a:t>
            </a:r>
          </a:p>
          <a:p>
            <a:r>
              <a:rPr lang="en-US" sz="2400" dirty="0" err="1" smtClean="0">
                <a:latin typeface="Times New Roman" pitchFamily="18" charset="0"/>
                <a:cs typeface="Times New Roman" pitchFamily="18" charset="0"/>
              </a:rPr>
              <a:t>Scriplet</a:t>
            </a:r>
            <a:r>
              <a:rPr lang="en-US" sz="2400" dirty="0" smtClean="0">
                <a:latin typeface="Times New Roman" pitchFamily="18" charset="0"/>
                <a:cs typeface="Times New Roman" pitchFamily="18" charset="0"/>
              </a:rPr>
              <a:t> Tags &amp; Custom Tags</a:t>
            </a:r>
          </a:p>
          <a:p>
            <a:r>
              <a:rPr lang="en-US" sz="2400" dirty="0" smtClean="0">
                <a:latin typeface="Times New Roman" pitchFamily="18" charset="0"/>
                <a:cs typeface="Times New Roman" pitchFamily="18" charset="0"/>
              </a:rPr>
              <a:t>Directives</a:t>
            </a:r>
          </a:p>
          <a:p>
            <a:r>
              <a:rPr lang="en-US" sz="2400" dirty="0">
                <a:latin typeface="Times New Roman" pitchFamily="18" charset="0"/>
                <a:cs typeface="Times New Roman" pitchFamily="18" charset="0"/>
              </a:rPr>
              <a:t>J</a:t>
            </a:r>
            <a:r>
              <a:rPr lang="en-US" sz="2400" dirty="0" smtClean="0">
                <a:latin typeface="Times New Roman" pitchFamily="18" charset="0"/>
                <a:cs typeface="Times New Roman" pitchFamily="18" charset="0"/>
              </a:rPr>
              <a:t>ava Beans and etc…</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1155</Words>
  <Application>Microsoft Office PowerPoint</Application>
  <PresentationFormat>On-screen Show (4:3)</PresentationFormat>
  <Paragraphs>199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JSP  </vt:lpstr>
      <vt:lpstr>In the end a JSP becomes a Servlet </vt:lpstr>
      <vt:lpstr>Advantage of JSP over Servlet </vt:lpstr>
      <vt:lpstr>Lifecycle of JSP </vt:lpstr>
      <vt:lpstr>Lifecycle of JSP</vt:lpstr>
      <vt:lpstr>JSP Processing</vt:lpstr>
      <vt:lpstr>JSP Processing</vt:lpstr>
      <vt:lpstr>JSP Processing</vt:lpstr>
      <vt:lpstr>JSP Page Anatomy </vt:lpstr>
      <vt:lpstr>JSP Page Anatomy</vt:lpstr>
      <vt:lpstr>JSP Scriptlet tag (Scripting elements) </vt:lpstr>
      <vt:lpstr>JSP scriptlet tag </vt:lpstr>
      <vt:lpstr>JSP expression tag </vt:lpstr>
      <vt:lpstr>JSP Declaration Tag </vt:lpstr>
      <vt:lpstr>Example of JSP declaration tag that declares field</vt:lpstr>
      <vt:lpstr>JSP Implicit Objects </vt:lpstr>
      <vt:lpstr> List of the 9 implicit objects </vt:lpstr>
      <vt:lpstr>JSP - Expression Language (EL) </vt:lpstr>
      <vt:lpstr>JSP - Expression Language (EL)</vt:lpstr>
      <vt:lpstr>JSP - Expression Language (EL)</vt:lpstr>
      <vt:lpstr>JSP - Expression Language (EL)</vt:lpstr>
      <vt:lpstr>JSP - Expression Language (EL)</vt:lpstr>
      <vt:lpstr>MVC in JSP </vt:lpstr>
      <vt:lpstr>MVC in JSP</vt:lpstr>
      <vt:lpstr>JSP - Exception Handling </vt:lpstr>
      <vt:lpstr>JSP - Exception Handling </vt:lpstr>
      <vt:lpstr>Using Exception Object </vt:lpstr>
      <vt:lpstr>Example of Exception Object</vt:lpstr>
      <vt:lpstr>Error Handling JSP Page</vt:lpstr>
      <vt:lpstr>Using Try...Catch Block: </vt:lpstr>
      <vt:lpstr>Example of using Try-Catch Block</vt:lpstr>
      <vt:lpstr>Thanks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dc:title>
  <dc:creator>alok</dc:creator>
  <cp:lastModifiedBy>alok</cp:lastModifiedBy>
  <cp:revision>44</cp:revision>
  <dcterms:created xsi:type="dcterms:W3CDTF">2020-03-30T09:16:24Z</dcterms:created>
  <dcterms:modified xsi:type="dcterms:W3CDTF">2020-03-31T07:53:20Z</dcterms:modified>
</cp:coreProperties>
</file>