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496F4E-5AE5-458C-ADEC-258F8F3153D5}" type="datetimeFigureOut">
              <a:rPr lang="en-US" smtClean="0"/>
              <a:t>4/9/2020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96F4E-5AE5-458C-ADEC-258F8F3153D5}" type="datetimeFigureOut">
              <a:rPr lang="en-US" smtClean="0"/>
              <a:t>4/9/2020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96F4E-5AE5-458C-ADEC-258F8F3153D5}" type="datetimeFigureOut">
              <a:rPr lang="en-US" smtClean="0"/>
              <a:t>4/9/2020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96F4E-5AE5-458C-ADEC-258F8F3153D5}" type="datetimeFigureOut">
              <a:rPr lang="en-US" smtClean="0"/>
              <a:t>4/9/2020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496F4E-5AE5-458C-ADEC-258F8F3153D5}" type="datetimeFigureOut">
              <a:rPr lang="en-US" smtClean="0"/>
              <a:t>4/9/2020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496F4E-5AE5-458C-ADEC-258F8F3153D5}" type="datetimeFigureOut">
              <a:rPr lang="en-US" smtClean="0"/>
              <a:t>4/9/2020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496F4E-5AE5-458C-ADEC-258F8F3153D5}" type="datetimeFigureOut">
              <a:rPr lang="en-US" smtClean="0"/>
              <a:t>4/9/2020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496F4E-5AE5-458C-ADEC-258F8F3153D5}" type="datetimeFigureOut">
              <a:rPr lang="en-US" smtClean="0"/>
              <a:t>4/9/2020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96F4E-5AE5-458C-ADEC-258F8F3153D5}" type="datetimeFigureOut">
              <a:rPr lang="en-US" smtClean="0"/>
              <a:t>4/9/2020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96F4E-5AE5-458C-ADEC-258F8F3153D5}" type="datetimeFigureOut">
              <a:rPr lang="en-US" smtClean="0"/>
              <a:t>4/9/2020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96F4E-5AE5-458C-ADEC-258F8F3153D5}" type="datetimeFigureOut">
              <a:rPr lang="en-US" smtClean="0"/>
              <a:t>4/9/2020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3893E-9439-4F50-B908-FC5AF2EC73E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96F4E-5AE5-458C-ADEC-258F8F3153D5}" type="datetimeFigureOut">
              <a:rPr lang="en-US" smtClean="0"/>
              <a:t>4/9/2020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3893E-9439-4F50-B908-FC5AF2EC73E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685800" y="428605"/>
            <a:ext cx="7772400" cy="642941"/>
          </a:xfrm>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Package in java</a:t>
            </a:r>
            <a:endParaRPr lang="en-IN" sz="3600" dirty="0">
              <a:solidFill>
                <a:schemeClr val="accent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500034" y="1142984"/>
            <a:ext cx="8286808" cy="5286412"/>
          </a:xfrm>
        </p:spPr>
        <p:txBody>
          <a:bodyPr>
            <a:normAutofit/>
          </a:bodyPr>
          <a:lstStyle/>
          <a:p>
            <a:pPr algn="just"/>
            <a:r>
              <a:rPr lang="en-IN" sz="2400" dirty="0">
                <a:solidFill>
                  <a:schemeClr val="tx1"/>
                </a:solidFill>
                <a:latin typeface="Times New Roman" pitchFamily="18" charset="0"/>
                <a:cs typeface="Times New Roman" pitchFamily="18" charset="0"/>
              </a:rPr>
              <a:t>A package as the name suggests is a pack(group) of classes, interfaces and other </a:t>
            </a:r>
            <a:r>
              <a:rPr lang="en-IN" sz="2400" b="1" dirty="0">
                <a:solidFill>
                  <a:schemeClr val="tx1"/>
                </a:solidFill>
                <a:latin typeface="Times New Roman" pitchFamily="18" charset="0"/>
                <a:cs typeface="Times New Roman" pitchFamily="18" charset="0"/>
              </a:rPr>
              <a:t>packages. In java</a:t>
            </a:r>
            <a:r>
              <a:rPr lang="en-IN" sz="2400" dirty="0">
                <a:solidFill>
                  <a:schemeClr val="tx1"/>
                </a:solidFill>
                <a:latin typeface="Times New Roman" pitchFamily="18" charset="0"/>
                <a:cs typeface="Times New Roman" pitchFamily="18" charset="0"/>
              </a:rPr>
              <a:t> we use packages to organize our classes and </a:t>
            </a:r>
            <a:r>
              <a:rPr lang="en-IN" sz="2400" dirty="0" smtClean="0">
                <a:solidFill>
                  <a:schemeClr val="tx1"/>
                </a:solidFill>
                <a:latin typeface="Times New Roman" pitchFamily="18" charset="0"/>
                <a:cs typeface="Times New Roman" pitchFamily="18" charset="0"/>
              </a:rPr>
              <a:t>interfaces</a:t>
            </a:r>
            <a:r>
              <a:rPr lang="en-IN" sz="2400" b="1" u="sng" dirty="0" smtClean="0">
                <a:solidFill>
                  <a:schemeClr val="tx1"/>
                </a:solidFill>
                <a:latin typeface="Times New Roman" pitchFamily="18" charset="0"/>
                <a:cs typeface="Times New Roman" pitchFamily="18" charset="0"/>
              </a:rPr>
              <a:t>.</a:t>
            </a:r>
          </a:p>
          <a:p>
            <a:pPr algn="just"/>
            <a:r>
              <a:rPr lang="en-US" sz="2400" b="1" u="sng" dirty="0" smtClean="0">
                <a:solidFill>
                  <a:schemeClr val="tx1"/>
                </a:solidFill>
                <a:latin typeface="Times New Roman" pitchFamily="18" charset="0"/>
                <a:cs typeface="Times New Roman" pitchFamily="18" charset="0"/>
              </a:rPr>
              <a:t>Why we use package:</a:t>
            </a:r>
          </a:p>
          <a:p>
            <a:r>
              <a:rPr lang="en-IN" sz="2400" dirty="0" smtClean="0"/>
              <a:t>	</a:t>
            </a:r>
            <a:r>
              <a:rPr lang="en-IN" sz="2400" dirty="0" smtClean="0">
                <a:solidFill>
                  <a:schemeClr val="tx1"/>
                </a:solidFill>
                <a:latin typeface="Times New Roman" pitchFamily="18" charset="0"/>
                <a:cs typeface="Times New Roman" pitchFamily="18" charset="0"/>
              </a:rPr>
              <a:t>1)Java </a:t>
            </a:r>
            <a:r>
              <a:rPr lang="en-IN" sz="2400" dirty="0">
                <a:solidFill>
                  <a:schemeClr val="tx1"/>
                </a:solidFill>
                <a:latin typeface="Times New Roman" pitchFamily="18" charset="0"/>
                <a:cs typeface="Times New Roman" pitchFamily="18" charset="0"/>
              </a:rPr>
              <a:t>package is used to categorize the classes and </a:t>
            </a:r>
            <a:r>
              <a:rPr lang="en-IN" sz="2400" dirty="0" smtClean="0">
                <a:solidFill>
                  <a:schemeClr val="tx1"/>
                </a:solidFill>
                <a:latin typeface="Times New Roman" pitchFamily="18" charset="0"/>
                <a:cs typeface="Times New Roman" pitchFamily="18" charset="0"/>
              </a:rPr>
              <a:t>	interfaces </a:t>
            </a:r>
            <a:r>
              <a:rPr lang="en-IN" sz="2400" dirty="0">
                <a:solidFill>
                  <a:schemeClr val="tx1"/>
                </a:solidFill>
                <a:latin typeface="Times New Roman" pitchFamily="18" charset="0"/>
                <a:cs typeface="Times New Roman" pitchFamily="18" charset="0"/>
              </a:rPr>
              <a:t>so that they can be easily maintained.</a:t>
            </a:r>
          </a:p>
          <a:p>
            <a:r>
              <a:rPr lang="en-IN" sz="2400" dirty="0">
                <a:solidFill>
                  <a:schemeClr val="tx1"/>
                </a:solidFill>
                <a:latin typeface="Times New Roman" pitchFamily="18" charset="0"/>
                <a:cs typeface="Times New Roman" pitchFamily="18" charset="0"/>
              </a:rPr>
              <a:t>2) Java package provides access protection.</a:t>
            </a:r>
          </a:p>
          <a:p>
            <a:r>
              <a:rPr lang="en-IN" sz="2400" dirty="0">
                <a:solidFill>
                  <a:schemeClr val="tx1"/>
                </a:solidFill>
                <a:latin typeface="Times New Roman" pitchFamily="18" charset="0"/>
                <a:cs typeface="Times New Roman" pitchFamily="18" charset="0"/>
              </a:rPr>
              <a:t>3) Java package removes naming collision</a:t>
            </a:r>
            <a:r>
              <a:rPr lang="en-IN" sz="2400" dirty="0" smtClean="0">
                <a:solidFill>
                  <a:schemeClr val="tx1"/>
                </a:solidFill>
                <a:latin typeface="Times New Roman" pitchFamily="18" charset="0"/>
                <a:cs typeface="Times New Roman" pitchFamily="18" charset="0"/>
              </a:rPr>
              <a:t>.</a:t>
            </a:r>
          </a:p>
          <a:p>
            <a:pPr algn="l">
              <a:buFont typeface="Arial" pitchFamily="34" charset="0"/>
              <a:buChar char="•"/>
            </a:pPr>
            <a:r>
              <a:rPr lang="en-US" sz="2400" dirty="0" smtClean="0">
                <a:solidFill>
                  <a:schemeClr val="tx1"/>
                </a:solidFill>
                <a:latin typeface="Times New Roman" pitchFamily="18" charset="0"/>
                <a:cs typeface="Times New Roman" pitchFamily="18" charset="0"/>
              </a:rPr>
              <a:t>So by using package, we can create classes by same name and no naming collision are there. We can store it in different package and provide access control.</a:t>
            </a:r>
            <a:endParaRPr lang="en-IN" sz="2400" dirty="0" smtClean="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Types of packages</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401080" cy="5500726"/>
          </a:xfrm>
        </p:spPr>
        <p:txBody>
          <a:bodyPr>
            <a:normAutofit/>
          </a:bodyPr>
          <a:lstStyle/>
          <a:p>
            <a:r>
              <a:rPr lang="en-IN" sz="2400" dirty="0" smtClean="0">
                <a:solidFill>
                  <a:schemeClr val="tx1"/>
                </a:solidFill>
                <a:latin typeface="Times New Roman" pitchFamily="18" charset="0"/>
                <a:cs typeface="Times New Roman" pitchFamily="18" charset="0"/>
              </a:rPr>
              <a:t>Package in java can be categorized in two form, built-in package and user-defined package.</a:t>
            </a:r>
          </a:p>
          <a:p>
            <a:endParaRPr lang="en-US" sz="2400" b="1" dirty="0">
              <a:latin typeface="Times New Roman" pitchFamily="18" charset="0"/>
              <a:cs typeface="Times New Roman" pitchFamily="18" charset="0"/>
            </a:endParaRPr>
          </a:p>
          <a:p>
            <a:endParaRPr lang="en-US" sz="2400" b="1" dirty="0" smtClean="0">
              <a:solidFill>
                <a:schemeClr val="tx1"/>
              </a:solidFill>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smtClean="0">
              <a:solidFill>
                <a:schemeClr val="tx1"/>
              </a:solidFill>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smtClean="0">
              <a:solidFill>
                <a:schemeClr val="tx1"/>
              </a:solidFill>
              <a:latin typeface="Times New Roman" pitchFamily="18" charset="0"/>
              <a:cs typeface="Times New Roman" pitchFamily="18" charset="0"/>
            </a:endParaRPr>
          </a:p>
          <a:p>
            <a:pPr marL="457200" indent="-457200">
              <a:buFont typeface="+mj-lt"/>
              <a:buAutoNum type="arabicPeriod"/>
            </a:pPr>
            <a:r>
              <a:rPr lang="en-US" sz="2400" b="1" u="sng" dirty="0" smtClean="0">
                <a:solidFill>
                  <a:schemeClr val="tx1"/>
                </a:solidFill>
                <a:latin typeface="Times New Roman" pitchFamily="18" charset="0"/>
                <a:cs typeface="Times New Roman" pitchFamily="18" charset="0"/>
              </a:rPr>
              <a:t>Built In </a:t>
            </a:r>
            <a:r>
              <a:rPr lang="en-US" sz="2400" b="1" u="sng" dirty="0" err="1" smtClean="0">
                <a:solidFill>
                  <a:schemeClr val="tx1"/>
                </a:solidFill>
                <a:latin typeface="Times New Roman" pitchFamily="18" charset="0"/>
                <a:cs typeface="Times New Roman" pitchFamily="18" charset="0"/>
              </a:rPr>
              <a:t>Package:</a:t>
            </a:r>
            <a:r>
              <a:rPr lang="en-US" sz="2400" dirty="0" err="1" smtClean="0">
                <a:solidFill>
                  <a:schemeClr val="tx1"/>
                </a:solidFill>
                <a:latin typeface="Times New Roman" pitchFamily="18" charset="0"/>
                <a:cs typeface="Times New Roman" pitchFamily="18" charset="0"/>
              </a:rPr>
              <a:t>They</a:t>
            </a:r>
            <a:r>
              <a:rPr lang="en-US" sz="2400" dirty="0" smtClean="0">
                <a:solidFill>
                  <a:schemeClr val="tx1"/>
                </a:solidFill>
                <a:latin typeface="Times New Roman" pitchFamily="18" charset="0"/>
                <a:cs typeface="Times New Roman" pitchFamily="18" charset="0"/>
              </a:rPr>
              <a:t> are already built in standard java </a:t>
            </a:r>
            <a:r>
              <a:rPr lang="en-US" sz="2400" dirty="0" err="1" smtClean="0">
                <a:solidFill>
                  <a:schemeClr val="tx1"/>
                </a:solidFill>
                <a:latin typeface="Times New Roman" pitchFamily="18" charset="0"/>
                <a:cs typeface="Times New Roman" pitchFamily="18" charset="0"/>
              </a:rPr>
              <a:t>package.Eg</a:t>
            </a:r>
            <a:r>
              <a:rPr lang="en-US" sz="2400" dirty="0" smtClean="0">
                <a:solidFill>
                  <a:schemeClr val="tx1"/>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t>
            </a:r>
            <a:r>
              <a:rPr lang="en-US" sz="2400" dirty="0" err="1" smtClean="0">
                <a:solidFill>
                  <a:schemeClr val="tx1"/>
                </a:solidFill>
                <a:latin typeface="Times New Roman" pitchFamily="18" charset="0"/>
                <a:cs typeface="Times New Roman" pitchFamily="18" charset="0"/>
              </a:rPr>
              <a:t>ang,io,awt,applet,utill,net</a:t>
            </a:r>
            <a:r>
              <a:rPr lang="en-US" sz="2400" dirty="0" smtClean="0">
                <a:solidFill>
                  <a:schemeClr val="tx1"/>
                </a:solidFill>
                <a:latin typeface="Times New Roman" pitchFamily="18" charset="0"/>
                <a:cs typeface="Times New Roman" pitchFamily="18" charset="0"/>
              </a:rPr>
              <a:t> etc…Other included later in java editions..</a:t>
            </a:r>
          </a:p>
          <a:p>
            <a:pPr marL="457200" indent="-457200">
              <a:buFont typeface="+mj-lt"/>
              <a:buAutoNum type="arabicPeriod"/>
            </a:pPr>
            <a:r>
              <a:rPr lang="en-US" sz="2400" b="1" u="sng" dirty="0" smtClean="0">
                <a:latin typeface="Times New Roman" pitchFamily="18" charset="0"/>
                <a:cs typeface="Times New Roman" pitchFamily="18" charset="0"/>
              </a:rPr>
              <a:t>User Defined </a:t>
            </a:r>
            <a:r>
              <a:rPr lang="en-US" sz="2400" b="1" u="sng" dirty="0" err="1" smtClean="0">
                <a:latin typeface="Times New Roman" pitchFamily="18" charset="0"/>
                <a:cs typeface="Times New Roman" pitchFamily="18" charset="0"/>
              </a:rPr>
              <a:t>Package</a:t>
            </a:r>
            <a:r>
              <a:rPr lang="en-US" sz="2400" dirty="0" err="1" smtClean="0">
                <a:latin typeface="Times New Roman" pitchFamily="18" charset="0"/>
                <a:cs typeface="Times New Roman" pitchFamily="18" charset="0"/>
              </a:rPr>
              <a:t>:They</a:t>
            </a:r>
            <a:r>
              <a:rPr lang="en-US" sz="2400" dirty="0" smtClean="0">
                <a:latin typeface="Times New Roman" pitchFamily="18" charset="0"/>
                <a:cs typeface="Times New Roman" pitchFamily="18" charset="0"/>
              </a:rPr>
              <a:t> are created by java users by using built-in packages.</a:t>
            </a:r>
            <a:endParaRPr lang="en-IN" sz="2400" dirty="0" smtClean="0">
              <a:solidFill>
                <a:schemeClr val="tx1"/>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6" name="Picture 5" descr="packages.png"/>
          <p:cNvPicPr>
            <a:picLocks noChangeAspect="1"/>
          </p:cNvPicPr>
          <p:nvPr/>
        </p:nvPicPr>
        <p:blipFill>
          <a:blip r:embed="rId2"/>
          <a:stretch>
            <a:fillRect/>
          </a:stretch>
        </p:blipFill>
        <p:spPr>
          <a:xfrm>
            <a:off x="1071538" y="1928802"/>
            <a:ext cx="6858048" cy="24288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sz="3600" dirty="0" smtClean="0">
                <a:solidFill>
                  <a:schemeClr val="accent2">
                    <a:lumMod val="50000"/>
                  </a:schemeClr>
                </a:solidFill>
                <a:latin typeface="Times New Roman" pitchFamily="18" charset="0"/>
                <a:cs typeface="Times New Roman" pitchFamily="18" charset="0"/>
              </a:rPr>
              <a:t>Advantage  of package</a:t>
            </a:r>
            <a:endParaRPr lang="en-IN" sz="3600" dirty="0">
              <a:solidFill>
                <a:schemeClr val="accent2">
                  <a:lumMod val="50000"/>
                </a:schemeClr>
              </a:solidFill>
              <a:latin typeface="Times New Roman" pitchFamily="18" charset="0"/>
              <a:cs typeface="Times New Roman" pitchFamily="18" charset="0"/>
            </a:endParaRPr>
          </a:p>
        </p:txBody>
      </p:sp>
      <p:pic>
        <p:nvPicPr>
          <p:cNvPr id="4" name="Content Placeholder 3" descr="advantage of package.htm"/>
          <p:cNvPicPr>
            <a:picLocks noGrp="1" noChangeAspect="1"/>
          </p:cNvPicPr>
          <p:nvPr>
            <p:ph idx="1"/>
          </p:nvPr>
        </p:nvPicPr>
        <p:blipFill>
          <a:blip r:embed="rId2"/>
          <a:stretch>
            <a:fillRect/>
          </a:stretch>
        </p:blipFill>
        <p:spPr>
          <a:xfrm>
            <a:off x="357158" y="285728"/>
            <a:ext cx="8572559" cy="635798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smtClean="0">
                <a:solidFill>
                  <a:schemeClr val="accent2">
                    <a:lumMod val="50000"/>
                  </a:schemeClr>
                </a:solidFill>
                <a:latin typeface="Times New Roman" pitchFamily="18" charset="0"/>
                <a:cs typeface="Times New Roman" pitchFamily="18" charset="0"/>
              </a:rPr>
              <a:t>How to create a package(user defined)</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85720" y="785794"/>
            <a:ext cx="8643998" cy="5786478"/>
          </a:xfrm>
        </p:spPr>
        <p:txBody>
          <a:bodyPr>
            <a:normAutofit fontScale="92500" lnSpcReduction="10000"/>
          </a:bodyPr>
          <a:lstStyle/>
          <a:p>
            <a:pPr>
              <a:buNone/>
            </a:pPr>
            <a:r>
              <a:rPr lang="en-US" sz="2400" b="1" u="sng" dirty="0" smtClean="0">
                <a:latin typeface="Times New Roman" pitchFamily="18" charset="0"/>
                <a:cs typeface="Times New Roman" pitchFamily="18" charset="0"/>
              </a:rPr>
              <a:t>Syntax:-To create a package</a:t>
            </a:r>
          </a:p>
          <a:p>
            <a:pPr>
              <a:buNone/>
            </a:pPr>
            <a:r>
              <a:rPr lang="en-US" sz="2400" dirty="0" smtClean="0">
                <a:latin typeface="Times New Roman" pitchFamily="18" charset="0"/>
                <a:cs typeface="Times New Roman" pitchFamily="18" charset="0"/>
              </a:rPr>
              <a:t>package packagename</a:t>
            </a:r>
          </a:p>
          <a:p>
            <a:pPr>
              <a:buNone/>
            </a:pP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ublic class </a:t>
            </a:r>
            <a:r>
              <a:rPr lang="en-US" sz="2400" dirty="0" err="1" smtClean="0">
                <a:latin typeface="Times New Roman" pitchFamily="18" charset="0"/>
                <a:cs typeface="Times New Roman" pitchFamily="18" charset="0"/>
              </a:rPr>
              <a:t>classname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methods </a:t>
            </a:r>
            <a:r>
              <a:rPr lang="en-US" sz="2400" dirty="0" err="1" smtClean="0">
                <a:latin typeface="Times New Roman" pitchFamily="18" charset="0"/>
                <a:cs typeface="Times New Roman" pitchFamily="18" charset="0"/>
              </a:rPr>
              <a:t>defination</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a:t>
            </a:r>
          </a:p>
          <a:p>
            <a:pPr>
              <a:buNone/>
            </a:pPr>
            <a:r>
              <a:rPr lang="en-US" sz="2400" b="1" u="sng" dirty="0" smtClean="0">
                <a:latin typeface="Times New Roman" pitchFamily="18" charset="0"/>
                <a:cs typeface="Times New Roman" pitchFamily="18" charset="0"/>
              </a:rPr>
              <a:t>Example:</a:t>
            </a:r>
          </a:p>
          <a:p>
            <a:pPr>
              <a:buNone/>
            </a:pP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ackage a</a:t>
            </a:r>
          </a:p>
          <a:p>
            <a:pPr>
              <a:buNone/>
            </a:pP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ublic class AA</a:t>
            </a:r>
          </a:p>
          <a:p>
            <a:pPr>
              <a:buNone/>
            </a:pPr>
            <a:r>
              <a:rPr lang="en-US" sz="2400" dirty="0" smtClean="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ublic void display()</a:t>
            </a:r>
          </a:p>
          <a:p>
            <a:pPr>
              <a:buNone/>
            </a:pPr>
            <a:r>
              <a:rPr lang="en-US" sz="2400"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(“we are using class AA of package a”);</a:t>
            </a:r>
          </a:p>
          <a:p>
            <a:pPr>
              <a:buNone/>
            </a:pPr>
            <a:r>
              <a:rPr lang="en-US" sz="2400" dirty="0" smtClean="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86808" cy="714380"/>
          </a:xfrm>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How to access/use the package</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472518" cy="5214974"/>
          </a:xfrm>
        </p:spPr>
        <p:txBody>
          <a:bodyPr>
            <a:normAutofit lnSpcReduction="10000"/>
          </a:bodyPr>
          <a:lstStyle/>
          <a:p>
            <a:pPr>
              <a:buNone/>
            </a:pPr>
            <a:r>
              <a:rPr lang="en-US" sz="2400" b="1" u="sng" dirty="0" smtClean="0">
                <a:latin typeface="Times New Roman" pitchFamily="18" charset="0"/>
                <a:cs typeface="Times New Roman" pitchFamily="18" charset="0"/>
              </a:rPr>
              <a:t>Syntax:</a:t>
            </a:r>
          </a:p>
          <a:p>
            <a:pPr>
              <a:buNone/>
            </a:pPr>
            <a:r>
              <a:rPr lang="en-US" sz="2400" dirty="0" smtClean="0">
                <a:latin typeface="Times New Roman" pitchFamily="18" charset="0"/>
                <a:cs typeface="Times New Roman" pitchFamily="18" charset="0"/>
              </a:rPr>
              <a:t>Import  packagename..class;//for particular class of package</a:t>
            </a:r>
          </a:p>
          <a:p>
            <a:pPr>
              <a:buNone/>
            </a:pPr>
            <a:r>
              <a:rPr lang="en-US" sz="2400" dirty="0" smtClean="0">
                <a:latin typeface="Times New Roman" pitchFamily="18" charset="0"/>
                <a:cs typeface="Times New Roman" pitchFamily="18" charset="0"/>
              </a:rPr>
              <a:t>Or</a:t>
            </a:r>
          </a:p>
          <a:p>
            <a:pPr>
              <a:buNone/>
            </a:pPr>
            <a:r>
              <a:rPr lang="en-US" sz="2400" dirty="0" smtClean="0">
                <a:latin typeface="Times New Roman" pitchFamily="18" charset="0"/>
                <a:cs typeface="Times New Roman" pitchFamily="18" charset="0"/>
              </a:rPr>
              <a:t>Import  packagename.*;//for all the classes in package</a:t>
            </a:r>
          </a:p>
          <a:p>
            <a:pPr>
              <a:buNone/>
            </a:pPr>
            <a:r>
              <a:rPr lang="en-US" sz="2400" b="1" u="sng" dirty="0" smtClean="0">
                <a:latin typeface="Times New Roman" pitchFamily="18" charset="0"/>
                <a:cs typeface="Times New Roman" pitchFamily="18" charset="0"/>
              </a:rPr>
              <a:t>Example:</a:t>
            </a:r>
          </a:p>
          <a:p>
            <a:pPr>
              <a:buNone/>
            </a:pPr>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mport </a:t>
            </a:r>
            <a:r>
              <a:rPr lang="en-IN" sz="2400" dirty="0" smtClean="0">
                <a:latin typeface="Times New Roman" pitchFamily="18" charset="0"/>
                <a:cs typeface="Times New Roman" pitchFamily="18" charset="0"/>
              </a:rPr>
              <a:t>a.*;</a:t>
            </a:r>
            <a:r>
              <a:rPr lang="en-IN" sz="2400" dirty="0">
                <a:latin typeface="Times New Roman" pitchFamily="18" charset="0"/>
                <a:cs typeface="Times New Roman" pitchFamily="18" charset="0"/>
              </a:rPr>
              <a:t>    </a:t>
            </a:r>
          </a:p>
          <a:p>
            <a:pPr>
              <a:buNone/>
            </a:pPr>
            <a:r>
              <a:rPr lang="en-IN" sz="2400" b="1" dirty="0">
                <a:latin typeface="Times New Roman" pitchFamily="18" charset="0"/>
                <a:cs typeface="Times New Roman" pitchFamily="18" charset="0"/>
              </a:rPr>
              <a:t>class</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BB{</a:t>
            </a: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public</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static</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void</a:t>
            </a:r>
            <a:r>
              <a:rPr lang="en-IN" sz="2400" dirty="0">
                <a:latin typeface="Times New Roman" pitchFamily="18" charset="0"/>
                <a:cs typeface="Times New Roman" pitchFamily="18" charset="0"/>
              </a:rPr>
              <a:t> main(String </a:t>
            </a:r>
            <a:r>
              <a:rPr lang="en-IN" sz="2400" dirty="0" err="1">
                <a:latin typeface="Times New Roman" pitchFamily="18" charset="0"/>
                <a:cs typeface="Times New Roman" pitchFamily="18" charset="0"/>
              </a:rPr>
              <a:t>args</a:t>
            </a: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AA</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obj</a:t>
            </a:r>
            <a:r>
              <a:rPr lang="en-IN" sz="2400" dirty="0">
                <a:latin typeface="Times New Roman" pitchFamily="18" charset="0"/>
                <a:cs typeface="Times New Roman" pitchFamily="18" charset="0"/>
              </a:rPr>
              <a:t> = </a:t>
            </a:r>
            <a:r>
              <a:rPr lang="en-IN" sz="2400" b="1" dirty="0">
                <a:latin typeface="Times New Roman" pitchFamily="18" charset="0"/>
                <a:cs typeface="Times New Roman" pitchFamily="18" charset="0"/>
              </a:rPr>
              <a:t>new</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AA();</a:t>
            </a: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   </a:t>
            </a:r>
            <a:r>
              <a:rPr lang="en-IN" sz="2400" dirty="0" err="1" smtClean="0">
                <a:latin typeface="Times New Roman" pitchFamily="18" charset="0"/>
                <a:cs typeface="Times New Roman" pitchFamily="18" charset="0"/>
              </a:rPr>
              <a:t>obj.display</a:t>
            </a:r>
            <a:r>
              <a:rPr lang="en-IN" sz="2400" dirty="0" smtClean="0">
                <a:latin typeface="Times New Roman" pitchFamily="18" charset="0"/>
                <a:cs typeface="Times New Roman" pitchFamily="18" charset="0"/>
              </a:rPr>
              <a:t>();</a:t>
            </a:r>
            <a:r>
              <a:rPr lang="en-IN" sz="2400" dirty="0">
                <a:latin typeface="Times New Roman" pitchFamily="18" charset="0"/>
                <a:cs typeface="Times New Roman" pitchFamily="18" charset="0"/>
              </a:rPr>
              <a:t>  </a:t>
            </a:r>
          </a:p>
          <a:p>
            <a:pPr>
              <a:buNone/>
            </a:pPr>
            <a:r>
              <a:rPr lang="en-IN" sz="2400" dirty="0"/>
              <a:t>  }  </a:t>
            </a:r>
          </a:p>
          <a:p>
            <a:pPr>
              <a:buNone/>
            </a:pPr>
            <a:r>
              <a:rPr lang="en-IN" sz="2400" dirty="0"/>
              <a:t>}  </a:t>
            </a:r>
          </a:p>
          <a:p>
            <a:pPr>
              <a:buNone/>
            </a:pP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r>
              <a:rPr lang="en-US" sz="3600" dirty="0" smtClean="0">
                <a:solidFill>
                  <a:schemeClr val="accent2">
                    <a:lumMod val="50000"/>
                  </a:schemeClr>
                </a:solidFill>
                <a:latin typeface="Times New Roman" pitchFamily="18" charset="0"/>
                <a:cs typeface="Times New Roman" pitchFamily="18" charset="0"/>
              </a:rPr>
              <a:t>output</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85728"/>
            <a:ext cx="8229600" cy="5840435"/>
          </a:xfrm>
        </p:spPr>
        <p:txBody>
          <a:bodyPr>
            <a:normAutofit lnSpcReduction="10000"/>
          </a:bodyPr>
          <a:lstStyle/>
          <a:p>
            <a:endParaRPr lang="en-US" dirty="0" smtClean="0"/>
          </a:p>
          <a:p>
            <a:pPr algn="ctr">
              <a:buNone/>
            </a:pPr>
            <a:r>
              <a:rPr lang="en-US" sz="2400" dirty="0" smtClean="0">
                <a:latin typeface="Times New Roman" pitchFamily="18" charset="0"/>
                <a:cs typeface="Times New Roman" pitchFamily="18" charset="0"/>
              </a:rPr>
              <a:t>we are using class AA of package a.</a:t>
            </a:r>
          </a:p>
          <a:p>
            <a:pPr algn="ctr">
              <a:buNone/>
            </a:pPr>
            <a:r>
              <a:rPr lang="en-US" sz="3600" b="1" u="sng" dirty="0" smtClean="0">
                <a:solidFill>
                  <a:schemeClr val="accent2">
                    <a:lumMod val="50000"/>
                  </a:schemeClr>
                </a:solidFill>
                <a:latin typeface="Times New Roman" pitchFamily="18" charset="0"/>
                <a:cs typeface="Times New Roman" pitchFamily="18" charset="0"/>
              </a:rPr>
              <a:t>To add more class in same package</a:t>
            </a:r>
          </a:p>
          <a:p>
            <a:pPr algn="just">
              <a:buNone/>
            </a:pPr>
            <a:r>
              <a:rPr lang="en-US" sz="2400" dirty="0" smtClean="0">
                <a:latin typeface="Times New Roman" pitchFamily="18" charset="0"/>
                <a:cs typeface="Times New Roman" pitchFamily="18" charset="0"/>
              </a:rPr>
              <a:t>	As we know ,package is group of classes and classes are group of </a:t>
            </a:r>
            <a:r>
              <a:rPr lang="en-US" sz="2400" dirty="0" err="1" smtClean="0">
                <a:latin typeface="Times New Roman" pitchFamily="18" charset="0"/>
                <a:cs typeface="Times New Roman" pitchFamily="18" charset="0"/>
              </a:rPr>
              <a:t>methods.So</a:t>
            </a:r>
            <a:r>
              <a:rPr lang="en-US" sz="2400" dirty="0" smtClean="0">
                <a:latin typeface="Times New Roman" pitchFamily="18" charset="0"/>
                <a:cs typeface="Times New Roman" pitchFamily="18" charset="0"/>
              </a:rPr>
              <a:t> to add more classes in same package we make the class public.</a:t>
            </a:r>
          </a:p>
          <a:p>
            <a:pPr algn="just">
              <a:buNone/>
            </a:pPr>
            <a:r>
              <a:rPr lang="en-US" sz="2400" b="1" u="sng" dirty="0" smtClean="0">
                <a:latin typeface="Times New Roman" pitchFamily="18" charset="0"/>
                <a:cs typeface="Times New Roman" pitchFamily="18" charset="0"/>
              </a:rPr>
              <a:t>Example:</a:t>
            </a:r>
          </a:p>
          <a:p>
            <a:pPr algn="just">
              <a:buNone/>
            </a:pP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ackage  a</a:t>
            </a:r>
          </a:p>
          <a:p>
            <a:pPr algn="just">
              <a:buNone/>
            </a:pP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ublic class ZZ</a:t>
            </a:r>
          </a:p>
          <a:p>
            <a:pPr algn="just">
              <a:buNone/>
            </a:pPr>
            <a:r>
              <a:rPr lang="en-US" sz="2400" dirty="0" smtClean="0">
                <a:latin typeface="Times New Roman" pitchFamily="18" charset="0"/>
                <a:cs typeface="Times New Roman" pitchFamily="18" charset="0"/>
              </a:rPr>
              <a:t>{</a:t>
            </a:r>
          </a:p>
          <a:p>
            <a:pPr algn="just">
              <a:buNone/>
            </a:pP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ublic void show()</a:t>
            </a:r>
          </a:p>
          <a:p>
            <a:pPr algn="just">
              <a:buNone/>
            </a:pPr>
            <a:r>
              <a:rPr lang="en-US" sz="2400" dirty="0" smtClean="0">
                <a:latin typeface="Times New Roman" pitchFamily="18" charset="0"/>
                <a:cs typeface="Times New Roman" pitchFamily="18" charset="0"/>
              </a:rPr>
              <a:t>{</a:t>
            </a:r>
          </a:p>
          <a:p>
            <a:pPr algn="just">
              <a:buNone/>
            </a:pP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we are using class ZZ of package a”);</a:t>
            </a:r>
            <a:endParaRPr lang="en-US" sz="2400" dirty="0" smtClean="0">
              <a:latin typeface="Times New Roman" pitchFamily="18" charset="0"/>
              <a:cs typeface="Times New Roman" pitchFamily="18" charset="0"/>
            </a:endParaRPr>
          </a:p>
          <a:p>
            <a:pPr algn="just">
              <a:buNone/>
            </a:pP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Things to be Remember in Packages</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229600" cy="5054617"/>
          </a:xfrm>
        </p:spPr>
        <p:txBody>
          <a:bodyPr>
            <a:normAutofit/>
          </a:bodyPr>
          <a:lstStyle/>
          <a:p>
            <a:r>
              <a:rPr lang="en-US" sz="2400" dirty="0" smtClean="0">
                <a:latin typeface="Times New Roman" pitchFamily="18" charset="0"/>
                <a:cs typeface="Times New Roman" pitchFamily="18" charset="0"/>
              </a:rPr>
              <a:t>Package name of inbuilt package always start with small case letter.</a:t>
            </a:r>
          </a:p>
          <a:p>
            <a:r>
              <a:rPr lang="en-US" sz="2400" dirty="0" smtClean="0">
                <a:latin typeface="Times New Roman" pitchFamily="18" charset="0"/>
                <a:cs typeface="Times New Roman" pitchFamily="18" charset="0"/>
              </a:rPr>
              <a:t>In Package hierarchy ,package is always first statement.</a:t>
            </a:r>
          </a:p>
          <a:p>
            <a:pPr>
              <a:buNone/>
            </a:pPr>
            <a:r>
              <a:rPr lang="en-US" sz="2400" dirty="0" smtClean="0">
                <a:latin typeface="Times New Roman" pitchFamily="18" charset="0"/>
                <a:cs typeface="Times New Roman" pitchFamily="18" charset="0"/>
              </a:rPr>
              <a:t>	Ex: package packagename</a:t>
            </a:r>
          </a:p>
          <a:p>
            <a:r>
              <a:rPr lang="en-US" sz="2400" dirty="0" smtClean="0">
                <a:latin typeface="Times New Roman" pitchFamily="18" charset="0"/>
                <a:cs typeface="Times New Roman" pitchFamily="18" charset="0"/>
              </a:rPr>
              <a:t>We have to add one class at time. So that we make it public and compile with the same name. To add another class we make that class public and compile with that class name.</a:t>
            </a:r>
          </a:p>
          <a:p>
            <a:r>
              <a:rPr lang="en-US" sz="2400" dirty="0" smtClean="0">
                <a:latin typeface="Times New Roman" pitchFamily="18" charset="0"/>
                <a:cs typeface="Times New Roman" pitchFamily="18" charset="0"/>
              </a:rPr>
              <a:t> To hide a class we could not make it public.</a:t>
            </a:r>
          </a:p>
          <a:p>
            <a:r>
              <a:rPr lang="en-US" sz="2400" dirty="0" smtClean="0">
                <a:latin typeface="Times New Roman" pitchFamily="18" charset="0"/>
                <a:cs typeface="Times New Roman" pitchFamily="18" charset="0"/>
              </a:rPr>
              <a:t>Package should be save in the same directory as packagename.</a:t>
            </a:r>
          </a:p>
          <a:p>
            <a:r>
              <a:rPr lang="en-US" sz="2400" dirty="0" smtClean="0">
                <a:latin typeface="Times New Roman" pitchFamily="18" charset="0"/>
                <a:cs typeface="Times New Roman" pitchFamily="18" charset="0"/>
              </a:rPr>
              <a:t>Package hierarchy always be:</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Import packagename.subpackagename.classname;</a:t>
            </a:r>
            <a:endParaRPr lang="en-IN" sz="24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i="1" dirty="0" smtClean="0">
                <a:solidFill>
                  <a:schemeClr val="accent2">
                    <a:lumMod val="50000"/>
                  </a:schemeClr>
                </a:solidFill>
                <a:latin typeface="Times New Roman" pitchFamily="18" charset="0"/>
                <a:cs typeface="Times New Roman" pitchFamily="18" charset="0"/>
              </a:rPr>
              <a:t>Thanks………</a:t>
            </a:r>
            <a:endParaRPr lang="en-IN" sz="8800" i="1" dirty="0">
              <a:solidFill>
                <a:schemeClr val="accent2">
                  <a:lumMod val="50000"/>
                </a:schemeClr>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201</Words>
  <Application>Microsoft Office PowerPoint</Application>
  <PresentationFormat>On-screen Show (4:3)</PresentationFormat>
  <Paragraphs>70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Package in java</vt:lpstr>
      <vt:lpstr>Types of packages</vt:lpstr>
      <vt:lpstr>Advantage  of package</vt:lpstr>
      <vt:lpstr>How to create a package(user defined)</vt:lpstr>
      <vt:lpstr>How to access/use the package</vt:lpstr>
      <vt:lpstr>output</vt:lpstr>
      <vt:lpstr>Things to be Remember in Packages</vt:lpstr>
      <vt:lpstr>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 in java</dc:title>
  <dc:creator>alok</dc:creator>
  <cp:lastModifiedBy>alok</cp:lastModifiedBy>
  <cp:revision>21</cp:revision>
  <dcterms:created xsi:type="dcterms:W3CDTF">2020-04-09T08:09:53Z</dcterms:created>
  <dcterms:modified xsi:type="dcterms:W3CDTF">2020-04-09T09:30:05Z</dcterms:modified>
</cp:coreProperties>
</file>