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2833" y="2481148"/>
            <a:ext cx="34169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Promotion</a:t>
            </a:r>
            <a:r>
              <a:rPr sz="4400" spc="-70" dirty="0"/>
              <a:t> </a:t>
            </a:r>
            <a:r>
              <a:rPr sz="4400" dirty="0"/>
              <a:t>Mix</a:t>
            </a:r>
            <a:endParaRPr sz="4400"/>
          </a:p>
        </p:txBody>
      </p:sp>
      <p:sp>
        <p:nvSpPr>
          <p:cNvPr id="3" name="TextBox 2"/>
          <p:cNvSpPr txBox="1"/>
          <p:nvPr/>
        </p:nvSpPr>
        <p:spPr>
          <a:xfrm>
            <a:off x="5410200" y="4787205"/>
            <a:ext cx="449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Dr </a:t>
            </a:r>
            <a:r>
              <a:rPr lang="en-US" sz="2800" dirty="0" err="1" smtClean="0"/>
              <a:t>Ashumani</a:t>
            </a:r>
            <a:r>
              <a:rPr lang="en-US" sz="2800" dirty="0" smtClean="0"/>
              <a:t> Bhatia</a:t>
            </a:r>
          </a:p>
          <a:p>
            <a:r>
              <a:rPr lang="en-US" sz="2800" dirty="0" err="1" smtClean="0"/>
              <a:t>Faculty,MBA</a:t>
            </a:r>
            <a:endParaRPr lang="en-US" sz="2800" dirty="0" smtClean="0"/>
          </a:p>
          <a:p>
            <a:r>
              <a:rPr lang="en-US" sz="2800" dirty="0" smtClean="0"/>
              <a:t>HIMT, Rohtak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914400"/>
            <a:ext cx="84728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Carlito"/>
                <a:cs typeface="Carlito"/>
              </a:rPr>
              <a:t>Developing </a:t>
            </a:r>
            <a:r>
              <a:rPr b="1" spc="-5" dirty="0">
                <a:latin typeface="Carlito"/>
                <a:cs typeface="Carlito"/>
              </a:rPr>
              <a:t>a Sales </a:t>
            </a:r>
            <a:r>
              <a:rPr b="1" spc="-10" dirty="0">
                <a:latin typeface="Carlito"/>
                <a:cs typeface="Carlito"/>
              </a:rPr>
              <a:t>Promotion</a:t>
            </a:r>
            <a:r>
              <a:rPr b="1" spc="40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campaign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5251450" cy="412369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rlito"/>
                <a:cs typeface="Carlito"/>
              </a:rPr>
              <a:t>Planning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program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rlito"/>
                <a:cs typeface="Carlito"/>
              </a:rPr>
              <a:t>Duration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rlito"/>
                <a:cs typeface="Carlito"/>
              </a:rPr>
              <a:t>Incentive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spc="-5" dirty="0">
                <a:latin typeface="Carlito"/>
                <a:cs typeface="Carlito"/>
              </a:rPr>
              <a:t>be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given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rlito"/>
                <a:cs typeface="Carlito"/>
              </a:rPr>
              <a:t>Assessing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viability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rlito"/>
                <a:cs typeface="Carlito"/>
              </a:rPr>
              <a:t>Pre-testing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rlito"/>
                <a:cs typeface="Carlito"/>
              </a:rPr>
              <a:t>Implementing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controlling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20" dirty="0">
                <a:latin typeface="Carlito"/>
                <a:cs typeface="Carlito"/>
              </a:rPr>
              <a:t>Evaluation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465" y="491997"/>
            <a:ext cx="65297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Carlito"/>
                <a:cs typeface="Carlito"/>
              </a:rPr>
              <a:t>Sales </a:t>
            </a:r>
            <a:r>
              <a:rPr sz="4400" b="1" spc="-10" dirty="0">
                <a:latin typeface="Carlito"/>
                <a:cs typeface="Carlito"/>
              </a:rPr>
              <a:t>Promotion</a:t>
            </a:r>
            <a:r>
              <a:rPr sz="4400" b="1" spc="-30" dirty="0">
                <a:latin typeface="Carlito"/>
                <a:cs typeface="Carlito"/>
              </a:rPr>
              <a:t> </a:t>
            </a:r>
            <a:r>
              <a:rPr sz="4400" b="1" spc="-40" dirty="0">
                <a:latin typeface="Carlito"/>
                <a:cs typeface="Carlito"/>
              </a:rPr>
              <a:t>Techniques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09978"/>
            <a:ext cx="4146550" cy="431863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rlito"/>
                <a:cs typeface="Carlito"/>
              </a:rPr>
              <a:t>Money </a:t>
            </a:r>
            <a:r>
              <a:rPr sz="3200" spc="-20" dirty="0">
                <a:latin typeface="Carlito"/>
                <a:cs typeface="Carlito"/>
              </a:rPr>
              <a:t>off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rlito"/>
                <a:cs typeface="Carlito"/>
              </a:rPr>
              <a:t>Bonus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packs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rlito"/>
                <a:cs typeface="Carlito"/>
              </a:rPr>
              <a:t>Free </a:t>
            </a:r>
            <a:r>
              <a:rPr sz="3200" dirty="0">
                <a:latin typeface="Carlito"/>
                <a:cs typeface="Carlito"/>
              </a:rPr>
              <a:t>in </a:t>
            </a:r>
            <a:r>
              <a:rPr sz="3200" spc="-5" dirty="0">
                <a:latin typeface="Carlito"/>
                <a:cs typeface="Carlito"/>
              </a:rPr>
              <a:t>or on-pack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gifts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rlito"/>
                <a:cs typeface="Carlito"/>
              </a:rPr>
              <a:t>Free </a:t>
            </a:r>
            <a:r>
              <a:rPr sz="3200" spc="-5" dirty="0">
                <a:latin typeface="Carlito"/>
                <a:cs typeface="Carlito"/>
              </a:rPr>
              <a:t>in-the-mail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spc="-35" dirty="0">
                <a:latin typeface="Carlito"/>
                <a:cs typeface="Carlito"/>
              </a:rPr>
              <a:t>offers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rlito"/>
                <a:cs typeface="Carlito"/>
              </a:rPr>
              <a:t>Free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samples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rlito"/>
                <a:cs typeface="Carlito"/>
              </a:rPr>
              <a:t>Coupons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rlito"/>
                <a:cs typeface="Carlito"/>
              </a:rPr>
              <a:t>Competitions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25" dirty="0">
                <a:latin typeface="Carlito"/>
                <a:cs typeface="Carlito"/>
              </a:rPr>
              <a:t>Draws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8389" y="461899"/>
            <a:ext cx="44278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What </a:t>
            </a:r>
            <a:r>
              <a:rPr sz="4400" spc="-10" dirty="0"/>
              <a:t>is</a:t>
            </a:r>
            <a:r>
              <a:rPr sz="4400" spc="-65" dirty="0"/>
              <a:t> </a:t>
            </a:r>
            <a:r>
              <a:rPr sz="4400" spc="-5" dirty="0"/>
              <a:t>Advertising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709534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rlito"/>
                <a:cs typeface="Carlito"/>
              </a:rPr>
              <a:t>It is </a:t>
            </a:r>
            <a:r>
              <a:rPr sz="3200" spc="-20" dirty="0">
                <a:latin typeface="Carlito"/>
                <a:cs typeface="Carlito"/>
              </a:rPr>
              <a:t>any </a:t>
            </a:r>
            <a:r>
              <a:rPr sz="3200" b="1" dirty="0">
                <a:latin typeface="Carlito"/>
                <a:cs typeface="Carlito"/>
              </a:rPr>
              <a:t>paid </a:t>
            </a:r>
            <a:r>
              <a:rPr sz="3200" spc="-20" dirty="0">
                <a:latin typeface="Carlito"/>
                <a:cs typeface="Carlito"/>
              </a:rPr>
              <a:t>form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b="1" dirty="0">
                <a:latin typeface="Carlito"/>
                <a:cs typeface="Carlito"/>
              </a:rPr>
              <a:t>non – </a:t>
            </a:r>
            <a:r>
              <a:rPr sz="3200" b="1" spc="-5" dirty="0">
                <a:latin typeface="Carlito"/>
                <a:cs typeface="Carlito"/>
              </a:rPr>
              <a:t>personal  </a:t>
            </a:r>
            <a:r>
              <a:rPr sz="3200" spc="-15" dirty="0">
                <a:latin typeface="Carlito"/>
                <a:cs typeface="Carlito"/>
              </a:rPr>
              <a:t>presentation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10" dirty="0">
                <a:latin typeface="Carlito"/>
                <a:cs typeface="Carlito"/>
              </a:rPr>
              <a:t>promotion </a:t>
            </a:r>
            <a:r>
              <a:rPr sz="3200" spc="-5" dirty="0">
                <a:latin typeface="Carlito"/>
                <a:cs typeface="Carlito"/>
              </a:rPr>
              <a:t>of ideas, </a:t>
            </a:r>
            <a:r>
              <a:rPr sz="3200" spc="-10" dirty="0">
                <a:latin typeface="Carlito"/>
                <a:cs typeface="Carlito"/>
              </a:rPr>
              <a:t>goods,  </a:t>
            </a:r>
            <a:r>
              <a:rPr sz="3200" dirty="0">
                <a:latin typeface="Carlito"/>
                <a:cs typeface="Carlito"/>
              </a:rPr>
              <a:t>services </a:t>
            </a:r>
            <a:r>
              <a:rPr sz="3200" spc="-10" dirty="0">
                <a:latin typeface="Carlito"/>
                <a:cs typeface="Carlito"/>
              </a:rPr>
              <a:t>by </a:t>
            </a:r>
            <a:r>
              <a:rPr sz="3200" dirty="0">
                <a:latin typeface="Carlito"/>
                <a:cs typeface="Carlito"/>
              </a:rPr>
              <a:t>an </a:t>
            </a:r>
            <a:r>
              <a:rPr sz="3200" b="1" spc="-5" dirty="0">
                <a:latin typeface="Carlito"/>
                <a:cs typeface="Carlito"/>
              </a:rPr>
              <a:t>identified</a:t>
            </a:r>
            <a:r>
              <a:rPr sz="3200" b="1" spc="-20" dirty="0">
                <a:latin typeface="Carlito"/>
                <a:cs typeface="Carlito"/>
              </a:rPr>
              <a:t> </a:t>
            </a:r>
            <a:r>
              <a:rPr sz="3200" b="1" spc="-35" dirty="0">
                <a:latin typeface="Carlito"/>
                <a:cs typeface="Carlito"/>
              </a:rPr>
              <a:t>sponsor.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6841" y="517906"/>
            <a:ext cx="44481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The </a:t>
            </a:r>
            <a:r>
              <a:rPr sz="3200" spc="-10" dirty="0"/>
              <a:t>Five </a:t>
            </a:r>
            <a:r>
              <a:rPr sz="3200" spc="-65" dirty="0"/>
              <a:t>M’s </a:t>
            </a:r>
            <a:r>
              <a:rPr sz="3200" spc="-5" dirty="0"/>
              <a:t>of</a:t>
            </a:r>
            <a:r>
              <a:rPr sz="3200" spc="30" dirty="0"/>
              <a:t> </a:t>
            </a:r>
            <a:r>
              <a:rPr sz="3200" spc="-10" dirty="0"/>
              <a:t>Advertising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962265" y="2161800"/>
            <a:ext cx="7114200" cy="3172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0997" y="461899"/>
            <a:ext cx="53828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The </a:t>
            </a:r>
            <a:r>
              <a:rPr sz="4400" dirty="0"/>
              <a:t>5 Ms </a:t>
            </a:r>
            <a:r>
              <a:rPr sz="4400" spc="-5" dirty="0"/>
              <a:t>of</a:t>
            </a:r>
            <a:r>
              <a:rPr sz="4400" spc="-35" dirty="0"/>
              <a:t> </a:t>
            </a:r>
            <a:r>
              <a:rPr sz="4400" spc="-5" dirty="0"/>
              <a:t>Advertising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4779010" cy="295338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rlito"/>
                <a:cs typeface="Carlito"/>
              </a:rPr>
              <a:t>Mission </a:t>
            </a:r>
            <a:r>
              <a:rPr sz="3200" dirty="0">
                <a:latin typeface="Carlito"/>
                <a:cs typeface="Carlito"/>
              </a:rPr>
              <a:t>–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objectives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rlito"/>
                <a:cs typeface="Carlito"/>
              </a:rPr>
              <a:t>Money </a:t>
            </a:r>
            <a:r>
              <a:rPr sz="3200" dirty="0">
                <a:latin typeface="Carlito"/>
                <a:cs typeface="Carlito"/>
              </a:rPr>
              <a:t>–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budgets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rlito"/>
                <a:cs typeface="Carlito"/>
              </a:rPr>
              <a:t>Message </a:t>
            </a:r>
            <a:r>
              <a:rPr sz="3200" dirty="0">
                <a:latin typeface="Carlito"/>
                <a:cs typeface="Carlito"/>
              </a:rPr>
              <a:t>–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communication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rlito"/>
                <a:cs typeface="Carlito"/>
              </a:rPr>
              <a:t>Media – </a:t>
            </a:r>
            <a:r>
              <a:rPr sz="3200" spc="-5" dirty="0">
                <a:latin typeface="Carlito"/>
                <a:cs typeface="Carlito"/>
              </a:rPr>
              <a:t>what vehicles?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rlito"/>
                <a:cs typeface="Carlito"/>
              </a:rPr>
              <a:t>Measurement </a:t>
            </a:r>
            <a:r>
              <a:rPr sz="3200" dirty="0">
                <a:latin typeface="Carlito"/>
                <a:cs typeface="Carlito"/>
              </a:rPr>
              <a:t>-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evaluation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1289" y="461899"/>
            <a:ext cx="37382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Media</a:t>
            </a:r>
            <a:r>
              <a:rPr sz="4400" spc="-70" dirty="0"/>
              <a:t> </a:t>
            </a:r>
            <a:r>
              <a:rPr sz="4400" spc="-5" dirty="0"/>
              <a:t>Decisions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8049259" cy="2758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0513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most </a:t>
            </a:r>
            <a:r>
              <a:rPr sz="3200" spc="-15" dirty="0">
                <a:latin typeface="Carlito"/>
                <a:cs typeface="Carlito"/>
              </a:rPr>
              <a:t>cost </a:t>
            </a:r>
            <a:r>
              <a:rPr sz="3200" spc="-25" dirty="0">
                <a:latin typeface="Carlito"/>
                <a:cs typeface="Carlito"/>
              </a:rPr>
              <a:t>effective </a:t>
            </a:r>
            <a:r>
              <a:rPr sz="3200" spc="-5" dirty="0">
                <a:latin typeface="Carlito"/>
                <a:cs typeface="Carlito"/>
              </a:rPr>
              <a:t>media </a:t>
            </a:r>
            <a:r>
              <a:rPr sz="3200" dirty="0">
                <a:latin typeface="Carlito"/>
                <a:cs typeface="Carlito"/>
              </a:rPr>
              <a:t>mix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spc="-5" dirty="0">
                <a:latin typeface="Carlito"/>
                <a:cs typeface="Carlito"/>
              </a:rPr>
              <a:t>ensure  </a:t>
            </a:r>
            <a:r>
              <a:rPr sz="3200" spc="-10" dirty="0">
                <a:latin typeface="Carlito"/>
                <a:cs typeface="Carlito"/>
              </a:rPr>
              <a:t>achievement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advertising</a:t>
            </a:r>
            <a:r>
              <a:rPr sz="3200" spc="3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goal.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-"/>
              <a:tabLst>
                <a:tab pos="355600" algn="l"/>
                <a:tab pos="356235" algn="l"/>
              </a:tabLst>
            </a:pPr>
            <a:r>
              <a:rPr sz="3200" spc="-10" dirty="0">
                <a:latin typeface="Carlito"/>
                <a:cs typeface="Carlito"/>
              </a:rPr>
              <a:t>Print </a:t>
            </a:r>
            <a:r>
              <a:rPr sz="3200" dirty="0">
                <a:latin typeface="Carlito"/>
                <a:cs typeface="Carlito"/>
              </a:rPr>
              <a:t>Media </a:t>
            </a:r>
            <a:r>
              <a:rPr sz="3200" spc="-35" dirty="0">
                <a:latin typeface="Carlito"/>
                <a:cs typeface="Carlito"/>
              </a:rPr>
              <a:t>(Newspaper,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Magazine)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-"/>
              <a:tabLst>
                <a:tab pos="355600" algn="l"/>
                <a:tab pos="356235" algn="l"/>
              </a:tabLst>
            </a:pPr>
            <a:r>
              <a:rPr sz="3200" spc="-10" dirty="0">
                <a:latin typeface="Carlito"/>
                <a:cs typeface="Carlito"/>
              </a:rPr>
              <a:t>Electronic </a:t>
            </a:r>
            <a:r>
              <a:rPr sz="3200" dirty="0">
                <a:latin typeface="Carlito"/>
                <a:cs typeface="Carlito"/>
              </a:rPr>
              <a:t>Media </a:t>
            </a:r>
            <a:r>
              <a:rPr sz="3200" spc="-30" dirty="0">
                <a:latin typeface="Carlito"/>
                <a:cs typeface="Carlito"/>
              </a:rPr>
              <a:t>(Television, </a:t>
            </a:r>
            <a:r>
              <a:rPr sz="3200" spc="-10" dirty="0">
                <a:latin typeface="Carlito"/>
                <a:cs typeface="Carlito"/>
              </a:rPr>
              <a:t>Radio,</a:t>
            </a:r>
            <a:r>
              <a:rPr sz="3200" spc="4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Cinema)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-"/>
              <a:tabLst>
                <a:tab pos="355600" algn="l"/>
                <a:tab pos="356235" algn="l"/>
              </a:tabLst>
            </a:pPr>
            <a:r>
              <a:rPr sz="3200" spc="-10" dirty="0">
                <a:latin typeface="Carlito"/>
                <a:cs typeface="Carlito"/>
              </a:rPr>
              <a:t>Outdoor </a:t>
            </a:r>
            <a:r>
              <a:rPr sz="3200" dirty="0">
                <a:latin typeface="Carlito"/>
                <a:cs typeface="Carlito"/>
              </a:rPr>
              <a:t>Media </a:t>
            </a:r>
            <a:r>
              <a:rPr sz="3200" spc="-25" dirty="0">
                <a:latin typeface="Carlito"/>
                <a:cs typeface="Carlito"/>
              </a:rPr>
              <a:t>(Posters,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billboards/hoardings)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322" y="187197"/>
            <a:ext cx="66738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How </a:t>
            </a:r>
            <a:r>
              <a:rPr sz="4400" dirty="0"/>
              <a:t>should </a:t>
            </a:r>
            <a:r>
              <a:rPr sz="4400" spc="-20" dirty="0"/>
              <a:t>you </a:t>
            </a:r>
            <a:r>
              <a:rPr sz="4400" spc="-5" dirty="0"/>
              <a:t>select</a:t>
            </a:r>
            <a:r>
              <a:rPr sz="4400" spc="-60" dirty="0"/>
              <a:t> </a:t>
            </a:r>
            <a:r>
              <a:rPr sz="4400" dirty="0"/>
              <a:t>media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8739" y="1531061"/>
            <a:ext cx="8982710" cy="4221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Reach- </a:t>
            </a:r>
            <a:r>
              <a:rPr sz="3200" dirty="0">
                <a:latin typeface="Carlito"/>
                <a:cs typeface="Carlito"/>
              </a:rPr>
              <a:t>No. of </a:t>
            </a:r>
            <a:r>
              <a:rPr sz="3200" spc="-15" dirty="0">
                <a:latin typeface="Carlito"/>
                <a:cs typeface="Carlito"/>
              </a:rPr>
              <a:t>persons </a:t>
            </a:r>
            <a:r>
              <a:rPr sz="3200" spc="-10" dirty="0">
                <a:latin typeface="Carlito"/>
                <a:cs typeface="Carlito"/>
              </a:rPr>
              <a:t>exposed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5" dirty="0">
                <a:latin typeface="Carlito"/>
                <a:cs typeface="Carlito"/>
              </a:rPr>
              <a:t>particular </a:t>
            </a:r>
            <a:r>
              <a:rPr sz="3200" dirty="0">
                <a:latin typeface="Carlito"/>
                <a:cs typeface="Carlito"/>
              </a:rPr>
              <a:t>media  </a:t>
            </a:r>
            <a:r>
              <a:rPr sz="3200" spc="-5" dirty="0">
                <a:latin typeface="Carlito"/>
                <a:cs typeface="Carlito"/>
              </a:rPr>
              <a:t>schedule </a:t>
            </a:r>
            <a:r>
              <a:rPr sz="3200" spc="-10" dirty="0">
                <a:latin typeface="Carlito"/>
                <a:cs typeface="Carlito"/>
              </a:rPr>
              <a:t>at least </a:t>
            </a:r>
            <a:r>
              <a:rPr sz="3200" spc="-5" dirty="0">
                <a:latin typeface="Carlito"/>
                <a:cs typeface="Carlito"/>
              </a:rPr>
              <a:t>once during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5" dirty="0">
                <a:latin typeface="Carlito"/>
                <a:cs typeface="Carlito"/>
              </a:rPr>
              <a:t>specified </a:t>
            </a:r>
            <a:r>
              <a:rPr sz="3200" dirty="0">
                <a:latin typeface="Carlito"/>
                <a:cs typeface="Carlito"/>
              </a:rPr>
              <a:t>time  </a:t>
            </a:r>
            <a:r>
              <a:rPr sz="3200" spc="-5" dirty="0">
                <a:latin typeface="Carlito"/>
                <a:cs typeface="Carlito"/>
              </a:rPr>
              <a:t>period.</a:t>
            </a:r>
            <a:endParaRPr sz="3200">
              <a:latin typeface="Carlito"/>
              <a:cs typeface="Carlito"/>
            </a:endParaRPr>
          </a:p>
          <a:p>
            <a:pPr marL="355600" marR="13843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Frequency- </a:t>
            </a:r>
            <a:r>
              <a:rPr sz="3200" dirty="0">
                <a:latin typeface="Carlito"/>
                <a:cs typeface="Carlito"/>
              </a:rPr>
              <a:t>No. of times within the </a:t>
            </a:r>
            <a:r>
              <a:rPr sz="3200" spc="-5" dirty="0">
                <a:latin typeface="Carlito"/>
                <a:cs typeface="Carlito"/>
              </a:rPr>
              <a:t>specified period  </a:t>
            </a:r>
            <a:r>
              <a:rPr sz="3200" spc="-10" dirty="0">
                <a:latin typeface="Carlito"/>
                <a:cs typeface="Carlito"/>
              </a:rPr>
              <a:t>that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5" dirty="0">
                <a:latin typeface="Carlito"/>
                <a:cs typeface="Carlito"/>
              </a:rPr>
              <a:t>person 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-10" dirty="0">
                <a:latin typeface="Carlito"/>
                <a:cs typeface="Carlito"/>
              </a:rPr>
              <a:t>exposed </a:t>
            </a:r>
            <a:r>
              <a:rPr sz="3200" spc="-25" dirty="0">
                <a:latin typeface="Carlito"/>
                <a:cs typeface="Carlito"/>
              </a:rPr>
              <a:t>to </a:t>
            </a:r>
            <a:r>
              <a:rPr sz="3200" spc="-10" dirty="0">
                <a:latin typeface="Carlito"/>
                <a:cs typeface="Carlito"/>
              </a:rPr>
              <a:t>that</a:t>
            </a:r>
            <a:r>
              <a:rPr sz="3200" spc="8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message.</a:t>
            </a:r>
            <a:endParaRPr sz="3200">
              <a:latin typeface="Carlito"/>
              <a:cs typeface="Carlito"/>
            </a:endParaRPr>
          </a:p>
          <a:p>
            <a:pPr marL="355600" marR="24257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Impact- </a:t>
            </a:r>
            <a:r>
              <a:rPr sz="3200" spc="-10" dirty="0">
                <a:latin typeface="Carlito"/>
                <a:cs typeface="Carlito"/>
              </a:rPr>
              <a:t>Qualitative value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dirty="0">
                <a:latin typeface="Carlito"/>
                <a:cs typeface="Carlito"/>
              </a:rPr>
              <a:t>an </a:t>
            </a:r>
            <a:r>
              <a:rPr sz="3200" spc="-15" dirty="0">
                <a:latin typeface="Carlito"/>
                <a:cs typeface="Carlito"/>
              </a:rPr>
              <a:t>exposure </a:t>
            </a:r>
            <a:r>
              <a:rPr sz="3200" spc="-10" dirty="0">
                <a:latin typeface="Carlito"/>
                <a:cs typeface="Carlito"/>
              </a:rPr>
              <a:t>through </a:t>
            </a:r>
            <a:r>
              <a:rPr sz="3200" dirty="0">
                <a:latin typeface="Carlito"/>
                <a:cs typeface="Carlito"/>
              </a:rPr>
              <a:t>a  </a:t>
            </a:r>
            <a:r>
              <a:rPr sz="3200" spc="-10" dirty="0">
                <a:latin typeface="Carlito"/>
                <a:cs typeface="Carlito"/>
              </a:rPr>
              <a:t>given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medium.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TRP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2530" y="187197"/>
            <a:ext cx="57854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Promotion </a:t>
            </a:r>
            <a:r>
              <a:rPr sz="4400" dirty="0"/>
              <a:t>Mix</a:t>
            </a:r>
            <a:r>
              <a:rPr sz="4400" spc="-45" dirty="0"/>
              <a:t> </a:t>
            </a:r>
            <a:r>
              <a:rPr sz="4400" spc="-20" dirty="0"/>
              <a:t>Strategies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8739" y="1201737"/>
            <a:ext cx="8782050" cy="495808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437515" indent="-425450">
              <a:lnSpc>
                <a:spcPct val="100000"/>
              </a:lnSpc>
              <a:spcBef>
                <a:spcPts val="900"/>
              </a:spcBef>
              <a:buAutoNum type="arabicParenR"/>
              <a:tabLst>
                <a:tab pos="438150" algn="l"/>
              </a:tabLst>
            </a:pPr>
            <a:r>
              <a:rPr sz="3200" b="1" spc="-5" dirty="0">
                <a:latin typeface="Carlito"/>
                <a:cs typeface="Carlito"/>
              </a:rPr>
              <a:t>Push</a:t>
            </a:r>
            <a:r>
              <a:rPr sz="3200" b="1" spc="-25" dirty="0">
                <a:latin typeface="Carlito"/>
                <a:cs typeface="Carlito"/>
              </a:rPr>
              <a:t> strategy</a:t>
            </a:r>
            <a:endParaRPr sz="3200">
              <a:latin typeface="Carlito"/>
              <a:cs typeface="Carlito"/>
            </a:endParaRPr>
          </a:p>
          <a:p>
            <a:pPr marL="756285" marR="440690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rlito"/>
                <a:cs typeface="Carlito"/>
              </a:rPr>
              <a:t>Sales </a:t>
            </a:r>
            <a:r>
              <a:rPr sz="2800" spc="-25" dirty="0">
                <a:latin typeface="Carlito"/>
                <a:cs typeface="Carlito"/>
              </a:rPr>
              <a:t>force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trade promotion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push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product  through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channels.</a:t>
            </a:r>
            <a:endParaRPr sz="2800">
              <a:latin typeface="Carlito"/>
              <a:cs typeface="Carlito"/>
            </a:endParaRPr>
          </a:p>
          <a:p>
            <a:pPr marL="756285" marR="889000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rlito"/>
                <a:cs typeface="Carlito"/>
              </a:rPr>
              <a:t>Producer </a:t>
            </a:r>
            <a:r>
              <a:rPr sz="2800" spc="-20" dirty="0">
                <a:latin typeface="Carlito"/>
                <a:cs typeface="Carlito"/>
              </a:rPr>
              <a:t>promotes </a:t>
            </a:r>
            <a:r>
              <a:rPr sz="2800" spc="-15" dirty="0">
                <a:latin typeface="Carlito"/>
                <a:cs typeface="Carlito"/>
              </a:rPr>
              <a:t>product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wholesalers,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0" dirty="0">
                <a:latin typeface="Carlito"/>
                <a:cs typeface="Carlito"/>
              </a:rPr>
              <a:t>wholesalers </a:t>
            </a:r>
            <a:r>
              <a:rPr sz="2800" spc="-20" dirty="0">
                <a:latin typeface="Carlito"/>
                <a:cs typeface="Carlito"/>
              </a:rPr>
              <a:t>promote 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retailers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20" dirty="0">
                <a:latin typeface="Carlito"/>
                <a:cs typeface="Carlito"/>
              </a:rPr>
              <a:t>retailers  promote to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consumers.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Carlito"/>
                <a:cs typeface="Carlito"/>
              </a:rPr>
              <a:t>Pull</a:t>
            </a:r>
            <a:r>
              <a:rPr sz="3200" b="1" spc="-20" dirty="0">
                <a:latin typeface="Carlito"/>
                <a:cs typeface="Carlito"/>
              </a:rPr>
              <a:t> strategy</a:t>
            </a:r>
            <a:endParaRPr sz="3200">
              <a:latin typeface="Carlito"/>
              <a:cs typeface="Carlito"/>
            </a:endParaRPr>
          </a:p>
          <a:p>
            <a:pPr marL="756285" marR="5080" indent="-287020">
              <a:lnSpc>
                <a:spcPct val="100000"/>
              </a:lnSpc>
              <a:spcBef>
                <a:spcPts val="685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5" dirty="0">
                <a:latin typeface="Carlito"/>
                <a:cs typeface="Carlito"/>
              </a:rPr>
              <a:t>Promotion </a:t>
            </a:r>
            <a:r>
              <a:rPr sz="2800" spc="-25" dirty="0">
                <a:latin typeface="Carlito"/>
                <a:cs typeface="Carlito"/>
              </a:rPr>
              <a:t>strategy </a:t>
            </a:r>
            <a:r>
              <a:rPr sz="2800" spc="-10" dirty="0">
                <a:latin typeface="Carlito"/>
                <a:cs typeface="Carlito"/>
              </a:rPr>
              <a:t>that spends </a:t>
            </a:r>
            <a:r>
              <a:rPr sz="2800" spc="-5" dirty="0">
                <a:latin typeface="Carlito"/>
                <a:cs typeface="Carlito"/>
              </a:rPr>
              <a:t>a lot on </a:t>
            </a:r>
            <a:r>
              <a:rPr sz="2800" spc="-10" dirty="0">
                <a:latin typeface="Carlito"/>
                <a:cs typeface="Carlito"/>
              </a:rPr>
              <a:t>advertising </a:t>
            </a:r>
            <a:r>
              <a:rPr sz="2800" spc="-5" dirty="0">
                <a:latin typeface="Carlito"/>
                <a:cs typeface="Carlito"/>
              </a:rPr>
              <a:t>and  </a:t>
            </a:r>
            <a:r>
              <a:rPr sz="2800" spc="-10" dirty="0">
                <a:latin typeface="Carlito"/>
                <a:cs typeface="Carlito"/>
              </a:rPr>
              <a:t>consumer </a:t>
            </a:r>
            <a:r>
              <a:rPr sz="2800" spc="-15" dirty="0">
                <a:latin typeface="Carlito"/>
                <a:cs typeface="Carlito"/>
              </a:rPr>
              <a:t>promotion </a:t>
            </a:r>
            <a:r>
              <a:rPr sz="2800" spc="-20" dirty="0">
                <a:latin typeface="Carlito"/>
                <a:cs typeface="Carlito"/>
              </a:rPr>
              <a:t>to create </a:t>
            </a:r>
            <a:r>
              <a:rPr sz="2800" spc="-10" dirty="0">
                <a:latin typeface="Carlito"/>
                <a:cs typeface="Carlito"/>
              </a:rPr>
              <a:t>consumer</a:t>
            </a:r>
            <a:r>
              <a:rPr sz="2800" spc="1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demand.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249" y="5898896"/>
            <a:ext cx="3656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Push versus pull promotion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strategy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2524" y="2061972"/>
            <a:ext cx="8378952" cy="2880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6854" y="813562"/>
            <a:ext cx="80670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1F487C"/>
                </a:solidFill>
                <a:latin typeface="Times New Roman"/>
                <a:cs typeface="Times New Roman"/>
              </a:rPr>
              <a:t>Push versus pull promotion</a:t>
            </a:r>
            <a:r>
              <a:rPr sz="4400" spc="-10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1F487C"/>
                </a:solidFill>
                <a:latin typeface="Times New Roman"/>
                <a:cs typeface="Times New Roman"/>
              </a:rPr>
              <a:t>strategy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8597" y="461899"/>
            <a:ext cx="56857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What </a:t>
            </a:r>
            <a:r>
              <a:rPr sz="4400" spc="-10" dirty="0"/>
              <a:t>is Direct</a:t>
            </a:r>
            <a:r>
              <a:rPr sz="4400" spc="-35" dirty="0"/>
              <a:t> </a:t>
            </a:r>
            <a:r>
              <a:rPr sz="4400" spc="-20" dirty="0"/>
              <a:t>Marketing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79144" y="1607261"/>
            <a:ext cx="7714615" cy="1978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Carlito"/>
                <a:cs typeface="Carlito"/>
              </a:rPr>
              <a:t>Direct </a:t>
            </a:r>
            <a:r>
              <a:rPr sz="3200" b="1" spc="-15" dirty="0">
                <a:latin typeface="Carlito"/>
                <a:cs typeface="Carlito"/>
              </a:rPr>
              <a:t>marketing </a:t>
            </a:r>
            <a:r>
              <a:rPr sz="3200" dirty="0">
                <a:latin typeface="Carlito"/>
                <a:cs typeface="Carlito"/>
              </a:rPr>
              <a:t>is the </a:t>
            </a:r>
            <a:r>
              <a:rPr sz="3200" spc="-5" dirty="0">
                <a:latin typeface="Carlito"/>
                <a:cs typeface="Carlito"/>
              </a:rPr>
              <a:t>use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spc="-5" dirty="0">
                <a:latin typeface="Carlito"/>
                <a:cs typeface="Carlito"/>
              </a:rPr>
              <a:t>consumer-  </a:t>
            </a:r>
            <a:r>
              <a:rPr sz="3200" spc="-10" dirty="0">
                <a:latin typeface="Carlito"/>
                <a:cs typeface="Carlito"/>
              </a:rPr>
              <a:t>direct </a:t>
            </a:r>
            <a:r>
              <a:rPr sz="3200" dirty="0">
                <a:latin typeface="Carlito"/>
                <a:cs typeface="Carlito"/>
              </a:rPr>
              <a:t>channels </a:t>
            </a:r>
            <a:r>
              <a:rPr sz="3200" spc="-25" dirty="0">
                <a:latin typeface="Carlito"/>
                <a:cs typeface="Carlito"/>
              </a:rPr>
              <a:t>to </a:t>
            </a:r>
            <a:r>
              <a:rPr sz="3200" spc="-10" dirty="0">
                <a:latin typeface="Carlito"/>
                <a:cs typeface="Carlito"/>
              </a:rPr>
              <a:t>reach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10" dirty="0">
                <a:latin typeface="Carlito"/>
                <a:cs typeface="Carlito"/>
              </a:rPr>
              <a:t>deliver goods </a:t>
            </a:r>
            <a:r>
              <a:rPr sz="3200" dirty="0">
                <a:latin typeface="Carlito"/>
                <a:cs typeface="Carlito"/>
              </a:rPr>
              <a:t>and  services </a:t>
            </a:r>
            <a:r>
              <a:rPr sz="3200" spc="-25" dirty="0">
                <a:latin typeface="Carlito"/>
                <a:cs typeface="Carlito"/>
              </a:rPr>
              <a:t>to </a:t>
            </a:r>
            <a:r>
              <a:rPr sz="3200" spc="-20" dirty="0">
                <a:latin typeface="Carlito"/>
                <a:cs typeface="Carlito"/>
              </a:rPr>
              <a:t>customers </a:t>
            </a:r>
            <a:r>
              <a:rPr sz="3200" spc="-5" dirty="0">
                <a:latin typeface="Carlito"/>
                <a:cs typeface="Carlito"/>
              </a:rPr>
              <a:t>without using </a:t>
            </a:r>
            <a:r>
              <a:rPr sz="3200" spc="-25" dirty="0">
                <a:latin typeface="Carlito"/>
                <a:cs typeface="Carlito"/>
              </a:rPr>
              <a:t>market  </a:t>
            </a:r>
            <a:r>
              <a:rPr sz="3200" spc="-5" dirty="0">
                <a:latin typeface="Carlito"/>
                <a:cs typeface="Carlito"/>
              </a:rPr>
              <a:t>middlemen.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0892" y="831849"/>
            <a:ext cx="55200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Marketing</a:t>
            </a:r>
            <a:r>
              <a:rPr spc="-65" dirty="0"/>
              <a:t> </a:t>
            </a:r>
            <a:r>
              <a:rPr spc="-10" dirty="0"/>
              <a:t>Communication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3944" y="1912747"/>
            <a:ext cx="715010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05"/>
              </a:spcBef>
            </a:pPr>
            <a:r>
              <a:rPr sz="3200" b="1" spc="-15" dirty="0">
                <a:latin typeface="Carlito"/>
                <a:cs typeface="Carlito"/>
              </a:rPr>
              <a:t>Marketing </a:t>
            </a:r>
            <a:r>
              <a:rPr sz="3200" b="1" spc="-5" dirty="0">
                <a:latin typeface="Carlito"/>
                <a:cs typeface="Carlito"/>
              </a:rPr>
              <a:t>communication </a:t>
            </a:r>
            <a:r>
              <a:rPr sz="3200" dirty="0">
                <a:latin typeface="Carlito"/>
                <a:cs typeface="Carlito"/>
              </a:rPr>
              <a:t>is the means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by  </a:t>
            </a:r>
            <a:r>
              <a:rPr sz="3200" dirty="0">
                <a:latin typeface="Carlito"/>
                <a:cs typeface="Carlito"/>
              </a:rPr>
              <a:t>which </a:t>
            </a:r>
            <a:r>
              <a:rPr sz="3200" spc="-5" dirty="0">
                <a:latin typeface="Carlito"/>
                <a:cs typeface="Carlito"/>
              </a:rPr>
              <a:t>firms </a:t>
            </a:r>
            <a:r>
              <a:rPr sz="3200" spc="-20" dirty="0">
                <a:latin typeface="Carlito"/>
                <a:cs typeface="Carlito"/>
              </a:rPr>
              <a:t>attempt </a:t>
            </a:r>
            <a:r>
              <a:rPr sz="3200" spc="-25" dirty="0">
                <a:latin typeface="Carlito"/>
                <a:cs typeface="Carlito"/>
              </a:rPr>
              <a:t>to </a:t>
            </a:r>
            <a:r>
              <a:rPr sz="3200" spc="-20" dirty="0">
                <a:latin typeface="Carlito"/>
                <a:cs typeface="Carlito"/>
              </a:rPr>
              <a:t>inform, </a:t>
            </a:r>
            <a:r>
              <a:rPr sz="3200" spc="-15" dirty="0">
                <a:latin typeface="Carlito"/>
                <a:cs typeface="Carlito"/>
              </a:rPr>
              <a:t>persuade, 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10" dirty="0">
                <a:latin typeface="Carlito"/>
                <a:cs typeface="Carlito"/>
              </a:rPr>
              <a:t>remind consumers, directly </a:t>
            </a:r>
            <a:r>
              <a:rPr sz="3200" spc="-5" dirty="0">
                <a:latin typeface="Carlito"/>
                <a:cs typeface="Carlito"/>
              </a:rPr>
              <a:t>or  </a:t>
            </a:r>
            <a:r>
              <a:rPr sz="3200" spc="-30" dirty="0">
                <a:latin typeface="Carlito"/>
                <a:cs typeface="Carlito"/>
              </a:rPr>
              <a:t>indirectly, </a:t>
            </a:r>
            <a:r>
              <a:rPr sz="3200" dirty="0">
                <a:latin typeface="Carlito"/>
                <a:cs typeface="Carlito"/>
              </a:rPr>
              <a:t>about the </a:t>
            </a:r>
            <a:r>
              <a:rPr sz="3200" spc="-10" dirty="0">
                <a:latin typeface="Carlito"/>
                <a:cs typeface="Carlito"/>
              </a:rPr>
              <a:t>products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10" dirty="0">
                <a:latin typeface="Carlito"/>
                <a:cs typeface="Carlito"/>
              </a:rPr>
              <a:t>brands  they</a:t>
            </a:r>
            <a:r>
              <a:rPr sz="3200" spc="-5" dirty="0">
                <a:latin typeface="Carlito"/>
                <a:cs typeface="Carlito"/>
              </a:rPr>
              <a:t> sell.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0288" y="187197"/>
            <a:ext cx="60413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Direct </a:t>
            </a:r>
            <a:r>
              <a:rPr sz="4400" spc="-20" dirty="0"/>
              <a:t>Marketing</a:t>
            </a:r>
            <a:r>
              <a:rPr sz="4400" dirty="0"/>
              <a:t> </a:t>
            </a:r>
            <a:r>
              <a:rPr sz="4400" spc="-5" dirty="0"/>
              <a:t>Channels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50240" y="1253997"/>
            <a:ext cx="7548880" cy="505015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84"/>
              </a:spcBef>
              <a:buAutoNum type="arabicParenR"/>
              <a:tabLst>
                <a:tab pos="434975" algn="l"/>
              </a:tabLst>
            </a:pPr>
            <a:r>
              <a:rPr sz="3200" spc="-10" dirty="0">
                <a:latin typeface="Carlito"/>
                <a:cs typeface="Carlito"/>
              </a:rPr>
              <a:t>Direct </a:t>
            </a:r>
            <a:r>
              <a:rPr sz="3200" spc="-5" dirty="0">
                <a:latin typeface="Carlito"/>
                <a:cs typeface="Carlito"/>
              </a:rPr>
              <a:t>Mail- </a:t>
            </a:r>
            <a:r>
              <a:rPr sz="3200" spc="-10" dirty="0">
                <a:latin typeface="Carlito"/>
                <a:cs typeface="Carlito"/>
              </a:rPr>
              <a:t>Direct </a:t>
            </a:r>
            <a:r>
              <a:rPr sz="3200" spc="-5" dirty="0">
                <a:latin typeface="Carlito"/>
                <a:cs typeface="Carlito"/>
              </a:rPr>
              <a:t>mail </a:t>
            </a:r>
            <a:r>
              <a:rPr sz="3200" spc="-15" dirty="0">
                <a:latin typeface="Carlito"/>
                <a:cs typeface="Carlito"/>
              </a:rPr>
              <a:t>marketing </a:t>
            </a:r>
            <a:r>
              <a:rPr sz="3200" dirty="0">
                <a:latin typeface="Carlito"/>
                <a:cs typeface="Carlito"/>
              </a:rPr>
              <a:t>means  </a:t>
            </a:r>
            <a:r>
              <a:rPr sz="3200" spc="-5" dirty="0">
                <a:latin typeface="Carlito"/>
                <a:cs typeface="Carlito"/>
              </a:rPr>
              <a:t>sending </a:t>
            </a:r>
            <a:r>
              <a:rPr sz="3200" dirty="0">
                <a:latin typeface="Carlito"/>
                <a:cs typeface="Carlito"/>
              </a:rPr>
              <a:t>an </a:t>
            </a:r>
            <a:r>
              <a:rPr sz="3200" spc="-70" dirty="0">
                <a:latin typeface="Carlito"/>
                <a:cs typeface="Carlito"/>
              </a:rPr>
              <a:t>offer, </a:t>
            </a:r>
            <a:r>
              <a:rPr sz="3200" dirty="0">
                <a:latin typeface="Carlito"/>
                <a:cs typeface="Carlito"/>
              </a:rPr>
              <a:t>announcement, </a:t>
            </a:r>
            <a:r>
              <a:rPr sz="3200" spc="-5" dirty="0">
                <a:latin typeface="Carlito"/>
                <a:cs typeface="Carlito"/>
              </a:rPr>
              <a:t>reminder or  other </a:t>
            </a:r>
            <a:r>
              <a:rPr sz="3200" spc="-15" dirty="0">
                <a:latin typeface="Carlito"/>
                <a:cs typeface="Carlito"/>
              </a:rPr>
              <a:t>item </a:t>
            </a:r>
            <a:r>
              <a:rPr sz="3200" spc="-25" dirty="0">
                <a:latin typeface="Carlito"/>
                <a:cs typeface="Carlito"/>
              </a:rPr>
              <a:t>to </a:t>
            </a:r>
            <a:r>
              <a:rPr sz="3200" dirty="0">
                <a:latin typeface="Carlito"/>
                <a:cs typeface="Carlito"/>
              </a:rPr>
              <a:t>an individual</a:t>
            </a:r>
            <a:r>
              <a:rPr sz="3200" spc="120" dirty="0">
                <a:latin typeface="Carlito"/>
                <a:cs typeface="Carlito"/>
              </a:rPr>
              <a:t> </a:t>
            </a:r>
            <a:r>
              <a:rPr sz="3200" spc="-45" dirty="0">
                <a:latin typeface="Carlito"/>
                <a:cs typeface="Carlito"/>
              </a:rPr>
              <a:t>consumer.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rlito"/>
              <a:buAutoNum type="arabicParenR"/>
            </a:pPr>
            <a:endParaRPr sz="3750">
              <a:latin typeface="Carlito"/>
              <a:cs typeface="Carlito"/>
            </a:endParaRPr>
          </a:p>
          <a:p>
            <a:pPr marL="434340" indent="-422275">
              <a:lnSpc>
                <a:spcPct val="100000"/>
              </a:lnSpc>
              <a:buAutoNum type="arabicParenR"/>
              <a:tabLst>
                <a:tab pos="434975" algn="l"/>
              </a:tabLst>
            </a:pPr>
            <a:r>
              <a:rPr sz="3200" spc="-10" dirty="0">
                <a:latin typeface="Carlito"/>
                <a:cs typeface="Carlito"/>
              </a:rPr>
              <a:t>Catalogs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rlito"/>
              <a:buAutoNum type="arabicParenR"/>
            </a:pPr>
            <a:endParaRPr sz="3750">
              <a:latin typeface="Carlito"/>
              <a:cs typeface="Carlito"/>
            </a:endParaRPr>
          </a:p>
          <a:p>
            <a:pPr marL="434340" indent="-422275">
              <a:lnSpc>
                <a:spcPct val="100000"/>
              </a:lnSpc>
              <a:buAutoNum type="arabicParenR"/>
              <a:tabLst>
                <a:tab pos="434975" algn="l"/>
              </a:tabLst>
            </a:pPr>
            <a:r>
              <a:rPr sz="3200" spc="-35" dirty="0">
                <a:latin typeface="Carlito"/>
                <a:cs typeface="Carlito"/>
              </a:rPr>
              <a:t>Telemarketing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rlito"/>
              <a:buAutoNum type="arabicParenR"/>
            </a:pPr>
            <a:endParaRPr sz="4100">
              <a:latin typeface="Carlito"/>
              <a:cs typeface="Carlito"/>
            </a:endParaRPr>
          </a:p>
          <a:p>
            <a:pPr marL="12700" marR="163830">
              <a:lnSpc>
                <a:spcPts val="3460"/>
              </a:lnSpc>
              <a:buAutoNum type="arabicParenR"/>
              <a:tabLst>
                <a:tab pos="434975" algn="l"/>
              </a:tabLst>
            </a:pPr>
            <a:r>
              <a:rPr sz="3200" dirty="0">
                <a:latin typeface="Carlito"/>
                <a:cs typeface="Carlito"/>
              </a:rPr>
              <a:t>Other </a:t>
            </a:r>
            <a:r>
              <a:rPr sz="3200" spc="-10" dirty="0">
                <a:latin typeface="Carlito"/>
                <a:cs typeface="Carlito"/>
              </a:rPr>
              <a:t>Direct Response- </a:t>
            </a:r>
            <a:r>
              <a:rPr sz="3200" spc="-45" dirty="0">
                <a:latin typeface="Carlito"/>
                <a:cs typeface="Carlito"/>
              </a:rPr>
              <a:t>At </a:t>
            </a:r>
            <a:r>
              <a:rPr sz="3200" spc="-5" dirty="0">
                <a:latin typeface="Carlito"/>
                <a:cs typeface="Carlito"/>
              </a:rPr>
              <a:t>home shopping  </a:t>
            </a:r>
            <a:r>
              <a:rPr sz="3200" dirty="0">
                <a:latin typeface="Carlito"/>
                <a:cs typeface="Carlito"/>
              </a:rPr>
              <a:t>channels, </a:t>
            </a:r>
            <a:r>
              <a:rPr sz="3200" spc="-10" dirty="0">
                <a:latin typeface="Carlito"/>
                <a:cs typeface="Carlito"/>
              </a:rPr>
              <a:t>Videotext,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Kiosks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472185"/>
            <a:ext cx="88950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Online Marketing/ </a:t>
            </a:r>
            <a:r>
              <a:rPr sz="4200" spc="-50" dirty="0"/>
              <a:t>Web </a:t>
            </a:r>
            <a:r>
              <a:rPr sz="4200" dirty="0"/>
              <a:t>Based</a:t>
            </a:r>
            <a:r>
              <a:rPr sz="4200" spc="15" dirty="0"/>
              <a:t> </a:t>
            </a:r>
            <a:r>
              <a:rPr sz="4200" spc="-20" dirty="0"/>
              <a:t>Marketing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459740" y="1906041"/>
            <a:ext cx="3298825" cy="30130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25" dirty="0">
                <a:latin typeface="Carlito"/>
                <a:cs typeface="Carlito"/>
              </a:rPr>
              <a:t>Websites</a:t>
            </a:r>
            <a:endParaRPr sz="28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rlito"/>
                <a:cs typeface="Carlito"/>
              </a:rPr>
              <a:t>Microsites</a:t>
            </a:r>
            <a:endParaRPr sz="28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rlito"/>
                <a:cs typeface="Carlito"/>
              </a:rPr>
              <a:t>Search</a:t>
            </a:r>
            <a:r>
              <a:rPr sz="2800" spc="-5" dirty="0">
                <a:latin typeface="Carlito"/>
                <a:cs typeface="Carlito"/>
              </a:rPr>
              <a:t> ads</a:t>
            </a:r>
            <a:endParaRPr sz="28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rlito"/>
                <a:cs typeface="Carlito"/>
              </a:rPr>
              <a:t>Display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ads</a:t>
            </a:r>
            <a:endParaRPr sz="2800">
              <a:latin typeface="Carlito"/>
              <a:cs typeface="Carlito"/>
            </a:endParaRPr>
          </a:p>
          <a:p>
            <a:pPr marL="355600" marR="5080" indent="-3435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Carlito"/>
                <a:cs typeface="Carlito"/>
              </a:rPr>
              <a:t>Internet-specific </a:t>
            </a:r>
            <a:r>
              <a:rPr sz="2800" spc="-5" dirty="0">
                <a:latin typeface="Carlito"/>
                <a:cs typeface="Carlito"/>
              </a:rPr>
              <a:t>ads  and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videos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7828" y="1829841"/>
            <a:ext cx="3434715" cy="30130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Sponsorships</a:t>
            </a:r>
            <a:endParaRPr sz="28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Alliances and </a:t>
            </a:r>
            <a:r>
              <a:rPr sz="2800" spc="-15" dirty="0">
                <a:latin typeface="Carlito"/>
                <a:cs typeface="Carlito"/>
              </a:rPr>
              <a:t>affiliate  </a:t>
            </a:r>
            <a:r>
              <a:rPr sz="2800" spc="-20" dirty="0">
                <a:latin typeface="Carlito"/>
                <a:cs typeface="Carlito"/>
              </a:rPr>
              <a:t>programs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Online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communities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Email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Mobile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marketing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069" y="958341"/>
            <a:ext cx="7523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Integrated Marketing</a:t>
            </a:r>
            <a:r>
              <a:rPr sz="3600" spc="-10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Communication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9560" marR="5080">
              <a:lnSpc>
                <a:spcPct val="100000"/>
              </a:lnSpc>
              <a:spcBef>
                <a:spcPts val="105"/>
              </a:spcBef>
              <a:tabLst>
                <a:tab pos="7152640" algn="l"/>
              </a:tabLst>
            </a:pPr>
            <a:r>
              <a:rPr dirty="0"/>
              <a:t>IMC</a:t>
            </a:r>
            <a:r>
              <a:rPr spc="5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dirty="0"/>
              <a:t>the </a:t>
            </a:r>
            <a:r>
              <a:rPr spc="-5" dirty="0"/>
              <a:t>de</a:t>
            </a:r>
            <a:r>
              <a:rPr spc="-40" dirty="0"/>
              <a:t>v</a:t>
            </a:r>
            <a:r>
              <a:rPr dirty="0"/>
              <a:t>elopme</a:t>
            </a:r>
            <a:r>
              <a:rPr spc="-35" dirty="0"/>
              <a:t>n</a:t>
            </a:r>
            <a:r>
              <a:rPr dirty="0"/>
              <a:t>t </a:t>
            </a:r>
            <a:r>
              <a:rPr spc="-5" dirty="0"/>
              <a:t>o</a:t>
            </a:r>
            <a:r>
              <a:rPr dirty="0"/>
              <a:t>f</a:t>
            </a:r>
            <a:r>
              <a:rPr spc="-5" dirty="0"/>
              <a:t> </a:t>
            </a:r>
            <a:r>
              <a:rPr dirty="0"/>
              <a:t>an I</a:t>
            </a:r>
            <a:r>
              <a:rPr spc="-30" dirty="0"/>
              <a:t>n</a:t>
            </a:r>
            <a:r>
              <a:rPr spc="-45" dirty="0"/>
              <a:t>t</a:t>
            </a:r>
            <a:r>
              <a:rPr dirty="0"/>
              <a:t>eg</a:t>
            </a:r>
            <a:r>
              <a:rPr spc="-60" dirty="0"/>
              <a:t>r</a:t>
            </a:r>
            <a:r>
              <a:rPr spc="-25" dirty="0"/>
              <a:t>a</a:t>
            </a:r>
            <a:r>
              <a:rPr spc="-45" dirty="0"/>
              <a:t>t</a:t>
            </a:r>
            <a:r>
              <a:rPr dirty="0"/>
              <a:t>ed	Mar</a:t>
            </a:r>
            <a:r>
              <a:rPr spc="-120" dirty="0"/>
              <a:t>k</a:t>
            </a:r>
            <a:r>
              <a:rPr spc="-15" dirty="0"/>
              <a:t>e</a:t>
            </a:r>
            <a:r>
              <a:rPr dirty="0"/>
              <a:t>t</a:t>
            </a:r>
            <a:r>
              <a:rPr spc="-10" dirty="0"/>
              <a:t>i</a:t>
            </a:r>
            <a:r>
              <a:rPr spc="-5" dirty="0"/>
              <a:t>ng  </a:t>
            </a:r>
            <a:r>
              <a:rPr spc="-10" dirty="0"/>
              <a:t>Communication (Promotion) </a:t>
            </a:r>
            <a:r>
              <a:rPr dirty="0"/>
              <a:t>Plan </a:t>
            </a:r>
            <a:r>
              <a:rPr spc="-10" dirty="0"/>
              <a:t>that links </a:t>
            </a:r>
            <a:r>
              <a:rPr dirty="0"/>
              <a:t>the  </a:t>
            </a:r>
            <a:r>
              <a:rPr spc="-15" dirty="0"/>
              <a:t>marketing </a:t>
            </a:r>
            <a:r>
              <a:rPr spc="-5" dirty="0"/>
              <a:t>function with </a:t>
            </a:r>
            <a:r>
              <a:rPr dirty="0"/>
              <a:t>the </a:t>
            </a:r>
            <a:r>
              <a:rPr spc="-10" dirty="0"/>
              <a:t>communication  </a:t>
            </a:r>
            <a:r>
              <a:rPr spc="-5" dirty="0"/>
              <a:t>function </a:t>
            </a:r>
            <a:r>
              <a:rPr spc="-25" dirty="0"/>
              <a:t>to </a:t>
            </a:r>
            <a:r>
              <a:rPr spc="-10" dirty="0"/>
              <a:t>deliver </a:t>
            </a:r>
            <a:r>
              <a:rPr spc="-35" dirty="0"/>
              <a:t>Effective </a:t>
            </a:r>
            <a:r>
              <a:rPr spc="-15" dirty="0"/>
              <a:t>Marketing </a:t>
            </a:r>
            <a:r>
              <a:rPr spc="-5" dirty="0"/>
              <a:t>Messages  capable of </a:t>
            </a:r>
            <a:r>
              <a:rPr spc="-10" dirty="0"/>
              <a:t>informing, convincing </a:t>
            </a:r>
            <a:r>
              <a:rPr dirty="0"/>
              <a:t>and </a:t>
            </a:r>
            <a:r>
              <a:rPr spc="-10" dirty="0"/>
              <a:t>persuading  </a:t>
            </a:r>
            <a:r>
              <a:rPr spc="-5" dirty="0"/>
              <a:t>people </a:t>
            </a:r>
            <a:r>
              <a:rPr spc="-25" dirty="0"/>
              <a:t>to</a:t>
            </a:r>
            <a:r>
              <a:rPr spc="-5" dirty="0"/>
              <a:t> </a:t>
            </a:r>
            <a:r>
              <a:rPr spc="-55" dirty="0"/>
              <a:t>buy.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75970"/>
          </a:xfrm>
          <a:custGeom>
            <a:avLst/>
            <a:gdLst/>
            <a:ahLst/>
            <a:cxnLst/>
            <a:rect l="l" t="t" r="r" b="b"/>
            <a:pathLst>
              <a:path w="9144000" h="775970">
                <a:moveTo>
                  <a:pt x="9144000" y="0"/>
                </a:moveTo>
                <a:lnTo>
                  <a:pt x="0" y="0"/>
                </a:lnTo>
                <a:lnTo>
                  <a:pt x="0" y="775715"/>
                </a:lnTo>
                <a:lnTo>
                  <a:pt x="9144000" y="775715"/>
                </a:lnTo>
                <a:lnTo>
                  <a:pt x="9144000" y="0"/>
                </a:lnTo>
                <a:close/>
              </a:path>
            </a:pathLst>
          </a:custGeom>
          <a:solidFill>
            <a:srgbClr val="BCB5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444" y="172923"/>
            <a:ext cx="6528434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15" dirty="0"/>
              <a:t>Integrated </a:t>
            </a:r>
            <a:r>
              <a:rPr sz="2300" spc="-10" dirty="0"/>
              <a:t>Marketing Communications </a:t>
            </a:r>
            <a:r>
              <a:rPr sz="2300" spc="-5" dirty="0"/>
              <a:t>Planning</a:t>
            </a:r>
            <a:r>
              <a:rPr sz="2300" spc="65" dirty="0"/>
              <a:t> </a:t>
            </a:r>
            <a:r>
              <a:rPr sz="2300" spc="-5" dirty="0"/>
              <a:t>Model</a:t>
            </a:r>
            <a:endParaRPr sz="2300"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5270" cy="794385"/>
            <a:chOff x="0" y="0"/>
            <a:chExt cx="9145270" cy="79438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804672" cy="7757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1" y="774954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38100">
              <a:solidFill>
                <a:srgbClr val="CC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604003" y="6092952"/>
            <a:ext cx="86868" cy="1432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6808" y="5559297"/>
            <a:ext cx="50800" cy="217170"/>
          </a:xfrm>
          <a:custGeom>
            <a:avLst/>
            <a:gdLst/>
            <a:ahLst/>
            <a:cxnLst/>
            <a:rect l="l" t="t" r="r" b="b"/>
            <a:pathLst>
              <a:path w="50800" h="217170">
                <a:moveTo>
                  <a:pt x="19050" y="165861"/>
                </a:moveTo>
                <a:lnTo>
                  <a:pt x="0" y="165861"/>
                </a:lnTo>
                <a:lnTo>
                  <a:pt x="25400" y="216661"/>
                </a:lnTo>
                <a:lnTo>
                  <a:pt x="44450" y="178561"/>
                </a:lnTo>
                <a:lnTo>
                  <a:pt x="19050" y="178561"/>
                </a:lnTo>
                <a:lnTo>
                  <a:pt x="19050" y="165861"/>
                </a:lnTo>
                <a:close/>
              </a:path>
              <a:path w="50800" h="217170">
                <a:moveTo>
                  <a:pt x="31750" y="0"/>
                </a:moveTo>
                <a:lnTo>
                  <a:pt x="19050" y="0"/>
                </a:lnTo>
                <a:lnTo>
                  <a:pt x="19050" y="178561"/>
                </a:lnTo>
                <a:lnTo>
                  <a:pt x="31750" y="178561"/>
                </a:lnTo>
                <a:lnTo>
                  <a:pt x="31750" y="0"/>
                </a:lnTo>
                <a:close/>
              </a:path>
              <a:path w="50800" h="217170">
                <a:moveTo>
                  <a:pt x="50800" y="165861"/>
                </a:moveTo>
                <a:lnTo>
                  <a:pt x="31750" y="165861"/>
                </a:lnTo>
                <a:lnTo>
                  <a:pt x="31750" y="178561"/>
                </a:lnTo>
                <a:lnTo>
                  <a:pt x="44450" y="178561"/>
                </a:lnTo>
                <a:lnTo>
                  <a:pt x="50800" y="1658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11476" y="5559297"/>
            <a:ext cx="50800" cy="217170"/>
          </a:xfrm>
          <a:custGeom>
            <a:avLst/>
            <a:gdLst/>
            <a:ahLst/>
            <a:cxnLst/>
            <a:rect l="l" t="t" r="r" b="b"/>
            <a:pathLst>
              <a:path w="50800" h="217170">
                <a:moveTo>
                  <a:pt x="19050" y="165861"/>
                </a:moveTo>
                <a:lnTo>
                  <a:pt x="0" y="165861"/>
                </a:lnTo>
                <a:lnTo>
                  <a:pt x="25400" y="216661"/>
                </a:lnTo>
                <a:lnTo>
                  <a:pt x="44450" y="178561"/>
                </a:lnTo>
                <a:lnTo>
                  <a:pt x="19050" y="178561"/>
                </a:lnTo>
                <a:lnTo>
                  <a:pt x="19050" y="165861"/>
                </a:lnTo>
                <a:close/>
              </a:path>
              <a:path w="50800" h="217170">
                <a:moveTo>
                  <a:pt x="31750" y="0"/>
                </a:moveTo>
                <a:lnTo>
                  <a:pt x="19050" y="0"/>
                </a:lnTo>
                <a:lnTo>
                  <a:pt x="19050" y="178561"/>
                </a:lnTo>
                <a:lnTo>
                  <a:pt x="31750" y="178561"/>
                </a:lnTo>
                <a:lnTo>
                  <a:pt x="31750" y="0"/>
                </a:lnTo>
                <a:close/>
              </a:path>
              <a:path w="50800" h="217170">
                <a:moveTo>
                  <a:pt x="50800" y="165861"/>
                </a:moveTo>
                <a:lnTo>
                  <a:pt x="31750" y="165861"/>
                </a:lnTo>
                <a:lnTo>
                  <a:pt x="31750" y="178561"/>
                </a:lnTo>
                <a:lnTo>
                  <a:pt x="44450" y="178561"/>
                </a:lnTo>
                <a:lnTo>
                  <a:pt x="50800" y="1658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34891" y="5559297"/>
            <a:ext cx="50800" cy="217170"/>
          </a:xfrm>
          <a:custGeom>
            <a:avLst/>
            <a:gdLst/>
            <a:ahLst/>
            <a:cxnLst/>
            <a:rect l="l" t="t" r="r" b="b"/>
            <a:pathLst>
              <a:path w="50800" h="217170">
                <a:moveTo>
                  <a:pt x="19050" y="165861"/>
                </a:moveTo>
                <a:lnTo>
                  <a:pt x="0" y="165861"/>
                </a:lnTo>
                <a:lnTo>
                  <a:pt x="25400" y="216661"/>
                </a:lnTo>
                <a:lnTo>
                  <a:pt x="44450" y="178561"/>
                </a:lnTo>
                <a:lnTo>
                  <a:pt x="19050" y="178561"/>
                </a:lnTo>
                <a:lnTo>
                  <a:pt x="19050" y="165861"/>
                </a:lnTo>
                <a:close/>
              </a:path>
              <a:path w="50800" h="217170">
                <a:moveTo>
                  <a:pt x="31750" y="0"/>
                </a:moveTo>
                <a:lnTo>
                  <a:pt x="19050" y="0"/>
                </a:lnTo>
                <a:lnTo>
                  <a:pt x="19050" y="178561"/>
                </a:lnTo>
                <a:lnTo>
                  <a:pt x="31750" y="178561"/>
                </a:lnTo>
                <a:lnTo>
                  <a:pt x="31750" y="0"/>
                </a:lnTo>
                <a:close/>
              </a:path>
              <a:path w="50800" h="217170">
                <a:moveTo>
                  <a:pt x="50800" y="165861"/>
                </a:moveTo>
                <a:lnTo>
                  <a:pt x="31750" y="165861"/>
                </a:lnTo>
                <a:lnTo>
                  <a:pt x="31750" y="178561"/>
                </a:lnTo>
                <a:lnTo>
                  <a:pt x="44450" y="178561"/>
                </a:lnTo>
                <a:lnTo>
                  <a:pt x="50800" y="1658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31076" y="5559297"/>
            <a:ext cx="50800" cy="217170"/>
          </a:xfrm>
          <a:custGeom>
            <a:avLst/>
            <a:gdLst/>
            <a:ahLst/>
            <a:cxnLst/>
            <a:rect l="l" t="t" r="r" b="b"/>
            <a:pathLst>
              <a:path w="50800" h="217170">
                <a:moveTo>
                  <a:pt x="19050" y="165861"/>
                </a:moveTo>
                <a:lnTo>
                  <a:pt x="0" y="165861"/>
                </a:lnTo>
                <a:lnTo>
                  <a:pt x="25400" y="216661"/>
                </a:lnTo>
                <a:lnTo>
                  <a:pt x="44450" y="178561"/>
                </a:lnTo>
                <a:lnTo>
                  <a:pt x="19050" y="178561"/>
                </a:lnTo>
                <a:lnTo>
                  <a:pt x="19050" y="165861"/>
                </a:lnTo>
                <a:close/>
              </a:path>
              <a:path w="50800" h="217170">
                <a:moveTo>
                  <a:pt x="31750" y="0"/>
                </a:moveTo>
                <a:lnTo>
                  <a:pt x="19050" y="0"/>
                </a:lnTo>
                <a:lnTo>
                  <a:pt x="19050" y="178561"/>
                </a:lnTo>
                <a:lnTo>
                  <a:pt x="31750" y="178561"/>
                </a:lnTo>
                <a:lnTo>
                  <a:pt x="31750" y="0"/>
                </a:lnTo>
                <a:close/>
              </a:path>
              <a:path w="50800" h="217170">
                <a:moveTo>
                  <a:pt x="50800" y="165861"/>
                </a:moveTo>
                <a:lnTo>
                  <a:pt x="31750" y="165861"/>
                </a:lnTo>
                <a:lnTo>
                  <a:pt x="31750" y="178561"/>
                </a:lnTo>
                <a:lnTo>
                  <a:pt x="44450" y="178561"/>
                </a:lnTo>
                <a:lnTo>
                  <a:pt x="50800" y="1658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32984" y="5559297"/>
            <a:ext cx="50800" cy="217170"/>
          </a:xfrm>
          <a:custGeom>
            <a:avLst/>
            <a:gdLst/>
            <a:ahLst/>
            <a:cxnLst/>
            <a:rect l="l" t="t" r="r" b="b"/>
            <a:pathLst>
              <a:path w="50800" h="217170">
                <a:moveTo>
                  <a:pt x="19050" y="165861"/>
                </a:moveTo>
                <a:lnTo>
                  <a:pt x="0" y="165861"/>
                </a:lnTo>
                <a:lnTo>
                  <a:pt x="25400" y="216661"/>
                </a:lnTo>
                <a:lnTo>
                  <a:pt x="44450" y="178561"/>
                </a:lnTo>
                <a:lnTo>
                  <a:pt x="19050" y="178561"/>
                </a:lnTo>
                <a:lnTo>
                  <a:pt x="19050" y="165861"/>
                </a:lnTo>
                <a:close/>
              </a:path>
              <a:path w="50800" h="217170">
                <a:moveTo>
                  <a:pt x="31750" y="0"/>
                </a:moveTo>
                <a:lnTo>
                  <a:pt x="19050" y="0"/>
                </a:lnTo>
                <a:lnTo>
                  <a:pt x="19050" y="178561"/>
                </a:lnTo>
                <a:lnTo>
                  <a:pt x="31750" y="178561"/>
                </a:lnTo>
                <a:lnTo>
                  <a:pt x="31750" y="0"/>
                </a:lnTo>
                <a:close/>
              </a:path>
              <a:path w="50800" h="217170">
                <a:moveTo>
                  <a:pt x="50800" y="165861"/>
                </a:moveTo>
                <a:lnTo>
                  <a:pt x="31750" y="165861"/>
                </a:lnTo>
                <a:lnTo>
                  <a:pt x="31750" y="178561"/>
                </a:lnTo>
                <a:lnTo>
                  <a:pt x="44450" y="178561"/>
                </a:lnTo>
                <a:lnTo>
                  <a:pt x="50800" y="1658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71256" y="5559297"/>
            <a:ext cx="50800" cy="217170"/>
          </a:xfrm>
          <a:custGeom>
            <a:avLst/>
            <a:gdLst/>
            <a:ahLst/>
            <a:cxnLst/>
            <a:rect l="l" t="t" r="r" b="b"/>
            <a:pathLst>
              <a:path w="50800" h="217170">
                <a:moveTo>
                  <a:pt x="19050" y="165861"/>
                </a:moveTo>
                <a:lnTo>
                  <a:pt x="0" y="165861"/>
                </a:lnTo>
                <a:lnTo>
                  <a:pt x="25400" y="216661"/>
                </a:lnTo>
                <a:lnTo>
                  <a:pt x="44450" y="178561"/>
                </a:lnTo>
                <a:lnTo>
                  <a:pt x="19050" y="178561"/>
                </a:lnTo>
                <a:lnTo>
                  <a:pt x="19050" y="165861"/>
                </a:lnTo>
                <a:close/>
              </a:path>
              <a:path w="50800" h="217170">
                <a:moveTo>
                  <a:pt x="31750" y="0"/>
                </a:moveTo>
                <a:lnTo>
                  <a:pt x="19050" y="0"/>
                </a:lnTo>
                <a:lnTo>
                  <a:pt x="19050" y="178561"/>
                </a:lnTo>
                <a:lnTo>
                  <a:pt x="31750" y="178561"/>
                </a:lnTo>
                <a:lnTo>
                  <a:pt x="31750" y="0"/>
                </a:lnTo>
                <a:close/>
              </a:path>
              <a:path w="50800" h="217170">
                <a:moveTo>
                  <a:pt x="50800" y="165861"/>
                </a:moveTo>
                <a:lnTo>
                  <a:pt x="31750" y="165861"/>
                </a:lnTo>
                <a:lnTo>
                  <a:pt x="31750" y="178561"/>
                </a:lnTo>
                <a:lnTo>
                  <a:pt x="44450" y="178561"/>
                </a:lnTo>
                <a:lnTo>
                  <a:pt x="50800" y="1658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90089" y="4720971"/>
            <a:ext cx="50800" cy="210820"/>
          </a:xfrm>
          <a:custGeom>
            <a:avLst/>
            <a:gdLst/>
            <a:ahLst/>
            <a:cxnLst/>
            <a:rect l="l" t="t" r="r" b="b"/>
            <a:pathLst>
              <a:path w="50800" h="210820">
                <a:moveTo>
                  <a:pt x="19107" y="159987"/>
                </a:moveTo>
                <a:lnTo>
                  <a:pt x="0" y="160273"/>
                </a:lnTo>
                <a:lnTo>
                  <a:pt x="26162" y="210692"/>
                </a:lnTo>
                <a:lnTo>
                  <a:pt x="44441" y="172719"/>
                </a:lnTo>
                <a:lnTo>
                  <a:pt x="19304" y="172719"/>
                </a:lnTo>
                <a:lnTo>
                  <a:pt x="19107" y="159987"/>
                </a:lnTo>
                <a:close/>
              </a:path>
              <a:path w="50800" h="210820">
                <a:moveTo>
                  <a:pt x="31808" y="159796"/>
                </a:moveTo>
                <a:lnTo>
                  <a:pt x="19107" y="159987"/>
                </a:lnTo>
                <a:lnTo>
                  <a:pt x="19304" y="172719"/>
                </a:lnTo>
                <a:lnTo>
                  <a:pt x="32004" y="172465"/>
                </a:lnTo>
                <a:lnTo>
                  <a:pt x="31808" y="159796"/>
                </a:lnTo>
                <a:close/>
              </a:path>
              <a:path w="50800" h="210820">
                <a:moveTo>
                  <a:pt x="50800" y="159511"/>
                </a:moveTo>
                <a:lnTo>
                  <a:pt x="31808" y="159796"/>
                </a:lnTo>
                <a:lnTo>
                  <a:pt x="32004" y="172465"/>
                </a:lnTo>
                <a:lnTo>
                  <a:pt x="19304" y="172719"/>
                </a:lnTo>
                <a:lnTo>
                  <a:pt x="44441" y="172719"/>
                </a:lnTo>
                <a:lnTo>
                  <a:pt x="50800" y="159511"/>
                </a:lnTo>
                <a:close/>
              </a:path>
              <a:path w="50800" h="210820">
                <a:moveTo>
                  <a:pt x="29337" y="0"/>
                </a:moveTo>
                <a:lnTo>
                  <a:pt x="16637" y="253"/>
                </a:lnTo>
                <a:lnTo>
                  <a:pt x="19107" y="159987"/>
                </a:lnTo>
                <a:lnTo>
                  <a:pt x="31808" y="159796"/>
                </a:lnTo>
                <a:lnTo>
                  <a:pt x="293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40279" y="4757928"/>
            <a:ext cx="50800" cy="198755"/>
          </a:xfrm>
          <a:custGeom>
            <a:avLst/>
            <a:gdLst/>
            <a:ahLst/>
            <a:cxnLst/>
            <a:rect l="l" t="t" r="r" b="b"/>
            <a:pathLst>
              <a:path w="50800" h="198754">
                <a:moveTo>
                  <a:pt x="19076" y="50736"/>
                </a:moveTo>
                <a:lnTo>
                  <a:pt x="17906" y="198374"/>
                </a:lnTo>
                <a:lnTo>
                  <a:pt x="30606" y="198374"/>
                </a:lnTo>
                <a:lnTo>
                  <a:pt x="31775" y="50863"/>
                </a:lnTo>
                <a:lnTo>
                  <a:pt x="19076" y="50736"/>
                </a:lnTo>
                <a:close/>
              </a:path>
              <a:path w="50800" h="198754">
                <a:moveTo>
                  <a:pt x="44451" y="38100"/>
                </a:moveTo>
                <a:lnTo>
                  <a:pt x="31876" y="38100"/>
                </a:lnTo>
                <a:lnTo>
                  <a:pt x="31775" y="50863"/>
                </a:lnTo>
                <a:lnTo>
                  <a:pt x="50800" y="51054"/>
                </a:lnTo>
                <a:lnTo>
                  <a:pt x="44451" y="38100"/>
                </a:lnTo>
                <a:close/>
              </a:path>
              <a:path w="50800" h="198754">
                <a:moveTo>
                  <a:pt x="31876" y="38100"/>
                </a:moveTo>
                <a:lnTo>
                  <a:pt x="19176" y="38100"/>
                </a:lnTo>
                <a:lnTo>
                  <a:pt x="19076" y="50736"/>
                </a:lnTo>
                <a:lnTo>
                  <a:pt x="31775" y="50863"/>
                </a:lnTo>
                <a:lnTo>
                  <a:pt x="31876" y="38100"/>
                </a:lnTo>
                <a:close/>
              </a:path>
              <a:path w="50800" h="198754">
                <a:moveTo>
                  <a:pt x="25781" y="0"/>
                </a:moveTo>
                <a:lnTo>
                  <a:pt x="0" y="50546"/>
                </a:lnTo>
                <a:lnTo>
                  <a:pt x="19076" y="50736"/>
                </a:lnTo>
                <a:lnTo>
                  <a:pt x="19176" y="38100"/>
                </a:lnTo>
                <a:lnTo>
                  <a:pt x="44451" y="38100"/>
                </a:lnTo>
                <a:lnTo>
                  <a:pt x="257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8106" y="4720971"/>
            <a:ext cx="50800" cy="210820"/>
          </a:xfrm>
          <a:custGeom>
            <a:avLst/>
            <a:gdLst/>
            <a:ahLst/>
            <a:cxnLst/>
            <a:rect l="l" t="t" r="r" b="b"/>
            <a:pathLst>
              <a:path w="50800" h="210820">
                <a:moveTo>
                  <a:pt x="19038" y="159988"/>
                </a:moveTo>
                <a:lnTo>
                  <a:pt x="0" y="160273"/>
                </a:lnTo>
                <a:lnTo>
                  <a:pt x="26149" y="210692"/>
                </a:lnTo>
                <a:lnTo>
                  <a:pt x="44429" y="172719"/>
                </a:lnTo>
                <a:lnTo>
                  <a:pt x="19227" y="172719"/>
                </a:lnTo>
                <a:lnTo>
                  <a:pt x="19038" y="159988"/>
                </a:lnTo>
                <a:close/>
              </a:path>
              <a:path w="50800" h="210820">
                <a:moveTo>
                  <a:pt x="31738" y="159797"/>
                </a:moveTo>
                <a:lnTo>
                  <a:pt x="19038" y="159988"/>
                </a:lnTo>
                <a:lnTo>
                  <a:pt x="19227" y="172719"/>
                </a:lnTo>
                <a:lnTo>
                  <a:pt x="31927" y="172465"/>
                </a:lnTo>
                <a:lnTo>
                  <a:pt x="31738" y="159797"/>
                </a:lnTo>
                <a:close/>
              </a:path>
              <a:path w="50800" h="210820">
                <a:moveTo>
                  <a:pt x="50787" y="159511"/>
                </a:moveTo>
                <a:lnTo>
                  <a:pt x="31738" y="159797"/>
                </a:lnTo>
                <a:lnTo>
                  <a:pt x="31927" y="172465"/>
                </a:lnTo>
                <a:lnTo>
                  <a:pt x="19227" y="172719"/>
                </a:lnTo>
                <a:lnTo>
                  <a:pt x="44429" y="172719"/>
                </a:lnTo>
                <a:lnTo>
                  <a:pt x="50787" y="159511"/>
                </a:lnTo>
                <a:close/>
              </a:path>
              <a:path w="50800" h="210820">
                <a:moveTo>
                  <a:pt x="29349" y="0"/>
                </a:moveTo>
                <a:lnTo>
                  <a:pt x="16662" y="253"/>
                </a:lnTo>
                <a:lnTo>
                  <a:pt x="19038" y="159988"/>
                </a:lnTo>
                <a:lnTo>
                  <a:pt x="31738" y="159797"/>
                </a:lnTo>
                <a:lnTo>
                  <a:pt x="293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46733" y="4757928"/>
            <a:ext cx="51435" cy="198755"/>
          </a:xfrm>
          <a:custGeom>
            <a:avLst/>
            <a:gdLst/>
            <a:ahLst/>
            <a:cxnLst/>
            <a:rect l="l" t="t" r="r" b="b"/>
            <a:pathLst>
              <a:path w="51434" h="198754">
                <a:moveTo>
                  <a:pt x="19051" y="50736"/>
                </a:moveTo>
                <a:lnTo>
                  <a:pt x="17881" y="198374"/>
                </a:lnTo>
                <a:lnTo>
                  <a:pt x="30632" y="198374"/>
                </a:lnTo>
                <a:lnTo>
                  <a:pt x="31801" y="50863"/>
                </a:lnTo>
                <a:lnTo>
                  <a:pt x="19051" y="50736"/>
                </a:lnTo>
                <a:close/>
              </a:path>
              <a:path w="51434" h="198754">
                <a:moveTo>
                  <a:pt x="44477" y="38100"/>
                </a:moveTo>
                <a:lnTo>
                  <a:pt x="31902" y="38100"/>
                </a:lnTo>
                <a:lnTo>
                  <a:pt x="31801" y="50863"/>
                </a:lnTo>
                <a:lnTo>
                  <a:pt x="50825" y="51054"/>
                </a:lnTo>
                <a:lnTo>
                  <a:pt x="44477" y="38100"/>
                </a:lnTo>
                <a:close/>
              </a:path>
              <a:path w="51434" h="198754">
                <a:moveTo>
                  <a:pt x="31902" y="38100"/>
                </a:moveTo>
                <a:lnTo>
                  <a:pt x="19151" y="38100"/>
                </a:lnTo>
                <a:lnTo>
                  <a:pt x="19051" y="50736"/>
                </a:lnTo>
                <a:lnTo>
                  <a:pt x="31801" y="50863"/>
                </a:lnTo>
                <a:lnTo>
                  <a:pt x="31902" y="38100"/>
                </a:lnTo>
                <a:close/>
              </a:path>
              <a:path w="51434" h="198754">
                <a:moveTo>
                  <a:pt x="25806" y="0"/>
                </a:moveTo>
                <a:lnTo>
                  <a:pt x="0" y="50546"/>
                </a:lnTo>
                <a:lnTo>
                  <a:pt x="19051" y="50736"/>
                </a:lnTo>
                <a:lnTo>
                  <a:pt x="19151" y="38100"/>
                </a:lnTo>
                <a:lnTo>
                  <a:pt x="44477" y="38100"/>
                </a:lnTo>
                <a:lnTo>
                  <a:pt x="258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83609" y="4720971"/>
            <a:ext cx="50800" cy="210820"/>
          </a:xfrm>
          <a:custGeom>
            <a:avLst/>
            <a:gdLst/>
            <a:ahLst/>
            <a:cxnLst/>
            <a:rect l="l" t="t" r="r" b="b"/>
            <a:pathLst>
              <a:path w="50800" h="210820">
                <a:moveTo>
                  <a:pt x="19107" y="159987"/>
                </a:moveTo>
                <a:lnTo>
                  <a:pt x="0" y="160273"/>
                </a:lnTo>
                <a:lnTo>
                  <a:pt x="26162" y="210692"/>
                </a:lnTo>
                <a:lnTo>
                  <a:pt x="44441" y="172719"/>
                </a:lnTo>
                <a:lnTo>
                  <a:pt x="19303" y="172719"/>
                </a:lnTo>
                <a:lnTo>
                  <a:pt x="19107" y="159987"/>
                </a:lnTo>
                <a:close/>
              </a:path>
              <a:path w="50800" h="210820">
                <a:moveTo>
                  <a:pt x="31808" y="159796"/>
                </a:moveTo>
                <a:lnTo>
                  <a:pt x="19107" y="159987"/>
                </a:lnTo>
                <a:lnTo>
                  <a:pt x="19303" y="172719"/>
                </a:lnTo>
                <a:lnTo>
                  <a:pt x="32003" y="172465"/>
                </a:lnTo>
                <a:lnTo>
                  <a:pt x="31808" y="159796"/>
                </a:lnTo>
                <a:close/>
              </a:path>
              <a:path w="50800" h="210820">
                <a:moveTo>
                  <a:pt x="50800" y="159511"/>
                </a:moveTo>
                <a:lnTo>
                  <a:pt x="31808" y="159796"/>
                </a:lnTo>
                <a:lnTo>
                  <a:pt x="32003" y="172465"/>
                </a:lnTo>
                <a:lnTo>
                  <a:pt x="19303" y="172719"/>
                </a:lnTo>
                <a:lnTo>
                  <a:pt x="44441" y="172719"/>
                </a:lnTo>
                <a:lnTo>
                  <a:pt x="50800" y="159511"/>
                </a:lnTo>
                <a:close/>
              </a:path>
              <a:path w="50800" h="210820">
                <a:moveTo>
                  <a:pt x="29337" y="0"/>
                </a:moveTo>
                <a:lnTo>
                  <a:pt x="16637" y="253"/>
                </a:lnTo>
                <a:lnTo>
                  <a:pt x="19107" y="159987"/>
                </a:lnTo>
                <a:lnTo>
                  <a:pt x="31808" y="159796"/>
                </a:lnTo>
                <a:lnTo>
                  <a:pt x="293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33798" y="4757928"/>
            <a:ext cx="50800" cy="198755"/>
          </a:xfrm>
          <a:custGeom>
            <a:avLst/>
            <a:gdLst/>
            <a:ahLst/>
            <a:cxnLst/>
            <a:rect l="l" t="t" r="r" b="b"/>
            <a:pathLst>
              <a:path w="50800" h="198754">
                <a:moveTo>
                  <a:pt x="19076" y="50736"/>
                </a:moveTo>
                <a:lnTo>
                  <a:pt x="17906" y="198374"/>
                </a:lnTo>
                <a:lnTo>
                  <a:pt x="30606" y="198374"/>
                </a:lnTo>
                <a:lnTo>
                  <a:pt x="31775" y="50863"/>
                </a:lnTo>
                <a:lnTo>
                  <a:pt x="19076" y="50736"/>
                </a:lnTo>
                <a:close/>
              </a:path>
              <a:path w="50800" h="198754">
                <a:moveTo>
                  <a:pt x="44451" y="38100"/>
                </a:moveTo>
                <a:lnTo>
                  <a:pt x="31876" y="38100"/>
                </a:lnTo>
                <a:lnTo>
                  <a:pt x="31775" y="50863"/>
                </a:lnTo>
                <a:lnTo>
                  <a:pt x="50800" y="51054"/>
                </a:lnTo>
                <a:lnTo>
                  <a:pt x="44451" y="38100"/>
                </a:lnTo>
                <a:close/>
              </a:path>
              <a:path w="50800" h="198754">
                <a:moveTo>
                  <a:pt x="31876" y="38100"/>
                </a:moveTo>
                <a:lnTo>
                  <a:pt x="19176" y="38100"/>
                </a:lnTo>
                <a:lnTo>
                  <a:pt x="19076" y="50736"/>
                </a:lnTo>
                <a:lnTo>
                  <a:pt x="31775" y="50863"/>
                </a:lnTo>
                <a:lnTo>
                  <a:pt x="31876" y="38100"/>
                </a:lnTo>
                <a:close/>
              </a:path>
              <a:path w="50800" h="198754">
                <a:moveTo>
                  <a:pt x="25780" y="0"/>
                </a:moveTo>
                <a:lnTo>
                  <a:pt x="0" y="50546"/>
                </a:lnTo>
                <a:lnTo>
                  <a:pt x="19076" y="50736"/>
                </a:lnTo>
                <a:lnTo>
                  <a:pt x="19176" y="38100"/>
                </a:lnTo>
                <a:lnTo>
                  <a:pt x="44451" y="38100"/>
                </a:lnTo>
                <a:lnTo>
                  <a:pt x="257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1792" y="4720971"/>
            <a:ext cx="50800" cy="210820"/>
          </a:xfrm>
          <a:custGeom>
            <a:avLst/>
            <a:gdLst/>
            <a:ahLst/>
            <a:cxnLst/>
            <a:rect l="l" t="t" r="r" b="b"/>
            <a:pathLst>
              <a:path w="50800" h="210820">
                <a:moveTo>
                  <a:pt x="19025" y="160099"/>
                </a:moveTo>
                <a:lnTo>
                  <a:pt x="0" y="160527"/>
                </a:lnTo>
                <a:lnTo>
                  <a:pt x="26543" y="210692"/>
                </a:lnTo>
                <a:lnTo>
                  <a:pt x="44495" y="172719"/>
                </a:lnTo>
                <a:lnTo>
                  <a:pt x="19304" y="172719"/>
                </a:lnTo>
                <a:lnTo>
                  <a:pt x="19025" y="160099"/>
                </a:lnTo>
                <a:close/>
              </a:path>
              <a:path w="50800" h="210820">
                <a:moveTo>
                  <a:pt x="31724" y="159814"/>
                </a:moveTo>
                <a:lnTo>
                  <a:pt x="19025" y="160099"/>
                </a:lnTo>
                <a:lnTo>
                  <a:pt x="19304" y="172719"/>
                </a:lnTo>
                <a:lnTo>
                  <a:pt x="32004" y="172465"/>
                </a:lnTo>
                <a:lnTo>
                  <a:pt x="31724" y="159814"/>
                </a:lnTo>
                <a:close/>
              </a:path>
              <a:path w="50800" h="210820">
                <a:moveTo>
                  <a:pt x="50800" y="159384"/>
                </a:moveTo>
                <a:lnTo>
                  <a:pt x="31724" y="159814"/>
                </a:lnTo>
                <a:lnTo>
                  <a:pt x="32004" y="172465"/>
                </a:lnTo>
                <a:lnTo>
                  <a:pt x="19304" y="172719"/>
                </a:lnTo>
                <a:lnTo>
                  <a:pt x="44495" y="172719"/>
                </a:lnTo>
                <a:lnTo>
                  <a:pt x="50800" y="159384"/>
                </a:lnTo>
                <a:close/>
              </a:path>
              <a:path w="50800" h="210820">
                <a:moveTo>
                  <a:pt x="28194" y="0"/>
                </a:moveTo>
                <a:lnTo>
                  <a:pt x="15494" y="253"/>
                </a:lnTo>
                <a:lnTo>
                  <a:pt x="19025" y="160099"/>
                </a:lnTo>
                <a:lnTo>
                  <a:pt x="31724" y="159814"/>
                </a:lnTo>
                <a:lnTo>
                  <a:pt x="281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20839" y="4757928"/>
            <a:ext cx="50800" cy="198755"/>
          </a:xfrm>
          <a:custGeom>
            <a:avLst/>
            <a:gdLst/>
            <a:ahLst/>
            <a:cxnLst/>
            <a:rect l="l" t="t" r="r" b="b"/>
            <a:pathLst>
              <a:path w="50800" h="198754">
                <a:moveTo>
                  <a:pt x="19076" y="50736"/>
                </a:moveTo>
                <a:lnTo>
                  <a:pt x="17906" y="198374"/>
                </a:lnTo>
                <a:lnTo>
                  <a:pt x="30606" y="198374"/>
                </a:lnTo>
                <a:lnTo>
                  <a:pt x="31775" y="50863"/>
                </a:lnTo>
                <a:lnTo>
                  <a:pt x="19076" y="50736"/>
                </a:lnTo>
                <a:close/>
              </a:path>
              <a:path w="50800" h="198754">
                <a:moveTo>
                  <a:pt x="44451" y="38100"/>
                </a:moveTo>
                <a:lnTo>
                  <a:pt x="31876" y="38100"/>
                </a:lnTo>
                <a:lnTo>
                  <a:pt x="31775" y="50863"/>
                </a:lnTo>
                <a:lnTo>
                  <a:pt x="50800" y="51054"/>
                </a:lnTo>
                <a:lnTo>
                  <a:pt x="44451" y="38100"/>
                </a:lnTo>
                <a:close/>
              </a:path>
              <a:path w="50800" h="198754">
                <a:moveTo>
                  <a:pt x="31876" y="38100"/>
                </a:moveTo>
                <a:lnTo>
                  <a:pt x="19176" y="38100"/>
                </a:lnTo>
                <a:lnTo>
                  <a:pt x="19076" y="50736"/>
                </a:lnTo>
                <a:lnTo>
                  <a:pt x="31775" y="50863"/>
                </a:lnTo>
                <a:lnTo>
                  <a:pt x="31876" y="38100"/>
                </a:lnTo>
                <a:close/>
              </a:path>
              <a:path w="50800" h="198754">
                <a:moveTo>
                  <a:pt x="25780" y="0"/>
                </a:moveTo>
                <a:lnTo>
                  <a:pt x="0" y="50546"/>
                </a:lnTo>
                <a:lnTo>
                  <a:pt x="19076" y="50736"/>
                </a:lnTo>
                <a:lnTo>
                  <a:pt x="19176" y="38100"/>
                </a:lnTo>
                <a:lnTo>
                  <a:pt x="44451" y="38100"/>
                </a:lnTo>
                <a:lnTo>
                  <a:pt x="257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77129" y="4720971"/>
            <a:ext cx="50800" cy="210820"/>
          </a:xfrm>
          <a:custGeom>
            <a:avLst/>
            <a:gdLst/>
            <a:ahLst/>
            <a:cxnLst/>
            <a:rect l="l" t="t" r="r" b="b"/>
            <a:pathLst>
              <a:path w="50800" h="210820">
                <a:moveTo>
                  <a:pt x="19107" y="159987"/>
                </a:moveTo>
                <a:lnTo>
                  <a:pt x="0" y="160273"/>
                </a:lnTo>
                <a:lnTo>
                  <a:pt x="26162" y="210692"/>
                </a:lnTo>
                <a:lnTo>
                  <a:pt x="44441" y="172719"/>
                </a:lnTo>
                <a:lnTo>
                  <a:pt x="19304" y="172719"/>
                </a:lnTo>
                <a:lnTo>
                  <a:pt x="19107" y="159987"/>
                </a:lnTo>
                <a:close/>
              </a:path>
              <a:path w="50800" h="210820">
                <a:moveTo>
                  <a:pt x="31808" y="159796"/>
                </a:moveTo>
                <a:lnTo>
                  <a:pt x="19107" y="159987"/>
                </a:lnTo>
                <a:lnTo>
                  <a:pt x="19304" y="172719"/>
                </a:lnTo>
                <a:lnTo>
                  <a:pt x="32004" y="172465"/>
                </a:lnTo>
                <a:lnTo>
                  <a:pt x="31808" y="159796"/>
                </a:lnTo>
                <a:close/>
              </a:path>
              <a:path w="50800" h="210820">
                <a:moveTo>
                  <a:pt x="50800" y="159511"/>
                </a:moveTo>
                <a:lnTo>
                  <a:pt x="31808" y="159796"/>
                </a:lnTo>
                <a:lnTo>
                  <a:pt x="32004" y="172465"/>
                </a:lnTo>
                <a:lnTo>
                  <a:pt x="19304" y="172719"/>
                </a:lnTo>
                <a:lnTo>
                  <a:pt x="44441" y="172719"/>
                </a:lnTo>
                <a:lnTo>
                  <a:pt x="50800" y="159511"/>
                </a:lnTo>
                <a:close/>
              </a:path>
              <a:path w="50800" h="210820">
                <a:moveTo>
                  <a:pt x="29337" y="0"/>
                </a:moveTo>
                <a:lnTo>
                  <a:pt x="16637" y="253"/>
                </a:lnTo>
                <a:lnTo>
                  <a:pt x="19107" y="159987"/>
                </a:lnTo>
                <a:lnTo>
                  <a:pt x="31808" y="159796"/>
                </a:lnTo>
                <a:lnTo>
                  <a:pt x="293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27319" y="4757928"/>
            <a:ext cx="50800" cy="198755"/>
          </a:xfrm>
          <a:custGeom>
            <a:avLst/>
            <a:gdLst/>
            <a:ahLst/>
            <a:cxnLst/>
            <a:rect l="l" t="t" r="r" b="b"/>
            <a:pathLst>
              <a:path w="50800" h="198754">
                <a:moveTo>
                  <a:pt x="19076" y="50736"/>
                </a:moveTo>
                <a:lnTo>
                  <a:pt x="17906" y="198374"/>
                </a:lnTo>
                <a:lnTo>
                  <a:pt x="30606" y="198374"/>
                </a:lnTo>
                <a:lnTo>
                  <a:pt x="31775" y="50863"/>
                </a:lnTo>
                <a:lnTo>
                  <a:pt x="19076" y="50736"/>
                </a:lnTo>
                <a:close/>
              </a:path>
              <a:path w="50800" h="198754">
                <a:moveTo>
                  <a:pt x="44451" y="38100"/>
                </a:moveTo>
                <a:lnTo>
                  <a:pt x="31876" y="38100"/>
                </a:lnTo>
                <a:lnTo>
                  <a:pt x="31775" y="50863"/>
                </a:lnTo>
                <a:lnTo>
                  <a:pt x="50800" y="51054"/>
                </a:lnTo>
                <a:lnTo>
                  <a:pt x="44451" y="38100"/>
                </a:lnTo>
                <a:close/>
              </a:path>
              <a:path w="50800" h="198754">
                <a:moveTo>
                  <a:pt x="31876" y="38100"/>
                </a:moveTo>
                <a:lnTo>
                  <a:pt x="19176" y="38100"/>
                </a:lnTo>
                <a:lnTo>
                  <a:pt x="19076" y="50736"/>
                </a:lnTo>
                <a:lnTo>
                  <a:pt x="31775" y="50863"/>
                </a:lnTo>
                <a:lnTo>
                  <a:pt x="31876" y="38100"/>
                </a:lnTo>
                <a:close/>
              </a:path>
              <a:path w="50800" h="198754">
                <a:moveTo>
                  <a:pt x="25780" y="0"/>
                </a:moveTo>
                <a:lnTo>
                  <a:pt x="0" y="50546"/>
                </a:lnTo>
                <a:lnTo>
                  <a:pt x="19076" y="50736"/>
                </a:lnTo>
                <a:lnTo>
                  <a:pt x="19176" y="38100"/>
                </a:lnTo>
                <a:lnTo>
                  <a:pt x="44451" y="38100"/>
                </a:lnTo>
                <a:lnTo>
                  <a:pt x="257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65693" y="4720971"/>
            <a:ext cx="50800" cy="210820"/>
          </a:xfrm>
          <a:custGeom>
            <a:avLst/>
            <a:gdLst/>
            <a:ahLst/>
            <a:cxnLst/>
            <a:rect l="l" t="t" r="r" b="b"/>
            <a:pathLst>
              <a:path w="50800" h="210820">
                <a:moveTo>
                  <a:pt x="19107" y="159987"/>
                </a:moveTo>
                <a:lnTo>
                  <a:pt x="0" y="160273"/>
                </a:lnTo>
                <a:lnTo>
                  <a:pt x="26161" y="210692"/>
                </a:lnTo>
                <a:lnTo>
                  <a:pt x="44441" y="172719"/>
                </a:lnTo>
                <a:lnTo>
                  <a:pt x="19303" y="172719"/>
                </a:lnTo>
                <a:lnTo>
                  <a:pt x="19107" y="159987"/>
                </a:lnTo>
                <a:close/>
              </a:path>
              <a:path w="50800" h="210820">
                <a:moveTo>
                  <a:pt x="31690" y="159798"/>
                </a:moveTo>
                <a:lnTo>
                  <a:pt x="19107" y="159987"/>
                </a:lnTo>
                <a:lnTo>
                  <a:pt x="19303" y="172719"/>
                </a:lnTo>
                <a:lnTo>
                  <a:pt x="31876" y="172465"/>
                </a:lnTo>
                <a:lnTo>
                  <a:pt x="31690" y="159798"/>
                </a:lnTo>
                <a:close/>
              </a:path>
              <a:path w="50800" h="210820">
                <a:moveTo>
                  <a:pt x="50800" y="159511"/>
                </a:moveTo>
                <a:lnTo>
                  <a:pt x="31690" y="159798"/>
                </a:lnTo>
                <a:lnTo>
                  <a:pt x="31876" y="172465"/>
                </a:lnTo>
                <a:lnTo>
                  <a:pt x="19303" y="172719"/>
                </a:lnTo>
                <a:lnTo>
                  <a:pt x="44441" y="172719"/>
                </a:lnTo>
                <a:lnTo>
                  <a:pt x="50800" y="159511"/>
                </a:lnTo>
                <a:close/>
              </a:path>
              <a:path w="50800" h="210820">
                <a:moveTo>
                  <a:pt x="29336" y="0"/>
                </a:moveTo>
                <a:lnTo>
                  <a:pt x="16636" y="253"/>
                </a:lnTo>
                <a:lnTo>
                  <a:pt x="19107" y="159987"/>
                </a:lnTo>
                <a:lnTo>
                  <a:pt x="31690" y="159798"/>
                </a:lnTo>
                <a:lnTo>
                  <a:pt x="29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14358" y="4757928"/>
            <a:ext cx="50800" cy="198755"/>
          </a:xfrm>
          <a:custGeom>
            <a:avLst/>
            <a:gdLst/>
            <a:ahLst/>
            <a:cxnLst/>
            <a:rect l="l" t="t" r="r" b="b"/>
            <a:pathLst>
              <a:path w="50800" h="198754">
                <a:moveTo>
                  <a:pt x="19076" y="50736"/>
                </a:moveTo>
                <a:lnTo>
                  <a:pt x="17907" y="198374"/>
                </a:lnTo>
                <a:lnTo>
                  <a:pt x="30607" y="198374"/>
                </a:lnTo>
                <a:lnTo>
                  <a:pt x="31775" y="50863"/>
                </a:lnTo>
                <a:lnTo>
                  <a:pt x="19076" y="50736"/>
                </a:lnTo>
                <a:close/>
              </a:path>
              <a:path w="50800" h="198754">
                <a:moveTo>
                  <a:pt x="44451" y="38100"/>
                </a:moveTo>
                <a:lnTo>
                  <a:pt x="31876" y="38100"/>
                </a:lnTo>
                <a:lnTo>
                  <a:pt x="31775" y="50863"/>
                </a:lnTo>
                <a:lnTo>
                  <a:pt x="50800" y="51054"/>
                </a:lnTo>
                <a:lnTo>
                  <a:pt x="44451" y="38100"/>
                </a:lnTo>
                <a:close/>
              </a:path>
              <a:path w="50800" h="198754">
                <a:moveTo>
                  <a:pt x="31876" y="38100"/>
                </a:moveTo>
                <a:lnTo>
                  <a:pt x="19176" y="38100"/>
                </a:lnTo>
                <a:lnTo>
                  <a:pt x="19076" y="50736"/>
                </a:lnTo>
                <a:lnTo>
                  <a:pt x="31775" y="50863"/>
                </a:lnTo>
                <a:lnTo>
                  <a:pt x="31876" y="38100"/>
                </a:lnTo>
                <a:close/>
              </a:path>
              <a:path w="50800" h="198754">
                <a:moveTo>
                  <a:pt x="25781" y="0"/>
                </a:moveTo>
                <a:lnTo>
                  <a:pt x="0" y="50546"/>
                </a:lnTo>
                <a:lnTo>
                  <a:pt x="19076" y="50736"/>
                </a:lnTo>
                <a:lnTo>
                  <a:pt x="19176" y="38100"/>
                </a:lnTo>
                <a:lnTo>
                  <a:pt x="44451" y="38100"/>
                </a:lnTo>
                <a:lnTo>
                  <a:pt x="257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90089" y="3869054"/>
            <a:ext cx="50800" cy="210820"/>
          </a:xfrm>
          <a:custGeom>
            <a:avLst/>
            <a:gdLst/>
            <a:ahLst/>
            <a:cxnLst/>
            <a:rect l="l" t="t" r="r" b="b"/>
            <a:pathLst>
              <a:path w="50800" h="210820">
                <a:moveTo>
                  <a:pt x="19107" y="159987"/>
                </a:moveTo>
                <a:lnTo>
                  <a:pt x="0" y="160274"/>
                </a:lnTo>
                <a:lnTo>
                  <a:pt x="26162" y="210693"/>
                </a:lnTo>
                <a:lnTo>
                  <a:pt x="44441" y="172720"/>
                </a:lnTo>
                <a:lnTo>
                  <a:pt x="19304" y="172720"/>
                </a:lnTo>
                <a:lnTo>
                  <a:pt x="19107" y="159987"/>
                </a:lnTo>
                <a:close/>
              </a:path>
              <a:path w="50800" h="210820">
                <a:moveTo>
                  <a:pt x="31808" y="159796"/>
                </a:moveTo>
                <a:lnTo>
                  <a:pt x="19107" y="159987"/>
                </a:lnTo>
                <a:lnTo>
                  <a:pt x="19304" y="172720"/>
                </a:lnTo>
                <a:lnTo>
                  <a:pt x="32004" y="172466"/>
                </a:lnTo>
                <a:lnTo>
                  <a:pt x="31808" y="159796"/>
                </a:lnTo>
                <a:close/>
              </a:path>
              <a:path w="50800" h="210820">
                <a:moveTo>
                  <a:pt x="50800" y="159512"/>
                </a:moveTo>
                <a:lnTo>
                  <a:pt x="31808" y="159796"/>
                </a:lnTo>
                <a:lnTo>
                  <a:pt x="32004" y="172466"/>
                </a:lnTo>
                <a:lnTo>
                  <a:pt x="19304" y="172720"/>
                </a:lnTo>
                <a:lnTo>
                  <a:pt x="44441" y="172720"/>
                </a:lnTo>
                <a:lnTo>
                  <a:pt x="50800" y="159512"/>
                </a:lnTo>
                <a:close/>
              </a:path>
              <a:path w="50800" h="210820">
                <a:moveTo>
                  <a:pt x="29337" y="0"/>
                </a:moveTo>
                <a:lnTo>
                  <a:pt x="16637" y="254"/>
                </a:lnTo>
                <a:lnTo>
                  <a:pt x="19107" y="159987"/>
                </a:lnTo>
                <a:lnTo>
                  <a:pt x="31808" y="159796"/>
                </a:lnTo>
                <a:lnTo>
                  <a:pt x="293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40279" y="3906011"/>
            <a:ext cx="50800" cy="198755"/>
          </a:xfrm>
          <a:custGeom>
            <a:avLst/>
            <a:gdLst/>
            <a:ahLst/>
            <a:cxnLst/>
            <a:rect l="l" t="t" r="r" b="b"/>
            <a:pathLst>
              <a:path w="50800" h="198754">
                <a:moveTo>
                  <a:pt x="19076" y="50736"/>
                </a:moveTo>
                <a:lnTo>
                  <a:pt x="17906" y="198374"/>
                </a:lnTo>
                <a:lnTo>
                  <a:pt x="30606" y="198374"/>
                </a:lnTo>
                <a:lnTo>
                  <a:pt x="31775" y="50863"/>
                </a:lnTo>
                <a:lnTo>
                  <a:pt x="19076" y="50736"/>
                </a:lnTo>
                <a:close/>
              </a:path>
              <a:path w="50800" h="198754">
                <a:moveTo>
                  <a:pt x="44451" y="38100"/>
                </a:moveTo>
                <a:lnTo>
                  <a:pt x="31876" y="38100"/>
                </a:lnTo>
                <a:lnTo>
                  <a:pt x="31775" y="50863"/>
                </a:lnTo>
                <a:lnTo>
                  <a:pt x="50800" y="51054"/>
                </a:lnTo>
                <a:lnTo>
                  <a:pt x="44451" y="38100"/>
                </a:lnTo>
                <a:close/>
              </a:path>
              <a:path w="50800" h="198754">
                <a:moveTo>
                  <a:pt x="31876" y="38100"/>
                </a:moveTo>
                <a:lnTo>
                  <a:pt x="19176" y="38100"/>
                </a:lnTo>
                <a:lnTo>
                  <a:pt x="19076" y="50736"/>
                </a:lnTo>
                <a:lnTo>
                  <a:pt x="31775" y="50863"/>
                </a:lnTo>
                <a:lnTo>
                  <a:pt x="31876" y="38100"/>
                </a:lnTo>
                <a:close/>
              </a:path>
              <a:path w="50800" h="198754">
                <a:moveTo>
                  <a:pt x="25781" y="0"/>
                </a:moveTo>
                <a:lnTo>
                  <a:pt x="0" y="50545"/>
                </a:lnTo>
                <a:lnTo>
                  <a:pt x="19076" y="50736"/>
                </a:lnTo>
                <a:lnTo>
                  <a:pt x="19176" y="38100"/>
                </a:lnTo>
                <a:lnTo>
                  <a:pt x="44451" y="38100"/>
                </a:lnTo>
                <a:lnTo>
                  <a:pt x="257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8106" y="3869054"/>
            <a:ext cx="50800" cy="210820"/>
          </a:xfrm>
          <a:custGeom>
            <a:avLst/>
            <a:gdLst/>
            <a:ahLst/>
            <a:cxnLst/>
            <a:rect l="l" t="t" r="r" b="b"/>
            <a:pathLst>
              <a:path w="50800" h="210820">
                <a:moveTo>
                  <a:pt x="19038" y="159988"/>
                </a:moveTo>
                <a:lnTo>
                  <a:pt x="0" y="160274"/>
                </a:lnTo>
                <a:lnTo>
                  <a:pt x="26149" y="210693"/>
                </a:lnTo>
                <a:lnTo>
                  <a:pt x="44429" y="172720"/>
                </a:lnTo>
                <a:lnTo>
                  <a:pt x="19227" y="172720"/>
                </a:lnTo>
                <a:lnTo>
                  <a:pt x="19038" y="159988"/>
                </a:lnTo>
                <a:close/>
              </a:path>
              <a:path w="50800" h="210820">
                <a:moveTo>
                  <a:pt x="31738" y="159797"/>
                </a:moveTo>
                <a:lnTo>
                  <a:pt x="19038" y="159988"/>
                </a:lnTo>
                <a:lnTo>
                  <a:pt x="19227" y="172720"/>
                </a:lnTo>
                <a:lnTo>
                  <a:pt x="31927" y="172466"/>
                </a:lnTo>
                <a:lnTo>
                  <a:pt x="31738" y="159797"/>
                </a:lnTo>
                <a:close/>
              </a:path>
              <a:path w="50800" h="210820">
                <a:moveTo>
                  <a:pt x="50787" y="159512"/>
                </a:moveTo>
                <a:lnTo>
                  <a:pt x="31738" y="159797"/>
                </a:lnTo>
                <a:lnTo>
                  <a:pt x="31927" y="172466"/>
                </a:lnTo>
                <a:lnTo>
                  <a:pt x="19227" y="172720"/>
                </a:lnTo>
                <a:lnTo>
                  <a:pt x="44429" y="172720"/>
                </a:lnTo>
                <a:lnTo>
                  <a:pt x="50787" y="159512"/>
                </a:lnTo>
                <a:close/>
              </a:path>
              <a:path w="50800" h="210820">
                <a:moveTo>
                  <a:pt x="29349" y="0"/>
                </a:moveTo>
                <a:lnTo>
                  <a:pt x="16662" y="254"/>
                </a:lnTo>
                <a:lnTo>
                  <a:pt x="19038" y="159988"/>
                </a:lnTo>
                <a:lnTo>
                  <a:pt x="31738" y="159797"/>
                </a:lnTo>
                <a:lnTo>
                  <a:pt x="293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46733" y="3906011"/>
            <a:ext cx="51435" cy="198755"/>
          </a:xfrm>
          <a:custGeom>
            <a:avLst/>
            <a:gdLst/>
            <a:ahLst/>
            <a:cxnLst/>
            <a:rect l="l" t="t" r="r" b="b"/>
            <a:pathLst>
              <a:path w="51434" h="198754">
                <a:moveTo>
                  <a:pt x="19051" y="50736"/>
                </a:moveTo>
                <a:lnTo>
                  <a:pt x="17881" y="198374"/>
                </a:lnTo>
                <a:lnTo>
                  <a:pt x="30632" y="198374"/>
                </a:lnTo>
                <a:lnTo>
                  <a:pt x="31801" y="50863"/>
                </a:lnTo>
                <a:lnTo>
                  <a:pt x="19051" y="50736"/>
                </a:lnTo>
                <a:close/>
              </a:path>
              <a:path w="51434" h="198754">
                <a:moveTo>
                  <a:pt x="44477" y="38100"/>
                </a:moveTo>
                <a:lnTo>
                  <a:pt x="31902" y="38100"/>
                </a:lnTo>
                <a:lnTo>
                  <a:pt x="31801" y="50863"/>
                </a:lnTo>
                <a:lnTo>
                  <a:pt x="50825" y="51054"/>
                </a:lnTo>
                <a:lnTo>
                  <a:pt x="44477" y="38100"/>
                </a:lnTo>
                <a:close/>
              </a:path>
              <a:path w="51434" h="198754">
                <a:moveTo>
                  <a:pt x="31902" y="38100"/>
                </a:moveTo>
                <a:lnTo>
                  <a:pt x="19151" y="38100"/>
                </a:lnTo>
                <a:lnTo>
                  <a:pt x="19051" y="50736"/>
                </a:lnTo>
                <a:lnTo>
                  <a:pt x="31801" y="50863"/>
                </a:lnTo>
                <a:lnTo>
                  <a:pt x="31902" y="38100"/>
                </a:lnTo>
                <a:close/>
              </a:path>
              <a:path w="51434" h="198754">
                <a:moveTo>
                  <a:pt x="25806" y="0"/>
                </a:moveTo>
                <a:lnTo>
                  <a:pt x="0" y="50545"/>
                </a:lnTo>
                <a:lnTo>
                  <a:pt x="19051" y="50736"/>
                </a:lnTo>
                <a:lnTo>
                  <a:pt x="19151" y="38100"/>
                </a:lnTo>
                <a:lnTo>
                  <a:pt x="44477" y="38100"/>
                </a:lnTo>
                <a:lnTo>
                  <a:pt x="258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83609" y="3869054"/>
            <a:ext cx="50800" cy="210820"/>
          </a:xfrm>
          <a:custGeom>
            <a:avLst/>
            <a:gdLst/>
            <a:ahLst/>
            <a:cxnLst/>
            <a:rect l="l" t="t" r="r" b="b"/>
            <a:pathLst>
              <a:path w="50800" h="210820">
                <a:moveTo>
                  <a:pt x="19107" y="159987"/>
                </a:moveTo>
                <a:lnTo>
                  <a:pt x="0" y="160274"/>
                </a:lnTo>
                <a:lnTo>
                  <a:pt x="26162" y="210693"/>
                </a:lnTo>
                <a:lnTo>
                  <a:pt x="44441" y="172720"/>
                </a:lnTo>
                <a:lnTo>
                  <a:pt x="19303" y="172720"/>
                </a:lnTo>
                <a:lnTo>
                  <a:pt x="19107" y="159987"/>
                </a:lnTo>
                <a:close/>
              </a:path>
              <a:path w="50800" h="210820">
                <a:moveTo>
                  <a:pt x="31808" y="159796"/>
                </a:moveTo>
                <a:lnTo>
                  <a:pt x="19107" y="159987"/>
                </a:lnTo>
                <a:lnTo>
                  <a:pt x="19303" y="172720"/>
                </a:lnTo>
                <a:lnTo>
                  <a:pt x="32003" y="172466"/>
                </a:lnTo>
                <a:lnTo>
                  <a:pt x="31808" y="159796"/>
                </a:lnTo>
                <a:close/>
              </a:path>
              <a:path w="50800" h="210820">
                <a:moveTo>
                  <a:pt x="50800" y="159512"/>
                </a:moveTo>
                <a:lnTo>
                  <a:pt x="31808" y="159796"/>
                </a:lnTo>
                <a:lnTo>
                  <a:pt x="32003" y="172466"/>
                </a:lnTo>
                <a:lnTo>
                  <a:pt x="19303" y="172720"/>
                </a:lnTo>
                <a:lnTo>
                  <a:pt x="44441" y="172720"/>
                </a:lnTo>
                <a:lnTo>
                  <a:pt x="50800" y="159512"/>
                </a:lnTo>
                <a:close/>
              </a:path>
              <a:path w="50800" h="210820">
                <a:moveTo>
                  <a:pt x="29337" y="0"/>
                </a:moveTo>
                <a:lnTo>
                  <a:pt x="16637" y="254"/>
                </a:lnTo>
                <a:lnTo>
                  <a:pt x="19107" y="159987"/>
                </a:lnTo>
                <a:lnTo>
                  <a:pt x="31808" y="159796"/>
                </a:lnTo>
                <a:lnTo>
                  <a:pt x="293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33798" y="3906011"/>
            <a:ext cx="50800" cy="198755"/>
          </a:xfrm>
          <a:custGeom>
            <a:avLst/>
            <a:gdLst/>
            <a:ahLst/>
            <a:cxnLst/>
            <a:rect l="l" t="t" r="r" b="b"/>
            <a:pathLst>
              <a:path w="50800" h="198754">
                <a:moveTo>
                  <a:pt x="19076" y="50736"/>
                </a:moveTo>
                <a:lnTo>
                  <a:pt x="17906" y="198374"/>
                </a:lnTo>
                <a:lnTo>
                  <a:pt x="30606" y="198374"/>
                </a:lnTo>
                <a:lnTo>
                  <a:pt x="31775" y="50863"/>
                </a:lnTo>
                <a:lnTo>
                  <a:pt x="19076" y="50736"/>
                </a:lnTo>
                <a:close/>
              </a:path>
              <a:path w="50800" h="198754">
                <a:moveTo>
                  <a:pt x="44451" y="38100"/>
                </a:moveTo>
                <a:lnTo>
                  <a:pt x="31876" y="38100"/>
                </a:lnTo>
                <a:lnTo>
                  <a:pt x="31775" y="50863"/>
                </a:lnTo>
                <a:lnTo>
                  <a:pt x="50800" y="51054"/>
                </a:lnTo>
                <a:lnTo>
                  <a:pt x="44451" y="38100"/>
                </a:lnTo>
                <a:close/>
              </a:path>
              <a:path w="50800" h="198754">
                <a:moveTo>
                  <a:pt x="31876" y="38100"/>
                </a:moveTo>
                <a:lnTo>
                  <a:pt x="19176" y="38100"/>
                </a:lnTo>
                <a:lnTo>
                  <a:pt x="19076" y="50736"/>
                </a:lnTo>
                <a:lnTo>
                  <a:pt x="31775" y="50863"/>
                </a:lnTo>
                <a:lnTo>
                  <a:pt x="31876" y="38100"/>
                </a:lnTo>
                <a:close/>
              </a:path>
              <a:path w="50800" h="198754">
                <a:moveTo>
                  <a:pt x="25780" y="0"/>
                </a:moveTo>
                <a:lnTo>
                  <a:pt x="0" y="50545"/>
                </a:lnTo>
                <a:lnTo>
                  <a:pt x="19076" y="50736"/>
                </a:lnTo>
                <a:lnTo>
                  <a:pt x="19176" y="38100"/>
                </a:lnTo>
                <a:lnTo>
                  <a:pt x="44451" y="38100"/>
                </a:lnTo>
                <a:lnTo>
                  <a:pt x="257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71792" y="3869054"/>
            <a:ext cx="50800" cy="210820"/>
          </a:xfrm>
          <a:custGeom>
            <a:avLst/>
            <a:gdLst/>
            <a:ahLst/>
            <a:cxnLst/>
            <a:rect l="l" t="t" r="r" b="b"/>
            <a:pathLst>
              <a:path w="50800" h="210820">
                <a:moveTo>
                  <a:pt x="19025" y="160099"/>
                </a:moveTo>
                <a:lnTo>
                  <a:pt x="0" y="160528"/>
                </a:lnTo>
                <a:lnTo>
                  <a:pt x="26543" y="210693"/>
                </a:lnTo>
                <a:lnTo>
                  <a:pt x="44495" y="172720"/>
                </a:lnTo>
                <a:lnTo>
                  <a:pt x="19304" y="172720"/>
                </a:lnTo>
                <a:lnTo>
                  <a:pt x="19025" y="160099"/>
                </a:lnTo>
                <a:close/>
              </a:path>
              <a:path w="50800" h="210820">
                <a:moveTo>
                  <a:pt x="31724" y="159814"/>
                </a:moveTo>
                <a:lnTo>
                  <a:pt x="19025" y="160099"/>
                </a:lnTo>
                <a:lnTo>
                  <a:pt x="19304" y="172720"/>
                </a:lnTo>
                <a:lnTo>
                  <a:pt x="32004" y="172466"/>
                </a:lnTo>
                <a:lnTo>
                  <a:pt x="31724" y="159814"/>
                </a:lnTo>
                <a:close/>
              </a:path>
              <a:path w="50800" h="210820">
                <a:moveTo>
                  <a:pt x="50800" y="159385"/>
                </a:moveTo>
                <a:lnTo>
                  <a:pt x="31724" y="159814"/>
                </a:lnTo>
                <a:lnTo>
                  <a:pt x="32004" y="172466"/>
                </a:lnTo>
                <a:lnTo>
                  <a:pt x="19304" y="172720"/>
                </a:lnTo>
                <a:lnTo>
                  <a:pt x="44495" y="172720"/>
                </a:lnTo>
                <a:lnTo>
                  <a:pt x="50800" y="159385"/>
                </a:lnTo>
                <a:close/>
              </a:path>
              <a:path w="50800" h="210820">
                <a:moveTo>
                  <a:pt x="28194" y="0"/>
                </a:moveTo>
                <a:lnTo>
                  <a:pt x="15494" y="254"/>
                </a:lnTo>
                <a:lnTo>
                  <a:pt x="19025" y="160099"/>
                </a:lnTo>
                <a:lnTo>
                  <a:pt x="31724" y="159814"/>
                </a:lnTo>
                <a:lnTo>
                  <a:pt x="281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20839" y="3906011"/>
            <a:ext cx="50800" cy="198755"/>
          </a:xfrm>
          <a:custGeom>
            <a:avLst/>
            <a:gdLst/>
            <a:ahLst/>
            <a:cxnLst/>
            <a:rect l="l" t="t" r="r" b="b"/>
            <a:pathLst>
              <a:path w="50800" h="198754">
                <a:moveTo>
                  <a:pt x="19076" y="50736"/>
                </a:moveTo>
                <a:lnTo>
                  <a:pt x="17906" y="198374"/>
                </a:lnTo>
                <a:lnTo>
                  <a:pt x="30606" y="198374"/>
                </a:lnTo>
                <a:lnTo>
                  <a:pt x="31775" y="50863"/>
                </a:lnTo>
                <a:lnTo>
                  <a:pt x="19076" y="50736"/>
                </a:lnTo>
                <a:close/>
              </a:path>
              <a:path w="50800" h="198754">
                <a:moveTo>
                  <a:pt x="44451" y="38100"/>
                </a:moveTo>
                <a:lnTo>
                  <a:pt x="31876" y="38100"/>
                </a:lnTo>
                <a:lnTo>
                  <a:pt x="31775" y="50863"/>
                </a:lnTo>
                <a:lnTo>
                  <a:pt x="50800" y="51054"/>
                </a:lnTo>
                <a:lnTo>
                  <a:pt x="44451" y="38100"/>
                </a:lnTo>
                <a:close/>
              </a:path>
              <a:path w="50800" h="198754">
                <a:moveTo>
                  <a:pt x="31876" y="38100"/>
                </a:moveTo>
                <a:lnTo>
                  <a:pt x="19176" y="38100"/>
                </a:lnTo>
                <a:lnTo>
                  <a:pt x="19076" y="50736"/>
                </a:lnTo>
                <a:lnTo>
                  <a:pt x="31775" y="50863"/>
                </a:lnTo>
                <a:lnTo>
                  <a:pt x="31876" y="38100"/>
                </a:lnTo>
                <a:close/>
              </a:path>
              <a:path w="50800" h="198754">
                <a:moveTo>
                  <a:pt x="25780" y="0"/>
                </a:moveTo>
                <a:lnTo>
                  <a:pt x="0" y="50545"/>
                </a:lnTo>
                <a:lnTo>
                  <a:pt x="19076" y="50736"/>
                </a:lnTo>
                <a:lnTo>
                  <a:pt x="19176" y="38100"/>
                </a:lnTo>
                <a:lnTo>
                  <a:pt x="44451" y="38100"/>
                </a:lnTo>
                <a:lnTo>
                  <a:pt x="257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77129" y="3869054"/>
            <a:ext cx="50800" cy="210820"/>
          </a:xfrm>
          <a:custGeom>
            <a:avLst/>
            <a:gdLst/>
            <a:ahLst/>
            <a:cxnLst/>
            <a:rect l="l" t="t" r="r" b="b"/>
            <a:pathLst>
              <a:path w="50800" h="210820">
                <a:moveTo>
                  <a:pt x="19107" y="159987"/>
                </a:moveTo>
                <a:lnTo>
                  <a:pt x="0" y="160274"/>
                </a:lnTo>
                <a:lnTo>
                  <a:pt x="26162" y="210693"/>
                </a:lnTo>
                <a:lnTo>
                  <a:pt x="44441" y="172720"/>
                </a:lnTo>
                <a:lnTo>
                  <a:pt x="19304" y="172720"/>
                </a:lnTo>
                <a:lnTo>
                  <a:pt x="19107" y="159987"/>
                </a:lnTo>
                <a:close/>
              </a:path>
              <a:path w="50800" h="210820">
                <a:moveTo>
                  <a:pt x="31808" y="159796"/>
                </a:moveTo>
                <a:lnTo>
                  <a:pt x="19107" y="159987"/>
                </a:lnTo>
                <a:lnTo>
                  <a:pt x="19304" y="172720"/>
                </a:lnTo>
                <a:lnTo>
                  <a:pt x="32004" y="172466"/>
                </a:lnTo>
                <a:lnTo>
                  <a:pt x="31808" y="159796"/>
                </a:lnTo>
                <a:close/>
              </a:path>
              <a:path w="50800" h="210820">
                <a:moveTo>
                  <a:pt x="50800" y="159512"/>
                </a:moveTo>
                <a:lnTo>
                  <a:pt x="31808" y="159796"/>
                </a:lnTo>
                <a:lnTo>
                  <a:pt x="32004" y="172466"/>
                </a:lnTo>
                <a:lnTo>
                  <a:pt x="19304" y="172720"/>
                </a:lnTo>
                <a:lnTo>
                  <a:pt x="44441" y="172720"/>
                </a:lnTo>
                <a:lnTo>
                  <a:pt x="50800" y="159512"/>
                </a:lnTo>
                <a:close/>
              </a:path>
              <a:path w="50800" h="210820">
                <a:moveTo>
                  <a:pt x="29337" y="0"/>
                </a:moveTo>
                <a:lnTo>
                  <a:pt x="16637" y="254"/>
                </a:lnTo>
                <a:lnTo>
                  <a:pt x="19107" y="159987"/>
                </a:lnTo>
                <a:lnTo>
                  <a:pt x="31808" y="159796"/>
                </a:lnTo>
                <a:lnTo>
                  <a:pt x="293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27319" y="3906011"/>
            <a:ext cx="50800" cy="198755"/>
          </a:xfrm>
          <a:custGeom>
            <a:avLst/>
            <a:gdLst/>
            <a:ahLst/>
            <a:cxnLst/>
            <a:rect l="l" t="t" r="r" b="b"/>
            <a:pathLst>
              <a:path w="50800" h="198754">
                <a:moveTo>
                  <a:pt x="19076" y="50736"/>
                </a:moveTo>
                <a:lnTo>
                  <a:pt x="17906" y="198374"/>
                </a:lnTo>
                <a:lnTo>
                  <a:pt x="30606" y="198374"/>
                </a:lnTo>
                <a:lnTo>
                  <a:pt x="31775" y="50863"/>
                </a:lnTo>
                <a:lnTo>
                  <a:pt x="19076" y="50736"/>
                </a:lnTo>
                <a:close/>
              </a:path>
              <a:path w="50800" h="198754">
                <a:moveTo>
                  <a:pt x="44451" y="38100"/>
                </a:moveTo>
                <a:lnTo>
                  <a:pt x="31876" y="38100"/>
                </a:lnTo>
                <a:lnTo>
                  <a:pt x="31775" y="50863"/>
                </a:lnTo>
                <a:lnTo>
                  <a:pt x="50800" y="51054"/>
                </a:lnTo>
                <a:lnTo>
                  <a:pt x="44451" y="38100"/>
                </a:lnTo>
                <a:close/>
              </a:path>
              <a:path w="50800" h="198754">
                <a:moveTo>
                  <a:pt x="31876" y="38100"/>
                </a:moveTo>
                <a:lnTo>
                  <a:pt x="19176" y="38100"/>
                </a:lnTo>
                <a:lnTo>
                  <a:pt x="19076" y="50736"/>
                </a:lnTo>
                <a:lnTo>
                  <a:pt x="31775" y="50863"/>
                </a:lnTo>
                <a:lnTo>
                  <a:pt x="31876" y="38100"/>
                </a:lnTo>
                <a:close/>
              </a:path>
              <a:path w="50800" h="198754">
                <a:moveTo>
                  <a:pt x="25780" y="0"/>
                </a:moveTo>
                <a:lnTo>
                  <a:pt x="0" y="50545"/>
                </a:lnTo>
                <a:lnTo>
                  <a:pt x="19076" y="50736"/>
                </a:lnTo>
                <a:lnTo>
                  <a:pt x="19176" y="38100"/>
                </a:lnTo>
                <a:lnTo>
                  <a:pt x="44451" y="38100"/>
                </a:lnTo>
                <a:lnTo>
                  <a:pt x="257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965693" y="3869054"/>
            <a:ext cx="50800" cy="210820"/>
          </a:xfrm>
          <a:custGeom>
            <a:avLst/>
            <a:gdLst/>
            <a:ahLst/>
            <a:cxnLst/>
            <a:rect l="l" t="t" r="r" b="b"/>
            <a:pathLst>
              <a:path w="50800" h="210820">
                <a:moveTo>
                  <a:pt x="19107" y="159987"/>
                </a:moveTo>
                <a:lnTo>
                  <a:pt x="0" y="160274"/>
                </a:lnTo>
                <a:lnTo>
                  <a:pt x="26161" y="210693"/>
                </a:lnTo>
                <a:lnTo>
                  <a:pt x="44441" y="172720"/>
                </a:lnTo>
                <a:lnTo>
                  <a:pt x="19303" y="172720"/>
                </a:lnTo>
                <a:lnTo>
                  <a:pt x="19107" y="159987"/>
                </a:lnTo>
                <a:close/>
              </a:path>
              <a:path w="50800" h="210820">
                <a:moveTo>
                  <a:pt x="31690" y="159798"/>
                </a:moveTo>
                <a:lnTo>
                  <a:pt x="19107" y="159987"/>
                </a:lnTo>
                <a:lnTo>
                  <a:pt x="19303" y="172720"/>
                </a:lnTo>
                <a:lnTo>
                  <a:pt x="31876" y="172466"/>
                </a:lnTo>
                <a:lnTo>
                  <a:pt x="31690" y="159798"/>
                </a:lnTo>
                <a:close/>
              </a:path>
              <a:path w="50800" h="210820">
                <a:moveTo>
                  <a:pt x="50800" y="159512"/>
                </a:moveTo>
                <a:lnTo>
                  <a:pt x="31690" y="159798"/>
                </a:lnTo>
                <a:lnTo>
                  <a:pt x="31876" y="172466"/>
                </a:lnTo>
                <a:lnTo>
                  <a:pt x="19303" y="172720"/>
                </a:lnTo>
                <a:lnTo>
                  <a:pt x="44441" y="172720"/>
                </a:lnTo>
                <a:lnTo>
                  <a:pt x="50800" y="159512"/>
                </a:lnTo>
                <a:close/>
              </a:path>
              <a:path w="50800" h="210820">
                <a:moveTo>
                  <a:pt x="29336" y="0"/>
                </a:moveTo>
                <a:lnTo>
                  <a:pt x="16636" y="254"/>
                </a:lnTo>
                <a:lnTo>
                  <a:pt x="19107" y="159987"/>
                </a:lnTo>
                <a:lnTo>
                  <a:pt x="31690" y="159798"/>
                </a:lnTo>
                <a:lnTo>
                  <a:pt x="29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14358" y="3906011"/>
            <a:ext cx="50800" cy="198755"/>
          </a:xfrm>
          <a:custGeom>
            <a:avLst/>
            <a:gdLst/>
            <a:ahLst/>
            <a:cxnLst/>
            <a:rect l="l" t="t" r="r" b="b"/>
            <a:pathLst>
              <a:path w="50800" h="198754">
                <a:moveTo>
                  <a:pt x="19076" y="50736"/>
                </a:moveTo>
                <a:lnTo>
                  <a:pt x="17907" y="198374"/>
                </a:lnTo>
                <a:lnTo>
                  <a:pt x="30607" y="198374"/>
                </a:lnTo>
                <a:lnTo>
                  <a:pt x="31775" y="50863"/>
                </a:lnTo>
                <a:lnTo>
                  <a:pt x="19076" y="50736"/>
                </a:lnTo>
                <a:close/>
              </a:path>
              <a:path w="50800" h="198754">
                <a:moveTo>
                  <a:pt x="44451" y="38100"/>
                </a:moveTo>
                <a:lnTo>
                  <a:pt x="31876" y="38100"/>
                </a:lnTo>
                <a:lnTo>
                  <a:pt x="31775" y="50863"/>
                </a:lnTo>
                <a:lnTo>
                  <a:pt x="50800" y="51054"/>
                </a:lnTo>
                <a:lnTo>
                  <a:pt x="44451" y="38100"/>
                </a:lnTo>
                <a:close/>
              </a:path>
              <a:path w="50800" h="198754">
                <a:moveTo>
                  <a:pt x="31876" y="38100"/>
                </a:moveTo>
                <a:lnTo>
                  <a:pt x="19176" y="38100"/>
                </a:lnTo>
                <a:lnTo>
                  <a:pt x="19076" y="50736"/>
                </a:lnTo>
                <a:lnTo>
                  <a:pt x="31775" y="50863"/>
                </a:lnTo>
                <a:lnTo>
                  <a:pt x="31876" y="38100"/>
                </a:lnTo>
                <a:close/>
              </a:path>
              <a:path w="50800" h="198754">
                <a:moveTo>
                  <a:pt x="25781" y="0"/>
                </a:moveTo>
                <a:lnTo>
                  <a:pt x="0" y="50545"/>
                </a:lnTo>
                <a:lnTo>
                  <a:pt x="19076" y="50736"/>
                </a:lnTo>
                <a:lnTo>
                  <a:pt x="19176" y="38100"/>
                </a:lnTo>
                <a:lnTo>
                  <a:pt x="44451" y="38100"/>
                </a:lnTo>
                <a:lnTo>
                  <a:pt x="257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763267" y="1408175"/>
            <a:ext cx="5724525" cy="266700"/>
          </a:xfrm>
          <a:prstGeom prst="rect">
            <a:avLst/>
          </a:prstGeom>
          <a:solidFill>
            <a:srgbClr val="FF9933"/>
          </a:solidFill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75"/>
              </a:lnSpc>
            </a:pPr>
            <a:r>
              <a:rPr sz="1800" spc="-5" dirty="0">
                <a:latin typeface="Times New Roman"/>
                <a:cs typeface="Times New Roman"/>
              </a:rPr>
              <a:t>Promotional Program </a:t>
            </a:r>
            <a:r>
              <a:rPr sz="1800" dirty="0">
                <a:latin typeface="Times New Roman"/>
                <a:cs typeface="Times New Roman"/>
              </a:rPr>
              <a:t>Situation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Analysis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63267" y="1863851"/>
            <a:ext cx="5713730" cy="266700"/>
          </a:xfrm>
          <a:prstGeom prst="rect">
            <a:avLst/>
          </a:prstGeom>
          <a:solidFill>
            <a:srgbClr val="FF9933"/>
          </a:solidFill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70"/>
              </a:lnSpc>
            </a:pPr>
            <a:r>
              <a:rPr sz="1800" dirty="0">
                <a:latin typeface="Times New Roman"/>
                <a:cs typeface="Times New Roman"/>
              </a:rPr>
              <a:t>Analysis of the </a:t>
            </a:r>
            <a:r>
              <a:rPr sz="1800" spc="-5" dirty="0">
                <a:latin typeface="Times New Roman"/>
                <a:cs typeface="Times New Roman"/>
              </a:rPr>
              <a:t>Communications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Process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63267" y="2334767"/>
            <a:ext cx="5713730" cy="264160"/>
          </a:xfrm>
          <a:prstGeom prst="rect">
            <a:avLst/>
          </a:prstGeom>
          <a:solidFill>
            <a:srgbClr val="FF9933"/>
          </a:solidFill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65"/>
              </a:lnSpc>
            </a:pPr>
            <a:r>
              <a:rPr sz="1800" dirty="0">
                <a:latin typeface="Times New Roman"/>
                <a:cs typeface="Times New Roman"/>
              </a:rPr>
              <a:t>Budget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Determination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65632" y="2799588"/>
            <a:ext cx="7690484" cy="266700"/>
          </a:xfrm>
          <a:prstGeom prst="rect">
            <a:avLst/>
          </a:prstGeom>
          <a:solidFill>
            <a:srgbClr val="FF9933"/>
          </a:solidFill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070"/>
              </a:lnSpc>
            </a:pPr>
            <a:r>
              <a:rPr sz="1800" spc="-5" dirty="0">
                <a:latin typeface="Times New Roman"/>
                <a:cs typeface="Times New Roman"/>
              </a:rPr>
              <a:t>Develop </a:t>
            </a:r>
            <a:r>
              <a:rPr sz="1800" dirty="0">
                <a:latin typeface="Times New Roman"/>
                <a:cs typeface="Times New Roman"/>
              </a:rPr>
              <a:t>Integrated Marketing </a:t>
            </a:r>
            <a:r>
              <a:rPr sz="1800" spc="-5" dirty="0">
                <a:latin typeface="Times New Roman"/>
                <a:cs typeface="Times New Roman"/>
              </a:rPr>
              <a:t>Communications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Programs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63267" y="952500"/>
            <a:ext cx="5724525" cy="266700"/>
          </a:xfrm>
          <a:prstGeom prst="rect">
            <a:avLst/>
          </a:prstGeom>
          <a:solidFill>
            <a:srgbClr val="FF9933"/>
          </a:solidFill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075"/>
              </a:lnSpc>
            </a:pPr>
            <a:r>
              <a:rPr sz="1800" dirty="0">
                <a:latin typeface="Times New Roman"/>
                <a:cs typeface="Times New Roman"/>
              </a:rPr>
              <a:t>Review of Marketing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Plan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60604" y="3241548"/>
            <a:ext cx="1343025" cy="664845"/>
          </a:xfrm>
          <a:prstGeom prst="rect">
            <a:avLst/>
          </a:prstGeom>
          <a:solidFill>
            <a:srgbClr val="FF9933"/>
          </a:solidFill>
          <a:ln w="12192">
            <a:solidFill>
              <a:srgbClr val="000000"/>
            </a:solidFill>
          </a:ln>
        </p:spPr>
        <p:txBody>
          <a:bodyPr vert="horz" wrap="square" lIns="0" tIns="1879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480"/>
              </a:spcBef>
            </a:pPr>
            <a:r>
              <a:rPr sz="1800" dirty="0">
                <a:latin typeface="Times New Roman"/>
                <a:cs typeface="Times New Roman"/>
              </a:rPr>
              <a:t>Advertising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743455" y="3241548"/>
            <a:ext cx="1343025" cy="664845"/>
          </a:xfrm>
          <a:prstGeom prst="rect">
            <a:avLst/>
          </a:prstGeom>
          <a:solidFill>
            <a:srgbClr val="FF9933"/>
          </a:solidFill>
          <a:ln w="12191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0805" marR="278765">
              <a:lnSpc>
                <a:spcPct val="100000"/>
              </a:lnSpc>
              <a:spcBef>
                <a:spcPts val="400"/>
              </a:spcBef>
            </a:pPr>
            <a:r>
              <a:rPr sz="1800" dirty="0">
                <a:latin typeface="Times New Roman"/>
                <a:cs typeface="Times New Roman"/>
              </a:rPr>
              <a:t>Sales  </a:t>
            </a:r>
            <a:r>
              <a:rPr sz="1800" spc="-5" dirty="0">
                <a:latin typeface="Times New Roman"/>
                <a:cs typeface="Times New Roman"/>
              </a:rPr>
              <a:t>Pro</a:t>
            </a:r>
            <a:r>
              <a:rPr sz="1800" spc="-2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ot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spc="-5" dirty="0">
                <a:latin typeface="Times New Roman"/>
                <a:cs typeface="Times New Roman"/>
              </a:rPr>
              <a:t>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227832" y="3241548"/>
            <a:ext cx="1343025" cy="664845"/>
          </a:xfrm>
          <a:prstGeom prst="rect">
            <a:avLst/>
          </a:prstGeom>
          <a:solidFill>
            <a:srgbClr val="FF9933"/>
          </a:solidFill>
          <a:ln w="12192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1440" marR="414655">
              <a:lnSpc>
                <a:spcPct val="100000"/>
              </a:lnSpc>
              <a:spcBef>
                <a:spcPts val="400"/>
              </a:spcBef>
            </a:pPr>
            <a:r>
              <a:rPr sz="1800" spc="-5" dirty="0">
                <a:latin typeface="Times New Roman"/>
                <a:cs typeface="Times New Roman"/>
              </a:rPr>
              <a:t>PR/  Pub</a:t>
            </a:r>
            <a:r>
              <a:rPr sz="1800" dirty="0">
                <a:latin typeface="Times New Roman"/>
                <a:cs typeface="Times New Roman"/>
              </a:rPr>
              <a:t>li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ity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712208" y="3241548"/>
            <a:ext cx="1343025" cy="664845"/>
          </a:xfrm>
          <a:prstGeom prst="rect">
            <a:avLst/>
          </a:prstGeom>
          <a:solidFill>
            <a:srgbClr val="FF9933"/>
          </a:solidFill>
          <a:ln w="12192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1440" marR="455930">
              <a:lnSpc>
                <a:spcPct val="100000"/>
              </a:lnSpc>
              <a:spcBef>
                <a:spcPts val="400"/>
              </a:spcBef>
            </a:pPr>
            <a:r>
              <a:rPr sz="1800" spc="-5" dirty="0">
                <a:latin typeface="Times New Roman"/>
                <a:cs typeface="Times New Roman"/>
              </a:rPr>
              <a:t>Personal  Selling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196584" y="3241548"/>
            <a:ext cx="1343025" cy="664845"/>
          </a:xfrm>
          <a:prstGeom prst="rect">
            <a:avLst/>
          </a:prstGeom>
          <a:solidFill>
            <a:srgbClr val="FF9933"/>
          </a:solidFill>
          <a:ln w="12192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2075" marR="289560">
              <a:lnSpc>
                <a:spcPct val="100000"/>
              </a:lnSpc>
              <a:spcBef>
                <a:spcPts val="400"/>
              </a:spcBef>
            </a:pPr>
            <a:r>
              <a:rPr sz="1800" spc="-5" dirty="0">
                <a:latin typeface="Times New Roman"/>
                <a:cs typeface="Times New Roman"/>
              </a:rPr>
              <a:t>Direct  </a:t>
            </a:r>
            <a:r>
              <a:rPr sz="1800" dirty="0">
                <a:latin typeface="Times New Roman"/>
                <a:cs typeface="Times New Roman"/>
              </a:rPr>
              <a:t>Market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60604" y="4090415"/>
            <a:ext cx="1343025" cy="664845"/>
          </a:xfrm>
          <a:prstGeom prst="rect">
            <a:avLst/>
          </a:prstGeom>
          <a:solidFill>
            <a:srgbClr val="FF9933"/>
          </a:solidFill>
          <a:ln w="12192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0805" marR="163195">
              <a:lnSpc>
                <a:spcPct val="100000"/>
              </a:lnSpc>
              <a:spcBef>
                <a:spcPts val="400"/>
              </a:spcBef>
            </a:pPr>
            <a:r>
              <a:rPr sz="1800" spc="-5" dirty="0">
                <a:latin typeface="Times New Roman"/>
                <a:cs typeface="Times New Roman"/>
              </a:rPr>
              <a:t>Adver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ising  Objectives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743455" y="4093464"/>
            <a:ext cx="1343025" cy="664845"/>
          </a:xfrm>
          <a:prstGeom prst="rect">
            <a:avLst/>
          </a:prstGeom>
          <a:solidFill>
            <a:srgbClr val="FF9933"/>
          </a:solidFill>
          <a:ln w="12191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90805" marR="264160">
              <a:lnSpc>
                <a:spcPct val="75000"/>
              </a:lnSpc>
              <a:spcBef>
                <a:spcPts val="145"/>
              </a:spcBef>
            </a:pPr>
            <a:r>
              <a:rPr sz="1800" dirty="0">
                <a:latin typeface="Times New Roman"/>
                <a:cs typeface="Times New Roman"/>
              </a:rPr>
              <a:t>Sales  </a:t>
            </a:r>
            <a:r>
              <a:rPr sz="1800" spc="-5" dirty="0">
                <a:latin typeface="Times New Roman"/>
                <a:cs typeface="Times New Roman"/>
              </a:rPr>
              <a:t>Promotion  Obje</a:t>
            </a:r>
            <a:r>
              <a:rPr sz="1800" dirty="0">
                <a:latin typeface="Times New Roman"/>
                <a:cs typeface="Times New Roman"/>
              </a:rPr>
              <a:t>ct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spc="-5" dirty="0">
                <a:latin typeface="Times New Roman"/>
                <a:cs typeface="Times New Roman"/>
              </a:rPr>
              <a:t>ves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227832" y="4093464"/>
            <a:ext cx="1343025" cy="664845"/>
          </a:xfrm>
          <a:prstGeom prst="rect">
            <a:avLst/>
          </a:prstGeom>
          <a:solidFill>
            <a:srgbClr val="FF9933"/>
          </a:solidFill>
          <a:ln w="12192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91440" marR="261620">
              <a:lnSpc>
                <a:spcPct val="75000"/>
              </a:lnSpc>
              <a:spcBef>
                <a:spcPts val="145"/>
              </a:spcBef>
            </a:pPr>
            <a:r>
              <a:rPr sz="1800" spc="-5" dirty="0">
                <a:latin typeface="Times New Roman"/>
                <a:cs typeface="Times New Roman"/>
              </a:rPr>
              <a:t>PR/  </a:t>
            </a:r>
            <a:r>
              <a:rPr sz="1800" dirty="0">
                <a:latin typeface="Times New Roman"/>
                <a:cs typeface="Times New Roman"/>
              </a:rPr>
              <a:t>Publicity  </a:t>
            </a:r>
            <a:r>
              <a:rPr sz="1800" spc="-5" dirty="0">
                <a:latin typeface="Times New Roman"/>
                <a:cs typeface="Times New Roman"/>
              </a:rPr>
              <a:t>Ob</a:t>
            </a:r>
            <a:r>
              <a:rPr sz="1800" dirty="0">
                <a:latin typeface="Times New Roman"/>
                <a:cs typeface="Times New Roman"/>
              </a:rPr>
              <a:t>j</a:t>
            </a:r>
            <a:r>
              <a:rPr sz="1800" spc="5" dirty="0">
                <a:latin typeface="Times New Roman"/>
                <a:cs typeface="Times New Roman"/>
              </a:rPr>
              <a:t>ec</a:t>
            </a:r>
            <a:r>
              <a:rPr sz="1800" dirty="0">
                <a:latin typeface="Times New Roman"/>
                <a:cs typeface="Times New Roman"/>
              </a:rPr>
              <a:t>tiv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712208" y="4093464"/>
            <a:ext cx="1343025" cy="664845"/>
          </a:xfrm>
          <a:prstGeom prst="rect">
            <a:avLst/>
          </a:prstGeom>
          <a:solidFill>
            <a:srgbClr val="FF9933"/>
          </a:solidFill>
          <a:ln w="12192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91440" marR="264160">
              <a:lnSpc>
                <a:spcPct val="75000"/>
              </a:lnSpc>
              <a:spcBef>
                <a:spcPts val="145"/>
              </a:spcBef>
            </a:pPr>
            <a:r>
              <a:rPr sz="1800" spc="-5" dirty="0">
                <a:latin typeface="Times New Roman"/>
                <a:cs typeface="Times New Roman"/>
              </a:rPr>
              <a:t>Personal  </a:t>
            </a:r>
            <a:r>
              <a:rPr sz="1800" dirty="0">
                <a:latin typeface="Times New Roman"/>
                <a:cs typeface="Times New Roman"/>
              </a:rPr>
              <a:t>Selling  </a:t>
            </a:r>
            <a:r>
              <a:rPr sz="1800" spc="-5" dirty="0">
                <a:latin typeface="Times New Roman"/>
                <a:cs typeface="Times New Roman"/>
              </a:rPr>
              <a:t>Obje</a:t>
            </a:r>
            <a:r>
              <a:rPr sz="1800" dirty="0">
                <a:latin typeface="Times New Roman"/>
                <a:cs typeface="Times New Roman"/>
              </a:rPr>
              <a:t>ct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spc="-5" dirty="0">
                <a:latin typeface="Times New Roman"/>
                <a:cs typeface="Times New Roman"/>
              </a:rPr>
              <a:t>ves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196584" y="4093464"/>
            <a:ext cx="1343025" cy="664845"/>
          </a:xfrm>
          <a:prstGeom prst="rect">
            <a:avLst/>
          </a:prstGeom>
          <a:solidFill>
            <a:srgbClr val="FF9933"/>
          </a:solidFill>
          <a:ln w="12192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92075" marR="263525">
              <a:lnSpc>
                <a:spcPct val="75000"/>
              </a:lnSpc>
              <a:spcBef>
                <a:spcPts val="145"/>
              </a:spcBef>
            </a:pPr>
            <a:r>
              <a:rPr sz="1800" spc="-5" dirty="0">
                <a:latin typeface="Times New Roman"/>
                <a:cs typeface="Times New Roman"/>
              </a:rPr>
              <a:t>Direct  </a:t>
            </a:r>
            <a:r>
              <a:rPr sz="1800" dirty="0">
                <a:latin typeface="Times New Roman"/>
                <a:cs typeface="Times New Roman"/>
              </a:rPr>
              <a:t>Marketing  Obje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spc="-5" dirty="0">
                <a:latin typeface="Times New Roman"/>
                <a:cs typeface="Times New Roman"/>
              </a:rPr>
              <a:t>ves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60604" y="4940808"/>
            <a:ext cx="1343025" cy="664845"/>
          </a:xfrm>
          <a:prstGeom prst="rect">
            <a:avLst/>
          </a:prstGeom>
          <a:solidFill>
            <a:srgbClr val="FF9933"/>
          </a:solidFill>
          <a:ln w="12192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0805" marR="443865">
              <a:lnSpc>
                <a:spcPct val="100000"/>
              </a:lnSpc>
              <a:spcBef>
                <a:spcPts val="400"/>
              </a:spcBef>
            </a:pPr>
            <a:r>
              <a:rPr sz="1800" spc="-5" dirty="0">
                <a:latin typeface="Times New Roman"/>
                <a:cs typeface="Times New Roman"/>
              </a:rPr>
              <a:t>Message  Strategy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743455" y="4940808"/>
            <a:ext cx="1343025" cy="664845"/>
          </a:xfrm>
          <a:prstGeom prst="rect">
            <a:avLst/>
          </a:prstGeom>
          <a:solidFill>
            <a:srgbClr val="FF9933"/>
          </a:solidFill>
          <a:ln w="12191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90805" marR="278765">
              <a:lnSpc>
                <a:spcPct val="75000"/>
              </a:lnSpc>
              <a:spcBef>
                <a:spcPts val="145"/>
              </a:spcBef>
            </a:pPr>
            <a:r>
              <a:rPr sz="1800" spc="-5" dirty="0">
                <a:latin typeface="Times New Roman"/>
                <a:cs typeface="Times New Roman"/>
              </a:rPr>
              <a:t>Sales  </a:t>
            </a:r>
            <a:r>
              <a:rPr sz="1800" spc="-10" dirty="0">
                <a:latin typeface="Times New Roman"/>
                <a:cs typeface="Times New Roman"/>
              </a:rPr>
              <a:t>P</a:t>
            </a:r>
            <a:r>
              <a:rPr sz="1800" dirty="0">
                <a:latin typeface="Times New Roman"/>
                <a:cs typeface="Times New Roman"/>
              </a:rPr>
              <a:t>ro</a:t>
            </a:r>
            <a:r>
              <a:rPr sz="1800" spc="-15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otion  Strategy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227832" y="4940808"/>
            <a:ext cx="1343025" cy="664845"/>
          </a:xfrm>
          <a:prstGeom prst="rect">
            <a:avLst/>
          </a:prstGeom>
          <a:solidFill>
            <a:srgbClr val="FF9933"/>
          </a:solidFill>
          <a:ln w="12192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91440" marR="414020">
              <a:lnSpc>
                <a:spcPct val="75000"/>
              </a:lnSpc>
              <a:spcBef>
                <a:spcPts val="145"/>
              </a:spcBef>
            </a:pPr>
            <a:r>
              <a:rPr sz="1800" dirty="0">
                <a:latin typeface="Times New Roman"/>
                <a:cs typeface="Times New Roman"/>
              </a:rPr>
              <a:t>PR/  Publ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ci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y  Strategy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712208" y="4940808"/>
            <a:ext cx="1343025" cy="664845"/>
          </a:xfrm>
          <a:prstGeom prst="rect">
            <a:avLst/>
          </a:prstGeom>
          <a:solidFill>
            <a:srgbClr val="FF9933"/>
          </a:solidFill>
          <a:ln w="12192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91440" marR="455295">
              <a:lnSpc>
                <a:spcPct val="75000"/>
              </a:lnSpc>
              <a:spcBef>
                <a:spcPts val="145"/>
              </a:spcBef>
            </a:pPr>
            <a:r>
              <a:rPr sz="1800" spc="-10" dirty="0">
                <a:latin typeface="Times New Roman"/>
                <a:cs typeface="Times New Roman"/>
              </a:rPr>
              <a:t>P</a:t>
            </a:r>
            <a:r>
              <a:rPr sz="1800" dirty="0">
                <a:latin typeface="Times New Roman"/>
                <a:cs typeface="Times New Roman"/>
              </a:rPr>
              <a:t>ersonal  Selling  Strategy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196584" y="4940808"/>
            <a:ext cx="1343025" cy="664845"/>
          </a:xfrm>
          <a:prstGeom prst="rect">
            <a:avLst/>
          </a:prstGeom>
          <a:solidFill>
            <a:srgbClr val="FF9933"/>
          </a:solidFill>
          <a:ln w="12192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92075" marR="288925">
              <a:lnSpc>
                <a:spcPct val="75000"/>
              </a:lnSpc>
              <a:spcBef>
                <a:spcPts val="145"/>
              </a:spcBef>
            </a:pPr>
            <a:r>
              <a:rPr sz="1800" dirty="0">
                <a:latin typeface="Times New Roman"/>
                <a:cs typeface="Times New Roman"/>
              </a:rPr>
              <a:t>Direct  </a:t>
            </a:r>
            <a:r>
              <a:rPr sz="1800" spc="-1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arketing  Strategy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65175" y="5788152"/>
            <a:ext cx="8313420" cy="297180"/>
          </a:xfrm>
          <a:prstGeom prst="rect">
            <a:avLst/>
          </a:prstGeom>
          <a:solidFill>
            <a:srgbClr val="FF9933"/>
          </a:solidFill>
          <a:ln w="12192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latin typeface="Times New Roman"/>
                <a:cs typeface="Times New Roman"/>
              </a:rPr>
              <a:t>Integration &amp; </a:t>
            </a:r>
            <a:r>
              <a:rPr sz="1800" spc="-5" dirty="0">
                <a:latin typeface="Times New Roman"/>
                <a:cs typeface="Times New Roman"/>
              </a:rPr>
              <a:t>Implementation </a:t>
            </a:r>
            <a:r>
              <a:rPr sz="1800" dirty="0">
                <a:latin typeface="Times New Roman"/>
                <a:cs typeface="Times New Roman"/>
              </a:rPr>
              <a:t>of Marketing </a:t>
            </a:r>
            <a:r>
              <a:rPr sz="1800" spc="-5" dirty="0">
                <a:latin typeface="Times New Roman"/>
                <a:cs typeface="Times New Roman"/>
              </a:rPr>
              <a:t>Communications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Strategies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859282" y="6225285"/>
            <a:ext cx="7218680" cy="308610"/>
            <a:chOff x="859282" y="6225285"/>
            <a:chExt cx="7218680" cy="308610"/>
          </a:xfrm>
        </p:grpSpPr>
        <p:sp>
          <p:nvSpPr>
            <p:cNvPr id="60" name="object 60"/>
            <p:cNvSpPr/>
            <p:nvPr/>
          </p:nvSpPr>
          <p:spPr>
            <a:xfrm>
              <a:off x="865632" y="6231635"/>
              <a:ext cx="7205980" cy="295910"/>
            </a:xfrm>
            <a:custGeom>
              <a:avLst/>
              <a:gdLst/>
              <a:ahLst/>
              <a:cxnLst/>
              <a:rect l="l" t="t" r="r" b="b"/>
              <a:pathLst>
                <a:path w="7205980" h="295909">
                  <a:moveTo>
                    <a:pt x="7205472" y="0"/>
                  </a:moveTo>
                  <a:lnTo>
                    <a:pt x="0" y="0"/>
                  </a:lnTo>
                  <a:lnTo>
                    <a:pt x="0" y="295655"/>
                  </a:lnTo>
                  <a:lnTo>
                    <a:pt x="7205472" y="295655"/>
                  </a:lnTo>
                  <a:lnTo>
                    <a:pt x="7205472" y="0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65632" y="6231635"/>
              <a:ext cx="7205980" cy="295910"/>
            </a:xfrm>
            <a:custGeom>
              <a:avLst/>
              <a:gdLst/>
              <a:ahLst/>
              <a:cxnLst/>
              <a:rect l="l" t="t" r="r" b="b"/>
              <a:pathLst>
                <a:path w="7205980" h="295909">
                  <a:moveTo>
                    <a:pt x="0" y="295655"/>
                  </a:moveTo>
                  <a:lnTo>
                    <a:pt x="7205472" y="295655"/>
                  </a:lnTo>
                  <a:lnTo>
                    <a:pt x="7205472" y="0"/>
                  </a:lnTo>
                  <a:lnTo>
                    <a:pt x="0" y="0"/>
                  </a:lnTo>
                  <a:lnTo>
                    <a:pt x="0" y="29565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944067" y="6223508"/>
            <a:ext cx="4700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Monitor, </a:t>
            </a:r>
            <a:r>
              <a:rPr sz="1800" dirty="0">
                <a:latin typeface="Times New Roman"/>
                <a:cs typeface="Times New Roman"/>
              </a:rPr>
              <a:t>Evaluate </a:t>
            </a:r>
            <a:r>
              <a:rPr sz="1800" spc="-5" dirty="0">
                <a:latin typeface="Times New Roman"/>
                <a:cs typeface="Times New Roman"/>
              </a:rPr>
              <a:t>&amp; </a:t>
            </a:r>
            <a:r>
              <a:rPr sz="1800" dirty="0">
                <a:latin typeface="Times New Roman"/>
                <a:cs typeface="Times New Roman"/>
              </a:rPr>
              <a:t>Control </a:t>
            </a:r>
            <a:r>
              <a:rPr sz="1800" spc="-5" dirty="0">
                <a:latin typeface="Times New Roman"/>
                <a:cs typeface="Times New Roman"/>
              </a:rPr>
              <a:t>Promotional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84150" y="1074927"/>
            <a:ext cx="6655434" cy="5269865"/>
            <a:chOff x="184150" y="1074927"/>
            <a:chExt cx="6655434" cy="5269865"/>
          </a:xfrm>
        </p:grpSpPr>
        <p:sp>
          <p:nvSpPr>
            <p:cNvPr id="64" name="object 64"/>
            <p:cNvSpPr/>
            <p:nvPr/>
          </p:nvSpPr>
          <p:spPr>
            <a:xfrm>
              <a:off x="184150" y="1074927"/>
              <a:ext cx="1560830" cy="50800"/>
            </a:xfrm>
            <a:custGeom>
              <a:avLst/>
              <a:gdLst/>
              <a:ahLst/>
              <a:cxnLst/>
              <a:rect l="l" t="t" r="r" b="b"/>
              <a:pathLst>
                <a:path w="1560830" h="50800">
                  <a:moveTo>
                    <a:pt x="1510030" y="0"/>
                  </a:moveTo>
                  <a:lnTo>
                    <a:pt x="1510030" y="50800"/>
                  </a:lnTo>
                  <a:lnTo>
                    <a:pt x="1548130" y="31750"/>
                  </a:lnTo>
                  <a:lnTo>
                    <a:pt x="1522730" y="31750"/>
                  </a:lnTo>
                  <a:lnTo>
                    <a:pt x="1522730" y="19050"/>
                  </a:lnTo>
                  <a:lnTo>
                    <a:pt x="1548130" y="19050"/>
                  </a:lnTo>
                  <a:lnTo>
                    <a:pt x="1510030" y="0"/>
                  </a:lnTo>
                  <a:close/>
                </a:path>
                <a:path w="1560830" h="50800">
                  <a:moveTo>
                    <a:pt x="1510030" y="19050"/>
                  </a:moveTo>
                  <a:lnTo>
                    <a:pt x="0" y="19050"/>
                  </a:lnTo>
                  <a:lnTo>
                    <a:pt x="0" y="31750"/>
                  </a:lnTo>
                  <a:lnTo>
                    <a:pt x="1510030" y="31750"/>
                  </a:lnTo>
                  <a:lnTo>
                    <a:pt x="1510030" y="19050"/>
                  </a:lnTo>
                  <a:close/>
                </a:path>
                <a:path w="1560830" h="50800">
                  <a:moveTo>
                    <a:pt x="1548130" y="19050"/>
                  </a:moveTo>
                  <a:lnTo>
                    <a:pt x="1522730" y="19050"/>
                  </a:lnTo>
                  <a:lnTo>
                    <a:pt x="1522730" y="31750"/>
                  </a:lnTo>
                  <a:lnTo>
                    <a:pt x="1548130" y="31750"/>
                  </a:lnTo>
                  <a:lnTo>
                    <a:pt x="1560830" y="25400"/>
                  </a:lnTo>
                  <a:lnTo>
                    <a:pt x="154813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90500" y="1100327"/>
              <a:ext cx="675640" cy="5238115"/>
            </a:xfrm>
            <a:custGeom>
              <a:avLst/>
              <a:gdLst/>
              <a:ahLst/>
              <a:cxnLst/>
              <a:rect l="l" t="t" r="r" b="b"/>
              <a:pathLst>
                <a:path w="675640" h="5238115">
                  <a:moveTo>
                    <a:pt x="0" y="0"/>
                  </a:moveTo>
                  <a:lnTo>
                    <a:pt x="0" y="5236464"/>
                  </a:lnTo>
                </a:path>
                <a:path w="675640" h="5238115">
                  <a:moveTo>
                    <a:pt x="0" y="5237988"/>
                  </a:moveTo>
                  <a:lnTo>
                    <a:pt x="675132" y="523798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500371" y="1243583"/>
              <a:ext cx="103632" cy="1432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500371" y="1697736"/>
              <a:ext cx="103632" cy="1432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011167" y="2153411"/>
              <a:ext cx="103632" cy="1447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011167" y="2622803"/>
              <a:ext cx="103632" cy="1463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059679" y="2153411"/>
              <a:ext cx="102108" cy="14478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059679" y="2622803"/>
              <a:ext cx="102108" cy="1463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76808" y="3087369"/>
              <a:ext cx="5962650" cy="154305"/>
            </a:xfrm>
            <a:custGeom>
              <a:avLst/>
              <a:gdLst/>
              <a:ahLst/>
              <a:cxnLst/>
              <a:rect l="l" t="t" r="r" b="b"/>
              <a:pathLst>
                <a:path w="5962650" h="154305">
                  <a:moveTo>
                    <a:pt x="50800" y="103378"/>
                  </a:moveTo>
                  <a:lnTo>
                    <a:pt x="31750" y="103378"/>
                  </a:lnTo>
                  <a:lnTo>
                    <a:pt x="31750" y="0"/>
                  </a:lnTo>
                  <a:lnTo>
                    <a:pt x="19050" y="0"/>
                  </a:lnTo>
                  <a:lnTo>
                    <a:pt x="19050" y="103378"/>
                  </a:lnTo>
                  <a:lnTo>
                    <a:pt x="0" y="103378"/>
                  </a:lnTo>
                  <a:lnTo>
                    <a:pt x="25400" y="154178"/>
                  </a:lnTo>
                  <a:lnTo>
                    <a:pt x="44450" y="116078"/>
                  </a:lnTo>
                  <a:lnTo>
                    <a:pt x="50800" y="103378"/>
                  </a:lnTo>
                  <a:close/>
                </a:path>
                <a:path w="5962650" h="154305">
                  <a:moveTo>
                    <a:pt x="1527556" y="103378"/>
                  </a:moveTo>
                  <a:lnTo>
                    <a:pt x="1508506" y="103378"/>
                  </a:lnTo>
                  <a:lnTo>
                    <a:pt x="1508506" y="0"/>
                  </a:lnTo>
                  <a:lnTo>
                    <a:pt x="1495806" y="0"/>
                  </a:lnTo>
                  <a:lnTo>
                    <a:pt x="1495806" y="103378"/>
                  </a:lnTo>
                  <a:lnTo>
                    <a:pt x="1476756" y="103378"/>
                  </a:lnTo>
                  <a:lnTo>
                    <a:pt x="1502156" y="154178"/>
                  </a:lnTo>
                  <a:lnTo>
                    <a:pt x="1521206" y="116078"/>
                  </a:lnTo>
                  <a:lnTo>
                    <a:pt x="1527556" y="103378"/>
                  </a:lnTo>
                  <a:close/>
                </a:path>
                <a:path w="5962650" h="154305">
                  <a:moveTo>
                    <a:pt x="3005836" y="103378"/>
                  </a:moveTo>
                  <a:lnTo>
                    <a:pt x="2986786" y="103378"/>
                  </a:lnTo>
                  <a:lnTo>
                    <a:pt x="2986786" y="0"/>
                  </a:lnTo>
                  <a:lnTo>
                    <a:pt x="2974086" y="0"/>
                  </a:lnTo>
                  <a:lnTo>
                    <a:pt x="2974086" y="103378"/>
                  </a:lnTo>
                  <a:lnTo>
                    <a:pt x="2955036" y="103378"/>
                  </a:lnTo>
                  <a:lnTo>
                    <a:pt x="2980436" y="154178"/>
                  </a:lnTo>
                  <a:lnTo>
                    <a:pt x="2999486" y="116078"/>
                  </a:lnTo>
                  <a:lnTo>
                    <a:pt x="3005836" y="103378"/>
                  </a:lnTo>
                  <a:close/>
                </a:path>
                <a:path w="5962650" h="154305">
                  <a:moveTo>
                    <a:pt x="4484116" y="103378"/>
                  </a:moveTo>
                  <a:lnTo>
                    <a:pt x="4465066" y="103378"/>
                  </a:lnTo>
                  <a:lnTo>
                    <a:pt x="4465066" y="0"/>
                  </a:lnTo>
                  <a:lnTo>
                    <a:pt x="4452366" y="0"/>
                  </a:lnTo>
                  <a:lnTo>
                    <a:pt x="4452366" y="103378"/>
                  </a:lnTo>
                  <a:lnTo>
                    <a:pt x="4433316" y="103378"/>
                  </a:lnTo>
                  <a:lnTo>
                    <a:pt x="4458716" y="154178"/>
                  </a:lnTo>
                  <a:lnTo>
                    <a:pt x="4477766" y="116078"/>
                  </a:lnTo>
                  <a:lnTo>
                    <a:pt x="4484116" y="103378"/>
                  </a:lnTo>
                  <a:close/>
                </a:path>
                <a:path w="5962650" h="154305">
                  <a:moveTo>
                    <a:pt x="5962396" y="103378"/>
                  </a:moveTo>
                  <a:lnTo>
                    <a:pt x="5943346" y="103378"/>
                  </a:lnTo>
                  <a:lnTo>
                    <a:pt x="5943346" y="0"/>
                  </a:lnTo>
                  <a:lnTo>
                    <a:pt x="5930646" y="0"/>
                  </a:lnTo>
                  <a:lnTo>
                    <a:pt x="5930646" y="103378"/>
                  </a:lnTo>
                  <a:lnTo>
                    <a:pt x="5911596" y="103378"/>
                  </a:lnTo>
                  <a:lnTo>
                    <a:pt x="5936996" y="154178"/>
                  </a:lnTo>
                  <a:lnTo>
                    <a:pt x="5956046" y="116078"/>
                  </a:lnTo>
                  <a:lnTo>
                    <a:pt x="5962396" y="1033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7680959" y="3241548"/>
            <a:ext cx="1343025" cy="664845"/>
          </a:xfrm>
          <a:prstGeom prst="rect">
            <a:avLst/>
          </a:prstGeom>
          <a:solidFill>
            <a:srgbClr val="FF9933"/>
          </a:solidFill>
          <a:ln w="12192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2075" marR="260985">
              <a:lnSpc>
                <a:spcPct val="100000"/>
              </a:lnSpc>
              <a:spcBef>
                <a:spcPts val="400"/>
              </a:spcBef>
            </a:pPr>
            <a:r>
              <a:rPr sz="1800" dirty="0">
                <a:latin typeface="Times New Roman"/>
                <a:cs typeface="Times New Roman"/>
              </a:rPr>
              <a:t>Internet/  Int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5" dirty="0">
                <a:latin typeface="Times New Roman"/>
                <a:cs typeface="Times New Roman"/>
              </a:rPr>
              <a:t>ac</a:t>
            </a:r>
            <a:r>
              <a:rPr sz="1800" dirty="0">
                <a:latin typeface="Times New Roman"/>
                <a:cs typeface="Times New Roman"/>
              </a:rPr>
              <a:t>tive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680959" y="4093464"/>
            <a:ext cx="1343025" cy="664845"/>
          </a:xfrm>
          <a:prstGeom prst="rect">
            <a:avLst/>
          </a:prstGeom>
          <a:solidFill>
            <a:srgbClr val="FF9933"/>
          </a:solidFill>
          <a:ln w="12192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92075" marR="260985">
              <a:lnSpc>
                <a:spcPct val="75000"/>
              </a:lnSpc>
              <a:spcBef>
                <a:spcPts val="145"/>
              </a:spcBef>
            </a:pPr>
            <a:r>
              <a:rPr sz="1800" dirty="0">
                <a:latin typeface="Times New Roman"/>
                <a:cs typeface="Times New Roman"/>
              </a:rPr>
              <a:t>Internet/  Int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5" dirty="0">
                <a:latin typeface="Times New Roman"/>
                <a:cs typeface="Times New Roman"/>
              </a:rPr>
              <a:t>ac</a:t>
            </a:r>
            <a:r>
              <a:rPr sz="1800" dirty="0">
                <a:latin typeface="Times New Roman"/>
                <a:cs typeface="Times New Roman"/>
              </a:rPr>
              <a:t>tive  </a:t>
            </a:r>
            <a:r>
              <a:rPr sz="1800" spc="-5" dirty="0">
                <a:latin typeface="Times New Roman"/>
                <a:cs typeface="Times New Roman"/>
              </a:rPr>
              <a:t>Ob</a:t>
            </a:r>
            <a:r>
              <a:rPr sz="1800" dirty="0">
                <a:latin typeface="Times New Roman"/>
                <a:cs typeface="Times New Roman"/>
              </a:rPr>
              <a:t>j</a:t>
            </a:r>
            <a:r>
              <a:rPr sz="1800" spc="5" dirty="0">
                <a:latin typeface="Times New Roman"/>
                <a:cs typeface="Times New Roman"/>
              </a:rPr>
              <a:t>ec</a:t>
            </a:r>
            <a:r>
              <a:rPr sz="1800" dirty="0">
                <a:latin typeface="Times New Roman"/>
                <a:cs typeface="Times New Roman"/>
              </a:rPr>
              <a:t>tiv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680959" y="4940808"/>
            <a:ext cx="1343025" cy="664845"/>
          </a:xfrm>
          <a:prstGeom prst="rect">
            <a:avLst/>
          </a:prstGeom>
          <a:solidFill>
            <a:srgbClr val="FF9933"/>
          </a:solidFill>
          <a:ln w="12192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92075" marR="260350">
              <a:lnSpc>
                <a:spcPct val="75000"/>
              </a:lnSpc>
              <a:spcBef>
                <a:spcPts val="145"/>
              </a:spcBef>
            </a:pPr>
            <a:r>
              <a:rPr sz="1800" dirty="0">
                <a:latin typeface="Times New Roman"/>
                <a:cs typeface="Times New Roman"/>
              </a:rPr>
              <a:t>Internet/  In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er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ct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ve  Strategy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8268207" y="3087370"/>
            <a:ext cx="50800" cy="154305"/>
          </a:xfrm>
          <a:custGeom>
            <a:avLst/>
            <a:gdLst/>
            <a:ahLst/>
            <a:cxnLst/>
            <a:rect l="l" t="t" r="r" b="b"/>
            <a:pathLst>
              <a:path w="50800" h="154305">
                <a:moveTo>
                  <a:pt x="19050" y="103377"/>
                </a:moveTo>
                <a:lnTo>
                  <a:pt x="0" y="103377"/>
                </a:lnTo>
                <a:lnTo>
                  <a:pt x="25400" y="154177"/>
                </a:lnTo>
                <a:lnTo>
                  <a:pt x="44450" y="116077"/>
                </a:lnTo>
                <a:lnTo>
                  <a:pt x="19050" y="116077"/>
                </a:lnTo>
                <a:lnTo>
                  <a:pt x="19050" y="103377"/>
                </a:lnTo>
                <a:close/>
              </a:path>
              <a:path w="50800" h="154305">
                <a:moveTo>
                  <a:pt x="31750" y="0"/>
                </a:moveTo>
                <a:lnTo>
                  <a:pt x="19050" y="0"/>
                </a:lnTo>
                <a:lnTo>
                  <a:pt x="19050" y="116077"/>
                </a:lnTo>
                <a:lnTo>
                  <a:pt x="31750" y="116077"/>
                </a:lnTo>
                <a:lnTo>
                  <a:pt x="31750" y="0"/>
                </a:lnTo>
                <a:close/>
              </a:path>
              <a:path w="50800" h="154305">
                <a:moveTo>
                  <a:pt x="50800" y="103377"/>
                </a:moveTo>
                <a:lnTo>
                  <a:pt x="31750" y="103377"/>
                </a:lnTo>
                <a:lnTo>
                  <a:pt x="31750" y="116077"/>
                </a:lnTo>
                <a:lnTo>
                  <a:pt x="44450" y="116077"/>
                </a:lnTo>
                <a:lnTo>
                  <a:pt x="50800" y="1033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230" y="496950"/>
            <a:ext cx="7388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AIDA </a:t>
            </a:r>
            <a:r>
              <a:rPr spc="-5" dirty="0"/>
              <a:t>Model and the </a:t>
            </a:r>
            <a:r>
              <a:rPr spc="-15" dirty="0"/>
              <a:t>Promotion</a:t>
            </a:r>
            <a:r>
              <a:rPr spc="25" dirty="0"/>
              <a:t> </a:t>
            </a:r>
            <a:r>
              <a:rPr spc="-5" dirty="0"/>
              <a:t>Mix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8600" y="1600200"/>
            <a:ext cx="3526790" cy="927100"/>
            <a:chOff x="228600" y="1600200"/>
            <a:chExt cx="3526790" cy="927100"/>
          </a:xfrm>
        </p:grpSpPr>
        <p:sp>
          <p:nvSpPr>
            <p:cNvPr id="4" name="object 4"/>
            <p:cNvSpPr/>
            <p:nvPr/>
          </p:nvSpPr>
          <p:spPr>
            <a:xfrm>
              <a:off x="277367" y="1624583"/>
              <a:ext cx="1740408" cy="9022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600" y="1600200"/>
              <a:ext cx="1737360" cy="838200"/>
            </a:xfrm>
            <a:custGeom>
              <a:avLst/>
              <a:gdLst/>
              <a:ahLst/>
              <a:cxnLst/>
              <a:rect l="l" t="t" r="r" b="b"/>
              <a:pathLst>
                <a:path w="1737360" h="838200">
                  <a:moveTo>
                    <a:pt x="0" y="838200"/>
                  </a:moveTo>
                  <a:lnTo>
                    <a:pt x="1737360" y="838200"/>
                  </a:lnTo>
                  <a:lnTo>
                    <a:pt x="173736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solidFill>
              <a:srgbClr val="0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14727" y="1624583"/>
              <a:ext cx="1740407" cy="9022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09572" y="1781555"/>
              <a:ext cx="1780031" cy="7071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65960" y="1600200"/>
              <a:ext cx="1737360" cy="838200"/>
            </a:xfrm>
            <a:custGeom>
              <a:avLst/>
              <a:gdLst/>
              <a:ahLst/>
              <a:cxnLst/>
              <a:rect l="l" t="t" r="r" b="b"/>
              <a:pathLst>
                <a:path w="1737360" h="838200">
                  <a:moveTo>
                    <a:pt x="0" y="838200"/>
                  </a:moveTo>
                  <a:lnTo>
                    <a:pt x="1737360" y="838200"/>
                  </a:lnTo>
                  <a:lnTo>
                    <a:pt x="173736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solidFill>
              <a:srgbClr val="0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59279" y="1757171"/>
              <a:ext cx="1780032" cy="7056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44445" y="1835607"/>
            <a:ext cx="138557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24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500" spc="-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500" spc="-1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500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500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500" spc="-5" dirty="0">
                <a:solidFill>
                  <a:srgbClr val="FFFFFF"/>
                </a:solidFill>
                <a:latin typeface="Times New Roman"/>
                <a:cs typeface="Times New Roman"/>
              </a:rPr>
              <a:t>ness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598164" y="1600200"/>
            <a:ext cx="1894839" cy="927100"/>
            <a:chOff x="3598164" y="1600200"/>
            <a:chExt cx="1894839" cy="927100"/>
          </a:xfrm>
        </p:grpSpPr>
        <p:sp>
          <p:nvSpPr>
            <p:cNvPr id="12" name="object 12"/>
            <p:cNvSpPr/>
            <p:nvPr/>
          </p:nvSpPr>
          <p:spPr>
            <a:xfrm>
              <a:off x="3752088" y="1624583"/>
              <a:ext cx="1740408" cy="9022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48456" y="1781555"/>
              <a:ext cx="1370076" cy="7071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03320" y="1600200"/>
              <a:ext cx="1737360" cy="838200"/>
            </a:xfrm>
            <a:custGeom>
              <a:avLst/>
              <a:gdLst/>
              <a:ahLst/>
              <a:cxnLst/>
              <a:rect l="l" t="t" r="r" b="b"/>
              <a:pathLst>
                <a:path w="1737360" h="838200">
                  <a:moveTo>
                    <a:pt x="0" y="838200"/>
                  </a:moveTo>
                  <a:lnTo>
                    <a:pt x="1737360" y="838200"/>
                  </a:lnTo>
                  <a:lnTo>
                    <a:pt x="173736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solidFill>
              <a:srgbClr val="0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98164" y="1757171"/>
              <a:ext cx="1370076" cy="7056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782948" y="1835607"/>
            <a:ext cx="9747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FFFFFF"/>
                </a:solidFill>
                <a:latin typeface="Times New Roman"/>
                <a:cs typeface="Times New Roman"/>
              </a:rPr>
              <a:t>Int</a:t>
            </a:r>
            <a:r>
              <a:rPr sz="2500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500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500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500" spc="-5" dirty="0">
                <a:solidFill>
                  <a:srgbClr val="FFFFFF"/>
                </a:solidFill>
                <a:latin typeface="Times New Roman"/>
                <a:cs typeface="Times New Roman"/>
              </a:rPr>
              <a:t>st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334000" y="1600200"/>
            <a:ext cx="1896110" cy="927100"/>
            <a:chOff x="5334000" y="1600200"/>
            <a:chExt cx="1896110" cy="927100"/>
          </a:xfrm>
        </p:grpSpPr>
        <p:sp>
          <p:nvSpPr>
            <p:cNvPr id="18" name="object 18"/>
            <p:cNvSpPr/>
            <p:nvPr/>
          </p:nvSpPr>
          <p:spPr>
            <a:xfrm>
              <a:off x="5489447" y="1624583"/>
              <a:ext cx="1740407" cy="9022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84292" y="1781555"/>
              <a:ext cx="1246632" cy="7071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40679" y="1600200"/>
              <a:ext cx="1737360" cy="838200"/>
            </a:xfrm>
            <a:custGeom>
              <a:avLst/>
              <a:gdLst/>
              <a:ahLst/>
              <a:cxnLst/>
              <a:rect l="l" t="t" r="r" b="b"/>
              <a:pathLst>
                <a:path w="1737359" h="838200">
                  <a:moveTo>
                    <a:pt x="0" y="838200"/>
                  </a:moveTo>
                  <a:lnTo>
                    <a:pt x="1737360" y="838200"/>
                  </a:lnTo>
                  <a:lnTo>
                    <a:pt x="173736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solidFill>
              <a:srgbClr val="0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34000" y="1757171"/>
              <a:ext cx="1246631" cy="70561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520054" y="1835607"/>
            <a:ext cx="852169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500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500" spc="-5" dirty="0">
                <a:solidFill>
                  <a:srgbClr val="FFFFFF"/>
                </a:solidFill>
                <a:latin typeface="Times New Roman"/>
                <a:cs typeface="Times New Roman"/>
              </a:rPr>
              <a:t>sire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072883" y="1600200"/>
            <a:ext cx="1894839" cy="927100"/>
            <a:chOff x="7072883" y="1600200"/>
            <a:chExt cx="1894839" cy="927100"/>
          </a:xfrm>
        </p:grpSpPr>
        <p:sp>
          <p:nvSpPr>
            <p:cNvPr id="24" name="object 24"/>
            <p:cNvSpPr/>
            <p:nvPr/>
          </p:nvSpPr>
          <p:spPr>
            <a:xfrm>
              <a:off x="7226807" y="1624583"/>
              <a:ext cx="1740407" cy="9022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23175" y="1781555"/>
              <a:ext cx="1283207" cy="70713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78039" y="1600200"/>
              <a:ext cx="1737360" cy="838200"/>
            </a:xfrm>
            <a:custGeom>
              <a:avLst/>
              <a:gdLst/>
              <a:ahLst/>
              <a:cxnLst/>
              <a:rect l="l" t="t" r="r" b="b"/>
              <a:pathLst>
                <a:path w="1737359" h="838200">
                  <a:moveTo>
                    <a:pt x="0" y="838200"/>
                  </a:moveTo>
                  <a:lnTo>
                    <a:pt x="1737359" y="838200"/>
                  </a:lnTo>
                  <a:lnTo>
                    <a:pt x="1737359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solidFill>
              <a:srgbClr val="0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72883" y="1757171"/>
              <a:ext cx="1283207" cy="70561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258557" y="1835607"/>
            <a:ext cx="88836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500" spc="-1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500" spc="-5" dirty="0">
                <a:solidFill>
                  <a:srgbClr val="FFFFFF"/>
                </a:solidFill>
                <a:latin typeface="Times New Roman"/>
                <a:cs typeface="Times New Roman"/>
              </a:rPr>
              <a:t>tion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29539" y="2433637"/>
            <a:ext cx="1841500" cy="908685"/>
            <a:chOff x="129539" y="2433637"/>
            <a:chExt cx="1841500" cy="908685"/>
          </a:xfrm>
        </p:grpSpPr>
        <p:sp>
          <p:nvSpPr>
            <p:cNvPr id="30" name="object 30"/>
            <p:cNvSpPr/>
            <p:nvPr/>
          </p:nvSpPr>
          <p:spPr>
            <a:xfrm>
              <a:off x="228600" y="2438400"/>
              <a:ext cx="1737360" cy="899160"/>
            </a:xfrm>
            <a:custGeom>
              <a:avLst/>
              <a:gdLst/>
              <a:ahLst/>
              <a:cxnLst/>
              <a:rect l="l" t="t" r="r" b="b"/>
              <a:pathLst>
                <a:path w="1737360" h="899160">
                  <a:moveTo>
                    <a:pt x="1737360" y="0"/>
                  </a:moveTo>
                  <a:lnTo>
                    <a:pt x="0" y="0"/>
                  </a:lnTo>
                  <a:lnTo>
                    <a:pt x="0" y="899160"/>
                  </a:lnTo>
                  <a:lnTo>
                    <a:pt x="1737360" y="899160"/>
                  </a:lnTo>
                  <a:lnTo>
                    <a:pt x="173736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8600" y="2438400"/>
              <a:ext cx="1737360" cy="899160"/>
            </a:xfrm>
            <a:custGeom>
              <a:avLst/>
              <a:gdLst/>
              <a:ahLst/>
              <a:cxnLst/>
              <a:rect l="l" t="t" r="r" b="b"/>
              <a:pathLst>
                <a:path w="1737360" h="899160">
                  <a:moveTo>
                    <a:pt x="0" y="899160"/>
                  </a:moveTo>
                  <a:lnTo>
                    <a:pt x="1737360" y="899160"/>
                  </a:lnTo>
                  <a:lnTo>
                    <a:pt x="1737360" y="0"/>
                  </a:lnTo>
                  <a:lnTo>
                    <a:pt x="0" y="0"/>
                  </a:lnTo>
                  <a:lnTo>
                    <a:pt x="0" y="89916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9539" y="2606039"/>
              <a:ext cx="1813560" cy="67970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07340" y="2681985"/>
            <a:ext cx="1433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Adver</a:t>
            </a:r>
            <a:r>
              <a:rPr sz="2400" i="1" spc="5" dirty="0">
                <a:latin typeface="Times New Roman"/>
                <a:cs typeface="Times New Roman"/>
              </a:rPr>
              <a:t>t</a:t>
            </a:r>
            <a:r>
              <a:rPr sz="2400" i="1" spc="-5" dirty="0">
                <a:latin typeface="Times New Roman"/>
                <a:cs typeface="Times New Roman"/>
              </a:rPr>
              <a:t>is</a:t>
            </a:r>
            <a:r>
              <a:rPr sz="2400" i="1" dirty="0">
                <a:latin typeface="Times New Roman"/>
                <a:cs typeface="Times New Roman"/>
              </a:rPr>
              <a:t>ing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961197" y="2433637"/>
            <a:ext cx="1746885" cy="908685"/>
            <a:chOff x="1961197" y="2433637"/>
            <a:chExt cx="1746885" cy="908685"/>
          </a:xfrm>
        </p:grpSpPr>
        <p:sp>
          <p:nvSpPr>
            <p:cNvPr id="35" name="object 35"/>
            <p:cNvSpPr/>
            <p:nvPr/>
          </p:nvSpPr>
          <p:spPr>
            <a:xfrm>
              <a:off x="1965960" y="2438400"/>
              <a:ext cx="1737360" cy="899160"/>
            </a:xfrm>
            <a:custGeom>
              <a:avLst/>
              <a:gdLst/>
              <a:ahLst/>
              <a:cxnLst/>
              <a:rect l="l" t="t" r="r" b="b"/>
              <a:pathLst>
                <a:path w="1737360" h="899160">
                  <a:moveTo>
                    <a:pt x="1737360" y="0"/>
                  </a:moveTo>
                  <a:lnTo>
                    <a:pt x="0" y="0"/>
                  </a:lnTo>
                  <a:lnTo>
                    <a:pt x="0" y="899160"/>
                  </a:lnTo>
                  <a:lnTo>
                    <a:pt x="1737360" y="899160"/>
                  </a:lnTo>
                  <a:lnTo>
                    <a:pt x="173736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965960" y="2438400"/>
              <a:ext cx="1737360" cy="899160"/>
            </a:xfrm>
            <a:custGeom>
              <a:avLst/>
              <a:gdLst/>
              <a:ahLst/>
              <a:cxnLst/>
              <a:rect l="l" t="t" r="r" b="b"/>
              <a:pathLst>
                <a:path w="1737360" h="899160">
                  <a:moveTo>
                    <a:pt x="0" y="899160"/>
                  </a:moveTo>
                  <a:lnTo>
                    <a:pt x="1737360" y="899160"/>
                  </a:lnTo>
                  <a:lnTo>
                    <a:pt x="1737360" y="0"/>
                  </a:lnTo>
                  <a:lnTo>
                    <a:pt x="0" y="0"/>
                  </a:lnTo>
                  <a:lnTo>
                    <a:pt x="0" y="89916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044445" y="2561589"/>
            <a:ext cx="90995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5" dirty="0">
                <a:latin typeface="Times New Roman"/>
                <a:cs typeface="Times New Roman"/>
              </a:rPr>
              <a:t>Very 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fect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ve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698557" y="2433637"/>
            <a:ext cx="1746885" cy="908685"/>
            <a:chOff x="3698557" y="2433637"/>
            <a:chExt cx="1746885" cy="908685"/>
          </a:xfrm>
        </p:grpSpPr>
        <p:sp>
          <p:nvSpPr>
            <p:cNvPr id="39" name="object 39"/>
            <p:cNvSpPr/>
            <p:nvPr/>
          </p:nvSpPr>
          <p:spPr>
            <a:xfrm>
              <a:off x="3703320" y="2438400"/>
              <a:ext cx="1737360" cy="899160"/>
            </a:xfrm>
            <a:custGeom>
              <a:avLst/>
              <a:gdLst/>
              <a:ahLst/>
              <a:cxnLst/>
              <a:rect l="l" t="t" r="r" b="b"/>
              <a:pathLst>
                <a:path w="1737360" h="899160">
                  <a:moveTo>
                    <a:pt x="1737360" y="0"/>
                  </a:moveTo>
                  <a:lnTo>
                    <a:pt x="0" y="0"/>
                  </a:lnTo>
                  <a:lnTo>
                    <a:pt x="0" y="899160"/>
                  </a:lnTo>
                  <a:lnTo>
                    <a:pt x="1737360" y="899160"/>
                  </a:lnTo>
                  <a:lnTo>
                    <a:pt x="173736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703320" y="2438400"/>
              <a:ext cx="1737360" cy="899160"/>
            </a:xfrm>
            <a:custGeom>
              <a:avLst/>
              <a:gdLst/>
              <a:ahLst/>
              <a:cxnLst/>
              <a:rect l="l" t="t" r="r" b="b"/>
              <a:pathLst>
                <a:path w="1737360" h="899160">
                  <a:moveTo>
                    <a:pt x="0" y="899160"/>
                  </a:moveTo>
                  <a:lnTo>
                    <a:pt x="1737360" y="899160"/>
                  </a:lnTo>
                  <a:lnTo>
                    <a:pt x="1737360" y="0"/>
                  </a:lnTo>
                  <a:lnTo>
                    <a:pt x="0" y="0"/>
                  </a:lnTo>
                  <a:lnTo>
                    <a:pt x="0" y="89916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782948" y="2561589"/>
            <a:ext cx="90995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5" dirty="0">
                <a:latin typeface="Times New Roman"/>
                <a:cs typeface="Times New Roman"/>
              </a:rPr>
              <a:t>Very 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fect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ve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435917" y="2433637"/>
            <a:ext cx="1746885" cy="908685"/>
            <a:chOff x="5435917" y="2433637"/>
            <a:chExt cx="1746885" cy="908685"/>
          </a:xfrm>
        </p:grpSpPr>
        <p:sp>
          <p:nvSpPr>
            <p:cNvPr id="43" name="object 43"/>
            <p:cNvSpPr/>
            <p:nvPr/>
          </p:nvSpPr>
          <p:spPr>
            <a:xfrm>
              <a:off x="5440679" y="2438400"/>
              <a:ext cx="1737360" cy="899160"/>
            </a:xfrm>
            <a:custGeom>
              <a:avLst/>
              <a:gdLst/>
              <a:ahLst/>
              <a:cxnLst/>
              <a:rect l="l" t="t" r="r" b="b"/>
              <a:pathLst>
                <a:path w="1737359" h="899160">
                  <a:moveTo>
                    <a:pt x="1737360" y="0"/>
                  </a:moveTo>
                  <a:lnTo>
                    <a:pt x="0" y="0"/>
                  </a:lnTo>
                  <a:lnTo>
                    <a:pt x="0" y="899160"/>
                  </a:lnTo>
                  <a:lnTo>
                    <a:pt x="1737360" y="899160"/>
                  </a:lnTo>
                  <a:lnTo>
                    <a:pt x="173736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440679" y="2438400"/>
              <a:ext cx="1737360" cy="899160"/>
            </a:xfrm>
            <a:custGeom>
              <a:avLst/>
              <a:gdLst/>
              <a:ahLst/>
              <a:cxnLst/>
              <a:rect l="l" t="t" r="r" b="b"/>
              <a:pathLst>
                <a:path w="1737359" h="899160">
                  <a:moveTo>
                    <a:pt x="0" y="899160"/>
                  </a:moveTo>
                  <a:lnTo>
                    <a:pt x="1737360" y="899160"/>
                  </a:lnTo>
                  <a:lnTo>
                    <a:pt x="1737360" y="0"/>
                  </a:lnTo>
                  <a:lnTo>
                    <a:pt x="0" y="0"/>
                  </a:lnTo>
                  <a:lnTo>
                    <a:pt x="0" y="89916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520054" y="2561589"/>
            <a:ext cx="109918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ew</a:t>
            </a:r>
            <a:r>
              <a:rPr sz="2000" spc="5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at  </a:t>
            </a:r>
            <a:r>
              <a:rPr sz="2000" spc="-5" dirty="0">
                <a:latin typeface="Times New Roman"/>
                <a:cs typeface="Times New Roman"/>
              </a:rPr>
              <a:t>effective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167371" y="2433637"/>
            <a:ext cx="1804670" cy="937894"/>
            <a:chOff x="7167371" y="2433637"/>
            <a:chExt cx="1804670" cy="937894"/>
          </a:xfrm>
        </p:grpSpPr>
        <p:sp>
          <p:nvSpPr>
            <p:cNvPr id="47" name="object 47"/>
            <p:cNvSpPr/>
            <p:nvPr/>
          </p:nvSpPr>
          <p:spPr>
            <a:xfrm>
              <a:off x="7222235" y="2458211"/>
              <a:ext cx="1749552" cy="91135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167371" y="2529839"/>
              <a:ext cx="1193292" cy="84124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178039" y="2438400"/>
              <a:ext cx="1737360" cy="899160"/>
            </a:xfrm>
            <a:custGeom>
              <a:avLst/>
              <a:gdLst/>
              <a:ahLst/>
              <a:cxnLst/>
              <a:rect l="l" t="t" r="r" b="b"/>
              <a:pathLst>
                <a:path w="1737359" h="899160">
                  <a:moveTo>
                    <a:pt x="1737359" y="0"/>
                  </a:moveTo>
                  <a:lnTo>
                    <a:pt x="0" y="0"/>
                  </a:lnTo>
                  <a:lnTo>
                    <a:pt x="0" y="899160"/>
                  </a:lnTo>
                  <a:lnTo>
                    <a:pt x="1737359" y="899160"/>
                  </a:lnTo>
                  <a:lnTo>
                    <a:pt x="173735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178039" y="2438400"/>
              <a:ext cx="1737360" cy="899160"/>
            </a:xfrm>
            <a:custGeom>
              <a:avLst/>
              <a:gdLst/>
              <a:ahLst/>
              <a:cxnLst/>
              <a:rect l="l" t="t" r="r" b="b"/>
              <a:pathLst>
                <a:path w="1737359" h="899160">
                  <a:moveTo>
                    <a:pt x="0" y="899160"/>
                  </a:moveTo>
                  <a:lnTo>
                    <a:pt x="1737359" y="899160"/>
                  </a:lnTo>
                  <a:lnTo>
                    <a:pt x="1737359" y="0"/>
                  </a:lnTo>
                  <a:lnTo>
                    <a:pt x="0" y="0"/>
                  </a:lnTo>
                  <a:lnTo>
                    <a:pt x="0" y="89916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258557" y="2561589"/>
            <a:ext cx="90995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Not 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fect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ve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29539" y="3279647"/>
            <a:ext cx="1892935" cy="1071880"/>
            <a:chOff x="129539" y="3279647"/>
            <a:chExt cx="1892935" cy="1071880"/>
          </a:xfrm>
        </p:grpSpPr>
        <p:sp>
          <p:nvSpPr>
            <p:cNvPr id="53" name="object 53"/>
            <p:cNvSpPr/>
            <p:nvPr/>
          </p:nvSpPr>
          <p:spPr>
            <a:xfrm>
              <a:off x="272795" y="3316223"/>
              <a:ext cx="1749552" cy="9098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79831" y="3305555"/>
              <a:ext cx="1559052" cy="104546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28600" y="3296411"/>
              <a:ext cx="1737360" cy="897890"/>
            </a:xfrm>
            <a:custGeom>
              <a:avLst/>
              <a:gdLst/>
              <a:ahLst/>
              <a:cxnLst/>
              <a:rect l="l" t="t" r="r" b="b"/>
              <a:pathLst>
                <a:path w="1737360" h="897889">
                  <a:moveTo>
                    <a:pt x="1737360" y="0"/>
                  </a:moveTo>
                  <a:lnTo>
                    <a:pt x="0" y="0"/>
                  </a:lnTo>
                  <a:lnTo>
                    <a:pt x="0" y="897636"/>
                  </a:lnTo>
                  <a:lnTo>
                    <a:pt x="1737360" y="897636"/>
                  </a:lnTo>
                  <a:lnTo>
                    <a:pt x="173736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28600" y="3296411"/>
              <a:ext cx="1737360" cy="897890"/>
            </a:xfrm>
            <a:custGeom>
              <a:avLst/>
              <a:gdLst/>
              <a:ahLst/>
              <a:cxnLst/>
              <a:rect l="l" t="t" r="r" b="b"/>
              <a:pathLst>
                <a:path w="1737360" h="897889">
                  <a:moveTo>
                    <a:pt x="0" y="897636"/>
                  </a:moveTo>
                  <a:lnTo>
                    <a:pt x="1737360" y="897636"/>
                  </a:lnTo>
                  <a:lnTo>
                    <a:pt x="1737360" y="0"/>
                  </a:lnTo>
                  <a:lnTo>
                    <a:pt x="0" y="0"/>
                  </a:lnTo>
                  <a:lnTo>
                    <a:pt x="0" y="8976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29539" y="3279647"/>
              <a:ext cx="1202436" cy="67970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29539" y="3645407"/>
              <a:ext cx="1559052" cy="67970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307340" y="3356609"/>
            <a:ext cx="1177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Public  Rela</a:t>
            </a:r>
            <a:r>
              <a:rPr sz="2400" i="1" spc="5" dirty="0">
                <a:latin typeface="Times New Roman"/>
                <a:cs typeface="Times New Roman"/>
              </a:rPr>
              <a:t>t</a:t>
            </a:r>
            <a:r>
              <a:rPr sz="2400" i="1" dirty="0">
                <a:latin typeface="Times New Roman"/>
                <a:cs typeface="Times New Roman"/>
              </a:rPr>
              <a:t>ions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953767" y="3291649"/>
            <a:ext cx="1805939" cy="937894"/>
            <a:chOff x="1953767" y="3291649"/>
            <a:chExt cx="1805939" cy="937894"/>
          </a:xfrm>
        </p:grpSpPr>
        <p:sp>
          <p:nvSpPr>
            <p:cNvPr id="61" name="object 61"/>
            <p:cNvSpPr/>
            <p:nvPr/>
          </p:nvSpPr>
          <p:spPr>
            <a:xfrm>
              <a:off x="2010155" y="3316223"/>
              <a:ext cx="1749551" cy="9098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953767" y="3387851"/>
              <a:ext cx="1193292" cy="84124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965959" y="3296411"/>
              <a:ext cx="1737360" cy="897890"/>
            </a:xfrm>
            <a:custGeom>
              <a:avLst/>
              <a:gdLst/>
              <a:ahLst/>
              <a:cxnLst/>
              <a:rect l="l" t="t" r="r" b="b"/>
              <a:pathLst>
                <a:path w="1737360" h="897889">
                  <a:moveTo>
                    <a:pt x="1737360" y="0"/>
                  </a:moveTo>
                  <a:lnTo>
                    <a:pt x="0" y="0"/>
                  </a:lnTo>
                  <a:lnTo>
                    <a:pt x="0" y="897636"/>
                  </a:lnTo>
                  <a:lnTo>
                    <a:pt x="1737360" y="897636"/>
                  </a:lnTo>
                  <a:lnTo>
                    <a:pt x="173736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965959" y="3296411"/>
              <a:ext cx="1737360" cy="897890"/>
            </a:xfrm>
            <a:custGeom>
              <a:avLst/>
              <a:gdLst/>
              <a:ahLst/>
              <a:cxnLst/>
              <a:rect l="l" t="t" r="r" b="b"/>
              <a:pathLst>
                <a:path w="1737360" h="897889">
                  <a:moveTo>
                    <a:pt x="0" y="897636"/>
                  </a:moveTo>
                  <a:lnTo>
                    <a:pt x="1737360" y="897636"/>
                  </a:lnTo>
                  <a:lnTo>
                    <a:pt x="1737360" y="0"/>
                  </a:lnTo>
                  <a:lnTo>
                    <a:pt x="0" y="0"/>
                  </a:lnTo>
                  <a:lnTo>
                    <a:pt x="0" y="8976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2044445" y="3419094"/>
            <a:ext cx="90995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5" dirty="0">
                <a:latin typeface="Times New Roman"/>
                <a:cs typeface="Times New Roman"/>
              </a:rPr>
              <a:t>Very 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fect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ve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3692652" y="3291649"/>
            <a:ext cx="1804670" cy="937894"/>
            <a:chOff x="3692652" y="3291649"/>
            <a:chExt cx="1804670" cy="937894"/>
          </a:xfrm>
        </p:grpSpPr>
        <p:sp>
          <p:nvSpPr>
            <p:cNvPr id="67" name="object 67"/>
            <p:cNvSpPr/>
            <p:nvPr/>
          </p:nvSpPr>
          <p:spPr>
            <a:xfrm>
              <a:off x="3747516" y="3316223"/>
              <a:ext cx="1749552" cy="9098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692652" y="3387851"/>
              <a:ext cx="1193291" cy="8412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703320" y="3296411"/>
              <a:ext cx="1737360" cy="897890"/>
            </a:xfrm>
            <a:custGeom>
              <a:avLst/>
              <a:gdLst/>
              <a:ahLst/>
              <a:cxnLst/>
              <a:rect l="l" t="t" r="r" b="b"/>
              <a:pathLst>
                <a:path w="1737360" h="897889">
                  <a:moveTo>
                    <a:pt x="1737360" y="0"/>
                  </a:moveTo>
                  <a:lnTo>
                    <a:pt x="0" y="0"/>
                  </a:lnTo>
                  <a:lnTo>
                    <a:pt x="0" y="897636"/>
                  </a:lnTo>
                  <a:lnTo>
                    <a:pt x="1737360" y="897636"/>
                  </a:lnTo>
                  <a:lnTo>
                    <a:pt x="173736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703320" y="3296411"/>
              <a:ext cx="1737360" cy="897890"/>
            </a:xfrm>
            <a:custGeom>
              <a:avLst/>
              <a:gdLst/>
              <a:ahLst/>
              <a:cxnLst/>
              <a:rect l="l" t="t" r="r" b="b"/>
              <a:pathLst>
                <a:path w="1737360" h="897889">
                  <a:moveTo>
                    <a:pt x="0" y="897636"/>
                  </a:moveTo>
                  <a:lnTo>
                    <a:pt x="1737360" y="897636"/>
                  </a:lnTo>
                  <a:lnTo>
                    <a:pt x="1737360" y="0"/>
                  </a:lnTo>
                  <a:lnTo>
                    <a:pt x="0" y="0"/>
                  </a:lnTo>
                  <a:lnTo>
                    <a:pt x="0" y="8976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3782948" y="3419094"/>
            <a:ext cx="90995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5" dirty="0">
                <a:latin typeface="Times New Roman"/>
                <a:cs typeface="Times New Roman"/>
              </a:rPr>
              <a:t>Very 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fect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ve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5428488" y="3291649"/>
            <a:ext cx="1805939" cy="937894"/>
            <a:chOff x="5428488" y="3291649"/>
            <a:chExt cx="1805939" cy="937894"/>
          </a:xfrm>
        </p:grpSpPr>
        <p:sp>
          <p:nvSpPr>
            <p:cNvPr id="73" name="object 73"/>
            <p:cNvSpPr/>
            <p:nvPr/>
          </p:nvSpPr>
          <p:spPr>
            <a:xfrm>
              <a:off x="5484876" y="3316223"/>
              <a:ext cx="1749552" cy="9098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428488" y="3387851"/>
              <a:ext cx="1193291" cy="84124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440680" y="3296411"/>
              <a:ext cx="1737360" cy="897890"/>
            </a:xfrm>
            <a:custGeom>
              <a:avLst/>
              <a:gdLst/>
              <a:ahLst/>
              <a:cxnLst/>
              <a:rect l="l" t="t" r="r" b="b"/>
              <a:pathLst>
                <a:path w="1737359" h="897889">
                  <a:moveTo>
                    <a:pt x="1737360" y="0"/>
                  </a:moveTo>
                  <a:lnTo>
                    <a:pt x="0" y="0"/>
                  </a:lnTo>
                  <a:lnTo>
                    <a:pt x="0" y="897636"/>
                  </a:lnTo>
                  <a:lnTo>
                    <a:pt x="1737360" y="897636"/>
                  </a:lnTo>
                  <a:lnTo>
                    <a:pt x="173736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440680" y="3296411"/>
              <a:ext cx="1737360" cy="897890"/>
            </a:xfrm>
            <a:custGeom>
              <a:avLst/>
              <a:gdLst/>
              <a:ahLst/>
              <a:cxnLst/>
              <a:rect l="l" t="t" r="r" b="b"/>
              <a:pathLst>
                <a:path w="1737359" h="897889">
                  <a:moveTo>
                    <a:pt x="0" y="897636"/>
                  </a:moveTo>
                  <a:lnTo>
                    <a:pt x="1737360" y="897636"/>
                  </a:lnTo>
                  <a:lnTo>
                    <a:pt x="1737360" y="0"/>
                  </a:lnTo>
                  <a:lnTo>
                    <a:pt x="0" y="0"/>
                  </a:lnTo>
                  <a:lnTo>
                    <a:pt x="0" y="8976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5520054" y="3419094"/>
            <a:ext cx="90995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5" dirty="0">
                <a:latin typeface="Times New Roman"/>
                <a:cs typeface="Times New Roman"/>
              </a:rPr>
              <a:t>Very 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fect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ve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7167371" y="3291649"/>
            <a:ext cx="1804670" cy="937894"/>
            <a:chOff x="7167371" y="3291649"/>
            <a:chExt cx="1804670" cy="937894"/>
          </a:xfrm>
        </p:grpSpPr>
        <p:sp>
          <p:nvSpPr>
            <p:cNvPr id="79" name="object 79"/>
            <p:cNvSpPr/>
            <p:nvPr/>
          </p:nvSpPr>
          <p:spPr>
            <a:xfrm>
              <a:off x="7222235" y="3316223"/>
              <a:ext cx="1749552" cy="90982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167371" y="3387851"/>
              <a:ext cx="1193292" cy="84124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178039" y="3296411"/>
              <a:ext cx="1737360" cy="897890"/>
            </a:xfrm>
            <a:custGeom>
              <a:avLst/>
              <a:gdLst/>
              <a:ahLst/>
              <a:cxnLst/>
              <a:rect l="l" t="t" r="r" b="b"/>
              <a:pathLst>
                <a:path w="1737359" h="897889">
                  <a:moveTo>
                    <a:pt x="1737359" y="0"/>
                  </a:moveTo>
                  <a:lnTo>
                    <a:pt x="0" y="0"/>
                  </a:lnTo>
                  <a:lnTo>
                    <a:pt x="0" y="897636"/>
                  </a:lnTo>
                  <a:lnTo>
                    <a:pt x="1737359" y="897636"/>
                  </a:lnTo>
                  <a:lnTo>
                    <a:pt x="1737359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178039" y="3296411"/>
              <a:ext cx="1737360" cy="897890"/>
            </a:xfrm>
            <a:custGeom>
              <a:avLst/>
              <a:gdLst/>
              <a:ahLst/>
              <a:cxnLst/>
              <a:rect l="l" t="t" r="r" b="b"/>
              <a:pathLst>
                <a:path w="1737359" h="897889">
                  <a:moveTo>
                    <a:pt x="0" y="897636"/>
                  </a:moveTo>
                  <a:lnTo>
                    <a:pt x="1737359" y="897636"/>
                  </a:lnTo>
                  <a:lnTo>
                    <a:pt x="1737359" y="0"/>
                  </a:lnTo>
                  <a:lnTo>
                    <a:pt x="0" y="0"/>
                  </a:lnTo>
                  <a:lnTo>
                    <a:pt x="0" y="8976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7258557" y="3419094"/>
            <a:ext cx="90995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Not 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fect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ve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129539" y="4175759"/>
            <a:ext cx="1841500" cy="1045844"/>
            <a:chOff x="129539" y="4175759"/>
            <a:chExt cx="1841500" cy="1045844"/>
          </a:xfrm>
        </p:grpSpPr>
        <p:sp>
          <p:nvSpPr>
            <p:cNvPr id="85" name="object 85"/>
            <p:cNvSpPr/>
            <p:nvPr/>
          </p:nvSpPr>
          <p:spPr>
            <a:xfrm>
              <a:off x="228600" y="4190999"/>
              <a:ext cx="1737360" cy="901065"/>
            </a:xfrm>
            <a:custGeom>
              <a:avLst/>
              <a:gdLst/>
              <a:ahLst/>
              <a:cxnLst/>
              <a:rect l="l" t="t" r="r" b="b"/>
              <a:pathLst>
                <a:path w="1737360" h="901064">
                  <a:moveTo>
                    <a:pt x="1737360" y="0"/>
                  </a:moveTo>
                  <a:lnTo>
                    <a:pt x="0" y="0"/>
                  </a:lnTo>
                  <a:lnTo>
                    <a:pt x="0" y="900683"/>
                  </a:lnTo>
                  <a:lnTo>
                    <a:pt x="1737360" y="900683"/>
                  </a:lnTo>
                  <a:lnTo>
                    <a:pt x="173736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28600" y="4190999"/>
              <a:ext cx="1737360" cy="901065"/>
            </a:xfrm>
            <a:custGeom>
              <a:avLst/>
              <a:gdLst/>
              <a:ahLst/>
              <a:cxnLst/>
              <a:rect l="l" t="t" r="r" b="b"/>
              <a:pathLst>
                <a:path w="1737360" h="901064">
                  <a:moveTo>
                    <a:pt x="0" y="900683"/>
                  </a:moveTo>
                  <a:lnTo>
                    <a:pt x="1737360" y="900683"/>
                  </a:lnTo>
                  <a:lnTo>
                    <a:pt x="1737360" y="0"/>
                  </a:lnTo>
                  <a:lnTo>
                    <a:pt x="0" y="0"/>
                  </a:lnTo>
                  <a:lnTo>
                    <a:pt x="0" y="90068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29539" y="4175759"/>
              <a:ext cx="1050036" cy="67970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29539" y="4541519"/>
              <a:ext cx="1699260" cy="67970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307340" y="4252976"/>
            <a:ext cx="13188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Sales  P</a:t>
            </a:r>
            <a:r>
              <a:rPr sz="2400" i="1" spc="-90" dirty="0">
                <a:latin typeface="Times New Roman"/>
                <a:cs typeface="Times New Roman"/>
              </a:rPr>
              <a:t>r</a:t>
            </a:r>
            <a:r>
              <a:rPr sz="2400" i="1" spc="-5" dirty="0">
                <a:latin typeface="Times New Roman"/>
                <a:cs typeface="Times New Roman"/>
              </a:rPr>
              <a:t>omotion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1961197" y="4186237"/>
            <a:ext cx="1746885" cy="910590"/>
            <a:chOff x="1961197" y="4186237"/>
            <a:chExt cx="1746885" cy="910590"/>
          </a:xfrm>
        </p:grpSpPr>
        <p:sp>
          <p:nvSpPr>
            <p:cNvPr id="91" name="object 91"/>
            <p:cNvSpPr/>
            <p:nvPr/>
          </p:nvSpPr>
          <p:spPr>
            <a:xfrm>
              <a:off x="1965960" y="4191000"/>
              <a:ext cx="1737360" cy="901065"/>
            </a:xfrm>
            <a:custGeom>
              <a:avLst/>
              <a:gdLst/>
              <a:ahLst/>
              <a:cxnLst/>
              <a:rect l="l" t="t" r="r" b="b"/>
              <a:pathLst>
                <a:path w="1737360" h="901064">
                  <a:moveTo>
                    <a:pt x="1737360" y="0"/>
                  </a:moveTo>
                  <a:lnTo>
                    <a:pt x="0" y="0"/>
                  </a:lnTo>
                  <a:lnTo>
                    <a:pt x="0" y="900683"/>
                  </a:lnTo>
                  <a:lnTo>
                    <a:pt x="1737360" y="900683"/>
                  </a:lnTo>
                  <a:lnTo>
                    <a:pt x="173736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965960" y="4191000"/>
              <a:ext cx="1737360" cy="901065"/>
            </a:xfrm>
            <a:custGeom>
              <a:avLst/>
              <a:gdLst/>
              <a:ahLst/>
              <a:cxnLst/>
              <a:rect l="l" t="t" r="r" b="b"/>
              <a:pathLst>
                <a:path w="1737360" h="901064">
                  <a:moveTo>
                    <a:pt x="0" y="900683"/>
                  </a:moveTo>
                  <a:lnTo>
                    <a:pt x="1737360" y="900683"/>
                  </a:lnTo>
                  <a:lnTo>
                    <a:pt x="1737360" y="0"/>
                  </a:lnTo>
                  <a:lnTo>
                    <a:pt x="0" y="0"/>
                  </a:lnTo>
                  <a:lnTo>
                    <a:pt x="0" y="90068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2044445" y="4315459"/>
            <a:ext cx="10991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ew</a:t>
            </a:r>
            <a:r>
              <a:rPr sz="2000" spc="5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at  </a:t>
            </a:r>
            <a:r>
              <a:rPr sz="2000" spc="-5" dirty="0">
                <a:latin typeface="Times New Roman"/>
                <a:cs typeface="Times New Roman"/>
              </a:rPr>
              <a:t>effective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3698557" y="4186237"/>
            <a:ext cx="1746885" cy="910590"/>
            <a:chOff x="3698557" y="4186237"/>
            <a:chExt cx="1746885" cy="910590"/>
          </a:xfrm>
        </p:grpSpPr>
        <p:sp>
          <p:nvSpPr>
            <p:cNvPr id="95" name="object 95"/>
            <p:cNvSpPr/>
            <p:nvPr/>
          </p:nvSpPr>
          <p:spPr>
            <a:xfrm>
              <a:off x="3703320" y="4191000"/>
              <a:ext cx="1737360" cy="901065"/>
            </a:xfrm>
            <a:custGeom>
              <a:avLst/>
              <a:gdLst/>
              <a:ahLst/>
              <a:cxnLst/>
              <a:rect l="l" t="t" r="r" b="b"/>
              <a:pathLst>
                <a:path w="1737360" h="901064">
                  <a:moveTo>
                    <a:pt x="1737360" y="0"/>
                  </a:moveTo>
                  <a:lnTo>
                    <a:pt x="0" y="0"/>
                  </a:lnTo>
                  <a:lnTo>
                    <a:pt x="0" y="900683"/>
                  </a:lnTo>
                  <a:lnTo>
                    <a:pt x="1737360" y="900683"/>
                  </a:lnTo>
                  <a:lnTo>
                    <a:pt x="173736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703320" y="4191000"/>
              <a:ext cx="1737360" cy="901065"/>
            </a:xfrm>
            <a:custGeom>
              <a:avLst/>
              <a:gdLst/>
              <a:ahLst/>
              <a:cxnLst/>
              <a:rect l="l" t="t" r="r" b="b"/>
              <a:pathLst>
                <a:path w="1737360" h="901064">
                  <a:moveTo>
                    <a:pt x="0" y="900683"/>
                  </a:moveTo>
                  <a:lnTo>
                    <a:pt x="1737360" y="900683"/>
                  </a:lnTo>
                  <a:lnTo>
                    <a:pt x="1737360" y="0"/>
                  </a:lnTo>
                  <a:lnTo>
                    <a:pt x="0" y="0"/>
                  </a:lnTo>
                  <a:lnTo>
                    <a:pt x="0" y="90068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3782948" y="4315459"/>
            <a:ext cx="10991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ew</a:t>
            </a:r>
            <a:r>
              <a:rPr sz="2000" spc="5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at  </a:t>
            </a:r>
            <a:r>
              <a:rPr sz="2000" spc="-5" dirty="0">
                <a:latin typeface="Times New Roman"/>
                <a:cs typeface="Times New Roman"/>
              </a:rPr>
              <a:t>effective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5435917" y="4186237"/>
            <a:ext cx="1746885" cy="910590"/>
            <a:chOff x="5435917" y="4186237"/>
            <a:chExt cx="1746885" cy="910590"/>
          </a:xfrm>
        </p:grpSpPr>
        <p:sp>
          <p:nvSpPr>
            <p:cNvPr id="99" name="object 99"/>
            <p:cNvSpPr/>
            <p:nvPr/>
          </p:nvSpPr>
          <p:spPr>
            <a:xfrm>
              <a:off x="5440679" y="4191000"/>
              <a:ext cx="1737360" cy="901065"/>
            </a:xfrm>
            <a:custGeom>
              <a:avLst/>
              <a:gdLst/>
              <a:ahLst/>
              <a:cxnLst/>
              <a:rect l="l" t="t" r="r" b="b"/>
              <a:pathLst>
                <a:path w="1737359" h="901064">
                  <a:moveTo>
                    <a:pt x="1737360" y="0"/>
                  </a:moveTo>
                  <a:lnTo>
                    <a:pt x="0" y="0"/>
                  </a:lnTo>
                  <a:lnTo>
                    <a:pt x="0" y="900683"/>
                  </a:lnTo>
                  <a:lnTo>
                    <a:pt x="1737360" y="900683"/>
                  </a:lnTo>
                  <a:lnTo>
                    <a:pt x="173736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440679" y="4191000"/>
              <a:ext cx="1737360" cy="901065"/>
            </a:xfrm>
            <a:custGeom>
              <a:avLst/>
              <a:gdLst/>
              <a:ahLst/>
              <a:cxnLst/>
              <a:rect l="l" t="t" r="r" b="b"/>
              <a:pathLst>
                <a:path w="1737359" h="901064">
                  <a:moveTo>
                    <a:pt x="0" y="900683"/>
                  </a:moveTo>
                  <a:lnTo>
                    <a:pt x="1737360" y="900683"/>
                  </a:lnTo>
                  <a:lnTo>
                    <a:pt x="1737360" y="0"/>
                  </a:lnTo>
                  <a:lnTo>
                    <a:pt x="0" y="0"/>
                  </a:lnTo>
                  <a:lnTo>
                    <a:pt x="0" y="90068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5520054" y="4315459"/>
            <a:ext cx="9099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latin typeface="Times New Roman"/>
                <a:cs typeface="Times New Roman"/>
              </a:rPr>
              <a:t>Very 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fect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ve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7167371" y="4186237"/>
            <a:ext cx="1804670" cy="939165"/>
            <a:chOff x="7167371" y="4186237"/>
            <a:chExt cx="1804670" cy="939165"/>
          </a:xfrm>
        </p:grpSpPr>
        <p:sp>
          <p:nvSpPr>
            <p:cNvPr id="103" name="object 103"/>
            <p:cNvSpPr/>
            <p:nvPr/>
          </p:nvSpPr>
          <p:spPr>
            <a:xfrm>
              <a:off x="7222235" y="4210811"/>
              <a:ext cx="1749552" cy="9128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167371" y="4283964"/>
              <a:ext cx="1193292" cy="84124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178039" y="4191000"/>
              <a:ext cx="1737360" cy="901065"/>
            </a:xfrm>
            <a:custGeom>
              <a:avLst/>
              <a:gdLst/>
              <a:ahLst/>
              <a:cxnLst/>
              <a:rect l="l" t="t" r="r" b="b"/>
              <a:pathLst>
                <a:path w="1737359" h="901064">
                  <a:moveTo>
                    <a:pt x="1737359" y="0"/>
                  </a:moveTo>
                  <a:lnTo>
                    <a:pt x="0" y="0"/>
                  </a:lnTo>
                  <a:lnTo>
                    <a:pt x="0" y="900683"/>
                  </a:lnTo>
                  <a:lnTo>
                    <a:pt x="1737359" y="900683"/>
                  </a:lnTo>
                  <a:lnTo>
                    <a:pt x="173735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178039" y="4191000"/>
              <a:ext cx="1737360" cy="901065"/>
            </a:xfrm>
            <a:custGeom>
              <a:avLst/>
              <a:gdLst/>
              <a:ahLst/>
              <a:cxnLst/>
              <a:rect l="l" t="t" r="r" b="b"/>
              <a:pathLst>
                <a:path w="1737359" h="901064">
                  <a:moveTo>
                    <a:pt x="0" y="900683"/>
                  </a:moveTo>
                  <a:lnTo>
                    <a:pt x="1737359" y="900683"/>
                  </a:lnTo>
                  <a:lnTo>
                    <a:pt x="1737359" y="0"/>
                  </a:lnTo>
                  <a:lnTo>
                    <a:pt x="0" y="0"/>
                  </a:lnTo>
                  <a:lnTo>
                    <a:pt x="0" y="90068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7258557" y="4315459"/>
            <a:ext cx="9099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latin typeface="Times New Roman"/>
                <a:cs typeface="Times New Roman"/>
              </a:rPr>
              <a:t>Very 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fect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ve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129539" y="5071871"/>
            <a:ext cx="1841500" cy="1045844"/>
            <a:chOff x="129539" y="5071871"/>
            <a:chExt cx="1841500" cy="1045844"/>
          </a:xfrm>
        </p:grpSpPr>
        <p:sp>
          <p:nvSpPr>
            <p:cNvPr id="109" name="object 109"/>
            <p:cNvSpPr/>
            <p:nvPr/>
          </p:nvSpPr>
          <p:spPr>
            <a:xfrm>
              <a:off x="228600" y="5087111"/>
              <a:ext cx="1737360" cy="899160"/>
            </a:xfrm>
            <a:custGeom>
              <a:avLst/>
              <a:gdLst/>
              <a:ahLst/>
              <a:cxnLst/>
              <a:rect l="l" t="t" r="r" b="b"/>
              <a:pathLst>
                <a:path w="1737360" h="899160">
                  <a:moveTo>
                    <a:pt x="1737360" y="0"/>
                  </a:moveTo>
                  <a:lnTo>
                    <a:pt x="0" y="0"/>
                  </a:lnTo>
                  <a:lnTo>
                    <a:pt x="0" y="899160"/>
                  </a:lnTo>
                  <a:lnTo>
                    <a:pt x="1737360" y="899160"/>
                  </a:lnTo>
                  <a:lnTo>
                    <a:pt x="173736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28600" y="5087111"/>
              <a:ext cx="1737360" cy="899160"/>
            </a:xfrm>
            <a:custGeom>
              <a:avLst/>
              <a:gdLst/>
              <a:ahLst/>
              <a:cxnLst/>
              <a:rect l="l" t="t" r="r" b="b"/>
              <a:pathLst>
                <a:path w="1737360" h="899160">
                  <a:moveTo>
                    <a:pt x="0" y="899160"/>
                  </a:moveTo>
                  <a:lnTo>
                    <a:pt x="1737360" y="899160"/>
                  </a:lnTo>
                  <a:lnTo>
                    <a:pt x="1737360" y="0"/>
                  </a:lnTo>
                  <a:lnTo>
                    <a:pt x="0" y="0"/>
                  </a:lnTo>
                  <a:lnTo>
                    <a:pt x="0" y="89916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29539" y="5071871"/>
              <a:ext cx="1507236" cy="67970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29539" y="5437631"/>
              <a:ext cx="1254252" cy="67970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307340" y="5148453"/>
            <a:ext cx="11264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Personal  Selling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1961197" y="5082349"/>
            <a:ext cx="1746885" cy="908685"/>
            <a:chOff x="1961197" y="5082349"/>
            <a:chExt cx="1746885" cy="908685"/>
          </a:xfrm>
        </p:grpSpPr>
        <p:sp>
          <p:nvSpPr>
            <p:cNvPr id="115" name="object 115"/>
            <p:cNvSpPr/>
            <p:nvPr/>
          </p:nvSpPr>
          <p:spPr>
            <a:xfrm>
              <a:off x="1965960" y="5087111"/>
              <a:ext cx="1737360" cy="899160"/>
            </a:xfrm>
            <a:custGeom>
              <a:avLst/>
              <a:gdLst/>
              <a:ahLst/>
              <a:cxnLst/>
              <a:rect l="l" t="t" r="r" b="b"/>
              <a:pathLst>
                <a:path w="1737360" h="899160">
                  <a:moveTo>
                    <a:pt x="1737360" y="0"/>
                  </a:moveTo>
                  <a:lnTo>
                    <a:pt x="0" y="0"/>
                  </a:lnTo>
                  <a:lnTo>
                    <a:pt x="0" y="899160"/>
                  </a:lnTo>
                  <a:lnTo>
                    <a:pt x="1737360" y="899160"/>
                  </a:lnTo>
                  <a:lnTo>
                    <a:pt x="173736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965960" y="5087111"/>
              <a:ext cx="1737360" cy="899160"/>
            </a:xfrm>
            <a:custGeom>
              <a:avLst/>
              <a:gdLst/>
              <a:ahLst/>
              <a:cxnLst/>
              <a:rect l="l" t="t" r="r" b="b"/>
              <a:pathLst>
                <a:path w="1737360" h="899160">
                  <a:moveTo>
                    <a:pt x="0" y="899160"/>
                  </a:moveTo>
                  <a:lnTo>
                    <a:pt x="1737360" y="899160"/>
                  </a:lnTo>
                  <a:lnTo>
                    <a:pt x="1737360" y="0"/>
                  </a:lnTo>
                  <a:lnTo>
                    <a:pt x="0" y="0"/>
                  </a:lnTo>
                  <a:lnTo>
                    <a:pt x="0" y="89916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2044445" y="5210936"/>
            <a:ext cx="10991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ew</a:t>
            </a:r>
            <a:r>
              <a:rPr sz="2000" spc="5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at  </a:t>
            </a:r>
            <a:r>
              <a:rPr sz="2000" spc="-5" dirty="0">
                <a:latin typeface="Times New Roman"/>
                <a:cs typeface="Times New Roman"/>
              </a:rPr>
              <a:t>effective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18" name="object 118"/>
          <p:cNvGrpSpPr/>
          <p:nvPr/>
        </p:nvGrpSpPr>
        <p:grpSpPr>
          <a:xfrm>
            <a:off x="3698557" y="5082349"/>
            <a:ext cx="1746885" cy="908685"/>
            <a:chOff x="3698557" y="5082349"/>
            <a:chExt cx="1746885" cy="908685"/>
          </a:xfrm>
        </p:grpSpPr>
        <p:sp>
          <p:nvSpPr>
            <p:cNvPr id="119" name="object 119"/>
            <p:cNvSpPr/>
            <p:nvPr/>
          </p:nvSpPr>
          <p:spPr>
            <a:xfrm>
              <a:off x="3703320" y="5087111"/>
              <a:ext cx="1737360" cy="899160"/>
            </a:xfrm>
            <a:custGeom>
              <a:avLst/>
              <a:gdLst/>
              <a:ahLst/>
              <a:cxnLst/>
              <a:rect l="l" t="t" r="r" b="b"/>
              <a:pathLst>
                <a:path w="1737360" h="899160">
                  <a:moveTo>
                    <a:pt x="1737360" y="0"/>
                  </a:moveTo>
                  <a:lnTo>
                    <a:pt x="0" y="0"/>
                  </a:lnTo>
                  <a:lnTo>
                    <a:pt x="0" y="899160"/>
                  </a:lnTo>
                  <a:lnTo>
                    <a:pt x="1737360" y="899160"/>
                  </a:lnTo>
                  <a:lnTo>
                    <a:pt x="173736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703320" y="5087111"/>
              <a:ext cx="1737360" cy="899160"/>
            </a:xfrm>
            <a:custGeom>
              <a:avLst/>
              <a:gdLst/>
              <a:ahLst/>
              <a:cxnLst/>
              <a:rect l="l" t="t" r="r" b="b"/>
              <a:pathLst>
                <a:path w="1737360" h="899160">
                  <a:moveTo>
                    <a:pt x="0" y="899160"/>
                  </a:moveTo>
                  <a:lnTo>
                    <a:pt x="1737360" y="899160"/>
                  </a:lnTo>
                  <a:lnTo>
                    <a:pt x="1737360" y="0"/>
                  </a:lnTo>
                  <a:lnTo>
                    <a:pt x="0" y="0"/>
                  </a:lnTo>
                  <a:lnTo>
                    <a:pt x="0" y="89916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3782948" y="5210936"/>
            <a:ext cx="9099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latin typeface="Times New Roman"/>
                <a:cs typeface="Times New Roman"/>
              </a:rPr>
              <a:t>Very 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fect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ve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22" name="object 122"/>
          <p:cNvGrpSpPr/>
          <p:nvPr/>
        </p:nvGrpSpPr>
        <p:grpSpPr>
          <a:xfrm>
            <a:off x="5435917" y="5082349"/>
            <a:ext cx="1746885" cy="908685"/>
            <a:chOff x="5435917" y="5082349"/>
            <a:chExt cx="1746885" cy="908685"/>
          </a:xfrm>
        </p:grpSpPr>
        <p:sp>
          <p:nvSpPr>
            <p:cNvPr id="123" name="object 123"/>
            <p:cNvSpPr/>
            <p:nvPr/>
          </p:nvSpPr>
          <p:spPr>
            <a:xfrm>
              <a:off x="5440679" y="5087111"/>
              <a:ext cx="1737360" cy="899160"/>
            </a:xfrm>
            <a:custGeom>
              <a:avLst/>
              <a:gdLst/>
              <a:ahLst/>
              <a:cxnLst/>
              <a:rect l="l" t="t" r="r" b="b"/>
              <a:pathLst>
                <a:path w="1737359" h="899160">
                  <a:moveTo>
                    <a:pt x="1737360" y="0"/>
                  </a:moveTo>
                  <a:lnTo>
                    <a:pt x="0" y="0"/>
                  </a:lnTo>
                  <a:lnTo>
                    <a:pt x="0" y="899160"/>
                  </a:lnTo>
                  <a:lnTo>
                    <a:pt x="1737360" y="899160"/>
                  </a:lnTo>
                  <a:lnTo>
                    <a:pt x="173736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440679" y="5087111"/>
              <a:ext cx="1737360" cy="899160"/>
            </a:xfrm>
            <a:custGeom>
              <a:avLst/>
              <a:gdLst/>
              <a:ahLst/>
              <a:cxnLst/>
              <a:rect l="l" t="t" r="r" b="b"/>
              <a:pathLst>
                <a:path w="1737359" h="899160">
                  <a:moveTo>
                    <a:pt x="0" y="899160"/>
                  </a:moveTo>
                  <a:lnTo>
                    <a:pt x="1737360" y="899160"/>
                  </a:lnTo>
                  <a:lnTo>
                    <a:pt x="1737360" y="0"/>
                  </a:lnTo>
                  <a:lnTo>
                    <a:pt x="0" y="0"/>
                  </a:lnTo>
                  <a:lnTo>
                    <a:pt x="0" y="89916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 txBox="1"/>
          <p:nvPr/>
        </p:nvSpPr>
        <p:spPr>
          <a:xfrm>
            <a:off x="5520054" y="5210936"/>
            <a:ext cx="9099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latin typeface="Times New Roman"/>
                <a:cs typeface="Times New Roman"/>
              </a:rPr>
              <a:t>Very 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fect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ve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26" name="object 126"/>
          <p:cNvGrpSpPr/>
          <p:nvPr/>
        </p:nvGrpSpPr>
        <p:grpSpPr>
          <a:xfrm>
            <a:off x="7167371" y="5082540"/>
            <a:ext cx="1804670" cy="937260"/>
            <a:chOff x="7167371" y="5082540"/>
            <a:chExt cx="1804670" cy="937260"/>
          </a:xfrm>
        </p:grpSpPr>
        <p:sp>
          <p:nvSpPr>
            <p:cNvPr id="127" name="object 127"/>
            <p:cNvSpPr/>
            <p:nvPr/>
          </p:nvSpPr>
          <p:spPr>
            <a:xfrm>
              <a:off x="7222235" y="5106924"/>
              <a:ext cx="1749552" cy="91135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167371" y="5178552"/>
              <a:ext cx="1380744" cy="84124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178039" y="5087112"/>
              <a:ext cx="1737360" cy="899160"/>
            </a:xfrm>
            <a:custGeom>
              <a:avLst/>
              <a:gdLst/>
              <a:ahLst/>
              <a:cxnLst/>
              <a:rect l="l" t="t" r="r" b="b"/>
              <a:pathLst>
                <a:path w="1737359" h="899160">
                  <a:moveTo>
                    <a:pt x="1737359" y="0"/>
                  </a:moveTo>
                  <a:lnTo>
                    <a:pt x="0" y="0"/>
                  </a:lnTo>
                  <a:lnTo>
                    <a:pt x="0" y="899160"/>
                  </a:lnTo>
                  <a:lnTo>
                    <a:pt x="1737359" y="899160"/>
                  </a:lnTo>
                  <a:lnTo>
                    <a:pt x="173735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178039" y="5087112"/>
              <a:ext cx="1737360" cy="899160"/>
            </a:xfrm>
            <a:custGeom>
              <a:avLst/>
              <a:gdLst/>
              <a:ahLst/>
              <a:cxnLst/>
              <a:rect l="l" t="t" r="r" b="b"/>
              <a:pathLst>
                <a:path w="1737359" h="899160">
                  <a:moveTo>
                    <a:pt x="0" y="899160"/>
                  </a:moveTo>
                  <a:lnTo>
                    <a:pt x="1737359" y="899160"/>
                  </a:lnTo>
                  <a:lnTo>
                    <a:pt x="1737359" y="0"/>
                  </a:lnTo>
                  <a:lnTo>
                    <a:pt x="0" y="0"/>
                  </a:lnTo>
                  <a:lnTo>
                    <a:pt x="0" y="89916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1" name="object 131"/>
          <p:cNvSpPr txBox="1"/>
          <p:nvPr/>
        </p:nvSpPr>
        <p:spPr>
          <a:xfrm>
            <a:off x="7258557" y="5210936"/>
            <a:ext cx="10991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ew</a:t>
            </a:r>
            <a:r>
              <a:rPr sz="2000" spc="5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at  </a:t>
            </a:r>
            <a:r>
              <a:rPr sz="2000" spc="-5" dirty="0">
                <a:latin typeface="Times New Roman"/>
                <a:cs typeface="Times New Roman"/>
              </a:rPr>
              <a:t>effective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4905" marR="5080" indent="-113284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Product </a:t>
            </a:r>
            <a:r>
              <a:rPr spc="-35" dirty="0"/>
              <a:t>Life </a:t>
            </a:r>
            <a:r>
              <a:rPr spc="-15" dirty="0"/>
              <a:t>Cycle </a:t>
            </a:r>
            <a:r>
              <a:rPr spc="-5" dirty="0"/>
              <a:t>and the  </a:t>
            </a:r>
            <a:r>
              <a:rPr spc="-10" dirty="0"/>
              <a:t>Promotion </a:t>
            </a:r>
            <a:r>
              <a:rPr spc="-5" dirty="0"/>
              <a:t>Mix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7535" y="1671637"/>
            <a:ext cx="8441690" cy="4608830"/>
            <a:chOff x="97535" y="1671637"/>
            <a:chExt cx="8441690" cy="4608830"/>
          </a:xfrm>
        </p:grpSpPr>
        <p:sp>
          <p:nvSpPr>
            <p:cNvPr id="4" name="object 4"/>
            <p:cNvSpPr/>
            <p:nvPr/>
          </p:nvSpPr>
          <p:spPr>
            <a:xfrm>
              <a:off x="141731" y="3834383"/>
              <a:ext cx="1719072" cy="24460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7535" y="3814572"/>
              <a:ext cx="1706880" cy="2433955"/>
            </a:xfrm>
            <a:custGeom>
              <a:avLst/>
              <a:gdLst/>
              <a:ahLst/>
              <a:cxnLst/>
              <a:rect l="l" t="t" r="r" b="b"/>
              <a:pathLst>
                <a:path w="1706880" h="2433954">
                  <a:moveTo>
                    <a:pt x="1706880" y="0"/>
                  </a:moveTo>
                  <a:lnTo>
                    <a:pt x="0" y="0"/>
                  </a:lnTo>
                  <a:lnTo>
                    <a:pt x="0" y="2433828"/>
                  </a:lnTo>
                  <a:lnTo>
                    <a:pt x="1706880" y="2433828"/>
                  </a:lnTo>
                  <a:lnTo>
                    <a:pt x="170688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7447" y="1676400"/>
              <a:ext cx="7616952" cy="14081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7447" y="1676400"/>
              <a:ext cx="7617459" cy="1408430"/>
            </a:xfrm>
            <a:custGeom>
              <a:avLst/>
              <a:gdLst/>
              <a:ahLst/>
              <a:cxnLst/>
              <a:rect l="l" t="t" r="r" b="b"/>
              <a:pathLst>
                <a:path w="7617459" h="1408430">
                  <a:moveTo>
                    <a:pt x="0" y="1408176"/>
                  </a:moveTo>
                  <a:lnTo>
                    <a:pt x="7616952" y="1408176"/>
                  </a:lnTo>
                  <a:lnTo>
                    <a:pt x="7616952" y="0"/>
                  </a:lnTo>
                  <a:lnTo>
                    <a:pt x="0" y="0"/>
                  </a:lnTo>
                  <a:lnTo>
                    <a:pt x="0" y="140817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943100" y="3834384"/>
            <a:ext cx="1720596" cy="24460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44467" y="3834384"/>
            <a:ext cx="1720595" cy="24460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48728" y="3834384"/>
            <a:ext cx="1720596" cy="24460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7535" y="3814571"/>
            <a:ext cx="1706880" cy="24339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69850" marR="363855">
              <a:lnSpc>
                <a:spcPct val="100000"/>
              </a:lnSpc>
              <a:spcBef>
                <a:spcPts val="1210"/>
              </a:spcBef>
            </a:pPr>
            <a:r>
              <a:rPr sz="2000" dirty="0">
                <a:latin typeface="Times New Roman"/>
                <a:cs typeface="Times New Roman"/>
              </a:rPr>
              <a:t>Light  A</a:t>
            </a: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ve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si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g,  pre-  introduction  Publicity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98904" y="3814571"/>
            <a:ext cx="1708785" cy="2433955"/>
          </a:xfrm>
          <a:prstGeom prst="rect">
            <a:avLst/>
          </a:prstGeom>
          <a:solidFill>
            <a:srgbClr val="4F81BC"/>
          </a:solidFill>
          <a:ln w="9144">
            <a:solidFill>
              <a:srgbClr val="000000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R="364490">
              <a:lnSpc>
                <a:spcPct val="100000"/>
              </a:lnSpc>
              <a:spcBef>
                <a:spcPts val="1210"/>
              </a:spcBef>
            </a:pPr>
            <a:r>
              <a:rPr sz="2000" dirty="0">
                <a:latin typeface="Times New Roman"/>
                <a:cs typeface="Times New Roman"/>
              </a:rPr>
              <a:t>Heavy use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 advertising,  PR for  awareness;  </a:t>
            </a:r>
            <a:r>
              <a:rPr sz="2000" spc="-5" dirty="0">
                <a:latin typeface="Times New Roman"/>
                <a:cs typeface="Times New Roman"/>
              </a:rPr>
              <a:t>sales  </a:t>
            </a:r>
            <a:r>
              <a:rPr sz="2000" dirty="0">
                <a:latin typeface="Times New Roman"/>
                <a:cs typeface="Times New Roman"/>
              </a:rPr>
              <a:t>promotion  for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trial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04531" y="3814571"/>
            <a:ext cx="1708785" cy="2433955"/>
          </a:xfrm>
          <a:prstGeom prst="rect">
            <a:avLst/>
          </a:prstGeom>
          <a:solidFill>
            <a:srgbClr val="CCFFCC"/>
          </a:solidFill>
          <a:ln w="9144">
            <a:solidFill>
              <a:srgbClr val="000000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210"/>
              </a:spcBef>
            </a:pPr>
            <a:r>
              <a:rPr sz="2000" dirty="0">
                <a:latin typeface="Times New Roman"/>
                <a:cs typeface="Times New Roman"/>
              </a:rPr>
              <a:t>AD/PR</a:t>
            </a:r>
            <a:endParaRPr sz="2000">
              <a:latin typeface="Times New Roman"/>
              <a:cs typeface="Times New Roman"/>
            </a:endParaRPr>
          </a:p>
          <a:p>
            <a:pPr marL="152400" marR="41084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decrease  </a:t>
            </a:r>
            <a:r>
              <a:rPr sz="2000" spc="-5" dirty="0">
                <a:latin typeface="Times New Roman"/>
                <a:cs typeface="Times New Roman"/>
              </a:rPr>
              <a:t>Limited  </a:t>
            </a:r>
            <a:r>
              <a:rPr sz="2000" dirty="0">
                <a:latin typeface="Times New Roman"/>
                <a:cs typeface="Times New Roman"/>
              </a:rPr>
              <a:t>Sales  Pro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otio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,  Personal  Selling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44485" y="6089396"/>
            <a:ext cx="11963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distribution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01640" y="3814571"/>
            <a:ext cx="1708785" cy="2433955"/>
          </a:xfrm>
          <a:prstGeom prst="rect">
            <a:avLst/>
          </a:prstGeom>
          <a:solidFill>
            <a:srgbClr val="CCEBFF"/>
          </a:solidFill>
          <a:ln w="9144">
            <a:solidFill>
              <a:srgbClr val="000000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35560" marR="8255">
              <a:lnSpc>
                <a:spcPct val="100000"/>
              </a:lnSpc>
              <a:spcBef>
                <a:spcPts val="1210"/>
              </a:spcBef>
            </a:pPr>
            <a:r>
              <a:rPr sz="2000" spc="5" dirty="0">
                <a:latin typeface="Times New Roman"/>
                <a:cs typeface="Times New Roman"/>
              </a:rPr>
              <a:t>Ads </a:t>
            </a:r>
            <a:r>
              <a:rPr sz="2000" dirty="0">
                <a:latin typeface="Times New Roman"/>
                <a:cs typeface="Times New Roman"/>
              </a:rPr>
              <a:t>decrease.  </a:t>
            </a:r>
            <a:r>
              <a:rPr sz="2000" spc="-5" dirty="0">
                <a:latin typeface="Times New Roman"/>
                <a:cs typeface="Times New Roman"/>
              </a:rPr>
              <a:t>Sales  </a:t>
            </a:r>
            <a:r>
              <a:rPr sz="2000" dirty="0">
                <a:latin typeface="Times New Roman"/>
                <a:cs typeface="Times New Roman"/>
              </a:rPr>
              <a:t>Promotion,  Personal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Selling  Reminder </a:t>
            </a:r>
            <a:r>
              <a:rPr sz="2000" dirty="0">
                <a:latin typeface="Times New Roman"/>
                <a:cs typeface="Times New Roman"/>
              </a:rPr>
              <a:t>&amp;  Persuasive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00271" y="3814571"/>
            <a:ext cx="1708785" cy="2433955"/>
          </a:xfrm>
          <a:prstGeom prst="rect">
            <a:avLst/>
          </a:prstGeom>
          <a:solidFill>
            <a:srgbClr val="FCEBB8"/>
          </a:solidFill>
          <a:ln w="9144">
            <a:solidFill>
              <a:srgbClr val="000000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64769" marR="370205">
              <a:lnSpc>
                <a:spcPct val="100000"/>
              </a:lnSpc>
              <a:spcBef>
                <a:spcPts val="1210"/>
              </a:spcBef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ve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si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g,  PR, Brand  </a:t>
            </a:r>
            <a:r>
              <a:rPr sz="2000" spc="-5" dirty="0">
                <a:latin typeface="Times New Roman"/>
                <a:cs typeface="Times New Roman"/>
              </a:rPr>
              <a:t>loyalty  </a:t>
            </a:r>
            <a:r>
              <a:rPr sz="2000" dirty="0">
                <a:latin typeface="Times New Roman"/>
                <a:cs typeface="Times New Roman"/>
              </a:rPr>
              <a:t>Personal  Selling for  </a:t>
            </a:r>
            <a:r>
              <a:rPr sz="2000" spc="-5" dirty="0">
                <a:latin typeface="Times New Roman"/>
                <a:cs typeface="Times New Roman"/>
              </a:rPr>
              <a:t>distribution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2648" y="2374392"/>
            <a:ext cx="1755648" cy="6233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74293" y="2443429"/>
            <a:ext cx="14077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Intr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d</a:t>
            </a:r>
            <a:r>
              <a:rPr sz="2200" dirty="0">
                <a:latin typeface="Times New Roman"/>
                <a:cs typeface="Times New Roman"/>
              </a:rPr>
              <a:t>u</a:t>
            </a:r>
            <a:r>
              <a:rPr sz="2200" spc="-5" dirty="0">
                <a:latin typeface="Times New Roman"/>
                <a:cs typeface="Times New Roman"/>
              </a:rPr>
              <a:t>ction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39311" y="2298192"/>
            <a:ext cx="1225296" cy="6233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802126" y="2367229"/>
            <a:ext cx="8788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Growth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73167" y="1781555"/>
            <a:ext cx="1351788" cy="6233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935728" y="1849881"/>
            <a:ext cx="10026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Maturity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740652" y="2121407"/>
            <a:ext cx="1239011" cy="6233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902957" y="2189733"/>
            <a:ext cx="8940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Decli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12420" y="2023872"/>
            <a:ext cx="679704" cy="14767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21605" y="2223359"/>
            <a:ext cx="363220" cy="10998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Sales</a:t>
            </a:r>
            <a:r>
              <a:rPr sz="24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($)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80644" y="3293364"/>
            <a:ext cx="998219" cy="6797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58444" y="3369691"/>
            <a:ext cx="618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4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ime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91539" y="1775460"/>
            <a:ext cx="7706995" cy="1792605"/>
            <a:chOff x="891539" y="1775460"/>
            <a:chExt cx="7706995" cy="1792605"/>
          </a:xfrm>
        </p:grpSpPr>
        <p:sp>
          <p:nvSpPr>
            <p:cNvPr id="30" name="object 30"/>
            <p:cNvSpPr/>
            <p:nvPr/>
          </p:nvSpPr>
          <p:spPr>
            <a:xfrm>
              <a:off x="2467355" y="3302508"/>
              <a:ext cx="5812790" cy="265430"/>
            </a:xfrm>
            <a:custGeom>
              <a:avLst/>
              <a:gdLst/>
              <a:ahLst/>
              <a:cxnLst/>
              <a:rect l="l" t="t" r="r" b="b"/>
              <a:pathLst>
                <a:path w="5812790" h="265429">
                  <a:moveTo>
                    <a:pt x="0" y="0"/>
                  </a:moveTo>
                  <a:lnTo>
                    <a:pt x="0" y="265175"/>
                  </a:lnTo>
                </a:path>
                <a:path w="5812790" h="265429">
                  <a:moveTo>
                    <a:pt x="1938528" y="0"/>
                  </a:moveTo>
                  <a:lnTo>
                    <a:pt x="1938528" y="265175"/>
                  </a:lnTo>
                </a:path>
                <a:path w="5812790" h="265429">
                  <a:moveTo>
                    <a:pt x="3874007" y="0"/>
                  </a:moveTo>
                  <a:lnTo>
                    <a:pt x="3874007" y="265175"/>
                  </a:lnTo>
                </a:path>
                <a:path w="5812790" h="265429">
                  <a:moveTo>
                    <a:pt x="5812536" y="0"/>
                  </a:moveTo>
                  <a:lnTo>
                    <a:pt x="5812536" y="265175"/>
                  </a:lnTo>
                </a:path>
              </a:pathLst>
            </a:custGeom>
            <a:ln w="57912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29639" y="1813560"/>
              <a:ext cx="7630795" cy="1392555"/>
            </a:xfrm>
            <a:custGeom>
              <a:avLst/>
              <a:gdLst/>
              <a:ahLst/>
              <a:cxnLst/>
              <a:rect l="l" t="t" r="r" b="b"/>
              <a:pathLst>
                <a:path w="7630795" h="1392555">
                  <a:moveTo>
                    <a:pt x="0" y="1392174"/>
                  </a:moveTo>
                  <a:lnTo>
                    <a:pt x="710691" y="1217040"/>
                  </a:lnTo>
                  <a:lnTo>
                    <a:pt x="1402715" y="1023365"/>
                  </a:lnTo>
                  <a:lnTo>
                    <a:pt x="2038603" y="802131"/>
                  </a:lnTo>
                  <a:lnTo>
                    <a:pt x="2637028" y="562355"/>
                  </a:lnTo>
                  <a:lnTo>
                    <a:pt x="2992374" y="377951"/>
                  </a:lnTo>
                  <a:lnTo>
                    <a:pt x="3291586" y="202818"/>
                  </a:lnTo>
                  <a:lnTo>
                    <a:pt x="3553460" y="73787"/>
                  </a:lnTo>
                  <a:lnTo>
                    <a:pt x="3834003" y="9270"/>
                  </a:lnTo>
                  <a:lnTo>
                    <a:pt x="4152011" y="0"/>
                  </a:lnTo>
                  <a:lnTo>
                    <a:pt x="4638167" y="27686"/>
                  </a:lnTo>
                  <a:lnTo>
                    <a:pt x="5274056" y="110616"/>
                  </a:lnTo>
                  <a:lnTo>
                    <a:pt x="6022213" y="248919"/>
                  </a:lnTo>
                  <a:lnTo>
                    <a:pt x="6826377" y="405638"/>
                  </a:lnTo>
                  <a:lnTo>
                    <a:pt x="7630667" y="580898"/>
                  </a:lnTo>
                </a:path>
              </a:pathLst>
            </a:custGeom>
            <a:ln w="762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2501" y="461899"/>
            <a:ext cx="56940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Communications</a:t>
            </a:r>
            <a:r>
              <a:rPr sz="4400" spc="-25" dirty="0"/>
              <a:t> </a:t>
            </a:r>
            <a:r>
              <a:rPr sz="4400" spc="-15" dirty="0"/>
              <a:t>Process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8739" y="2502230"/>
            <a:ext cx="8731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Sender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2705100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685800" y="0"/>
                </a:moveTo>
                <a:lnTo>
                  <a:pt x="685800" y="76200"/>
                </a:lnTo>
                <a:lnTo>
                  <a:pt x="749300" y="44450"/>
                </a:lnTo>
                <a:lnTo>
                  <a:pt x="698500" y="44450"/>
                </a:lnTo>
                <a:lnTo>
                  <a:pt x="698500" y="31750"/>
                </a:lnTo>
                <a:lnTo>
                  <a:pt x="749300" y="31750"/>
                </a:lnTo>
                <a:lnTo>
                  <a:pt x="685800" y="0"/>
                </a:lnTo>
                <a:close/>
              </a:path>
              <a:path w="762000" h="76200">
                <a:moveTo>
                  <a:pt x="685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85800" y="44450"/>
                </a:lnTo>
                <a:lnTo>
                  <a:pt x="685800" y="31750"/>
                </a:lnTo>
                <a:close/>
              </a:path>
              <a:path w="762000" h="76200">
                <a:moveTo>
                  <a:pt x="749300" y="31750"/>
                </a:moveTo>
                <a:lnTo>
                  <a:pt x="698500" y="31750"/>
                </a:lnTo>
                <a:lnTo>
                  <a:pt x="698500" y="44450"/>
                </a:lnTo>
                <a:lnTo>
                  <a:pt x="749300" y="44450"/>
                </a:lnTo>
                <a:lnTo>
                  <a:pt x="762000" y="38100"/>
                </a:lnTo>
                <a:lnTo>
                  <a:pt x="749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31594" y="2502230"/>
            <a:ext cx="11950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Encoding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24200" y="2705100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609600" y="0"/>
                </a:moveTo>
                <a:lnTo>
                  <a:pt x="609600" y="76200"/>
                </a:lnTo>
                <a:lnTo>
                  <a:pt x="673100" y="44450"/>
                </a:lnTo>
                <a:lnTo>
                  <a:pt x="622300" y="44450"/>
                </a:lnTo>
                <a:lnTo>
                  <a:pt x="622300" y="31750"/>
                </a:lnTo>
                <a:lnTo>
                  <a:pt x="673100" y="31750"/>
                </a:lnTo>
                <a:lnTo>
                  <a:pt x="609600" y="0"/>
                </a:lnTo>
                <a:close/>
              </a:path>
              <a:path w="685800" h="76200">
                <a:moveTo>
                  <a:pt x="609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  <a:path w="685800" h="76200">
                <a:moveTo>
                  <a:pt x="673100" y="31750"/>
                </a:moveTo>
                <a:lnTo>
                  <a:pt x="622300" y="31750"/>
                </a:lnTo>
                <a:lnTo>
                  <a:pt x="622300" y="44450"/>
                </a:lnTo>
                <a:lnTo>
                  <a:pt x="673100" y="44450"/>
                </a:lnTo>
                <a:lnTo>
                  <a:pt x="685800" y="38100"/>
                </a:lnTo>
                <a:lnTo>
                  <a:pt x="673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65575" y="2350134"/>
            <a:ext cx="1092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Message  Media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76800" y="270510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533400" y="0"/>
                </a:moveTo>
                <a:lnTo>
                  <a:pt x="533400" y="76200"/>
                </a:lnTo>
                <a:lnTo>
                  <a:pt x="596900" y="44450"/>
                </a:lnTo>
                <a:lnTo>
                  <a:pt x="546100" y="44450"/>
                </a:lnTo>
                <a:lnTo>
                  <a:pt x="546100" y="31750"/>
                </a:lnTo>
                <a:lnTo>
                  <a:pt x="596900" y="31750"/>
                </a:lnTo>
                <a:lnTo>
                  <a:pt x="533400" y="0"/>
                </a:lnTo>
                <a:close/>
              </a:path>
              <a:path w="609600" h="76200">
                <a:moveTo>
                  <a:pt x="5334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  <a:path w="609600" h="76200">
                <a:moveTo>
                  <a:pt x="596900" y="31750"/>
                </a:moveTo>
                <a:lnTo>
                  <a:pt x="546100" y="31750"/>
                </a:lnTo>
                <a:lnTo>
                  <a:pt x="546100" y="44450"/>
                </a:lnTo>
                <a:lnTo>
                  <a:pt x="596900" y="44450"/>
                </a:lnTo>
                <a:lnTo>
                  <a:pt x="609600" y="38100"/>
                </a:lnTo>
                <a:lnTo>
                  <a:pt x="596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66028" y="2502230"/>
            <a:ext cx="1211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Decoding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34200" y="270510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533400" y="0"/>
                </a:moveTo>
                <a:lnTo>
                  <a:pt x="533400" y="76200"/>
                </a:lnTo>
                <a:lnTo>
                  <a:pt x="596900" y="44450"/>
                </a:lnTo>
                <a:lnTo>
                  <a:pt x="546100" y="44450"/>
                </a:lnTo>
                <a:lnTo>
                  <a:pt x="546100" y="31750"/>
                </a:lnTo>
                <a:lnTo>
                  <a:pt x="596900" y="31750"/>
                </a:lnTo>
                <a:lnTo>
                  <a:pt x="533400" y="0"/>
                </a:lnTo>
                <a:close/>
              </a:path>
              <a:path w="609600" h="76200">
                <a:moveTo>
                  <a:pt x="5334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  <a:path w="609600" h="76200">
                <a:moveTo>
                  <a:pt x="596900" y="31750"/>
                </a:moveTo>
                <a:lnTo>
                  <a:pt x="546100" y="31750"/>
                </a:lnTo>
                <a:lnTo>
                  <a:pt x="546100" y="44450"/>
                </a:lnTo>
                <a:lnTo>
                  <a:pt x="596900" y="44450"/>
                </a:lnTo>
                <a:lnTo>
                  <a:pt x="609600" y="38100"/>
                </a:lnTo>
                <a:lnTo>
                  <a:pt x="596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07934" y="2502230"/>
            <a:ext cx="11099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Receiver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248400" y="2895600"/>
            <a:ext cx="1910080" cy="1866900"/>
            <a:chOff x="6248400" y="2895600"/>
            <a:chExt cx="1910080" cy="1866900"/>
          </a:xfrm>
        </p:grpSpPr>
        <p:sp>
          <p:nvSpPr>
            <p:cNvPr id="13" name="object 13"/>
            <p:cNvSpPr/>
            <p:nvPr/>
          </p:nvSpPr>
          <p:spPr>
            <a:xfrm>
              <a:off x="8153400" y="2895600"/>
              <a:ext cx="0" cy="1828800"/>
            </a:xfrm>
            <a:custGeom>
              <a:avLst/>
              <a:gdLst/>
              <a:ahLst/>
              <a:cxnLst/>
              <a:rect l="l" t="t" r="r" b="b"/>
              <a:pathLst>
                <a:path h="1828800">
                  <a:moveTo>
                    <a:pt x="0" y="0"/>
                  </a:moveTo>
                  <a:lnTo>
                    <a:pt x="0" y="18288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48400" y="4686300"/>
              <a:ext cx="1905000" cy="76200"/>
            </a:xfrm>
            <a:custGeom>
              <a:avLst/>
              <a:gdLst/>
              <a:ahLst/>
              <a:cxnLst/>
              <a:rect l="l" t="t" r="r" b="b"/>
              <a:pathLst>
                <a:path w="19050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190500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1905000" h="76200">
                  <a:moveTo>
                    <a:pt x="190500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1905000" y="44450"/>
                  </a:lnTo>
                  <a:lnTo>
                    <a:pt x="19050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880228" y="4442841"/>
            <a:ext cx="1193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Response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124200" y="3962400"/>
            <a:ext cx="1600200" cy="767080"/>
            <a:chOff x="3124200" y="3962400"/>
            <a:chExt cx="1600200" cy="767080"/>
          </a:xfrm>
        </p:grpSpPr>
        <p:sp>
          <p:nvSpPr>
            <p:cNvPr id="17" name="object 17"/>
            <p:cNvSpPr/>
            <p:nvPr/>
          </p:nvSpPr>
          <p:spPr>
            <a:xfrm>
              <a:off x="3124200" y="4724400"/>
              <a:ext cx="1600200" cy="0"/>
            </a:xfrm>
            <a:custGeom>
              <a:avLst/>
              <a:gdLst/>
              <a:ahLst/>
              <a:cxnLst/>
              <a:rect l="l" t="t" r="r" b="b"/>
              <a:pathLst>
                <a:path w="1600200">
                  <a:moveTo>
                    <a:pt x="0" y="0"/>
                  </a:moveTo>
                  <a:lnTo>
                    <a:pt x="16002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05300" y="3962400"/>
              <a:ext cx="76200" cy="762000"/>
            </a:xfrm>
            <a:custGeom>
              <a:avLst/>
              <a:gdLst/>
              <a:ahLst/>
              <a:cxnLst/>
              <a:rect l="l" t="t" r="r" b="b"/>
              <a:pathLst>
                <a:path w="76200" h="762000">
                  <a:moveTo>
                    <a:pt x="31750" y="685800"/>
                  </a:moveTo>
                  <a:lnTo>
                    <a:pt x="0" y="685800"/>
                  </a:lnTo>
                  <a:lnTo>
                    <a:pt x="38100" y="762000"/>
                  </a:lnTo>
                  <a:lnTo>
                    <a:pt x="69850" y="698500"/>
                  </a:lnTo>
                  <a:lnTo>
                    <a:pt x="31750" y="698500"/>
                  </a:lnTo>
                  <a:lnTo>
                    <a:pt x="31750" y="685800"/>
                  </a:lnTo>
                  <a:close/>
                </a:path>
                <a:path w="76200" h="762000">
                  <a:moveTo>
                    <a:pt x="44450" y="63500"/>
                  </a:moveTo>
                  <a:lnTo>
                    <a:pt x="31750" y="63500"/>
                  </a:lnTo>
                  <a:lnTo>
                    <a:pt x="31750" y="698500"/>
                  </a:lnTo>
                  <a:lnTo>
                    <a:pt x="44450" y="698500"/>
                  </a:lnTo>
                  <a:lnTo>
                    <a:pt x="44450" y="63500"/>
                  </a:lnTo>
                  <a:close/>
                </a:path>
                <a:path w="76200" h="762000">
                  <a:moveTo>
                    <a:pt x="76200" y="685800"/>
                  </a:moveTo>
                  <a:lnTo>
                    <a:pt x="44450" y="685800"/>
                  </a:lnTo>
                  <a:lnTo>
                    <a:pt x="44450" y="698500"/>
                  </a:lnTo>
                  <a:lnTo>
                    <a:pt x="69850" y="698500"/>
                  </a:lnTo>
                  <a:lnTo>
                    <a:pt x="76200" y="685800"/>
                  </a:lnTo>
                  <a:close/>
                </a:path>
                <a:path w="76200" h="762000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762000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663445" y="4484370"/>
            <a:ext cx="1193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Feedback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19100" y="2971800"/>
            <a:ext cx="1028700" cy="1757680"/>
            <a:chOff x="419100" y="2971800"/>
            <a:chExt cx="1028700" cy="1757680"/>
          </a:xfrm>
        </p:grpSpPr>
        <p:sp>
          <p:nvSpPr>
            <p:cNvPr id="21" name="object 21"/>
            <p:cNvSpPr/>
            <p:nvPr/>
          </p:nvSpPr>
          <p:spPr>
            <a:xfrm>
              <a:off x="457200" y="4724400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99060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9100" y="2971800"/>
              <a:ext cx="76200" cy="1752600"/>
            </a:xfrm>
            <a:custGeom>
              <a:avLst/>
              <a:gdLst/>
              <a:ahLst/>
              <a:cxnLst/>
              <a:rect l="l" t="t" r="r" b="b"/>
              <a:pathLst>
                <a:path w="76200" h="1752600">
                  <a:moveTo>
                    <a:pt x="44450" y="63500"/>
                  </a:moveTo>
                  <a:lnTo>
                    <a:pt x="31750" y="63500"/>
                  </a:lnTo>
                  <a:lnTo>
                    <a:pt x="31750" y="1752600"/>
                  </a:lnTo>
                  <a:lnTo>
                    <a:pt x="44450" y="1752600"/>
                  </a:lnTo>
                  <a:lnTo>
                    <a:pt x="44450" y="63500"/>
                  </a:lnTo>
                  <a:close/>
                </a:path>
                <a:path w="76200" h="1752600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752600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965575" y="3493389"/>
            <a:ext cx="736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Noise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305300" y="31242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1750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31750" y="317500"/>
                </a:lnTo>
                <a:lnTo>
                  <a:pt x="31750" y="304800"/>
                </a:lnTo>
                <a:close/>
              </a:path>
              <a:path w="76200" h="381000">
                <a:moveTo>
                  <a:pt x="44450" y="63500"/>
                </a:moveTo>
                <a:lnTo>
                  <a:pt x="31750" y="63500"/>
                </a:lnTo>
                <a:lnTo>
                  <a:pt x="31750" y="317500"/>
                </a:lnTo>
                <a:lnTo>
                  <a:pt x="44450" y="317500"/>
                </a:lnTo>
                <a:lnTo>
                  <a:pt x="44450" y="6350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4450" y="304800"/>
                </a:lnTo>
                <a:lnTo>
                  <a:pt x="44450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  <a:path w="76200" h="3810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810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807"/>
            <a:ext cx="61245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Carlito"/>
                <a:cs typeface="Carlito"/>
              </a:rPr>
              <a:t>Elements </a:t>
            </a:r>
            <a:r>
              <a:rPr sz="3200" b="1" dirty="0">
                <a:latin typeface="Carlito"/>
                <a:cs typeface="Carlito"/>
              </a:rPr>
              <a:t>in </a:t>
            </a:r>
            <a:r>
              <a:rPr sz="3200" b="1" spc="-5" dirty="0">
                <a:latin typeface="Carlito"/>
                <a:cs typeface="Carlito"/>
              </a:rPr>
              <a:t>Communication</a:t>
            </a:r>
            <a:r>
              <a:rPr sz="3200" b="1" spc="-95" dirty="0">
                <a:latin typeface="Carlito"/>
                <a:cs typeface="Carlito"/>
              </a:rPr>
              <a:t> </a:t>
            </a:r>
            <a:r>
              <a:rPr sz="3200" b="1" spc="-5" dirty="0">
                <a:latin typeface="Carlito"/>
                <a:cs typeface="Carlito"/>
              </a:rPr>
              <a:t>Process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988821"/>
            <a:ext cx="882396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9885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330200" algn="l"/>
              </a:tabLst>
            </a:pPr>
            <a:r>
              <a:rPr sz="2400" b="1" dirty="0">
                <a:latin typeface="Carlito"/>
                <a:cs typeface="Carlito"/>
              </a:rPr>
              <a:t>Sender- Someone </a:t>
            </a:r>
            <a:r>
              <a:rPr sz="2400" b="1" spc="-5" dirty="0">
                <a:latin typeface="Carlito"/>
                <a:cs typeface="Carlito"/>
              </a:rPr>
              <a:t>who </a:t>
            </a:r>
            <a:r>
              <a:rPr sz="2400" b="1" dirty="0">
                <a:latin typeface="Carlito"/>
                <a:cs typeface="Carlito"/>
              </a:rPr>
              <a:t>is </a:t>
            </a:r>
            <a:r>
              <a:rPr sz="2400" b="1" spc="-5" dirty="0">
                <a:latin typeface="Carlito"/>
                <a:cs typeface="Carlito"/>
              </a:rPr>
              <a:t>sending the message. The </a:t>
            </a:r>
            <a:r>
              <a:rPr sz="2400" b="1" spc="-15" dirty="0">
                <a:latin typeface="Carlito"/>
                <a:cs typeface="Carlito"/>
              </a:rPr>
              <a:t>maker </a:t>
            </a:r>
            <a:r>
              <a:rPr sz="2400" b="1" dirty="0">
                <a:latin typeface="Carlito"/>
                <a:cs typeface="Carlito"/>
              </a:rPr>
              <a:t>of </a:t>
            </a:r>
            <a:r>
              <a:rPr sz="2400" b="1" spc="-5" dirty="0">
                <a:latin typeface="Carlito"/>
                <a:cs typeface="Carlito"/>
              </a:rPr>
              <a:t>the  </a:t>
            </a:r>
            <a:r>
              <a:rPr sz="2400" b="1" spc="-15" dirty="0">
                <a:latin typeface="Carlito"/>
                <a:cs typeface="Carlito"/>
              </a:rPr>
              <a:t>brand </a:t>
            </a:r>
            <a:r>
              <a:rPr sz="2400" b="1" dirty="0">
                <a:latin typeface="Carlito"/>
                <a:cs typeface="Carlito"/>
              </a:rPr>
              <a:t>is </a:t>
            </a:r>
            <a:r>
              <a:rPr sz="2400" b="1" spc="-5" dirty="0">
                <a:latin typeface="Carlito"/>
                <a:cs typeface="Carlito"/>
              </a:rPr>
              <a:t>the </a:t>
            </a:r>
            <a:r>
              <a:rPr sz="2400" b="1" dirty="0">
                <a:latin typeface="Carlito"/>
                <a:cs typeface="Carlito"/>
              </a:rPr>
              <a:t>sender of </a:t>
            </a:r>
            <a:r>
              <a:rPr sz="2400" b="1" spc="-5" dirty="0">
                <a:latin typeface="Carlito"/>
                <a:cs typeface="Carlito"/>
              </a:rPr>
              <a:t>the </a:t>
            </a:r>
            <a:r>
              <a:rPr sz="2400" b="1" spc="-10" dirty="0">
                <a:latin typeface="Carlito"/>
                <a:cs typeface="Carlito"/>
              </a:rPr>
              <a:t>advertising</a:t>
            </a:r>
            <a:r>
              <a:rPr sz="2400" b="1" spc="2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message.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rlito"/>
              <a:buAutoNum type="arabicParenR"/>
            </a:pPr>
            <a:endParaRPr sz="2350">
              <a:latin typeface="Carlito"/>
              <a:cs typeface="Carlito"/>
            </a:endParaRPr>
          </a:p>
          <a:p>
            <a:pPr marL="12700" marR="15240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330200" algn="l"/>
              </a:tabLst>
            </a:pPr>
            <a:r>
              <a:rPr sz="2400" b="1" spc="-5" dirty="0">
                <a:latin typeface="Carlito"/>
                <a:cs typeface="Carlito"/>
              </a:rPr>
              <a:t>Encoding- When </a:t>
            </a:r>
            <a:r>
              <a:rPr sz="2400" b="1" spc="-15" dirty="0">
                <a:latin typeface="Carlito"/>
                <a:cs typeface="Carlito"/>
              </a:rPr>
              <a:t>we </a:t>
            </a:r>
            <a:r>
              <a:rPr sz="2400" b="1" spc="-10" dirty="0">
                <a:latin typeface="Carlito"/>
                <a:cs typeface="Carlito"/>
              </a:rPr>
              <a:t>address </a:t>
            </a:r>
            <a:r>
              <a:rPr sz="2400" b="1" dirty="0">
                <a:latin typeface="Carlito"/>
                <a:cs typeface="Carlito"/>
              </a:rPr>
              <a:t>someone, </a:t>
            </a:r>
            <a:r>
              <a:rPr sz="2400" b="1" spc="-15" dirty="0">
                <a:latin typeface="Carlito"/>
                <a:cs typeface="Carlito"/>
              </a:rPr>
              <a:t>we </a:t>
            </a:r>
            <a:r>
              <a:rPr sz="2400" b="1" dirty="0">
                <a:latin typeface="Carlito"/>
                <a:cs typeface="Carlito"/>
              </a:rPr>
              <a:t>use </a:t>
            </a:r>
            <a:r>
              <a:rPr sz="2400" b="1" spc="-5" dirty="0">
                <a:latin typeface="Carlito"/>
                <a:cs typeface="Carlito"/>
              </a:rPr>
              <a:t>language, visuals,  </a:t>
            </a:r>
            <a:r>
              <a:rPr sz="2400" b="1" dirty="0">
                <a:latin typeface="Carlito"/>
                <a:cs typeface="Carlito"/>
              </a:rPr>
              <a:t>body </a:t>
            </a:r>
            <a:r>
              <a:rPr sz="2400" b="1" spc="-15" dirty="0">
                <a:latin typeface="Carlito"/>
                <a:cs typeface="Carlito"/>
              </a:rPr>
              <a:t>gestures to </a:t>
            </a:r>
            <a:r>
              <a:rPr sz="2400" b="1" spc="-10" dirty="0">
                <a:latin typeface="Carlito"/>
                <a:cs typeface="Carlito"/>
              </a:rPr>
              <a:t>communicate. </a:t>
            </a:r>
            <a:r>
              <a:rPr sz="2400" b="1" dirty="0">
                <a:latin typeface="Carlito"/>
                <a:cs typeface="Carlito"/>
              </a:rPr>
              <a:t>All </a:t>
            </a:r>
            <a:r>
              <a:rPr sz="2400" b="1" spc="-5" dirty="0">
                <a:latin typeface="Carlito"/>
                <a:cs typeface="Carlito"/>
              </a:rPr>
              <a:t>these </a:t>
            </a:r>
            <a:r>
              <a:rPr sz="2400" b="1" spc="-10" dirty="0">
                <a:latin typeface="Carlito"/>
                <a:cs typeface="Carlito"/>
              </a:rPr>
              <a:t>are </a:t>
            </a:r>
            <a:r>
              <a:rPr sz="2400" b="1" spc="-5" dirty="0">
                <a:latin typeface="Carlito"/>
                <a:cs typeface="Carlito"/>
              </a:rPr>
              <a:t>called symbols. The  process </a:t>
            </a:r>
            <a:r>
              <a:rPr sz="2400" b="1" dirty="0">
                <a:latin typeface="Carlito"/>
                <a:cs typeface="Carlito"/>
              </a:rPr>
              <a:t>of </a:t>
            </a:r>
            <a:r>
              <a:rPr sz="2400" b="1" spc="-10" dirty="0">
                <a:latin typeface="Carlito"/>
                <a:cs typeface="Carlito"/>
              </a:rPr>
              <a:t>putting </a:t>
            </a:r>
            <a:r>
              <a:rPr sz="2400" b="1" dirty="0">
                <a:latin typeface="Carlito"/>
                <a:cs typeface="Carlito"/>
              </a:rPr>
              <a:t>our </a:t>
            </a:r>
            <a:r>
              <a:rPr sz="2400" b="1" spc="-10" dirty="0">
                <a:latin typeface="Carlito"/>
                <a:cs typeface="Carlito"/>
              </a:rPr>
              <a:t>thought </a:t>
            </a:r>
            <a:r>
              <a:rPr sz="2400" b="1" spc="-20" dirty="0">
                <a:latin typeface="Carlito"/>
                <a:cs typeface="Carlito"/>
              </a:rPr>
              <a:t>into </a:t>
            </a:r>
            <a:r>
              <a:rPr sz="2400" b="1" spc="-5" dirty="0">
                <a:latin typeface="Carlito"/>
                <a:cs typeface="Carlito"/>
              </a:rPr>
              <a:t>symbolic </a:t>
            </a:r>
            <a:r>
              <a:rPr sz="2400" b="1" spc="-10" dirty="0">
                <a:latin typeface="Carlito"/>
                <a:cs typeface="Carlito"/>
              </a:rPr>
              <a:t>forms </a:t>
            </a:r>
            <a:r>
              <a:rPr sz="2400" b="1" dirty="0">
                <a:latin typeface="Carlito"/>
                <a:cs typeface="Carlito"/>
              </a:rPr>
              <a:t>is </a:t>
            </a:r>
            <a:r>
              <a:rPr sz="2400" b="1" spc="-5" dirty="0">
                <a:latin typeface="Carlito"/>
                <a:cs typeface="Carlito"/>
              </a:rPr>
              <a:t>called encoding.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rlito"/>
              <a:buAutoNum type="arabicParenR"/>
            </a:pPr>
            <a:endParaRPr sz="23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buAutoNum type="arabicParenR"/>
              <a:tabLst>
                <a:tab pos="330200" algn="l"/>
              </a:tabLst>
            </a:pPr>
            <a:r>
              <a:rPr sz="2400" b="1" spc="-5" dirty="0">
                <a:latin typeface="Carlito"/>
                <a:cs typeface="Carlito"/>
              </a:rPr>
              <a:t>Message- The symbols themselves </a:t>
            </a:r>
            <a:r>
              <a:rPr sz="2400" b="1" spc="-10" dirty="0">
                <a:latin typeface="Carlito"/>
                <a:cs typeface="Carlito"/>
              </a:rPr>
              <a:t>constitute </a:t>
            </a:r>
            <a:r>
              <a:rPr sz="2400" b="1" dirty="0">
                <a:latin typeface="Carlito"/>
                <a:cs typeface="Carlito"/>
              </a:rPr>
              <a:t>the </a:t>
            </a:r>
            <a:r>
              <a:rPr sz="2400" b="1" spc="-5" dirty="0">
                <a:latin typeface="Carlito"/>
                <a:cs typeface="Carlito"/>
              </a:rPr>
              <a:t>message. </a:t>
            </a:r>
            <a:r>
              <a:rPr sz="2400" b="1" dirty="0">
                <a:latin typeface="Carlito"/>
                <a:cs typeface="Carlito"/>
              </a:rPr>
              <a:t>Hence  </a:t>
            </a:r>
            <a:r>
              <a:rPr sz="2400" b="1" spc="-5" dirty="0">
                <a:latin typeface="Carlito"/>
                <a:cs typeface="Carlito"/>
              </a:rPr>
              <a:t>the visuals, headline, </a:t>
            </a:r>
            <a:r>
              <a:rPr sz="2400" b="1" dirty="0">
                <a:latin typeface="Carlito"/>
                <a:cs typeface="Carlito"/>
              </a:rPr>
              <a:t>body </a:t>
            </a:r>
            <a:r>
              <a:rPr sz="2400" b="1" spc="-35" dirty="0">
                <a:latin typeface="Carlito"/>
                <a:cs typeface="Carlito"/>
              </a:rPr>
              <a:t>copy, </a:t>
            </a:r>
            <a:r>
              <a:rPr sz="2400" b="1" spc="-10" dirty="0">
                <a:latin typeface="Carlito"/>
                <a:cs typeface="Carlito"/>
              </a:rPr>
              <a:t>tag </a:t>
            </a:r>
            <a:r>
              <a:rPr sz="2400" b="1" spc="-5" dirty="0">
                <a:latin typeface="Carlito"/>
                <a:cs typeface="Carlito"/>
              </a:rPr>
              <a:t>line, </a:t>
            </a:r>
            <a:r>
              <a:rPr sz="2400" b="1" spc="-15" dirty="0">
                <a:latin typeface="Carlito"/>
                <a:cs typeface="Carlito"/>
              </a:rPr>
              <a:t>brand </a:t>
            </a:r>
            <a:r>
              <a:rPr sz="2400" b="1" spc="-5" dirty="0">
                <a:latin typeface="Carlito"/>
                <a:cs typeface="Carlito"/>
              </a:rPr>
              <a:t>name, </a:t>
            </a:r>
            <a:r>
              <a:rPr sz="2400" b="1" spc="-10" dirty="0">
                <a:latin typeface="Carlito"/>
                <a:cs typeface="Carlito"/>
              </a:rPr>
              <a:t>logo </a:t>
            </a:r>
            <a:r>
              <a:rPr sz="2400" b="1" dirty="0">
                <a:latin typeface="Carlito"/>
                <a:cs typeface="Carlito"/>
              </a:rPr>
              <a:t>all </a:t>
            </a:r>
            <a:r>
              <a:rPr sz="2400" b="1" spc="-10" dirty="0">
                <a:latin typeface="Carlito"/>
                <a:cs typeface="Carlito"/>
              </a:rPr>
              <a:t>are </a:t>
            </a:r>
            <a:r>
              <a:rPr sz="2400" b="1" spc="-5" dirty="0">
                <a:latin typeface="Carlito"/>
                <a:cs typeface="Carlito"/>
              </a:rPr>
              <a:t>the  parts </a:t>
            </a:r>
            <a:r>
              <a:rPr sz="2400" b="1" dirty="0">
                <a:latin typeface="Carlito"/>
                <a:cs typeface="Carlito"/>
              </a:rPr>
              <a:t>of </a:t>
            </a:r>
            <a:r>
              <a:rPr sz="2400" b="1" spc="-5" dirty="0">
                <a:latin typeface="Carlito"/>
                <a:cs typeface="Carlito"/>
              </a:rPr>
              <a:t>the message.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rlito"/>
              <a:buAutoNum type="arabicParenR"/>
            </a:pPr>
            <a:endParaRPr sz="2350">
              <a:latin typeface="Carlito"/>
              <a:cs typeface="Carlito"/>
            </a:endParaRPr>
          </a:p>
          <a:p>
            <a:pPr marL="12700" marR="488315">
              <a:lnSpc>
                <a:spcPct val="100000"/>
              </a:lnSpc>
              <a:buAutoNum type="arabicParenR"/>
              <a:tabLst>
                <a:tab pos="330200" algn="l"/>
              </a:tabLst>
            </a:pPr>
            <a:r>
              <a:rPr sz="2400" b="1" spc="-5" dirty="0">
                <a:latin typeface="Carlito"/>
                <a:cs typeface="Carlito"/>
              </a:rPr>
              <a:t>Media- The </a:t>
            </a:r>
            <a:r>
              <a:rPr sz="2400" b="1" spc="-10" dirty="0">
                <a:latin typeface="Carlito"/>
                <a:cs typeface="Carlito"/>
              </a:rPr>
              <a:t>channel </a:t>
            </a:r>
            <a:r>
              <a:rPr sz="2400" b="1" dirty="0">
                <a:latin typeface="Carlito"/>
                <a:cs typeface="Carlito"/>
              </a:rPr>
              <a:t>used </a:t>
            </a:r>
            <a:r>
              <a:rPr sz="2400" b="1" spc="-15" dirty="0">
                <a:latin typeface="Carlito"/>
                <a:cs typeface="Carlito"/>
              </a:rPr>
              <a:t>for </a:t>
            </a:r>
            <a:r>
              <a:rPr sz="2400" b="1" spc="-5" dirty="0">
                <a:latin typeface="Carlito"/>
                <a:cs typeface="Carlito"/>
              </a:rPr>
              <a:t>sending the message across </a:t>
            </a:r>
            <a:r>
              <a:rPr sz="2400" b="1" spc="-15" dirty="0">
                <a:latin typeface="Carlito"/>
                <a:cs typeface="Carlito"/>
              </a:rPr>
              <a:t>to </a:t>
            </a:r>
            <a:r>
              <a:rPr sz="2400" b="1" spc="-5" dirty="0">
                <a:latin typeface="Carlito"/>
                <a:cs typeface="Carlito"/>
              </a:rPr>
              <a:t>the  </a:t>
            </a:r>
            <a:r>
              <a:rPr sz="2400" b="1" spc="-10" dirty="0">
                <a:latin typeface="Carlito"/>
                <a:cs typeface="Carlito"/>
              </a:rPr>
              <a:t>receiver (customer) </a:t>
            </a:r>
            <a:r>
              <a:rPr sz="2400" b="1" dirty="0">
                <a:latin typeface="Carlito"/>
                <a:cs typeface="Carlito"/>
              </a:rPr>
              <a:t>is </a:t>
            </a:r>
            <a:r>
              <a:rPr sz="2400" b="1" spc="-5" dirty="0">
                <a:latin typeface="Carlito"/>
                <a:cs typeface="Carlito"/>
              </a:rPr>
              <a:t>called medium </a:t>
            </a:r>
            <a:r>
              <a:rPr sz="2400" b="1" dirty="0">
                <a:latin typeface="Carlito"/>
                <a:cs typeface="Carlito"/>
              </a:rPr>
              <a:t>(or</a:t>
            </a:r>
            <a:r>
              <a:rPr sz="2400" b="1" spc="-40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media).</a:t>
            </a:r>
            <a:endParaRPr sz="2400">
              <a:latin typeface="Carlito"/>
              <a:cs typeface="Carlito"/>
            </a:endParaRPr>
          </a:p>
          <a:p>
            <a:pPr marL="12700" marR="5120005">
              <a:lnSpc>
                <a:spcPct val="100000"/>
              </a:lnSpc>
            </a:pPr>
            <a:r>
              <a:rPr sz="2400" b="1" spc="-5" dirty="0">
                <a:latin typeface="Carlito"/>
                <a:cs typeface="Carlito"/>
              </a:rPr>
              <a:t>TV </a:t>
            </a:r>
            <a:r>
              <a:rPr sz="2400" b="1" dirty="0">
                <a:latin typeface="Carlito"/>
                <a:cs typeface="Carlito"/>
              </a:rPr>
              <a:t>is an </a:t>
            </a:r>
            <a:r>
              <a:rPr sz="2400" b="1" spc="-5" dirty="0">
                <a:latin typeface="Carlito"/>
                <a:cs typeface="Carlito"/>
              </a:rPr>
              <a:t>audio </a:t>
            </a:r>
            <a:r>
              <a:rPr sz="2400" b="1" dirty="0">
                <a:latin typeface="Carlito"/>
                <a:cs typeface="Carlito"/>
              </a:rPr>
              <a:t>visual</a:t>
            </a:r>
            <a:r>
              <a:rPr sz="2400" b="1" spc="-8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medium  </a:t>
            </a:r>
            <a:r>
              <a:rPr sz="2400" b="1" dirty="0">
                <a:latin typeface="Carlito"/>
                <a:cs typeface="Carlito"/>
              </a:rPr>
              <a:t>Radio is an </a:t>
            </a:r>
            <a:r>
              <a:rPr sz="2400" b="1" spc="-5" dirty="0">
                <a:latin typeface="Carlito"/>
                <a:cs typeface="Carlito"/>
              </a:rPr>
              <a:t>audio</a:t>
            </a:r>
            <a:r>
              <a:rPr sz="2400" b="1" spc="-7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medium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69010"/>
            <a:ext cx="8589010" cy="438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75920">
              <a:lnSpc>
                <a:spcPct val="100000"/>
              </a:lnSpc>
              <a:spcBef>
                <a:spcPts val="95"/>
              </a:spcBef>
              <a:buAutoNum type="arabicParenR" startAt="5"/>
              <a:tabLst>
                <a:tab pos="305435" algn="l"/>
              </a:tabLst>
            </a:pPr>
            <a:r>
              <a:rPr sz="2200" b="1" spc="-10" dirty="0">
                <a:latin typeface="Carlito"/>
                <a:cs typeface="Carlito"/>
              </a:rPr>
              <a:t>Decoding- Once </a:t>
            </a:r>
            <a:r>
              <a:rPr sz="2200" b="1" spc="-15" dirty="0">
                <a:latin typeface="Carlito"/>
                <a:cs typeface="Carlito"/>
              </a:rPr>
              <a:t>we receive </a:t>
            </a:r>
            <a:r>
              <a:rPr sz="2200" b="1" spc="-10" dirty="0">
                <a:latin typeface="Carlito"/>
                <a:cs typeface="Carlito"/>
              </a:rPr>
              <a:t>the message </a:t>
            </a:r>
            <a:r>
              <a:rPr sz="2200" b="1" spc="-15" dirty="0">
                <a:latin typeface="Carlito"/>
                <a:cs typeface="Carlito"/>
              </a:rPr>
              <a:t>we start interpreting </a:t>
            </a:r>
            <a:r>
              <a:rPr sz="2200" b="1" spc="-5" dirty="0">
                <a:latin typeface="Carlito"/>
                <a:cs typeface="Carlito"/>
              </a:rPr>
              <a:t>it. The  </a:t>
            </a:r>
            <a:r>
              <a:rPr sz="2200" b="1" spc="-10" dirty="0">
                <a:latin typeface="Carlito"/>
                <a:cs typeface="Carlito"/>
              </a:rPr>
              <a:t>process </a:t>
            </a:r>
            <a:r>
              <a:rPr sz="2200" b="1" spc="-5" dirty="0">
                <a:latin typeface="Carlito"/>
                <a:cs typeface="Carlito"/>
              </a:rPr>
              <a:t>of giving a </a:t>
            </a:r>
            <a:r>
              <a:rPr sz="2200" b="1" spc="-10" dirty="0">
                <a:latin typeface="Carlito"/>
                <a:cs typeface="Carlito"/>
              </a:rPr>
              <a:t>meaning </a:t>
            </a:r>
            <a:r>
              <a:rPr sz="2200" b="1" spc="-20" dirty="0">
                <a:latin typeface="Carlito"/>
                <a:cs typeface="Carlito"/>
              </a:rPr>
              <a:t>to </a:t>
            </a:r>
            <a:r>
              <a:rPr sz="2200" b="1" spc="-5" dirty="0">
                <a:latin typeface="Carlito"/>
                <a:cs typeface="Carlito"/>
              </a:rPr>
              <a:t>all </a:t>
            </a:r>
            <a:r>
              <a:rPr sz="2200" b="1" spc="-10" dirty="0">
                <a:latin typeface="Carlito"/>
                <a:cs typeface="Carlito"/>
              </a:rPr>
              <a:t>these symbols </a:t>
            </a:r>
            <a:r>
              <a:rPr sz="2200" b="1" spc="-5" dirty="0">
                <a:latin typeface="Carlito"/>
                <a:cs typeface="Carlito"/>
              </a:rPr>
              <a:t>is called</a:t>
            </a:r>
            <a:r>
              <a:rPr sz="2200" b="1" spc="170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decoding.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rlito"/>
              <a:buAutoNum type="arabicParenR" startAt="5"/>
            </a:pPr>
            <a:endParaRPr sz="21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AutoNum type="arabicParenR" startAt="5"/>
              <a:tabLst>
                <a:tab pos="305435" algn="l"/>
              </a:tabLst>
            </a:pPr>
            <a:r>
              <a:rPr sz="2200" b="1" spc="-15" dirty="0">
                <a:latin typeface="Carlito"/>
                <a:cs typeface="Carlito"/>
              </a:rPr>
              <a:t>Receiver- </a:t>
            </a:r>
            <a:r>
              <a:rPr sz="2200" b="1" spc="-5" dirty="0">
                <a:latin typeface="Carlito"/>
                <a:cs typeface="Carlito"/>
              </a:rPr>
              <a:t>A </a:t>
            </a:r>
            <a:r>
              <a:rPr sz="2200" b="1" spc="-15" dirty="0">
                <a:latin typeface="Carlito"/>
                <a:cs typeface="Carlito"/>
              </a:rPr>
              <a:t>receiver </a:t>
            </a:r>
            <a:r>
              <a:rPr sz="2200" b="1" spc="-5" dirty="0">
                <a:latin typeface="Carlito"/>
                <a:cs typeface="Carlito"/>
              </a:rPr>
              <a:t>is </a:t>
            </a:r>
            <a:r>
              <a:rPr sz="2200" b="1" spc="-10" dirty="0">
                <a:latin typeface="Carlito"/>
                <a:cs typeface="Carlito"/>
              </a:rPr>
              <a:t>one who </a:t>
            </a:r>
            <a:r>
              <a:rPr sz="2200" b="1" spc="-15" dirty="0">
                <a:latin typeface="Carlito"/>
                <a:cs typeface="Carlito"/>
              </a:rPr>
              <a:t>reads/listens/ </a:t>
            </a:r>
            <a:r>
              <a:rPr sz="2200" b="1" spc="-10" dirty="0">
                <a:latin typeface="Carlito"/>
                <a:cs typeface="Carlito"/>
              </a:rPr>
              <a:t>hears the message </a:t>
            </a:r>
            <a:r>
              <a:rPr sz="2200" b="1" spc="-5" dirty="0">
                <a:latin typeface="Carlito"/>
                <a:cs typeface="Carlito"/>
              </a:rPr>
              <a:t>of </a:t>
            </a:r>
            <a:r>
              <a:rPr sz="2200" b="1" spc="-10" dirty="0">
                <a:latin typeface="Carlito"/>
                <a:cs typeface="Carlito"/>
              </a:rPr>
              <a:t>the  </a:t>
            </a:r>
            <a:r>
              <a:rPr sz="2200" b="1" spc="-30" dirty="0">
                <a:latin typeface="Carlito"/>
                <a:cs typeface="Carlito"/>
              </a:rPr>
              <a:t>communicator.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rlito"/>
              <a:buAutoNum type="arabicParenR" startAt="5"/>
            </a:pPr>
            <a:endParaRPr sz="2150">
              <a:latin typeface="Carlito"/>
              <a:cs typeface="Carlito"/>
            </a:endParaRPr>
          </a:p>
          <a:p>
            <a:pPr marL="12700" marR="143510">
              <a:lnSpc>
                <a:spcPct val="100000"/>
              </a:lnSpc>
              <a:buAutoNum type="arabicParenR" startAt="5"/>
              <a:tabLst>
                <a:tab pos="305435" algn="l"/>
              </a:tabLst>
            </a:pPr>
            <a:r>
              <a:rPr sz="2200" b="1" spc="-10" dirty="0">
                <a:latin typeface="Carlito"/>
                <a:cs typeface="Carlito"/>
              </a:rPr>
              <a:t>Response- After </a:t>
            </a:r>
            <a:r>
              <a:rPr sz="2200" b="1" spc="-15" dirty="0">
                <a:latin typeface="Carlito"/>
                <a:cs typeface="Carlito"/>
              </a:rPr>
              <a:t>having read </a:t>
            </a:r>
            <a:r>
              <a:rPr sz="2200" b="1" spc="-10" dirty="0">
                <a:latin typeface="Carlito"/>
                <a:cs typeface="Carlito"/>
              </a:rPr>
              <a:t>the ad, </a:t>
            </a:r>
            <a:r>
              <a:rPr sz="2200" b="1" spc="-5" dirty="0">
                <a:latin typeface="Carlito"/>
                <a:cs typeface="Carlito"/>
              </a:rPr>
              <a:t>I will </a:t>
            </a:r>
            <a:r>
              <a:rPr sz="2200" b="1" spc="-15" dirty="0">
                <a:latin typeface="Carlito"/>
                <a:cs typeface="Carlito"/>
              </a:rPr>
              <a:t>react </a:t>
            </a:r>
            <a:r>
              <a:rPr sz="2200" b="1" spc="-20" dirty="0">
                <a:latin typeface="Carlito"/>
                <a:cs typeface="Carlito"/>
              </a:rPr>
              <a:t>to </a:t>
            </a:r>
            <a:r>
              <a:rPr sz="2200" b="1" spc="-10" dirty="0">
                <a:latin typeface="Carlito"/>
                <a:cs typeface="Carlito"/>
              </a:rPr>
              <a:t>the message. My  </a:t>
            </a:r>
            <a:r>
              <a:rPr sz="2200" b="1" spc="-15" dirty="0">
                <a:latin typeface="Carlito"/>
                <a:cs typeface="Carlito"/>
              </a:rPr>
              <a:t>reaction </a:t>
            </a:r>
            <a:r>
              <a:rPr sz="2200" b="1" spc="-10" dirty="0">
                <a:latin typeface="Carlito"/>
                <a:cs typeface="Carlito"/>
              </a:rPr>
              <a:t>could </a:t>
            </a:r>
            <a:r>
              <a:rPr sz="2200" b="1" spc="-5" dirty="0">
                <a:latin typeface="Carlito"/>
                <a:cs typeface="Carlito"/>
              </a:rPr>
              <a:t>be </a:t>
            </a:r>
            <a:r>
              <a:rPr sz="2200" b="1" spc="-10" dirty="0">
                <a:latin typeface="Carlito"/>
                <a:cs typeface="Carlito"/>
              </a:rPr>
              <a:t>objective </a:t>
            </a:r>
            <a:r>
              <a:rPr sz="2200" b="1" spc="-5" dirty="0">
                <a:latin typeface="Carlito"/>
                <a:cs typeface="Carlito"/>
              </a:rPr>
              <a:t>(if I </a:t>
            </a:r>
            <a:r>
              <a:rPr sz="2200" b="1" spc="-10" dirty="0">
                <a:latin typeface="Carlito"/>
                <a:cs typeface="Carlito"/>
              </a:rPr>
              <a:t>accept </a:t>
            </a:r>
            <a:r>
              <a:rPr sz="2200" b="1" spc="-15" dirty="0">
                <a:latin typeface="Carlito"/>
                <a:cs typeface="Carlito"/>
              </a:rPr>
              <a:t>what </a:t>
            </a:r>
            <a:r>
              <a:rPr sz="2200" b="1" spc="-10" dirty="0">
                <a:latin typeface="Carlito"/>
                <a:cs typeface="Carlito"/>
              </a:rPr>
              <a:t>the </a:t>
            </a:r>
            <a:r>
              <a:rPr sz="2200" b="1" spc="-5" dirty="0">
                <a:latin typeface="Carlito"/>
                <a:cs typeface="Carlito"/>
              </a:rPr>
              <a:t>sender of </a:t>
            </a:r>
            <a:r>
              <a:rPr sz="2200" b="1" spc="-10" dirty="0">
                <a:latin typeface="Carlito"/>
                <a:cs typeface="Carlito"/>
              </a:rPr>
              <a:t>the message </a:t>
            </a:r>
            <a:r>
              <a:rPr sz="2200" b="1" spc="-5" dirty="0">
                <a:latin typeface="Carlito"/>
                <a:cs typeface="Carlito"/>
              </a:rPr>
              <a:t>is  </a:t>
            </a:r>
            <a:r>
              <a:rPr sz="2200" b="1" spc="-10" dirty="0">
                <a:latin typeface="Carlito"/>
                <a:cs typeface="Carlito"/>
              </a:rPr>
              <a:t>saying) or </a:t>
            </a:r>
            <a:r>
              <a:rPr sz="2200" b="1" spc="-15" dirty="0">
                <a:latin typeface="Carlito"/>
                <a:cs typeface="Carlito"/>
              </a:rPr>
              <a:t>negative </a:t>
            </a:r>
            <a:r>
              <a:rPr sz="2200" b="1" spc="-5" dirty="0">
                <a:latin typeface="Carlito"/>
                <a:cs typeface="Carlito"/>
              </a:rPr>
              <a:t>(if I don’t</a:t>
            </a:r>
            <a:r>
              <a:rPr sz="2200" b="1" spc="80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accept).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rlito"/>
              <a:buAutoNum type="arabicParenR" startAt="5"/>
            </a:pPr>
            <a:endParaRPr sz="2150">
              <a:latin typeface="Carlito"/>
              <a:cs typeface="Carlito"/>
            </a:endParaRPr>
          </a:p>
          <a:p>
            <a:pPr marL="304800" indent="-292735">
              <a:lnSpc>
                <a:spcPct val="100000"/>
              </a:lnSpc>
              <a:buAutoNum type="arabicParenR" startAt="5"/>
              <a:tabLst>
                <a:tab pos="305435" algn="l"/>
              </a:tabLst>
            </a:pPr>
            <a:r>
              <a:rPr sz="2200" b="1" spc="-10" dirty="0">
                <a:latin typeface="Carlito"/>
                <a:cs typeface="Carlito"/>
              </a:rPr>
              <a:t>Feedback- </a:t>
            </a:r>
            <a:r>
              <a:rPr sz="2200" b="1" spc="-20" dirty="0">
                <a:latin typeface="Carlito"/>
                <a:cs typeface="Carlito"/>
              </a:rPr>
              <a:t>Every </a:t>
            </a:r>
            <a:r>
              <a:rPr sz="2200" b="1" spc="-15" dirty="0">
                <a:latin typeface="Carlito"/>
                <a:cs typeface="Carlito"/>
              </a:rPr>
              <a:t>communicator waits </a:t>
            </a:r>
            <a:r>
              <a:rPr sz="2200" b="1" spc="-20" dirty="0">
                <a:latin typeface="Carlito"/>
                <a:cs typeface="Carlito"/>
              </a:rPr>
              <a:t>to </a:t>
            </a:r>
            <a:r>
              <a:rPr sz="2200" b="1" spc="-5" dirty="0">
                <a:latin typeface="Carlito"/>
                <a:cs typeface="Carlito"/>
              </a:rPr>
              <a:t>know </a:t>
            </a:r>
            <a:r>
              <a:rPr sz="2200" b="1" spc="-10" dirty="0">
                <a:latin typeface="Carlito"/>
                <a:cs typeface="Carlito"/>
              </a:rPr>
              <a:t>whether the message</a:t>
            </a:r>
            <a:r>
              <a:rPr sz="2200" b="1" spc="280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(a)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b="1" spc="-10" dirty="0">
                <a:latin typeface="Carlito"/>
                <a:cs typeface="Carlito"/>
              </a:rPr>
              <a:t>has reached </a:t>
            </a:r>
            <a:r>
              <a:rPr sz="2200" b="1" spc="-5" dirty="0">
                <a:latin typeface="Carlito"/>
                <a:cs typeface="Carlito"/>
              </a:rPr>
              <a:t>the </a:t>
            </a:r>
            <a:r>
              <a:rPr sz="2200" b="1" spc="-20" dirty="0">
                <a:latin typeface="Carlito"/>
                <a:cs typeface="Carlito"/>
              </a:rPr>
              <a:t>target </a:t>
            </a:r>
            <a:r>
              <a:rPr sz="2200" b="1" spc="-5" dirty="0">
                <a:latin typeface="Carlito"/>
                <a:cs typeface="Carlito"/>
              </a:rPr>
              <a:t>audience </a:t>
            </a:r>
            <a:r>
              <a:rPr sz="2200" b="1" spc="-10" dirty="0">
                <a:latin typeface="Carlito"/>
                <a:cs typeface="Carlito"/>
              </a:rPr>
              <a:t>or</a:t>
            </a:r>
            <a:r>
              <a:rPr sz="2200" b="1" spc="130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not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latin typeface="Carlito"/>
                <a:cs typeface="Carlito"/>
              </a:rPr>
              <a:t>(b) </a:t>
            </a:r>
            <a:r>
              <a:rPr sz="2200" b="1" spc="-10" dirty="0">
                <a:latin typeface="Carlito"/>
                <a:cs typeface="Carlito"/>
              </a:rPr>
              <a:t>whether </a:t>
            </a:r>
            <a:r>
              <a:rPr sz="2200" b="1" spc="-5" dirty="0">
                <a:latin typeface="Carlito"/>
                <a:cs typeface="Carlito"/>
              </a:rPr>
              <a:t>it </a:t>
            </a:r>
            <a:r>
              <a:rPr sz="2200" b="1" spc="-10" dirty="0">
                <a:latin typeface="Carlito"/>
                <a:cs typeface="Carlito"/>
              </a:rPr>
              <a:t>has </a:t>
            </a:r>
            <a:r>
              <a:rPr sz="2200" b="1" spc="-5" dirty="0">
                <a:latin typeface="Carlito"/>
                <a:cs typeface="Carlito"/>
              </a:rPr>
              <a:t>been </a:t>
            </a:r>
            <a:r>
              <a:rPr sz="2200" b="1" spc="-10" dirty="0">
                <a:latin typeface="Carlito"/>
                <a:cs typeface="Carlito"/>
              </a:rPr>
              <a:t>accepted </a:t>
            </a:r>
            <a:r>
              <a:rPr sz="2200" b="1" spc="-5" dirty="0">
                <a:latin typeface="Carlito"/>
                <a:cs typeface="Carlito"/>
              </a:rPr>
              <a:t>or</a:t>
            </a:r>
            <a:r>
              <a:rPr sz="2200" b="1" spc="120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not.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475"/>
            <a:ext cx="8804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rlito"/>
                <a:cs typeface="Carlito"/>
              </a:rPr>
              <a:t>Elements </a:t>
            </a:r>
            <a:r>
              <a:rPr sz="2800" b="1" spc="-5" dirty="0">
                <a:latin typeface="Carlito"/>
                <a:cs typeface="Carlito"/>
              </a:rPr>
              <a:t>of </a:t>
            </a:r>
            <a:r>
              <a:rPr sz="2800" b="1" spc="-10" dirty="0">
                <a:latin typeface="Carlito"/>
                <a:cs typeface="Carlito"/>
              </a:rPr>
              <a:t>Promotion Mix/Marketing Communication</a:t>
            </a:r>
            <a:r>
              <a:rPr sz="2800" b="1" spc="120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Mix</a:t>
            </a:r>
            <a:endParaRPr sz="2800"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-14287" y="457200"/>
          <a:ext cx="9144000" cy="6383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981200"/>
                <a:gridCol w="2057400"/>
                <a:gridCol w="1828800"/>
                <a:gridCol w="1828800"/>
              </a:tblGrid>
              <a:tr h="914400">
                <a:tc>
                  <a:txBody>
                    <a:bodyPr/>
                    <a:lstStyle/>
                    <a:p>
                      <a:pPr marL="91440" marR="24701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Evaluat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on  Factor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Advertising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Publicity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8509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Pers</a:t>
                      </a:r>
                      <a:r>
                        <a:rPr sz="2000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nal  Selling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6553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Sales 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Pro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77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Objective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appeal</a:t>
                      </a:r>
                      <a:r>
                        <a:rPr sz="20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reach</a:t>
                      </a:r>
                      <a:r>
                        <a:rPr sz="20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masses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deal</a:t>
                      </a:r>
                      <a:r>
                        <a:rPr sz="20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with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stimulate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05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275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mass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audience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27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27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one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customer</a:t>
                      </a:r>
                      <a:r>
                        <a:rPr sz="20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275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sale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49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27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reasonable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cost,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275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independently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(i.e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27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275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motivate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27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with an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aim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27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from a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source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27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answer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27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individuals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27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persuade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and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27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other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than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27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questions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275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buy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impulse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4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27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inform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27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company)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429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275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message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850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2000" spc="-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Audience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Mass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customers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Mass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(customers,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Small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(one/few)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Mass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275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employees,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559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275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stakeholders)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866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3.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Message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Uniform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(same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Uniform for</a:t>
                      </a:r>
                      <a:r>
                        <a:rPr sz="20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one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Specific to</a:t>
                      </a:r>
                      <a:r>
                        <a:rPr sz="20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each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Generally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same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049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27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all)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27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category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of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275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customer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555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27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audience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890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4.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Cost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Low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per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No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High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per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Depends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04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27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audience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275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customer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275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sales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promotion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422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275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scheme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762000" y="0"/>
            <a:ext cx="9576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ELEMENTS </a:t>
            </a:r>
            <a:r>
              <a:rPr sz="3600" spc="-5" dirty="0"/>
              <a:t>OF THE </a:t>
            </a:r>
            <a:r>
              <a:rPr sz="3600" spc="-20" dirty="0"/>
              <a:t>PROMOTION</a:t>
            </a:r>
            <a:r>
              <a:rPr sz="3600" spc="-15" dirty="0"/>
              <a:t> </a:t>
            </a:r>
            <a:r>
              <a:rPr sz="3600" dirty="0"/>
              <a:t>MIX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8739" y="488949"/>
            <a:ext cx="8954135" cy="631044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285115">
              <a:lnSpc>
                <a:spcPct val="80000"/>
              </a:lnSpc>
              <a:spcBef>
                <a:spcPts val="620"/>
              </a:spcBef>
              <a:buFont typeface="Arial" pitchFamily="34" charset="0"/>
              <a:buChar char="•"/>
            </a:pPr>
            <a:r>
              <a:rPr sz="2200" b="1" spc="-10" dirty="0">
                <a:latin typeface="Carlito"/>
                <a:cs typeface="Carlito"/>
              </a:rPr>
              <a:t>Advertising </a:t>
            </a:r>
            <a:r>
              <a:rPr sz="2200" b="1" spc="-5" dirty="0">
                <a:latin typeface="Carlito"/>
                <a:cs typeface="Carlito"/>
              </a:rPr>
              <a:t>- </a:t>
            </a:r>
            <a:r>
              <a:rPr sz="2200" b="1" spc="-20" dirty="0">
                <a:latin typeface="Carlito"/>
                <a:cs typeface="Carlito"/>
              </a:rPr>
              <a:t>Any </a:t>
            </a:r>
            <a:r>
              <a:rPr sz="2200" b="1" spc="-5" dirty="0">
                <a:latin typeface="Carlito"/>
                <a:cs typeface="Carlito"/>
              </a:rPr>
              <a:t>paid </a:t>
            </a:r>
            <a:r>
              <a:rPr sz="2200" b="1" spc="-15" dirty="0">
                <a:latin typeface="Carlito"/>
                <a:cs typeface="Carlito"/>
              </a:rPr>
              <a:t>form </a:t>
            </a:r>
            <a:r>
              <a:rPr sz="2200" b="1" spc="-5" dirty="0">
                <a:latin typeface="Carlito"/>
                <a:cs typeface="Carlito"/>
              </a:rPr>
              <a:t>of </a:t>
            </a:r>
            <a:r>
              <a:rPr sz="2200" b="1" spc="-10" dirty="0">
                <a:latin typeface="Carlito"/>
                <a:cs typeface="Carlito"/>
              </a:rPr>
              <a:t>non personal communication </a:t>
            </a:r>
            <a:r>
              <a:rPr sz="2200" b="1" spc="-5" dirty="0">
                <a:latin typeface="Carlito"/>
                <a:cs typeface="Carlito"/>
              </a:rPr>
              <a:t>of ideas </a:t>
            </a:r>
            <a:r>
              <a:rPr sz="2200" b="1" spc="-10" dirty="0">
                <a:latin typeface="Carlito"/>
                <a:cs typeface="Carlito"/>
              </a:rPr>
              <a:t>goods  </a:t>
            </a:r>
            <a:r>
              <a:rPr sz="2200" b="1" spc="-5" dirty="0">
                <a:latin typeface="Carlito"/>
                <a:cs typeface="Carlito"/>
              </a:rPr>
              <a:t>or services </a:t>
            </a:r>
            <a:r>
              <a:rPr sz="2200" b="1" spc="-10" dirty="0">
                <a:latin typeface="Carlito"/>
                <a:cs typeface="Carlito"/>
              </a:rPr>
              <a:t>delivered through selected media</a:t>
            </a:r>
            <a:r>
              <a:rPr sz="2200" b="1" spc="110" dirty="0">
                <a:latin typeface="Carlito"/>
                <a:cs typeface="Carlito"/>
              </a:rPr>
              <a:t> </a:t>
            </a:r>
            <a:r>
              <a:rPr sz="2200" b="1" spc="-10">
                <a:latin typeface="Carlito"/>
                <a:cs typeface="Carlito"/>
              </a:rPr>
              <a:t>channels</a:t>
            </a:r>
            <a:r>
              <a:rPr sz="2200" b="1" spc="-10" smtClean="0">
                <a:latin typeface="Carlito"/>
                <a:cs typeface="Carlito"/>
              </a:rPr>
              <a:t>.</a:t>
            </a:r>
            <a:endParaRPr lang="en-US" sz="2200" b="1" spc="-10" dirty="0" smtClean="0">
              <a:latin typeface="Carlito"/>
              <a:cs typeface="Carlito"/>
            </a:endParaRPr>
          </a:p>
          <a:p>
            <a:pPr marL="12700" marR="285115">
              <a:lnSpc>
                <a:spcPct val="80000"/>
              </a:lnSpc>
              <a:spcBef>
                <a:spcPts val="620"/>
              </a:spcBef>
            </a:pPr>
            <a:endParaRPr sz="2150">
              <a:latin typeface="Carlito"/>
              <a:cs typeface="Carlito"/>
            </a:endParaRPr>
          </a:p>
          <a:p>
            <a:pPr marL="12700">
              <a:lnSpc>
                <a:spcPts val="2375"/>
              </a:lnSpc>
              <a:spcBef>
                <a:spcPts val="5"/>
              </a:spcBef>
              <a:buFont typeface="Arial" pitchFamily="34" charset="0"/>
              <a:buChar char="•"/>
            </a:pPr>
            <a:r>
              <a:rPr sz="2200" b="1" spc="-5" dirty="0">
                <a:latin typeface="Carlito"/>
                <a:cs typeface="Carlito"/>
              </a:rPr>
              <a:t>Publicity- It </a:t>
            </a:r>
            <a:r>
              <a:rPr sz="2200" b="1" spc="-15" dirty="0">
                <a:latin typeface="Carlito"/>
                <a:cs typeface="Carlito"/>
              </a:rPr>
              <a:t>involves </a:t>
            </a:r>
            <a:r>
              <a:rPr sz="2200" b="1" spc="-5" dirty="0">
                <a:latin typeface="Carlito"/>
                <a:cs typeface="Carlito"/>
              </a:rPr>
              <a:t>sending a </a:t>
            </a:r>
            <a:r>
              <a:rPr sz="2200" b="1" spc="-10" dirty="0">
                <a:latin typeface="Carlito"/>
                <a:cs typeface="Carlito"/>
              </a:rPr>
              <a:t>message </a:t>
            </a:r>
            <a:r>
              <a:rPr sz="2200" b="1" spc="-20" dirty="0">
                <a:latin typeface="Carlito"/>
                <a:cs typeface="Carlito"/>
              </a:rPr>
              <a:t>to </a:t>
            </a:r>
            <a:r>
              <a:rPr sz="2200" b="1" spc="-5" dirty="0">
                <a:latin typeface="Carlito"/>
                <a:cs typeface="Carlito"/>
              </a:rPr>
              <a:t>someone because it</a:t>
            </a:r>
            <a:r>
              <a:rPr sz="2200" b="1" spc="160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is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375"/>
              </a:lnSpc>
            </a:pPr>
            <a:r>
              <a:rPr sz="2200" b="1" spc="-20" dirty="0">
                <a:latin typeface="Carlito"/>
                <a:cs typeface="Carlito"/>
              </a:rPr>
              <a:t>newsworthy </a:t>
            </a:r>
            <a:r>
              <a:rPr sz="2200" b="1" spc="-10" dirty="0">
                <a:latin typeface="Carlito"/>
                <a:cs typeface="Carlito"/>
              </a:rPr>
              <a:t>and </a:t>
            </a:r>
            <a:r>
              <a:rPr sz="2200" b="1" spc="-5" dirty="0">
                <a:latin typeface="Carlito"/>
                <a:cs typeface="Carlito"/>
              </a:rPr>
              <a:t>is published or </a:t>
            </a:r>
            <a:r>
              <a:rPr sz="2200" b="1" spc="-15" dirty="0">
                <a:latin typeface="Carlito"/>
                <a:cs typeface="Carlito"/>
              </a:rPr>
              <a:t>broadcast </a:t>
            </a:r>
            <a:r>
              <a:rPr sz="2200" b="1" spc="-10" dirty="0">
                <a:latin typeface="Carlito"/>
                <a:cs typeface="Carlito"/>
              </a:rPr>
              <a:t>without </a:t>
            </a:r>
            <a:r>
              <a:rPr sz="2200" b="1" spc="-15" dirty="0">
                <a:latin typeface="Carlito"/>
                <a:cs typeface="Carlito"/>
              </a:rPr>
              <a:t>charge </a:t>
            </a:r>
            <a:r>
              <a:rPr sz="2200" b="1" spc="-20" dirty="0">
                <a:latin typeface="Carlito"/>
                <a:cs typeface="Carlito"/>
              </a:rPr>
              <a:t>to </a:t>
            </a:r>
            <a:r>
              <a:rPr sz="2200" b="1" spc="-5" dirty="0">
                <a:latin typeface="Carlito"/>
                <a:cs typeface="Carlito"/>
              </a:rPr>
              <a:t>the</a:t>
            </a:r>
            <a:r>
              <a:rPr sz="2200" b="1" spc="270" dirty="0">
                <a:latin typeface="Carlito"/>
                <a:cs typeface="Carlito"/>
              </a:rPr>
              <a:t> </a:t>
            </a:r>
            <a:r>
              <a:rPr sz="2200" b="1" spc="-35">
                <a:latin typeface="Carlito"/>
                <a:cs typeface="Carlito"/>
              </a:rPr>
              <a:t>sender</a:t>
            </a:r>
            <a:r>
              <a:rPr sz="2200" b="1" spc="-35" smtClean="0">
                <a:latin typeface="Carlito"/>
                <a:cs typeface="Carlito"/>
              </a:rPr>
              <a:t>.</a:t>
            </a:r>
            <a:endParaRPr lang="en-US" sz="2200" b="1" spc="-35" dirty="0" smtClean="0">
              <a:latin typeface="Carlito"/>
              <a:cs typeface="Carlito"/>
            </a:endParaRPr>
          </a:p>
          <a:p>
            <a:pPr marL="12700">
              <a:lnSpc>
                <a:spcPts val="2375"/>
              </a:lnSpc>
            </a:pPr>
            <a:endParaRPr sz="2550">
              <a:latin typeface="Carlito"/>
              <a:cs typeface="Carlito"/>
            </a:endParaRPr>
          </a:p>
          <a:p>
            <a:pPr marL="12700" marR="5080">
              <a:lnSpc>
                <a:spcPts val="2110"/>
              </a:lnSpc>
              <a:buFont typeface="Arial" pitchFamily="34" charset="0"/>
              <a:buChar char="•"/>
            </a:pPr>
            <a:r>
              <a:rPr sz="2200" b="1" spc="-5" dirty="0">
                <a:latin typeface="Carlito"/>
                <a:cs typeface="Carlito"/>
              </a:rPr>
              <a:t>Sales </a:t>
            </a:r>
            <a:r>
              <a:rPr sz="2200" b="1" spc="-10" dirty="0">
                <a:latin typeface="Carlito"/>
                <a:cs typeface="Carlito"/>
              </a:rPr>
              <a:t>Promotion </a:t>
            </a:r>
            <a:r>
              <a:rPr sz="2200" b="1" spc="-5" dirty="0">
                <a:latin typeface="Carlito"/>
                <a:cs typeface="Carlito"/>
              </a:rPr>
              <a:t>– A </a:t>
            </a:r>
            <a:r>
              <a:rPr sz="2200" b="1" spc="-20" dirty="0">
                <a:latin typeface="Carlito"/>
                <a:cs typeface="Carlito"/>
              </a:rPr>
              <a:t>range </a:t>
            </a:r>
            <a:r>
              <a:rPr sz="2200" b="1" spc="-5" dirty="0">
                <a:latin typeface="Carlito"/>
                <a:cs typeface="Carlito"/>
              </a:rPr>
              <a:t>of </a:t>
            </a:r>
            <a:r>
              <a:rPr sz="2200" b="1" spc="-10" dirty="0">
                <a:latin typeface="Carlito"/>
                <a:cs typeface="Carlito"/>
              </a:rPr>
              <a:t>tactical </a:t>
            </a:r>
            <a:r>
              <a:rPr sz="2200" b="1" spc="-15" dirty="0">
                <a:latin typeface="Carlito"/>
                <a:cs typeface="Carlito"/>
              </a:rPr>
              <a:t>marketing </a:t>
            </a:r>
            <a:r>
              <a:rPr sz="2200" b="1" spc="-10" dirty="0">
                <a:latin typeface="Carlito"/>
                <a:cs typeface="Carlito"/>
              </a:rPr>
              <a:t>techniques </a:t>
            </a:r>
            <a:r>
              <a:rPr sz="2200" b="1" spc="-5" dirty="0">
                <a:latin typeface="Carlito"/>
                <a:cs typeface="Carlito"/>
              </a:rPr>
              <a:t>designed </a:t>
            </a:r>
            <a:r>
              <a:rPr sz="2200" b="1" spc="-10" dirty="0">
                <a:latin typeface="Carlito"/>
                <a:cs typeface="Carlito"/>
              </a:rPr>
              <a:t>within </a:t>
            </a:r>
            <a:r>
              <a:rPr sz="2200" b="1" spc="-5" dirty="0">
                <a:latin typeface="Carlito"/>
                <a:cs typeface="Carlito"/>
              </a:rPr>
              <a:t>a  </a:t>
            </a:r>
            <a:r>
              <a:rPr sz="2200" b="1" spc="-20" dirty="0">
                <a:latin typeface="Carlito"/>
                <a:cs typeface="Carlito"/>
              </a:rPr>
              <a:t>strategic </a:t>
            </a:r>
            <a:r>
              <a:rPr sz="2200" b="1" spc="-15" dirty="0">
                <a:latin typeface="Carlito"/>
                <a:cs typeface="Carlito"/>
              </a:rPr>
              <a:t>marketing framework, </a:t>
            </a:r>
            <a:r>
              <a:rPr sz="2200" b="1" spc="-20" dirty="0">
                <a:latin typeface="Carlito"/>
                <a:cs typeface="Carlito"/>
              </a:rPr>
              <a:t>to </a:t>
            </a:r>
            <a:r>
              <a:rPr sz="2200" b="1" spc="-10" dirty="0">
                <a:latin typeface="Carlito"/>
                <a:cs typeface="Carlito"/>
              </a:rPr>
              <a:t>add value </a:t>
            </a:r>
            <a:r>
              <a:rPr sz="2200" b="1" spc="-20">
                <a:latin typeface="Carlito"/>
                <a:cs typeface="Carlito"/>
              </a:rPr>
              <a:t>to </a:t>
            </a:r>
            <a:r>
              <a:rPr sz="2200" b="1" spc="-5" smtClean="0">
                <a:latin typeface="Carlito"/>
                <a:cs typeface="Carlito"/>
              </a:rPr>
              <a:t>a </a:t>
            </a:r>
            <a:r>
              <a:rPr sz="2200" b="1" spc="-10" smtClean="0">
                <a:latin typeface="Carlito"/>
                <a:cs typeface="Carlito"/>
              </a:rPr>
              <a:t>product </a:t>
            </a:r>
            <a:r>
              <a:rPr sz="2200" b="1" spc="-5" dirty="0">
                <a:latin typeface="Carlito"/>
                <a:cs typeface="Carlito"/>
              </a:rPr>
              <a:t>or </a:t>
            </a:r>
            <a:r>
              <a:rPr sz="2200" b="1" dirty="0">
                <a:latin typeface="Carlito"/>
                <a:cs typeface="Carlito"/>
              </a:rPr>
              <a:t>service </a:t>
            </a:r>
            <a:r>
              <a:rPr sz="2200" b="1" spc="-5" dirty="0">
                <a:latin typeface="Carlito"/>
                <a:cs typeface="Carlito"/>
              </a:rPr>
              <a:t>in </a:t>
            </a:r>
            <a:r>
              <a:rPr sz="2200" b="1" spc="-10" dirty="0">
                <a:latin typeface="Carlito"/>
                <a:cs typeface="Carlito"/>
              </a:rPr>
              <a:t>order  </a:t>
            </a:r>
            <a:r>
              <a:rPr sz="2200" b="1" spc="-20" dirty="0">
                <a:latin typeface="Carlito"/>
                <a:cs typeface="Carlito"/>
              </a:rPr>
              <a:t>to </a:t>
            </a:r>
            <a:r>
              <a:rPr sz="2200" b="1" spc="-10" dirty="0">
                <a:latin typeface="Carlito"/>
                <a:cs typeface="Carlito"/>
              </a:rPr>
              <a:t>achieve </a:t>
            </a:r>
            <a:r>
              <a:rPr sz="2200" b="1" spc="-5" dirty="0">
                <a:latin typeface="Carlito"/>
                <a:cs typeface="Carlito"/>
              </a:rPr>
              <a:t>a specific sales </a:t>
            </a:r>
            <a:r>
              <a:rPr sz="2200" b="1" spc="-10">
                <a:latin typeface="Carlito"/>
                <a:cs typeface="Carlito"/>
              </a:rPr>
              <a:t>and </a:t>
            </a:r>
            <a:r>
              <a:rPr sz="2200" b="1" spc="-15" smtClean="0">
                <a:latin typeface="Carlito"/>
                <a:cs typeface="Carlito"/>
              </a:rPr>
              <a:t>marketig</a:t>
            </a:r>
            <a:r>
              <a:rPr sz="2200" b="1" spc="130" smtClean="0">
                <a:latin typeface="Carlito"/>
                <a:cs typeface="Carlito"/>
              </a:rPr>
              <a:t> </a:t>
            </a:r>
            <a:r>
              <a:rPr sz="2200" b="1" spc="-10">
                <a:latin typeface="Carlito"/>
                <a:cs typeface="Carlito"/>
              </a:rPr>
              <a:t>objective</a:t>
            </a:r>
            <a:r>
              <a:rPr sz="2200" b="1" spc="-10" smtClean="0">
                <a:latin typeface="Carlito"/>
                <a:cs typeface="Carlito"/>
              </a:rPr>
              <a:t>.</a:t>
            </a:r>
            <a:endParaRPr lang="en-US" sz="2200" b="1" spc="-10" dirty="0" smtClean="0">
              <a:latin typeface="Carlito"/>
              <a:cs typeface="Carlito"/>
            </a:endParaRPr>
          </a:p>
          <a:p>
            <a:pPr marL="12700" marR="5080">
              <a:lnSpc>
                <a:spcPts val="2110"/>
              </a:lnSpc>
              <a:buFont typeface="Arial" pitchFamily="34" charset="0"/>
              <a:buChar char="•"/>
            </a:pPr>
            <a:endParaRPr sz="2600">
              <a:latin typeface="Carlito"/>
              <a:cs typeface="Carlito"/>
            </a:endParaRPr>
          </a:p>
          <a:p>
            <a:pPr marL="12700" marR="334645">
              <a:lnSpc>
                <a:spcPts val="2110"/>
              </a:lnSpc>
              <a:buFont typeface="Arial" pitchFamily="34" charset="0"/>
              <a:buChar char="•"/>
            </a:pPr>
            <a:r>
              <a:rPr sz="2200" b="1" spc="-5" dirty="0">
                <a:latin typeface="Carlito"/>
                <a:cs typeface="Carlito"/>
              </a:rPr>
              <a:t>Public </a:t>
            </a:r>
            <a:r>
              <a:rPr sz="2200" b="1" spc="-15" dirty="0">
                <a:latin typeface="Carlito"/>
                <a:cs typeface="Carlito"/>
              </a:rPr>
              <a:t>Relations </a:t>
            </a:r>
            <a:r>
              <a:rPr sz="2200" b="1" spc="-5" dirty="0">
                <a:latin typeface="Carlito"/>
                <a:cs typeface="Carlito"/>
              </a:rPr>
              <a:t>- </a:t>
            </a:r>
            <a:r>
              <a:rPr sz="2200" b="1" spc="-10" dirty="0">
                <a:latin typeface="Carlito"/>
                <a:cs typeface="Carlito"/>
              </a:rPr>
              <a:t>The </a:t>
            </a:r>
            <a:r>
              <a:rPr sz="2200" b="1" spc="-15" dirty="0">
                <a:latin typeface="Carlito"/>
                <a:cs typeface="Carlito"/>
              </a:rPr>
              <a:t>deliberate, </a:t>
            </a:r>
            <a:r>
              <a:rPr sz="2200" b="1" spc="-5" dirty="0">
                <a:latin typeface="Carlito"/>
                <a:cs typeface="Carlito"/>
              </a:rPr>
              <a:t>planned </a:t>
            </a:r>
            <a:r>
              <a:rPr sz="2200" b="1" spc="-10" dirty="0">
                <a:latin typeface="Carlito"/>
                <a:cs typeface="Carlito"/>
              </a:rPr>
              <a:t>and sustained </a:t>
            </a:r>
            <a:r>
              <a:rPr sz="2200" b="1" spc="-15" dirty="0">
                <a:latin typeface="Carlito"/>
                <a:cs typeface="Carlito"/>
              </a:rPr>
              <a:t>effort </a:t>
            </a:r>
            <a:r>
              <a:rPr sz="2200" b="1" spc="-20" dirty="0">
                <a:latin typeface="Carlito"/>
                <a:cs typeface="Carlito"/>
              </a:rPr>
              <a:t>to </a:t>
            </a:r>
            <a:r>
              <a:rPr sz="2200" b="1" spc="-10" dirty="0">
                <a:latin typeface="Carlito"/>
                <a:cs typeface="Carlito"/>
              </a:rPr>
              <a:t>establish  and maintain mutual </a:t>
            </a:r>
            <a:r>
              <a:rPr sz="2200" b="1" spc="-15" dirty="0">
                <a:latin typeface="Carlito"/>
                <a:cs typeface="Carlito"/>
              </a:rPr>
              <a:t>understanding </a:t>
            </a:r>
            <a:r>
              <a:rPr sz="2200" b="1" spc="-10" dirty="0">
                <a:latin typeface="Carlito"/>
                <a:cs typeface="Carlito"/>
              </a:rPr>
              <a:t>between </a:t>
            </a:r>
            <a:r>
              <a:rPr sz="2200" b="1" spc="-5" dirty="0">
                <a:latin typeface="Carlito"/>
                <a:cs typeface="Carlito"/>
              </a:rPr>
              <a:t>an </a:t>
            </a:r>
            <a:r>
              <a:rPr sz="2200" b="1" spc="-15" dirty="0">
                <a:latin typeface="Carlito"/>
                <a:cs typeface="Carlito"/>
              </a:rPr>
              <a:t>organisation </a:t>
            </a:r>
            <a:r>
              <a:rPr sz="2200" b="1" spc="-10" dirty="0">
                <a:latin typeface="Carlito"/>
                <a:cs typeface="Carlito"/>
              </a:rPr>
              <a:t>and </a:t>
            </a:r>
            <a:r>
              <a:rPr sz="2200" b="1" spc="-5" dirty="0">
                <a:latin typeface="Carlito"/>
                <a:cs typeface="Carlito"/>
              </a:rPr>
              <a:t>its  </a:t>
            </a:r>
            <a:r>
              <a:rPr sz="2200" b="1" spc="-5">
                <a:latin typeface="Carlito"/>
                <a:cs typeface="Carlito"/>
              </a:rPr>
              <a:t>publics</a:t>
            </a:r>
            <a:r>
              <a:rPr sz="2200" b="1" spc="-5" smtClean="0">
                <a:latin typeface="Carlito"/>
                <a:cs typeface="Carlito"/>
              </a:rPr>
              <a:t>".</a:t>
            </a:r>
            <a:endParaRPr lang="en-US" sz="2200" b="1" spc="-5" dirty="0" smtClean="0">
              <a:latin typeface="Carlito"/>
              <a:cs typeface="Carlito"/>
            </a:endParaRPr>
          </a:p>
          <a:p>
            <a:pPr marL="12700" marR="334645">
              <a:lnSpc>
                <a:spcPts val="2110"/>
              </a:lnSpc>
              <a:buFont typeface="Arial" pitchFamily="34" charset="0"/>
              <a:buChar char="•"/>
            </a:pPr>
            <a:endParaRPr sz="2600">
              <a:latin typeface="Carlito"/>
              <a:cs typeface="Carlito"/>
            </a:endParaRPr>
          </a:p>
          <a:p>
            <a:pPr marL="12700" marR="193675">
              <a:lnSpc>
                <a:spcPct val="80000"/>
              </a:lnSpc>
              <a:buFont typeface="Arial" pitchFamily="34" charset="0"/>
              <a:buChar char="•"/>
            </a:pPr>
            <a:r>
              <a:rPr sz="2200" b="1" spc="-5" dirty="0">
                <a:latin typeface="Carlito"/>
                <a:cs typeface="Carlito"/>
              </a:rPr>
              <a:t>Selling </a:t>
            </a:r>
            <a:r>
              <a:rPr sz="2200" b="1" spc="-10" dirty="0">
                <a:latin typeface="Carlito"/>
                <a:cs typeface="Carlito"/>
              </a:rPr>
              <a:t>and </a:t>
            </a:r>
            <a:r>
              <a:rPr sz="2200" b="1" spc="-5" dirty="0">
                <a:latin typeface="Carlito"/>
                <a:cs typeface="Carlito"/>
              </a:rPr>
              <a:t>Sales </a:t>
            </a:r>
            <a:r>
              <a:rPr sz="2200" b="1" spc="-15" dirty="0">
                <a:latin typeface="Carlito"/>
                <a:cs typeface="Carlito"/>
              </a:rPr>
              <a:t>Management </a:t>
            </a:r>
            <a:r>
              <a:rPr sz="2200" b="1" spc="-5" dirty="0">
                <a:latin typeface="Carlito"/>
                <a:cs typeface="Carlito"/>
              </a:rPr>
              <a:t>- </a:t>
            </a:r>
            <a:r>
              <a:rPr sz="2200" b="1" spc="-10" dirty="0">
                <a:latin typeface="Carlito"/>
                <a:cs typeface="Carlito"/>
              </a:rPr>
              <a:t>The personal </a:t>
            </a:r>
            <a:r>
              <a:rPr sz="2200" b="1" spc="-15" dirty="0">
                <a:latin typeface="Carlito"/>
                <a:cs typeface="Carlito"/>
              </a:rPr>
              <a:t>interface </a:t>
            </a:r>
            <a:r>
              <a:rPr sz="2200" b="1" spc="-10" dirty="0">
                <a:latin typeface="Carlito"/>
                <a:cs typeface="Carlito"/>
              </a:rPr>
              <a:t>between </a:t>
            </a:r>
            <a:r>
              <a:rPr sz="2200" b="1" spc="-5" dirty="0">
                <a:latin typeface="Carlito"/>
                <a:cs typeface="Carlito"/>
              </a:rPr>
              <a:t>a </a:t>
            </a:r>
            <a:r>
              <a:rPr sz="2200" b="1" spc="-15" dirty="0">
                <a:latin typeface="Carlito"/>
                <a:cs typeface="Carlito"/>
              </a:rPr>
              <a:t>company  </a:t>
            </a:r>
            <a:r>
              <a:rPr sz="2200" b="1" spc="-10" dirty="0">
                <a:latin typeface="Carlito"/>
                <a:cs typeface="Carlito"/>
              </a:rPr>
              <a:t>and </a:t>
            </a:r>
            <a:r>
              <a:rPr sz="2200" b="1" spc="-5" dirty="0">
                <a:latin typeface="Carlito"/>
                <a:cs typeface="Carlito"/>
              </a:rPr>
              <a:t>its </a:t>
            </a:r>
            <a:r>
              <a:rPr sz="2200" b="1" spc="-15" dirty="0">
                <a:latin typeface="Carlito"/>
                <a:cs typeface="Carlito"/>
              </a:rPr>
              <a:t>customers, </a:t>
            </a:r>
            <a:r>
              <a:rPr sz="2200" b="1" spc="-5" dirty="0">
                <a:latin typeface="Carlito"/>
                <a:cs typeface="Carlito"/>
              </a:rPr>
              <a:t>aimed </a:t>
            </a:r>
            <a:r>
              <a:rPr sz="2200" b="1" spc="-20" dirty="0">
                <a:latin typeface="Carlito"/>
                <a:cs typeface="Carlito"/>
              </a:rPr>
              <a:t>at </a:t>
            </a:r>
            <a:r>
              <a:rPr sz="2200" b="1" spc="-10" dirty="0">
                <a:latin typeface="Carlito"/>
                <a:cs typeface="Carlito"/>
              </a:rPr>
              <a:t>achieving </a:t>
            </a:r>
            <a:r>
              <a:rPr sz="2200" b="1" spc="-5" dirty="0">
                <a:latin typeface="Carlito"/>
                <a:cs typeface="Carlito"/>
              </a:rPr>
              <a:t>a</a:t>
            </a:r>
            <a:r>
              <a:rPr sz="2200" b="1" spc="120" dirty="0">
                <a:latin typeface="Carlito"/>
                <a:cs typeface="Carlito"/>
              </a:rPr>
              <a:t> </a:t>
            </a:r>
            <a:r>
              <a:rPr sz="2200" b="1" spc="-5">
                <a:latin typeface="Carlito"/>
                <a:cs typeface="Carlito"/>
              </a:rPr>
              <a:t>sale</a:t>
            </a:r>
            <a:r>
              <a:rPr sz="2200" b="1" spc="-5" smtClean="0">
                <a:latin typeface="Carlito"/>
                <a:cs typeface="Carlito"/>
              </a:rPr>
              <a:t>.</a:t>
            </a:r>
            <a:endParaRPr lang="en-US" sz="2200" b="1" spc="-5" dirty="0" smtClean="0">
              <a:latin typeface="Carlito"/>
              <a:cs typeface="Carlito"/>
            </a:endParaRPr>
          </a:p>
          <a:p>
            <a:pPr marL="12700" marR="193675">
              <a:lnSpc>
                <a:spcPct val="80000"/>
              </a:lnSpc>
              <a:buFont typeface="Arial" pitchFamily="34" charset="0"/>
              <a:buChar char="•"/>
            </a:pPr>
            <a:endParaRPr sz="2150">
              <a:latin typeface="Carlito"/>
              <a:cs typeface="Carlito"/>
            </a:endParaRPr>
          </a:p>
          <a:p>
            <a:pPr marL="12700">
              <a:lnSpc>
                <a:spcPts val="2375"/>
              </a:lnSpc>
              <a:buFont typeface="Arial" pitchFamily="34" charset="0"/>
              <a:buChar char="•"/>
            </a:pPr>
            <a:r>
              <a:rPr sz="2200" b="1" spc="-10" dirty="0">
                <a:latin typeface="Carlito"/>
                <a:cs typeface="Carlito"/>
              </a:rPr>
              <a:t>Direct </a:t>
            </a:r>
            <a:r>
              <a:rPr sz="2200" b="1" spc="-15" dirty="0">
                <a:latin typeface="Carlito"/>
                <a:cs typeface="Carlito"/>
              </a:rPr>
              <a:t>marketing </a:t>
            </a:r>
            <a:r>
              <a:rPr sz="2200" b="1" spc="-5" dirty="0">
                <a:latin typeface="Carlito"/>
                <a:cs typeface="Carlito"/>
              </a:rPr>
              <a:t>- </a:t>
            </a:r>
            <a:r>
              <a:rPr sz="2200" b="1" spc="-10" dirty="0">
                <a:latin typeface="Carlito"/>
                <a:cs typeface="Carlito"/>
              </a:rPr>
              <a:t>Direct communication </a:t>
            </a:r>
            <a:r>
              <a:rPr sz="2200" b="1" spc="-5" dirty="0">
                <a:latin typeface="Carlito"/>
                <a:cs typeface="Carlito"/>
              </a:rPr>
              <a:t>using </a:t>
            </a:r>
            <a:r>
              <a:rPr sz="2200" b="1" spc="-10" dirty="0">
                <a:latin typeface="Carlito"/>
                <a:cs typeface="Carlito"/>
              </a:rPr>
              <a:t>direct mail</a:t>
            </a:r>
            <a:r>
              <a:rPr sz="2200" b="1" spc="-10">
                <a:latin typeface="Carlito"/>
                <a:cs typeface="Carlito"/>
              </a:rPr>
              <a:t>,</a:t>
            </a:r>
            <a:r>
              <a:rPr sz="2200" b="1" spc="155">
                <a:latin typeface="Carlito"/>
                <a:cs typeface="Carlito"/>
              </a:rPr>
              <a:t> </a:t>
            </a:r>
            <a:r>
              <a:rPr sz="2200" b="1" spc="-10" smtClean="0">
                <a:latin typeface="Carlito"/>
                <a:cs typeface="Carlito"/>
              </a:rPr>
              <a:t>telephone</a:t>
            </a:r>
            <a:r>
              <a:rPr lang="en-US" sz="2200" b="1" spc="-10" dirty="0" smtClean="0">
                <a:latin typeface="Carlito"/>
                <a:cs typeface="Carlito"/>
              </a:rPr>
              <a:t> </a:t>
            </a:r>
            <a:r>
              <a:rPr sz="2200" b="1" spc="-10" smtClean="0">
                <a:latin typeface="Carlito"/>
                <a:cs typeface="Carlito"/>
              </a:rPr>
              <a:t>response </a:t>
            </a:r>
            <a:r>
              <a:rPr sz="2200" b="1" spc="-5" dirty="0">
                <a:latin typeface="Carlito"/>
                <a:cs typeface="Carlito"/>
              </a:rPr>
              <a:t>media </a:t>
            </a:r>
            <a:r>
              <a:rPr sz="2200" b="1" spc="-10" dirty="0">
                <a:latin typeface="Carlito"/>
                <a:cs typeface="Carlito"/>
              </a:rPr>
              <a:t>and </a:t>
            </a:r>
            <a:r>
              <a:rPr sz="2200" b="1" spc="-15" dirty="0">
                <a:latin typeface="Carlito"/>
                <a:cs typeface="Carlito"/>
              </a:rPr>
              <a:t>more recently </a:t>
            </a:r>
            <a:r>
              <a:rPr sz="2200" b="1" spc="-5" dirty="0">
                <a:latin typeface="Carlito"/>
                <a:cs typeface="Carlito"/>
              </a:rPr>
              <a:t>the</a:t>
            </a:r>
            <a:r>
              <a:rPr sz="2200" b="1" spc="130" dirty="0">
                <a:latin typeface="Carlito"/>
                <a:cs typeface="Carlito"/>
              </a:rPr>
              <a:t> </a:t>
            </a:r>
            <a:r>
              <a:rPr sz="2200" b="1" spc="-15" dirty="0">
                <a:latin typeface="Carlito"/>
                <a:cs typeface="Carlito"/>
              </a:rPr>
              <a:t>Internet.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7778" y="217805"/>
            <a:ext cx="2766822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5" dirty="0">
                <a:latin typeface="Carlito"/>
                <a:cs typeface="Carlito"/>
              </a:rPr>
              <a:t>Publicity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060791"/>
            <a:ext cx="8467725" cy="487235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rlito"/>
                <a:cs typeface="Carlito"/>
              </a:rPr>
              <a:t>Responding </a:t>
            </a:r>
            <a:r>
              <a:rPr sz="3000" spc="-15" dirty="0">
                <a:latin typeface="Carlito"/>
                <a:cs typeface="Carlito"/>
              </a:rPr>
              <a:t>to requests </a:t>
            </a:r>
            <a:r>
              <a:rPr sz="3000" spc="-20" dirty="0">
                <a:latin typeface="Carlito"/>
                <a:cs typeface="Carlito"/>
              </a:rPr>
              <a:t>from</a:t>
            </a:r>
            <a:r>
              <a:rPr sz="3000" spc="35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media</a:t>
            </a:r>
            <a:endParaRPr sz="3000">
              <a:latin typeface="Carlito"/>
              <a:cs typeface="Carlito"/>
            </a:endParaRPr>
          </a:p>
          <a:p>
            <a:pPr marL="355600" marR="5080" indent="-342900">
              <a:lnSpc>
                <a:spcPts val="324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rlito"/>
                <a:cs typeface="Carlito"/>
              </a:rPr>
              <a:t>Supplying </a:t>
            </a:r>
            <a:r>
              <a:rPr sz="3000" dirty="0">
                <a:latin typeface="Carlito"/>
                <a:cs typeface="Carlito"/>
              </a:rPr>
              <a:t>the </a:t>
            </a:r>
            <a:r>
              <a:rPr sz="3000" spc="-5" dirty="0">
                <a:latin typeface="Carlito"/>
                <a:cs typeface="Carlito"/>
              </a:rPr>
              <a:t>media </a:t>
            </a:r>
            <a:r>
              <a:rPr sz="3000" dirty="0">
                <a:latin typeface="Carlito"/>
                <a:cs typeface="Carlito"/>
              </a:rPr>
              <a:t>with </a:t>
            </a:r>
            <a:r>
              <a:rPr sz="3000" spc="-15" dirty="0">
                <a:latin typeface="Carlito"/>
                <a:cs typeface="Carlito"/>
              </a:rPr>
              <a:t>information </a:t>
            </a:r>
            <a:r>
              <a:rPr sz="3000" spc="-5" dirty="0">
                <a:latin typeface="Carlito"/>
                <a:cs typeface="Carlito"/>
              </a:rPr>
              <a:t>on </a:t>
            </a:r>
            <a:r>
              <a:rPr sz="3000" spc="-15" dirty="0">
                <a:latin typeface="Carlito"/>
                <a:cs typeface="Carlito"/>
              </a:rPr>
              <a:t>events </a:t>
            </a:r>
            <a:r>
              <a:rPr sz="3000" dirty="0">
                <a:latin typeface="Carlito"/>
                <a:cs typeface="Carlito"/>
              </a:rPr>
              <a:t>and  </a:t>
            </a:r>
            <a:r>
              <a:rPr sz="3000" spc="-10" dirty="0">
                <a:latin typeface="Carlito"/>
                <a:cs typeface="Carlito"/>
              </a:rPr>
              <a:t>occurences</a:t>
            </a:r>
            <a:endParaRPr sz="3000">
              <a:latin typeface="Carlito"/>
              <a:cs typeface="Carlito"/>
            </a:endParaRPr>
          </a:p>
          <a:p>
            <a:pPr marL="355600" marR="540385" indent="-342900">
              <a:lnSpc>
                <a:spcPts val="324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rlito"/>
                <a:cs typeface="Carlito"/>
              </a:rPr>
              <a:t>Carry </a:t>
            </a:r>
            <a:r>
              <a:rPr sz="3000" dirty="0">
                <a:latin typeface="Carlito"/>
                <a:cs typeface="Carlito"/>
              </a:rPr>
              <a:t>the </a:t>
            </a:r>
            <a:r>
              <a:rPr sz="3000" spc="-15" dirty="0">
                <a:latin typeface="Carlito"/>
                <a:cs typeface="Carlito"/>
              </a:rPr>
              <a:t>information </a:t>
            </a:r>
            <a:r>
              <a:rPr sz="3000" dirty="0">
                <a:latin typeface="Carlito"/>
                <a:cs typeface="Carlito"/>
              </a:rPr>
              <a:t>about the </a:t>
            </a:r>
            <a:r>
              <a:rPr sz="3000" spc="-10" dirty="0">
                <a:latin typeface="Carlito"/>
                <a:cs typeface="Carlito"/>
              </a:rPr>
              <a:t>viewpoint </a:t>
            </a:r>
            <a:r>
              <a:rPr sz="3000" spc="-5" dirty="0">
                <a:latin typeface="Carlito"/>
                <a:cs typeface="Carlito"/>
              </a:rPr>
              <a:t>of </a:t>
            </a:r>
            <a:r>
              <a:rPr sz="3000" dirty="0">
                <a:latin typeface="Carlito"/>
                <a:cs typeface="Carlito"/>
              </a:rPr>
              <a:t>the  </a:t>
            </a:r>
            <a:r>
              <a:rPr sz="3000" spc="-15" dirty="0">
                <a:latin typeface="Carlito"/>
                <a:cs typeface="Carlito"/>
              </a:rPr>
              <a:t>organisation</a:t>
            </a:r>
            <a:endParaRPr sz="3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rlito"/>
                <a:cs typeface="Carlito"/>
              </a:rPr>
              <a:t>Credible</a:t>
            </a:r>
            <a:r>
              <a:rPr sz="3000" spc="-5" dirty="0">
                <a:latin typeface="Carlito"/>
                <a:cs typeface="Carlito"/>
              </a:rPr>
              <a:t> message</a:t>
            </a:r>
            <a:endParaRPr sz="3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rlito"/>
                <a:cs typeface="Carlito"/>
              </a:rPr>
              <a:t>No media</a:t>
            </a:r>
            <a:r>
              <a:rPr sz="3000" spc="-5" dirty="0">
                <a:latin typeface="Carlito"/>
                <a:cs typeface="Carlito"/>
              </a:rPr>
              <a:t> </a:t>
            </a:r>
            <a:r>
              <a:rPr sz="3000" spc="-15" dirty="0">
                <a:latin typeface="Carlito"/>
                <a:cs typeface="Carlito"/>
              </a:rPr>
              <a:t>cost</a:t>
            </a:r>
            <a:endParaRPr sz="3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rlito"/>
                <a:cs typeface="Carlito"/>
              </a:rPr>
              <a:t>Loss of </a:t>
            </a:r>
            <a:r>
              <a:rPr sz="3000" spc="-20" dirty="0">
                <a:latin typeface="Carlito"/>
                <a:cs typeface="Carlito"/>
              </a:rPr>
              <a:t>control </a:t>
            </a:r>
            <a:r>
              <a:rPr sz="3000" spc="-5" dirty="0">
                <a:latin typeface="Carlito"/>
                <a:cs typeface="Carlito"/>
              </a:rPr>
              <a:t>of</a:t>
            </a:r>
            <a:r>
              <a:rPr sz="300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publication</a:t>
            </a:r>
            <a:endParaRPr sz="3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rlito"/>
                <a:cs typeface="Carlito"/>
              </a:rPr>
              <a:t>Loss of </a:t>
            </a:r>
            <a:r>
              <a:rPr sz="3000" spc="-20" dirty="0">
                <a:latin typeface="Carlito"/>
                <a:cs typeface="Carlito"/>
              </a:rPr>
              <a:t>control </a:t>
            </a:r>
            <a:r>
              <a:rPr sz="3000" spc="-5" dirty="0">
                <a:latin typeface="Carlito"/>
                <a:cs typeface="Carlito"/>
              </a:rPr>
              <a:t>of</a:t>
            </a:r>
            <a:r>
              <a:rPr sz="3000" spc="5" dirty="0">
                <a:latin typeface="Carlito"/>
                <a:cs typeface="Carlito"/>
              </a:rPr>
              <a:t> </a:t>
            </a:r>
            <a:r>
              <a:rPr sz="3000" spc="-20" dirty="0">
                <a:latin typeface="Carlito"/>
                <a:cs typeface="Carlito"/>
              </a:rPr>
              <a:t>content</a:t>
            </a:r>
            <a:endParaRPr sz="3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rlito"/>
                <a:cs typeface="Carlito"/>
              </a:rPr>
              <a:t>Loss of </a:t>
            </a:r>
            <a:r>
              <a:rPr sz="3000" spc="-20" dirty="0">
                <a:latin typeface="Carlito"/>
                <a:cs typeface="Carlito"/>
              </a:rPr>
              <a:t>control </a:t>
            </a:r>
            <a:r>
              <a:rPr sz="3000" spc="-5" dirty="0">
                <a:latin typeface="Carlito"/>
                <a:cs typeface="Carlito"/>
              </a:rPr>
              <a:t>of</a:t>
            </a:r>
            <a:r>
              <a:rPr sz="3000" spc="5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timing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09600" y="0"/>
            <a:ext cx="91440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Carlito"/>
                <a:cs typeface="Carlito"/>
              </a:rPr>
              <a:t>Functions of </a:t>
            </a:r>
            <a:r>
              <a:rPr sz="4400" b="1" spc="-5" dirty="0">
                <a:latin typeface="Carlito"/>
                <a:cs typeface="Carlito"/>
              </a:rPr>
              <a:t>Public</a:t>
            </a:r>
            <a:r>
              <a:rPr sz="4400" b="1" spc="-120" dirty="0">
                <a:latin typeface="Carlito"/>
                <a:cs typeface="Carlito"/>
              </a:rPr>
              <a:t> </a:t>
            </a:r>
            <a:r>
              <a:rPr sz="4400" b="1" spc="-15" dirty="0">
                <a:latin typeface="Carlito"/>
                <a:cs typeface="Carlito"/>
              </a:rPr>
              <a:t>Relations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" y="914400"/>
            <a:ext cx="8600440" cy="405066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20" dirty="0">
                <a:latin typeface="Carlito"/>
                <a:cs typeface="Carlito"/>
              </a:rPr>
              <a:t>Facilitates </a:t>
            </a:r>
            <a:r>
              <a:rPr sz="3000" spc="-25" dirty="0">
                <a:latin typeface="Carlito"/>
                <a:cs typeface="Carlito"/>
              </a:rPr>
              <a:t>company’s </a:t>
            </a:r>
            <a:r>
              <a:rPr sz="3000" spc="-15" dirty="0">
                <a:latin typeface="Carlito"/>
                <a:cs typeface="Carlito"/>
              </a:rPr>
              <a:t>overall</a:t>
            </a:r>
            <a:r>
              <a:rPr sz="3000" spc="-10" dirty="0">
                <a:latin typeface="Carlito"/>
                <a:cs typeface="Carlito"/>
              </a:rPr>
              <a:t> </a:t>
            </a:r>
            <a:r>
              <a:rPr sz="3000" spc="-15" dirty="0">
                <a:latin typeface="Carlito"/>
                <a:cs typeface="Carlito"/>
              </a:rPr>
              <a:t>operations</a:t>
            </a:r>
            <a:endParaRPr sz="3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rlito"/>
                <a:cs typeface="Carlito"/>
              </a:rPr>
              <a:t>Aids</a:t>
            </a:r>
            <a:r>
              <a:rPr sz="3000" spc="-1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promotion</a:t>
            </a:r>
            <a:endParaRPr sz="3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rlito"/>
                <a:cs typeface="Carlito"/>
              </a:rPr>
              <a:t>Helps </a:t>
            </a:r>
            <a:r>
              <a:rPr sz="3000" dirty="0">
                <a:latin typeface="Carlito"/>
                <a:cs typeface="Carlito"/>
              </a:rPr>
              <a:t>in </a:t>
            </a:r>
            <a:r>
              <a:rPr sz="3000" spc="-10" dirty="0">
                <a:latin typeface="Carlito"/>
                <a:cs typeface="Carlito"/>
              </a:rPr>
              <a:t>tackling </a:t>
            </a:r>
            <a:r>
              <a:rPr sz="3000" spc="-5" dirty="0">
                <a:latin typeface="Carlito"/>
                <a:cs typeface="Carlito"/>
              </a:rPr>
              <a:t>social </a:t>
            </a:r>
            <a:r>
              <a:rPr sz="3000" dirty="0">
                <a:latin typeface="Carlito"/>
                <a:cs typeface="Carlito"/>
              </a:rPr>
              <a:t>and </a:t>
            </a:r>
            <a:r>
              <a:rPr sz="3000" spc="-20" dirty="0">
                <a:latin typeface="Carlito"/>
                <a:cs typeface="Carlito"/>
              </a:rPr>
              <a:t>environmental </a:t>
            </a:r>
            <a:r>
              <a:rPr sz="3000" spc="-10" dirty="0">
                <a:latin typeface="Carlito"/>
                <a:cs typeface="Carlito"/>
              </a:rPr>
              <a:t>issues</a:t>
            </a:r>
            <a:endParaRPr sz="3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rlito"/>
                <a:cs typeface="Carlito"/>
              </a:rPr>
              <a:t>Ensures that </a:t>
            </a:r>
            <a:r>
              <a:rPr sz="3000" spc="-15" dirty="0">
                <a:latin typeface="Carlito"/>
                <a:cs typeface="Carlito"/>
              </a:rPr>
              <a:t>customers are treated</a:t>
            </a:r>
            <a:r>
              <a:rPr sz="3000" spc="-4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well</a:t>
            </a:r>
            <a:endParaRPr sz="3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rlito"/>
                <a:cs typeface="Carlito"/>
              </a:rPr>
              <a:t>Helps </a:t>
            </a:r>
            <a:r>
              <a:rPr sz="3000" dirty="0">
                <a:latin typeface="Carlito"/>
                <a:cs typeface="Carlito"/>
              </a:rPr>
              <a:t>in </a:t>
            </a:r>
            <a:r>
              <a:rPr sz="3000" spc="-15" dirty="0">
                <a:latin typeface="Carlito"/>
                <a:cs typeface="Carlito"/>
              </a:rPr>
              <a:t>attracting </a:t>
            </a:r>
            <a:r>
              <a:rPr sz="3000" dirty="0">
                <a:latin typeface="Carlito"/>
                <a:cs typeface="Carlito"/>
              </a:rPr>
              <a:t>and </a:t>
            </a:r>
            <a:r>
              <a:rPr sz="3000" spc="-15" dirty="0">
                <a:latin typeface="Carlito"/>
                <a:cs typeface="Carlito"/>
              </a:rPr>
              <a:t>retaining talented</a:t>
            </a:r>
            <a:r>
              <a:rPr sz="3000" spc="-6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employees</a:t>
            </a:r>
            <a:endParaRPr sz="3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20" dirty="0">
                <a:latin typeface="Carlito"/>
                <a:cs typeface="Carlito"/>
              </a:rPr>
              <a:t>Stakeholders </a:t>
            </a:r>
            <a:r>
              <a:rPr sz="3000" spc="-10" dirty="0">
                <a:latin typeface="Carlito"/>
                <a:cs typeface="Carlito"/>
              </a:rPr>
              <a:t>give </a:t>
            </a:r>
            <a:r>
              <a:rPr sz="3000" dirty="0">
                <a:latin typeface="Carlito"/>
                <a:cs typeface="Carlito"/>
              </a:rPr>
              <a:t>it </a:t>
            </a:r>
            <a:r>
              <a:rPr sz="3000" spc="-15" dirty="0">
                <a:latin typeface="Carlito"/>
                <a:cs typeface="Carlito"/>
              </a:rPr>
              <a:t>benefit </a:t>
            </a:r>
            <a:r>
              <a:rPr sz="3000" spc="-5" dirty="0">
                <a:latin typeface="Carlito"/>
                <a:cs typeface="Carlito"/>
              </a:rPr>
              <a:t>of</a:t>
            </a:r>
            <a:r>
              <a:rPr sz="3000" spc="-1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doubt</a:t>
            </a:r>
            <a:endParaRPr sz="3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rlito"/>
                <a:cs typeface="Carlito"/>
              </a:rPr>
              <a:t>Develops reputation </a:t>
            </a:r>
            <a:r>
              <a:rPr sz="3000" dirty="0">
                <a:latin typeface="Carlito"/>
                <a:cs typeface="Carlito"/>
              </a:rPr>
              <a:t>as a </a:t>
            </a:r>
            <a:r>
              <a:rPr sz="3000" spc="-10" dirty="0">
                <a:latin typeface="Carlito"/>
                <a:cs typeface="Carlito"/>
              </a:rPr>
              <a:t>good supplier </a:t>
            </a:r>
            <a:r>
              <a:rPr sz="3000" dirty="0">
                <a:latin typeface="Carlito"/>
                <a:cs typeface="Carlito"/>
              </a:rPr>
              <a:t>and</a:t>
            </a:r>
            <a:r>
              <a:rPr sz="3000" spc="3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customer</a:t>
            </a:r>
            <a:endParaRPr sz="3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rlito"/>
                <a:cs typeface="Carlito"/>
              </a:rPr>
              <a:t>Responds </a:t>
            </a:r>
            <a:r>
              <a:rPr sz="3000" spc="-20" dirty="0">
                <a:latin typeface="Carlito"/>
                <a:cs typeface="Carlito"/>
              </a:rPr>
              <a:t>effectively </a:t>
            </a:r>
            <a:r>
              <a:rPr sz="3000" spc="-15" dirty="0">
                <a:latin typeface="Carlito"/>
                <a:cs typeface="Carlito"/>
              </a:rPr>
              <a:t>to </a:t>
            </a:r>
            <a:r>
              <a:rPr sz="3000" spc="-20" dirty="0">
                <a:latin typeface="Carlito"/>
                <a:cs typeface="Carlito"/>
              </a:rPr>
              <a:t>negative</a:t>
            </a:r>
            <a:r>
              <a:rPr sz="3000" spc="-40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publicity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12</TotalTime>
  <Words>1208</Words>
  <Application>Microsoft Office PowerPoint</Application>
  <PresentationFormat>On-screen Show (4:3)</PresentationFormat>
  <Paragraphs>252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Foundry</vt:lpstr>
      <vt:lpstr>Promotion Mix</vt:lpstr>
      <vt:lpstr>Marketing Communication</vt:lpstr>
      <vt:lpstr>Communications Process</vt:lpstr>
      <vt:lpstr>Elements in Communication Process</vt:lpstr>
      <vt:lpstr>Slide 5</vt:lpstr>
      <vt:lpstr>Elements of Promotion Mix/Marketing Communication Mix</vt:lpstr>
      <vt:lpstr>ELEMENTS OF THE PROMOTION MIX</vt:lpstr>
      <vt:lpstr>Publicity</vt:lpstr>
      <vt:lpstr>Functions of Public Relations</vt:lpstr>
      <vt:lpstr>Developing a Sales Promotion campaign</vt:lpstr>
      <vt:lpstr>Sales Promotion Techniques</vt:lpstr>
      <vt:lpstr>What is Advertising</vt:lpstr>
      <vt:lpstr>The Five M’s of Advertising</vt:lpstr>
      <vt:lpstr>The 5 Ms of Advertising</vt:lpstr>
      <vt:lpstr>Media Decisions</vt:lpstr>
      <vt:lpstr>How should you select media</vt:lpstr>
      <vt:lpstr>Promotion Mix Strategies</vt:lpstr>
      <vt:lpstr>Push versus pull promotion strategy</vt:lpstr>
      <vt:lpstr>What is Direct Marketing</vt:lpstr>
      <vt:lpstr>Direct Marketing Channels</vt:lpstr>
      <vt:lpstr>Online Marketing/ Web Based Marketing</vt:lpstr>
      <vt:lpstr>Integrated Marketing Communication</vt:lpstr>
      <vt:lpstr>Integrated Marketing Communications Planning Model</vt:lpstr>
      <vt:lpstr>AIDA Model and the Promotion Mix</vt:lpstr>
      <vt:lpstr>Product Life Cycle and the  Promotion Mix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Promotion Mix</dc:title>
  <dc:creator>AmIt</dc:creator>
  <cp:lastModifiedBy>AmIt</cp:lastModifiedBy>
  <cp:revision>1</cp:revision>
  <dcterms:created xsi:type="dcterms:W3CDTF">2020-03-31T12:54:37Z</dcterms:created>
  <dcterms:modified xsi:type="dcterms:W3CDTF">2020-03-31T13:07:30Z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2015-01-08T00:00:00Z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2020-03-31T00:00:00Z</vt:filetime>
  </property>
</Properties>
</file>