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2" r:id="rId3"/>
    <p:sldId id="283" r:id="rId4"/>
    <p:sldId id="284" r:id="rId5"/>
    <p:sldId id="285" r:id="rId6"/>
    <p:sldId id="301" r:id="rId7"/>
    <p:sldId id="311" r:id="rId8"/>
    <p:sldId id="312" r:id="rId9"/>
    <p:sldId id="303" r:id="rId10"/>
    <p:sldId id="304" r:id="rId11"/>
    <p:sldId id="305" r:id="rId12"/>
    <p:sldId id="308" r:id="rId13"/>
    <p:sldId id="309" r:id="rId14"/>
    <p:sldId id="306" r:id="rId15"/>
    <p:sldId id="307" r:id="rId16"/>
    <p:sldId id="310" r:id="rId17"/>
    <p:sldId id="302"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2C348B5-BF5F-4EA7-9A1F-1F903C45A0AE}" type="datetimeFigureOut">
              <a:rPr lang="en-US" smtClean="0"/>
              <a:pPr/>
              <a:t>3/31/2020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962B767-6B1A-49F6-9D1D-1E208A0A6080}"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C348B5-BF5F-4EA7-9A1F-1F903C45A0AE}" type="datetimeFigureOut">
              <a:rPr lang="en-US" smtClean="0"/>
              <a:pPr/>
              <a:t>3/31/2020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62B767-6B1A-49F6-9D1D-1E208A0A60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C348B5-BF5F-4EA7-9A1F-1F903C45A0AE}" type="datetimeFigureOut">
              <a:rPr lang="en-US" smtClean="0"/>
              <a:pPr/>
              <a:t>3/31/2020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62B767-6B1A-49F6-9D1D-1E208A0A60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C348B5-BF5F-4EA7-9A1F-1F903C45A0AE}" type="datetimeFigureOut">
              <a:rPr lang="en-US" smtClean="0"/>
              <a:pPr/>
              <a:t>3/31/2020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962B767-6B1A-49F6-9D1D-1E208A0A60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92C348B5-BF5F-4EA7-9A1F-1F903C45A0AE}" type="datetimeFigureOut">
              <a:rPr lang="en-US" smtClean="0"/>
              <a:pPr/>
              <a:t>3/31/2020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962B767-6B1A-49F6-9D1D-1E208A0A6080}"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C348B5-BF5F-4EA7-9A1F-1F903C45A0AE}" type="datetimeFigureOut">
              <a:rPr lang="en-US" smtClean="0"/>
              <a:pPr/>
              <a:t>3/31/2020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E962B767-6B1A-49F6-9D1D-1E208A0A6080}"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C348B5-BF5F-4EA7-9A1F-1F903C45A0AE}" type="datetimeFigureOut">
              <a:rPr lang="en-US" smtClean="0"/>
              <a:pPr/>
              <a:t>3/31/2020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E962B767-6B1A-49F6-9D1D-1E208A0A60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2C348B5-BF5F-4EA7-9A1F-1F903C45A0AE}" type="datetimeFigureOut">
              <a:rPr lang="en-US" smtClean="0"/>
              <a:pPr/>
              <a:t>3/31/2020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962B767-6B1A-49F6-9D1D-1E208A0A6080}"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2C348B5-BF5F-4EA7-9A1F-1F903C45A0AE}" type="datetimeFigureOut">
              <a:rPr lang="en-US" smtClean="0"/>
              <a:pPr/>
              <a:t>3/31/2020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962B767-6B1A-49F6-9D1D-1E208A0A60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92C348B5-BF5F-4EA7-9A1F-1F903C45A0AE}" type="datetimeFigureOut">
              <a:rPr lang="en-US" smtClean="0"/>
              <a:pPr/>
              <a:t>3/31/2020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962B767-6B1A-49F6-9D1D-1E208A0A6080}"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92C348B5-BF5F-4EA7-9A1F-1F903C45A0AE}" type="datetimeFigureOut">
              <a:rPr lang="en-US" smtClean="0"/>
              <a:pPr/>
              <a:t>3/31/2020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962B767-6B1A-49F6-9D1D-1E208A0A6080}"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2C348B5-BF5F-4EA7-9A1F-1F903C45A0AE}" type="datetimeFigureOut">
              <a:rPr lang="en-US" smtClean="0"/>
              <a:pPr/>
              <a:t>3/31/2020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962B767-6B1A-49F6-9D1D-1E208A0A6080}"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57200"/>
            <a:ext cx="8153400" cy="5638800"/>
          </a:xfrm>
        </p:spPr>
        <p:txBody>
          <a:bodyPr>
            <a:normAutofit fontScale="92500" lnSpcReduction="20000"/>
          </a:bodyPr>
          <a:lstStyle/>
          <a:p>
            <a:pPr algn="ctr"/>
            <a:r>
              <a:rPr lang="en-US" sz="4000" dirty="0" smtClean="0">
                <a:latin typeface="Algerian" pitchFamily="82" charset="0"/>
              </a:rPr>
              <a:t>SECURITY ANALYSIS &amp; PORTFOLIO MANAGEMENT</a:t>
            </a:r>
          </a:p>
          <a:p>
            <a:endParaRPr lang="en-US" sz="4000" u="sng" dirty="0" smtClean="0">
              <a:latin typeface="Algerian" pitchFamily="82" charset="0"/>
            </a:endParaRPr>
          </a:p>
          <a:p>
            <a:pPr algn="ctr"/>
            <a:r>
              <a:rPr lang="en-US" sz="4000" u="sng" dirty="0" smtClean="0">
                <a:latin typeface="Algerian" pitchFamily="82" charset="0"/>
              </a:rPr>
              <a:t>UNIT- 4 </a:t>
            </a:r>
            <a:endParaRPr lang="en-US" sz="4000" u="sng" dirty="0" smtClean="0">
              <a:latin typeface="Algerian" pitchFamily="82" charset="0"/>
            </a:endParaRPr>
          </a:p>
          <a:p>
            <a:pPr algn="ctr"/>
            <a:endParaRPr lang="en-US" sz="4000" u="sng" smtClean="0">
              <a:latin typeface="Algerian" pitchFamily="82" charset="0"/>
            </a:endParaRPr>
          </a:p>
          <a:p>
            <a:pPr algn="ctr"/>
            <a:r>
              <a:rPr lang="en-US" sz="4000" u="sng" smtClean="0">
                <a:latin typeface="Algerian" pitchFamily="82" charset="0"/>
              </a:rPr>
              <a:t>BY</a:t>
            </a:r>
            <a:endParaRPr lang="en-US" sz="4000" u="sng" dirty="0" smtClean="0">
              <a:latin typeface="Algerian" pitchFamily="82" charset="0"/>
            </a:endParaRPr>
          </a:p>
          <a:p>
            <a:pPr algn="ctr"/>
            <a:endParaRPr lang="en-US" sz="4000" u="sng" dirty="0" smtClean="0">
              <a:latin typeface="Algerian" pitchFamily="82" charset="0"/>
            </a:endParaRPr>
          </a:p>
          <a:p>
            <a:pPr algn="ctr"/>
            <a:r>
              <a:rPr lang="en-US" sz="4000" dirty="0" smtClean="0">
                <a:latin typeface="Algerian" pitchFamily="82" charset="0"/>
              </a:rPr>
              <a:t>ARTI (MBA)</a:t>
            </a:r>
          </a:p>
          <a:p>
            <a:pPr algn="ctr"/>
            <a:endParaRPr lang="en-US" sz="4000" u="sng" dirty="0" smtClean="0">
              <a:latin typeface="Algerian" pitchFamily="82" charset="0"/>
            </a:endParaRPr>
          </a:p>
          <a:p>
            <a:endParaRPr lang="en-US" sz="3200" dirty="0" smtClean="0">
              <a:latin typeface="Algerian" pitchFamily="82" charset="0"/>
            </a:endParaRPr>
          </a:p>
          <a:p>
            <a:pPr algn="ctr"/>
            <a:r>
              <a:rPr lang="en-US" sz="3200" dirty="0" smtClean="0">
                <a:latin typeface="Algerian" pitchFamily="82" charset="0"/>
              </a:rPr>
              <a:t>HINDU INSTITUTE OF MANAGEMENT &amp; TECHNOLOGY, ROHTAK </a:t>
            </a:r>
            <a:endParaRPr lang="en-US" sz="32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r>
              <a:rPr lang="en-US" b="1" u="sng" dirty="0" smtClean="0"/>
              <a:t>Aggressive Portfolio</a:t>
            </a:r>
            <a:r>
              <a:rPr lang="en-US" b="1" dirty="0" smtClean="0"/>
              <a:t>:   </a:t>
            </a:r>
            <a:r>
              <a:rPr lang="en-US" sz="2800" dirty="0" smtClean="0"/>
              <a:t>Aggressive Portfolio consists of funds that  appreciate quickly and guarantee maximum returns to the investor.</a:t>
            </a:r>
          </a:p>
          <a:p>
            <a:pPr algn="just">
              <a:buNone/>
            </a:pPr>
            <a:endParaRPr lang="en-US" sz="2800" b="1" dirty="0" smtClean="0"/>
          </a:p>
          <a:p>
            <a:pPr algn="just">
              <a:buNone/>
            </a:pPr>
            <a:r>
              <a:rPr lang="en-US" sz="2800" b="1" dirty="0" smtClean="0"/>
              <a:t>  </a:t>
            </a:r>
            <a:r>
              <a:rPr lang="en-US" b="1" u="sng" dirty="0" smtClean="0"/>
              <a:t>Defensive Portfolio</a:t>
            </a:r>
            <a:r>
              <a:rPr lang="en-US" sz="2800" b="1" dirty="0" smtClean="0"/>
              <a:t>: </a:t>
            </a:r>
            <a:r>
              <a:rPr lang="en-US" sz="2800" dirty="0" smtClean="0"/>
              <a:t>Defensive portfolio consists of securities that do not fluctuate much and remain constant over a period of time.</a:t>
            </a:r>
          </a:p>
          <a:p>
            <a:pPr algn="just">
              <a:buNone/>
            </a:pPr>
            <a:r>
              <a:rPr lang="en-US" sz="2800" dirty="0" smtClean="0"/>
              <a:t>    </a:t>
            </a:r>
          </a:p>
          <a:p>
            <a:pPr algn="just">
              <a:buNone/>
            </a:pPr>
            <a:r>
              <a:rPr lang="en-US" sz="2800" dirty="0" smtClean="0"/>
              <a:t>    Formula plans facilitate an investor to transfer funds from aggressive to defensive portfolio and vice a versa</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228600"/>
            <a:ext cx="8458200" cy="6477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cap="all" dirty="0" smtClean="0"/>
              <a:t/>
            </a:r>
            <a:br>
              <a:rPr lang="en-US" cap="all" dirty="0" smtClean="0"/>
            </a:br>
            <a:r>
              <a:rPr lang="en-US" cap="all" dirty="0" smtClean="0"/>
              <a:t/>
            </a:r>
            <a:br>
              <a:rPr lang="en-US" cap="all" dirty="0" smtClean="0"/>
            </a:br>
            <a:r>
              <a:rPr lang="en-US" cap="all" dirty="0" smtClean="0"/>
              <a:t/>
            </a:r>
            <a:br>
              <a:rPr lang="en-US" cap="all" dirty="0" smtClean="0"/>
            </a:br>
            <a:r>
              <a:rPr lang="en-US" sz="3600" b="1" cap="all" dirty="0" smtClean="0">
                <a:effectLst/>
              </a:rPr>
              <a:t>CONSTANT DOLLAR VALUE PLAN</a:t>
            </a:r>
            <a:br>
              <a:rPr lang="en-US" sz="3600" b="1" cap="all" dirty="0" smtClean="0">
                <a:effectLst/>
              </a:rPr>
            </a:br>
            <a:endParaRPr lang="en-US" sz="3600" b="1" dirty="0">
              <a:effectLst/>
            </a:endParaRPr>
          </a:p>
        </p:txBody>
      </p:sp>
      <p:sp>
        <p:nvSpPr>
          <p:cNvPr id="3" name="Content Placeholder 2"/>
          <p:cNvSpPr>
            <a:spLocks noGrp="1"/>
          </p:cNvSpPr>
          <p:nvPr>
            <p:ph idx="1"/>
          </p:nvPr>
        </p:nvSpPr>
        <p:spPr>
          <a:xfrm>
            <a:off x="457200" y="1143000"/>
            <a:ext cx="8229600" cy="5029517"/>
          </a:xfrm>
        </p:spPr>
        <p:txBody>
          <a:bodyPr>
            <a:normAutofit/>
          </a:bodyPr>
          <a:lstStyle/>
          <a:p>
            <a:pPr algn="just">
              <a:buNone/>
            </a:pPr>
            <a:r>
              <a:rPr lang="en-US" sz="2800" dirty="0" smtClean="0"/>
              <a:t>    </a:t>
            </a:r>
          </a:p>
          <a:p>
            <a:pPr algn="just">
              <a:buNone/>
            </a:pPr>
            <a:r>
              <a:rPr lang="en-US" sz="2800" dirty="0" smtClean="0"/>
              <a:t>    The constant dollar value plan works with the aim of keeping the dollar-denominated equities portion of the portfolio constant. This implies that if the value of the equities portion rises beyond the set dollar value due to favorable market movement, some stocks from that aggressive segment of the portfolio will be sold in order to maintain the constant dollar value pre-determined for it.</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86717"/>
          </a:xfrm>
        </p:spPr>
        <p:txBody>
          <a:bodyPr/>
          <a:lstStyle/>
          <a:p>
            <a:pPr>
              <a:buNone/>
            </a:pPr>
            <a:endParaRPr lang="en-US" dirty="0" smtClean="0"/>
          </a:p>
          <a:p>
            <a:pPr algn="just">
              <a:buNone/>
            </a:pPr>
            <a:r>
              <a:rPr lang="en-US" dirty="0" smtClean="0"/>
              <a:t>   </a:t>
            </a:r>
          </a:p>
          <a:p>
            <a:pPr algn="just">
              <a:buNone/>
            </a:pPr>
            <a:r>
              <a:rPr lang="en-US" dirty="0" smtClean="0"/>
              <a:t>   This also works the other way around in that if the value of the aggressive segment decline because stock prices have fallen, more stocks need to be purchased in order to maintain the constant dollar value.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 </a:t>
            </a:r>
            <a:r>
              <a:rPr lang="en-US" b="1" dirty="0" smtClean="0"/>
              <a:t>constant ratio plan</a:t>
            </a:r>
            <a:endParaRPr lang="en-US" dirty="0"/>
          </a:p>
        </p:txBody>
      </p:sp>
      <p:sp>
        <p:nvSpPr>
          <p:cNvPr id="3" name="Content Placeholder 2"/>
          <p:cNvSpPr>
            <a:spLocks noGrp="1"/>
          </p:cNvSpPr>
          <p:nvPr>
            <p:ph idx="1"/>
          </p:nvPr>
        </p:nvSpPr>
        <p:spPr/>
        <p:txBody>
          <a:bodyPr/>
          <a:lstStyle/>
          <a:p>
            <a:pPr algn="just">
              <a:buNone/>
            </a:pPr>
            <a:r>
              <a:rPr lang="en-US" dirty="0" smtClean="0"/>
              <a:t>   </a:t>
            </a:r>
          </a:p>
          <a:p>
            <a:pPr algn="just">
              <a:buNone/>
            </a:pPr>
            <a:r>
              <a:rPr lang="en-US" sz="2800" dirty="0" smtClean="0"/>
              <a:t>   A </a:t>
            </a:r>
            <a:r>
              <a:rPr lang="en-US" sz="2800" b="1" dirty="0" smtClean="0"/>
              <a:t>constant ratio plan</a:t>
            </a:r>
            <a:r>
              <a:rPr lang="en-US" sz="2800" dirty="0" smtClean="0"/>
              <a:t> is a strategic asset allocation strategy, which keeps the aggressive and conservative portions of a portfolio set at a fixed </a:t>
            </a:r>
            <a:r>
              <a:rPr lang="en-US" sz="2800" b="1" dirty="0" smtClean="0"/>
              <a:t>ratio</a:t>
            </a:r>
            <a:r>
              <a:rPr lang="en-US" sz="2800" dirty="0" smtClean="0"/>
              <a:t>. When the actual </a:t>
            </a:r>
            <a:r>
              <a:rPr lang="en-US" sz="2800" b="1" dirty="0" smtClean="0"/>
              <a:t>ratio</a:t>
            </a:r>
            <a:r>
              <a:rPr lang="en-US" sz="2800" dirty="0" smtClean="0"/>
              <a:t> of holdings differs from the desired </a:t>
            </a:r>
            <a:r>
              <a:rPr lang="en-US" sz="2800" b="1" dirty="0" smtClean="0"/>
              <a:t>ratio</a:t>
            </a:r>
            <a:r>
              <a:rPr lang="en-US" sz="2800" dirty="0" smtClean="0"/>
              <a:t> by a predetermined amount, transactions are made to rebalance the portfolio</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cap="all" dirty="0" smtClean="0"/>
              <a:t>VARIABLE RATIO PLAN</a:t>
            </a:r>
            <a:br>
              <a:rPr lang="en-US" cap="all" dirty="0" smtClean="0"/>
            </a:br>
            <a:endParaRPr lang="en-US" dirty="0"/>
          </a:p>
        </p:txBody>
      </p:sp>
      <p:sp>
        <p:nvSpPr>
          <p:cNvPr id="3" name="Content Placeholder 2"/>
          <p:cNvSpPr>
            <a:spLocks noGrp="1"/>
          </p:cNvSpPr>
          <p:nvPr>
            <p:ph idx="1"/>
          </p:nvPr>
        </p:nvSpPr>
        <p:spPr/>
        <p:txBody>
          <a:bodyPr>
            <a:normAutofit/>
          </a:bodyPr>
          <a:lstStyle/>
          <a:p>
            <a:pPr fontAlgn="base">
              <a:buNone/>
            </a:pPr>
            <a:r>
              <a:rPr lang="en-US" dirty="0" smtClean="0"/>
              <a:t>   </a:t>
            </a:r>
          </a:p>
          <a:p>
            <a:pPr algn="just" fontAlgn="base">
              <a:buNone/>
            </a:pPr>
            <a:r>
              <a:rPr lang="en-US" dirty="0" smtClean="0"/>
              <a:t>   </a:t>
            </a:r>
            <a:r>
              <a:rPr lang="en-US" sz="2800" dirty="0" smtClean="0"/>
              <a:t>The variable ratio plan builds on where the constant ratio plans stop by providing higher flexibility than the latter does. The plan allows the ratio between the aggressive and defensive portions of a portfolio to change either based on market movement or on some pre-set factors.</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15317"/>
          </a:xfrm>
        </p:spPr>
        <p:txBody>
          <a:bodyPr>
            <a:normAutofit/>
          </a:bodyPr>
          <a:lstStyle/>
          <a:p>
            <a:pPr>
              <a:buNone/>
            </a:pPr>
            <a:endParaRPr lang="en-US" dirty="0" smtClean="0"/>
          </a:p>
          <a:p>
            <a:pPr>
              <a:buNone/>
            </a:pPr>
            <a:endParaRPr lang="en-US" dirty="0" smtClean="0"/>
          </a:p>
          <a:p>
            <a:pPr>
              <a:buNone/>
            </a:pPr>
            <a:endParaRPr lang="en-US" dirty="0" smtClean="0"/>
          </a:p>
          <a:p>
            <a:pPr algn="just">
              <a:buNone/>
            </a:pPr>
            <a:r>
              <a:rPr lang="en-US" sz="2800" dirty="0" smtClean="0"/>
              <a:t>   For instance, a variable ratio plan can allow for a higher ratio of the aggressive portion vis-à-vis the conservative portion when equities are doing well in order to benefit from the bull-run. The plan can also allow for a higher ratio in favor of the defensive portion as an investor grows old and his life cycle demands a more conservative approach to investments.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Passive Revision Strategy</a:t>
            </a:r>
            <a:br>
              <a:rPr lang="en-US" b="1" dirty="0" smtClean="0"/>
            </a:br>
            <a:endParaRPr lang="en-US" dirty="0"/>
          </a:p>
        </p:txBody>
      </p:sp>
      <p:sp>
        <p:nvSpPr>
          <p:cNvPr id="3" name="Content Placeholder 2"/>
          <p:cNvSpPr>
            <a:spLocks noGrp="1"/>
          </p:cNvSpPr>
          <p:nvPr>
            <p:ph idx="1"/>
          </p:nvPr>
        </p:nvSpPr>
        <p:spPr/>
        <p:txBody>
          <a:bodyPr/>
          <a:lstStyle/>
          <a:p>
            <a:pPr algn="just">
              <a:buNone/>
            </a:pPr>
            <a:r>
              <a:rPr lang="en-US" b="1" dirty="0" smtClean="0"/>
              <a:t>  </a:t>
            </a:r>
          </a:p>
          <a:p>
            <a:pPr algn="just">
              <a:buNone/>
            </a:pPr>
            <a:r>
              <a:rPr lang="en-US" b="1" dirty="0" smtClean="0"/>
              <a:t>  Passive Revision Strategy: </a:t>
            </a:r>
            <a:r>
              <a:rPr lang="en-US" dirty="0" smtClean="0"/>
              <a:t>Passive Revision Strategy involves rare changes in portfolio only under certain predetermined rules. These predefined rules are known as formula plans.</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noChangeArrowheads="1"/>
          </p:cNvPicPr>
          <p:nvPr>
            <p:ph idx="1"/>
          </p:nvPr>
        </p:nvPicPr>
        <p:blipFill>
          <a:blip r:embed="rId2"/>
          <a:srcRect/>
          <a:stretch>
            <a:fillRect/>
          </a:stretch>
        </p:blipFill>
        <p:spPr bwMode="auto">
          <a:xfrm>
            <a:off x="228600" y="304800"/>
            <a:ext cx="8686799" cy="6096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Autofit/>
          </a:bodyPr>
          <a:lstStyle/>
          <a:p>
            <a:pPr algn="l"/>
            <a:r>
              <a:rPr lang="en-US" sz="5400" dirty="0" smtClean="0"/>
              <a:t>Portfolio Revision</a:t>
            </a:r>
            <a:r>
              <a:rPr lang="en-US" sz="3600" dirty="0" smtClean="0"/>
              <a:t> </a:t>
            </a:r>
            <a:br>
              <a:rPr lang="en-US" sz="3600" dirty="0" smtClean="0"/>
            </a:br>
            <a:endParaRPr lang="en-US" sz="3600" dirty="0"/>
          </a:p>
        </p:txBody>
      </p:sp>
      <p:sp>
        <p:nvSpPr>
          <p:cNvPr id="3" name="Content Placeholder 2"/>
          <p:cNvSpPr>
            <a:spLocks noGrp="1"/>
          </p:cNvSpPr>
          <p:nvPr>
            <p:ph idx="1"/>
          </p:nvPr>
        </p:nvSpPr>
        <p:spPr/>
        <p:txBody>
          <a:bodyPr>
            <a:normAutofit fontScale="25000" lnSpcReduction="20000"/>
          </a:bodyPr>
          <a:lstStyle/>
          <a:p>
            <a:pPr algn="just">
              <a:buNone/>
            </a:pPr>
            <a:r>
              <a:rPr lang="en-US" dirty="0" smtClean="0"/>
              <a:t>   </a:t>
            </a:r>
          </a:p>
          <a:p>
            <a:pPr algn="just">
              <a:buNone/>
            </a:pPr>
            <a:r>
              <a:rPr lang="en-US" sz="7700" dirty="0" smtClean="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 </a:t>
            </a:r>
            <a:r>
              <a:rPr lang="en-US" sz="16000" dirty="0" smtClean="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Portfolio Meaning:</a:t>
            </a:r>
          </a:p>
          <a:p>
            <a:pPr algn="just">
              <a:buNone/>
            </a:pPr>
            <a:r>
              <a:rPr lang="en-US" sz="4100" dirty="0" smtClean="0"/>
              <a:t>  </a:t>
            </a:r>
          </a:p>
          <a:p>
            <a:pPr algn="just">
              <a:buNone/>
            </a:pPr>
            <a:r>
              <a:rPr lang="en-US" sz="5900" dirty="0" smtClean="0"/>
              <a:t>   </a:t>
            </a:r>
            <a:r>
              <a:rPr lang="en-US" sz="11100" dirty="0" smtClean="0"/>
              <a:t>A combination of various investment products like bonds, shares, securities, mutual funds and so on is called a portfolio.</a:t>
            </a:r>
          </a:p>
          <a:p>
            <a:pPr algn="just">
              <a:buNone/>
            </a:pPr>
            <a:r>
              <a:rPr lang="en-US" sz="11100" dirty="0" smtClean="0"/>
              <a:t>   </a:t>
            </a:r>
          </a:p>
          <a:p>
            <a:pPr algn="just">
              <a:buNone/>
            </a:pPr>
            <a:r>
              <a:rPr lang="en-US" sz="11100" dirty="0" smtClean="0"/>
              <a:t>    In the current scenario, individuals hire well trained and experienced portfolio managers who as per the client’s risk taking capability combine various investment products and create a customized portfolio for guaranteed returns in the long run.</a:t>
            </a:r>
          </a:p>
          <a:p>
            <a:pPr algn="just">
              <a:buNone/>
            </a:pPr>
            <a:r>
              <a:rPr lang="en-US" sz="11100" dirty="0" smtClean="0"/>
              <a:t>.</a:t>
            </a:r>
          </a:p>
          <a:p>
            <a:pPr algn="just">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10517"/>
          </a:xfrm>
        </p:spPr>
        <p:txBody>
          <a:bodyPr/>
          <a:lstStyle/>
          <a:p>
            <a:pPr>
              <a:buNone/>
            </a:pPr>
            <a:r>
              <a:rPr lang="en-US" dirty="0" smtClean="0"/>
              <a:t> </a:t>
            </a:r>
          </a:p>
          <a:p>
            <a:pPr>
              <a:buNone/>
            </a:pPr>
            <a:endParaRPr lang="en-US" dirty="0" smtClean="0"/>
          </a:p>
          <a:p>
            <a:pPr algn="just">
              <a:buNone/>
            </a:pPr>
            <a:r>
              <a:rPr lang="en-US" dirty="0" smtClean="0"/>
              <a:t>   It is essential for every individual to save some part of his/her income and put into something which would benefit him in the future. A combination of various financial products where an individual invests his money is called a portfolio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Portfolio Revision</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a:t>
            </a:r>
          </a:p>
          <a:p>
            <a:pPr algn="just">
              <a:buNone/>
            </a:pPr>
            <a:r>
              <a:rPr lang="en-US" sz="3000" b="1" dirty="0" smtClean="0"/>
              <a:t>   The art of changing the mix of securities in a  portfolio is called as portfolio revision</a:t>
            </a:r>
            <a:r>
              <a:rPr lang="en-US" sz="3000" dirty="0" smtClean="0"/>
              <a:t>.</a:t>
            </a:r>
          </a:p>
          <a:p>
            <a:pPr algn="just">
              <a:buNone/>
            </a:pPr>
            <a:r>
              <a:rPr lang="en-US" sz="3000" dirty="0" smtClean="0"/>
              <a:t>    </a:t>
            </a:r>
          </a:p>
          <a:p>
            <a:pPr algn="just">
              <a:buNone/>
            </a:pPr>
            <a:r>
              <a:rPr lang="en-US" sz="3000" dirty="0" smtClean="0"/>
              <a:t>   The process of addition of more assets in an existing portfolio or changing the ratio of funds invested is called as portfolio revision. The sale and purchase of assets in an existing portfolio over a certain period of time to maximize returns and minimize risk is called as Portfolio revision.</a:t>
            </a:r>
          </a:p>
          <a:p>
            <a:pPr fontAlgn="base">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rmAutofit fontScale="90000"/>
          </a:bodyPr>
          <a:lstStyle/>
          <a:p>
            <a:pPr algn="l"/>
            <a:r>
              <a:rPr lang="en-US" b="1" dirty="0" smtClean="0"/>
              <a:t/>
            </a:r>
            <a:br>
              <a:rPr lang="en-US" b="1" dirty="0" smtClean="0"/>
            </a:br>
            <a:r>
              <a:rPr lang="en-US" b="1" dirty="0" smtClean="0"/>
              <a:t>Need for Portfolio Revision</a:t>
            </a:r>
            <a:br>
              <a:rPr lang="en-US" b="1" dirty="0" smtClean="0"/>
            </a:b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smtClean="0"/>
              <a:t>   </a:t>
            </a:r>
          </a:p>
          <a:p>
            <a:pPr algn="just">
              <a:buNone/>
            </a:pPr>
            <a:r>
              <a:rPr lang="en-US" dirty="0" smtClean="0"/>
              <a:t>    </a:t>
            </a:r>
            <a:r>
              <a:rPr lang="en-US" sz="11100" dirty="0" smtClean="0"/>
              <a:t>An individual at certain point of time </a:t>
            </a:r>
            <a:r>
              <a:rPr lang="en-US" sz="11100" b="1" dirty="0" smtClean="0"/>
              <a:t>might feel the need to invest more</a:t>
            </a:r>
            <a:r>
              <a:rPr lang="en-US" sz="11100" dirty="0" smtClean="0"/>
              <a:t>. The need for portfolio revision arises when an individual has some additional money to invest.</a:t>
            </a:r>
          </a:p>
          <a:p>
            <a:pPr algn="just">
              <a:buNone/>
            </a:pPr>
            <a:r>
              <a:rPr lang="en-US" sz="11100" b="1" dirty="0" smtClean="0"/>
              <a:t>   </a:t>
            </a:r>
          </a:p>
          <a:p>
            <a:pPr algn="just">
              <a:buNone/>
            </a:pPr>
            <a:r>
              <a:rPr lang="en-US" sz="11100" b="1" dirty="0" smtClean="0"/>
              <a:t>    Change in investment goal</a:t>
            </a:r>
            <a:r>
              <a:rPr lang="en-US" sz="11100" dirty="0" smtClean="0"/>
              <a:t> also gives rise to revision in portfolio. Depending on the cash flow, an individual can modify his financial goal, eventually giving rise to changes in the portfolio i.e. portfolio revision. </a:t>
            </a:r>
          </a:p>
          <a:p>
            <a:pPr algn="just">
              <a:buNone/>
            </a:pPr>
            <a:endParaRPr lang="en-US" sz="11100" dirty="0" smtClean="0"/>
          </a:p>
          <a:p>
            <a:pPr algn="just">
              <a:buNone/>
            </a:pPr>
            <a:r>
              <a:rPr lang="en-US" sz="11100" dirty="0" smtClean="0"/>
              <a:t>     Financial market is subject to risks and uncertainty. An individual might sell off some of his assets owing to fluctuations in the financial market.</a:t>
            </a:r>
          </a:p>
          <a:p>
            <a:pPr algn="just">
              <a:buNone/>
            </a:pPr>
            <a:r>
              <a:rPr lang="en-US" sz="11100" dirty="0" smtClean="0"/>
              <a:t>   </a:t>
            </a:r>
            <a:endParaRPr lang="en-US" sz="1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Portfolio Revision Strategies</a:t>
            </a:r>
            <a:br>
              <a:rPr lang="en-US" b="1" dirty="0" smtClean="0"/>
            </a:br>
            <a:endParaRPr lang="en-US" dirty="0"/>
          </a:p>
        </p:txBody>
      </p:sp>
      <p:sp>
        <p:nvSpPr>
          <p:cNvPr id="3" name="Content Placeholder 2"/>
          <p:cNvSpPr>
            <a:spLocks noGrp="1"/>
          </p:cNvSpPr>
          <p:nvPr>
            <p:ph idx="1"/>
          </p:nvPr>
        </p:nvSpPr>
        <p:spPr>
          <a:xfrm>
            <a:off x="457200" y="762000"/>
            <a:ext cx="8229600" cy="5410517"/>
          </a:xfrm>
        </p:spPr>
        <p:txBody>
          <a:bodyPr>
            <a:normAutofit/>
          </a:bodyPr>
          <a:lstStyle/>
          <a:p>
            <a:pPr algn="just">
              <a:buNone/>
            </a:pPr>
            <a:r>
              <a:rPr lang="en-US" sz="2800" dirty="0" smtClean="0"/>
              <a:t>There are two types of Portfolio Revision Strategies.</a:t>
            </a:r>
          </a:p>
          <a:p>
            <a:pPr algn="just">
              <a:buNone/>
            </a:pPr>
            <a:r>
              <a:rPr lang="en-US" sz="2800" b="1" dirty="0" smtClean="0"/>
              <a:t>                      Active Revision Strategy</a:t>
            </a:r>
          </a:p>
          <a:p>
            <a:pPr>
              <a:buNone/>
            </a:pPr>
            <a:endParaRPr lang="en-US" sz="2800" dirty="0" smtClean="0"/>
          </a:p>
          <a:p>
            <a:pPr>
              <a:buNone/>
            </a:pPr>
            <a:r>
              <a:rPr lang="en-US" sz="2800" dirty="0" smtClean="0"/>
              <a:t>   Active Revision Strategy involves </a:t>
            </a:r>
            <a:r>
              <a:rPr lang="en-US" sz="2800" b="1" dirty="0" err="1" smtClean="0"/>
              <a:t>frequence</a:t>
            </a:r>
            <a:r>
              <a:rPr lang="en-US" sz="2800" b="1" dirty="0" smtClean="0"/>
              <a:t> changes</a:t>
            </a:r>
            <a:r>
              <a:rPr lang="en-US" sz="2800" dirty="0" smtClean="0"/>
              <a:t> in an existing portfolio over a certain period of time for maximum returns and minimum risks.</a:t>
            </a:r>
          </a:p>
          <a:p>
            <a:pPr algn="just">
              <a:buNone/>
            </a:pPr>
            <a:r>
              <a:rPr lang="en-US" sz="2800" dirty="0" smtClean="0"/>
              <a:t>   Active Revision Strategy helps a portfolio manager to sell and purchase securities on a regular basis for portfolio revision.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10517"/>
          </a:xfrm>
        </p:spPr>
        <p:txBody>
          <a:bodyPr/>
          <a:lstStyle/>
          <a:p>
            <a:pPr>
              <a:buNone/>
            </a:pPr>
            <a:r>
              <a:rPr lang="en-US" b="1" dirty="0" smtClean="0"/>
              <a:t>Passive Revision Strategy</a:t>
            </a:r>
            <a:endParaRPr lang="en-US" dirty="0" smtClean="0"/>
          </a:p>
          <a:p>
            <a:pPr>
              <a:buNone/>
            </a:pPr>
            <a:endParaRPr lang="en-US" dirty="0" smtClean="0"/>
          </a:p>
          <a:p>
            <a:pPr algn="just">
              <a:buNone/>
            </a:pPr>
            <a:r>
              <a:rPr lang="en-US" dirty="0" smtClean="0"/>
              <a:t>   </a:t>
            </a:r>
          </a:p>
          <a:p>
            <a:pPr algn="just">
              <a:buNone/>
            </a:pPr>
            <a:r>
              <a:rPr lang="en-US" b="1" dirty="0" smtClean="0"/>
              <a:t>   Passive Revision Strategy: </a:t>
            </a:r>
            <a:r>
              <a:rPr lang="en-US" dirty="0" smtClean="0"/>
              <a:t>Passive Revision Strategy involves rare changes in portfolio only under certain predetermined rules. These predefined rules are known as formula plans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04800" y="228601"/>
            <a:ext cx="8686800" cy="6400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96536"/>
          </a:xfrm>
        </p:spPr>
        <p:txBody>
          <a:bodyPr>
            <a:normAutofit fontScale="90000"/>
          </a:bodyPr>
          <a:lstStyle/>
          <a:p>
            <a:pPr algn="l"/>
            <a:r>
              <a:rPr lang="en-US" b="1" dirty="0" smtClean="0"/>
              <a:t>Formula Plans</a:t>
            </a:r>
            <a:br>
              <a:rPr lang="en-US" b="1" dirty="0" smtClean="0"/>
            </a:br>
            <a:endParaRPr lang="en-US" dirty="0"/>
          </a:p>
        </p:txBody>
      </p:sp>
      <p:sp>
        <p:nvSpPr>
          <p:cNvPr id="3" name="Content Placeholder 2"/>
          <p:cNvSpPr>
            <a:spLocks noGrp="1"/>
          </p:cNvSpPr>
          <p:nvPr>
            <p:ph idx="1"/>
          </p:nvPr>
        </p:nvSpPr>
        <p:spPr/>
        <p:txBody>
          <a:bodyPr>
            <a:normAutofit/>
          </a:bodyPr>
          <a:lstStyle/>
          <a:p>
            <a:pPr algn="just">
              <a:buNone/>
            </a:pPr>
            <a:r>
              <a:rPr lang="en-US" sz="2800" dirty="0" smtClean="0"/>
              <a:t>   Formula plans help an investor to make the best possible use of fluctuations in the financial market. One can purchase shares when the prices are less and sell off when market prices are higher.</a:t>
            </a:r>
          </a:p>
          <a:p>
            <a:pPr algn="just">
              <a:buNone/>
            </a:pPr>
            <a:r>
              <a:rPr lang="en-US" sz="2800" dirty="0" smtClean="0"/>
              <a:t>    </a:t>
            </a:r>
          </a:p>
          <a:p>
            <a:pPr algn="just">
              <a:buNone/>
            </a:pPr>
            <a:r>
              <a:rPr lang="en-US" sz="2800" dirty="0" smtClean="0"/>
              <a:t>     With the help of Formula plans an investor can divide his funds into aggressive and defensive portfolio and easily transfer funds from one portfolio to other.</a:t>
            </a:r>
          </a:p>
          <a:p>
            <a:pPr>
              <a:buNone/>
            </a:pPr>
            <a:endParaRPr lang="en-US" dirty="0" smtClean="0"/>
          </a:p>
          <a:p>
            <a:pPr>
              <a:buNone/>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265</TotalTime>
  <Words>665</Words>
  <Application>Microsoft Office PowerPoint</Application>
  <PresentationFormat>On-screen Show (4:3)</PresentationFormat>
  <Paragraphs>72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Foundry</vt:lpstr>
      <vt:lpstr>Slide 1</vt:lpstr>
      <vt:lpstr>Portfolio Revision  </vt:lpstr>
      <vt:lpstr>Slide 3</vt:lpstr>
      <vt:lpstr>Portfolio Revision </vt:lpstr>
      <vt:lpstr> Need for Portfolio Revision </vt:lpstr>
      <vt:lpstr>Portfolio Revision Strategies </vt:lpstr>
      <vt:lpstr>Slide 7</vt:lpstr>
      <vt:lpstr>Slide 8</vt:lpstr>
      <vt:lpstr>Formula Plans </vt:lpstr>
      <vt:lpstr>Slide 10</vt:lpstr>
      <vt:lpstr>Slide 11</vt:lpstr>
      <vt:lpstr>   CONSTANT DOLLAR VALUE PLAN </vt:lpstr>
      <vt:lpstr>Slide 13</vt:lpstr>
      <vt:lpstr>A constant ratio plan</vt:lpstr>
      <vt:lpstr>VARIABLE RATIO PLAN </vt:lpstr>
      <vt:lpstr>Slide 16</vt:lpstr>
      <vt:lpstr>Passive Revision Strategy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16</cp:revision>
  <dcterms:created xsi:type="dcterms:W3CDTF">2020-03-29T06:51:31Z</dcterms:created>
  <dcterms:modified xsi:type="dcterms:W3CDTF">2020-03-31T06:50:02Z</dcterms:modified>
</cp:coreProperties>
</file>