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07" r:id="rId13"/>
  </p:sldMasterIdLst>
  <p:notesMasterIdLst>
    <p:notesMasterId r:id="rId15"/>
  </p:notesMasterIdLst>
  <p:sldIdLst>
    <p:sldId id="256" r:id="rId17"/>
    <p:sldId id="454" r:id="rId18"/>
    <p:sldId id="455" r:id="rId19"/>
    <p:sldId id="459" r:id="rId20"/>
    <p:sldId id="457" r:id="rId21"/>
    <p:sldId id="460" r:id="rId22"/>
    <p:sldId id="456" r:id="rId23"/>
    <p:sldId id="461" r:id="rId24"/>
    <p:sldId id="463" r:id="rId25"/>
    <p:sldId id="465" r:id="rId26"/>
    <p:sldId id="472" r:id="rId27"/>
    <p:sldId id="469" r:id="rId28"/>
    <p:sldId id="473" r:id="rId29"/>
    <p:sldId id="475" r:id="rId30"/>
    <p:sldId id="477" r:id="rId31"/>
    <p:sldId id="496" r:id="rId32"/>
    <p:sldId id="492" r:id="rId33"/>
    <p:sldId id="478" r:id="rId34"/>
    <p:sldId id="480" r:id="rId35"/>
    <p:sldId id="481" r:id="rId36"/>
    <p:sldId id="482" r:id="rId37"/>
    <p:sldId id="493" r:id="rId38"/>
    <p:sldId id="485" r:id="rId39"/>
    <p:sldId id="497" r:id="rId40"/>
    <p:sldId id="490" r:id="rId41"/>
    <p:sldId id="491" r:id="rId42"/>
    <p:sldId id="503" r:id="rId43"/>
    <p:sldId id="500" r:id="rId44"/>
    <p:sldId id="501" r:id="rId45"/>
    <p:sldId id="498" r:id="rId46"/>
    <p:sldId id="499" r:id="rId47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9" userDrawn="1">
          <p15:clr>
            <a:srgbClr val="A4A3A4"/>
          </p15:clr>
        </p15:guide>
        <p15:guide id="1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6797" autoAdjust="0"/>
    <p:restoredTop sz="94576" autoAdjust="0"/>
  </p:normalViewPr>
  <p:slideViewPr>
    <p:cSldViewPr snapToGrid="1" snapToObjects="1">
      <p:cViewPr varScale="1">
        <p:scale>
          <a:sx n="70" d="100"/>
          <a:sy n="70" d="100"/>
        </p:scale>
        <p:origin x="-1122" y="-10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28" Type="http://schemas.openxmlformats.org/officeDocument/2006/relationships/slide" Target="slides/slide12.xml"></Relationship><Relationship Id="rId29" Type="http://schemas.openxmlformats.org/officeDocument/2006/relationships/slide" Target="slides/slide13.xml"></Relationship><Relationship Id="rId30" Type="http://schemas.openxmlformats.org/officeDocument/2006/relationships/slide" Target="slides/slide14.xml"></Relationship><Relationship Id="rId31" Type="http://schemas.openxmlformats.org/officeDocument/2006/relationships/slide" Target="slides/slide15.xml"></Relationship><Relationship Id="rId32" Type="http://schemas.openxmlformats.org/officeDocument/2006/relationships/slide" Target="slides/slide16.xml"></Relationship><Relationship Id="rId33" Type="http://schemas.openxmlformats.org/officeDocument/2006/relationships/slide" Target="slides/slide17.xml"></Relationship><Relationship Id="rId34" Type="http://schemas.openxmlformats.org/officeDocument/2006/relationships/slide" Target="slides/slide18.xml"></Relationship><Relationship Id="rId35" Type="http://schemas.openxmlformats.org/officeDocument/2006/relationships/slide" Target="slides/slide19.xml"></Relationship><Relationship Id="rId36" Type="http://schemas.openxmlformats.org/officeDocument/2006/relationships/slide" Target="slides/slide20.xml"></Relationship><Relationship Id="rId37" Type="http://schemas.openxmlformats.org/officeDocument/2006/relationships/slide" Target="slides/slide21.xml"></Relationship><Relationship Id="rId38" Type="http://schemas.openxmlformats.org/officeDocument/2006/relationships/slide" Target="slides/slide22.xml"></Relationship><Relationship Id="rId39" Type="http://schemas.openxmlformats.org/officeDocument/2006/relationships/slide" Target="slides/slide23.xml"></Relationship><Relationship Id="rId40" Type="http://schemas.openxmlformats.org/officeDocument/2006/relationships/slide" Target="slides/slide24.xml"></Relationship><Relationship Id="rId41" Type="http://schemas.openxmlformats.org/officeDocument/2006/relationships/slide" Target="slides/slide25.xml"></Relationship><Relationship Id="rId42" Type="http://schemas.openxmlformats.org/officeDocument/2006/relationships/slide" Target="slides/slide26.xml"></Relationship><Relationship Id="rId43" Type="http://schemas.openxmlformats.org/officeDocument/2006/relationships/slide" Target="slides/slide27.xml"></Relationship><Relationship Id="rId44" Type="http://schemas.openxmlformats.org/officeDocument/2006/relationships/slide" Target="slides/slide28.xml"></Relationship><Relationship Id="rId45" Type="http://schemas.openxmlformats.org/officeDocument/2006/relationships/slide" Target="slides/slide29.xml"></Relationship><Relationship Id="rId46" Type="http://schemas.openxmlformats.org/officeDocument/2006/relationships/slide" Target="slides/slide30.xml"></Relationship><Relationship Id="rId47" Type="http://schemas.openxmlformats.org/officeDocument/2006/relationships/slide" Target="slides/slide31.xml"></Relationship><Relationship Id="rId48" Type="http://schemas.openxmlformats.org/officeDocument/2006/relationships/viewProps" Target="viewProps.xml"></Relationship><Relationship Id="rId4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28043-F623-46BB-91E5-F51E1B726267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A7BB5-8E97-4EE0-85C2-8FFC3B76DA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F02ABDB2-EA36-454A-A1F1-8AA5E6237785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EA49312D-3B57-483C-B0DD-F8F60ACA2D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BDB2-EA36-454A-A1F1-8AA5E6237785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312D-3B57-483C-B0DD-F8F60ACA2D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BDB2-EA36-454A-A1F1-8AA5E6237785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312D-3B57-483C-B0DD-F8F60ACA2D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BDB2-EA36-454A-A1F1-8AA5E6237785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312D-3B57-483C-B0DD-F8F60ACA2D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BDB2-EA36-454A-A1F1-8AA5E6237785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312D-3B57-483C-B0DD-F8F60ACA2D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BDB2-EA36-454A-A1F1-8AA5E6237785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312D-3B57-483C-B0DD-F8F60ACA2D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BDB2-EA36-454A-A1F1-8AA5E6237785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312D-3B57-483C-B0DD-F8F60ACA2D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BDB2-EA36-454A-A1F1-8AA5E6237785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312D-3B57-483C-B0DD-F8F60ACA2D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BDB2-EA36-454A-A1F1-8AA5E6237785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312D-3B57-483C-B0DD-F8F60ACA2D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BDB2-EA36-454A-A1F1-8AA5E6237785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312D-3B57-483C-B0DD-F8F60ACA2D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BDB2-EA36-454A-A1F1-8AA5E6237785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312D-3B57-483C-B0DD-F8F60ACA2D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ABDB2-EA36-454A-A1F1-8AA5E6237785}" type="datetimeFigureOut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9312D-3B57-483C-B0DD-F8F60ACA2D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0" y="1219200"/>
            <a:ext cx="9144635" cy="1728470"/>
          </a:xfrm>
          <a:prstGeom prst="rect"/>
          <a:solidFill>
            <a:srgbClr val="0070C0"/>
          </a:solidFill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1">
                <a:solidFill>
                  <a:schemeClr val="bg1"/>
                </a:solidFill>
                <a:latin typeface="NanumGothic" charset="0"/>
                <a:ea typeface="Calibri" charset="0"/>
              </a:rPr>
              <a:t>Software Engineering</a:t>
            </a:r>
            <a:endParaRPr lang="ko-KR" altLang="en-US" sz="4800" b="1">
              <a:solidFill>
                <a:schemeClr val="bg1"/>
              </a:solidFill>
              <a:latin typeface="NanumGothic" charset="0"/>
              <a:ea typeface="Calibri" charset="0"/>
            </a:endParaRP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NanumGothic" charset="0"/>
                <a:ea typeface="Arial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NanumGothic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NanumGothic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NanumGothic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NanumGothic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NanumGothic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NanumGothic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NanumGothic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NanumGothic" charset="0"/>
                <a:ea typeface="Arial" charset="0"/>
              </a:defRPr>
            </a:lvl9pPr>
          </a:lstStyle>
          <a:p>
            <a:pPr marL="0" indent="0" algn="ctr" defTabSz="91440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Calibri" charset="0"/>
                <a:ea typeface="Calibri" charset="0"/>
              </a:rPr>
              <a:t>Mrs Monika Anand</a:t>
            </a:r>
            <a:endParaRPr lang="ko-KR" altLang="en-US" sz="3200">
              <a:latin typeface="Calibri" charset="0"/>
              <a:ea typeface="Calibri" charset="0"/>
            </a:endParaRPr>
          </a:p>
          <a:p>
            <a:pPr marL="0" indent="0" algn="ctr" defTabSz="91440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Calibri" charset="0"/>
                <a:ea typeface="Calibri" charset="0"/>
              </a:rPr>
              <a:t>Assistant Professor</a:t>
            </a:r>
            <a:endParaRPr lang="ko-KR" altLang="en-US" sz="3200">
              <a:latin typeface="Calibri" charset="0"/>
              <a:ea typeface="Calibri" charset="0"/>
            </a:endParaRPr>
          </a:p>
          <a:p>
            <a:pPr marL="0" indent="0" algn="ctr" defTabSz="91440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Calibri" charset="0"/>
                <a:ea typeface="Calibri" charset="0"/>
              </a:rPr>
              <a:t>HIMT, Rohtak</a:t>
            </a:r>
            <a:endParaRPr lang="ko-KR" altLang="en-US" sz="3200">
              <a:latin typeface="Calibri" charset="0"/>
              <a:ea typeface="Calibri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Techniques used during black-box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Equivalence Class Partitioning</a:t>
            </a:r>
          </a:p>
          <a:p>
            <a:pPr>
              <a:buFontTx/>
              <a:buChar char="-"/>
            </a:pPr>
            <a:r>
              <a:rPr lang="en-US" dirty="0" smtClean="0"/>
              <a:t>Boundary Value Analysis</a:t>
            </a:r>
          </a:p>
          <a:p>
            <a:pPr>
              <a:buFontTx/>
              <a:buChar char="-"/>
            </a:pPr>
            <a:r>
              <a:rPr lang="en-US" dirty="0" smtClean="0"/>
              <a:t>Cause-Effect Graphing 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B51D-218B-450A-88D7-2BD51B5D6FE5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Levels of testing</a:t>
            </a:r>
            <a:endParaRPr lang="en-US" dirty="0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28800" y="2438400"/>
            <a:ext cx="5715000" cy="3505200"/>
            <a:chOff x="1152" y="1536"/>
            <a:chExt cx="3600" cy="2208"/>
          </a:xfrm>
        </p:grpSpPr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1152" y="1536"/>
              <a:ext cx="3600" cy="2208"/>
              <a:chOff x="1152" y="1536"/>
              <a:chExt cx="3600" cy="2208"/>
            </a:xfrm>
          </p:grpSpPr>
          <p:sp>
            <p:nvSpPr>
              <p:cNvPr id="230407" name="Oval 7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3600" cy="2208"/>
              </a:xfrm>
              <a:prstGeom prst="ellipse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0406" name="Oval 6"/>
              <p:cNvSpPr>
                <a:spLocks noChangeArrowheads="1"/>
              </p:cNvSpPr>
              <p:nvPr/>
            </p:nvSpPr>
            <p:spPr bwMode="auto">
              <a:xfrm>
                <a:off x="1488" y="1776"/>
                <a:ext cx="2976" cy="1680"/>
              </a:xfrm>
              <a:prstGeom prst="ellipse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0405" name="Oval 5"/>
              <p:cNvSpPr>
                <a:spLocks noChangeArrowheads="1"/>
              </p:cNvSpPr>
              <p:nvPr/>
            </p:nvSpPr>
            <p:spPr bwMode="auto">
              <a:xfrm>
                <a:off x="1728" y="2016"/>
                <a:ext cx="2496" cy="1152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0404" name="Oval 4"/>
              <p:cNvSpPr>
                <a:spLocks noChangeArrowheads="1"/>
              </p:cNvSpPr>
              <p:nvPr/>
            </p:nvSpPr>
            <p:spPr bwMode="auto">
              <a:xfrm>
                <a:off x="2016" y="2256"/>
                <a:ext cx="1920" cy="720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0408" name="Line 8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35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30410" name="Text Box 10"/>
            <p:cNvSpPr txBox="1">
              <a:spLocks noChangeArrowheads="1"/>
            </p:cNvSpPr>
            <p:nvPr/>
          </p:nvSpPr>
          <p:spPr bwMode="auto">
            <a:xfrm>
              <a:off x="2784" y="2688"/>
              <a:ext cx="4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dirty="0"/>
                <a:t>Code</a:t>
              </a:r>
            </a:p>
          </p:txBody>
        </p:sp>
        <p:sp>
          <p:nvSpPr>
            <p:cNvPr id="230411" name="Text Box 11"/>
            <p:cNvSpPr txBox="1">
              <a:spLocks noChangeArrowheads="1"/>
            </p:cNvSpPr>
            <p:nvPr/>
          </p:nvSpPr>
          <p:spPr bwMode="auto">
            <a:xfrm>
              <a:off x="2732" y="2928"/>
              <a:ext cx="5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dirty="0"/>
                <a:t>Design</a:t>
              </a:r>
            </a:p>
          </p:txBody>
        </p:sp>
        <p:sp>
          <p:nvSpPr>
            <p:cNvPr id="230412" name="Text Box 12"/>
            <p:cNvSpPr txBox="1">
              <a:spLocks noChangeArrowheads="1"/>
            </p:cNvSpPr>
            <p:nvPr/>
          </p:nvSpPr>
          <p:spPr bwMode="auto">
            <a:xfrm>
              <a:off x="2636" y="3216"/>
              <a:ext cx="9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dirty="0"/>
                <a:t>Requirements</a:t>
              </a:r>
            </a:p>
          </p:txBody>
        </p:sp>
        <p:sp>
          <p:nvSpPr>
            <p:cNvPr id="230413" name="Text Box 13"/>
            <p:cNvSpPr txBox="1">
              <a:spLocks noChangeArrowheads="1"/>
            </p:cNvSpPr>
            <p:nvPr/>
          </p:nvSpPr>
          <p:spPr bwMode="auto">
            <a:xfrm>
              <a:off x="2458" y="3465"/>
              <a:ext cx="12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dirty="0"/>
                <a:t>System Engineering</a:t>
              </a:r>
            </a:p>
          </p:txBody>
        </p:sp>
        <p:sp>
          <p:nvSpPr>
            <p:cNvPr id="230414" name="Text Box 14"/>
            <p:cNvSpPr txBox="1">
              <a:spLocks noChangeArrowheads="1"/>
            </p:cNvSpPr>
            <p:nvPr/>
          </p:nvSpPr>
          <p:spPr bwMode="auto">
            <a:xfrm>
              <a:off x="2574" y="2352"/>
              <a:ext cx="8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dirty="0"/>
                <a:t>Unit Testing</a:t>
              </a:r>
            </a:p>
          </p:txBody>
        </p:sp>
        <p:sp>
          <p:nvSpPr>
            <p:cNvPr id="230415" name="Text Box 15"/>
            <p:cNvSpPr txBox="1">
              <a:spLocks noChangeArrowheads="1"/>
            </p:cNvSpPr>
            <p:nvPr/>
          </p:nvSpPr>
          <p:spPr bwMode="auto">
            <a:xfrm>
              <a:off x="2380" y="2073"/>
              <a:ext cx="1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dirty="0"/>
                <a:t>Integration Testing</a:t>
              </a:r>
            </a:p>
          </p:txBody>
        </p:sp>
        <p:sp>
          <p:nvSpPr>
            <p:cNvPr id="230416" name="Text Box 16"/>
            <p:cNvSpPr txBox="1">
              <a:spLocks noChangeArrowheads="1"/>
            </p:cNvSpPr>
            <p:nvPr/>
          </p:nvSpPr>
          <p:spPr bwMode="auto">
            <a:xfrm>
              <a:off x="2412" y="1824"/>
              <a:ext cx="1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dirty="0"/>
                <a:t>Validation Testing</a:t>
              </a:r>
            </a:p>
          </p:txBody>
        </p:sp>
        <p:sp>
          <p:nvSpPr>
            <p:cNvPr id="230417" name="Text Box 17"/>
            <p:cNvSpPr txBox="1">
              <a:spLocks noChangeArrowheads="1"/>
            </p:cNvSpPr>
            <p:nvPr/>
          </p:nvSpPr>
          <p:spPr bwMode="auto">
            <a:xfrm>
              <a:off x="2492" y="1545"/>
              <a:ext cx="10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dirty="0"/>
                <a:t>System Testing</a:t>
              </a:r>
            </a:p>
          </p:txBody>
        </p:sp>
      </p:grpSp>
      <p:sp>
        <p:nvSpPr>
          <p:cNvPr id="230419" name="AutoShape 19"/>
          <p:cNvSpPr>
            <a:spLocks noChangeArrowheads="1"/>
          </p:cNvSpPr>
          <p:nvPr/>
        </p:nvSpPr>
        <p:spPr bwMode="auto">
          <a:xfrm rot="-2959130">
            <a:off x="2171700" y="4533900"/>
            <a:ext cx="1905000" cy="1219200"/>
          </a:xfrm>
          <a:prstGeom prst="rightArrow">
            <a:avLst>
              <a:gd name="adj1" fmla="val 50000"/>
              <a:gd name="adj2" fmla="val 3906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u="none" dirty="0"/>
              <a:t>Abstract to</a:t>
            </a:r>
          </a:p>
          <a:p>
            <a:r>
              <a:rPr lang="en-US" sz="2000" u="none" dirty="0"/>
              <a:t>concrete</a:t>
            </a:r>
          </a:p>
        </p:txBody>
      </p:sp>
      <p:sp>
        <p:nvSpPr>
          <p:cNvPr id="230420" name="AutoShape 20"/>
          <p:cNvSpPr>
            <a:spLocks noChangeArrowheads="1"/>
          </p:cNvSpPr>
          <p:nvPr/>
        </p:nvSpPr>
        <p:spPr bwMode="auto">
          <a:xfrm rot="-2959130">
            <a:off x="5407025" y="2541588"/>
            <a:ext cx="2133600" cy="12192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u="none" dirty="0"/>
              <a:t>Narrow to</a:t>
            </a:r>
          </a:p>
          <a:p>
            <a:r>
              <a:rPr lang="en-US" sz="2000" u="none" dirty="0"/>
              <a:t>Broader scope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Unit testing</a:t>
            </a:r>
          </a:p>
          <a:p>
            <a:pPr>
              <a:buFontTx/>
              <a:buChar char="-"/>
            </a:pPr>
            <a:r>
              <a:rPr lang="en-US" dirty="0" smtClean="0"/>
              <a:t>Unit testing is performed to test the individual units of the software</a:t>
            </a:r>
          </a:p>
          <a:p>
            <a:pPr>
              <a:buFontTx/>
              <a:buChar char="-"/>
            </a:pPr>
            <a:r>
              <a:rPr lang="en-US" dirty="0" smtClean="0"/>
              <a:t>Detecting errors at  unit level  is simple, easy and take less time</a:t>
            </a:r>
          </a:p>
          <a:p>
            <a:r>
              <a:rPr lang="en-US" b="1" dirty="0" smtClean="0"/>
              <a:t>Main points about Unit testing</a:t>
            </a:r>
          </a:p>
          <a:p>
            <a:pPr>
              <a:buFontTx/>
              <a:buChar char="-"/>
            </a:pPr>
            <a:r>
              <a:rPr lang="en-US" dirty="0" smtClean="0"/>
              <a:t>Each unit is tested in isolation from other parts of a program</a:t>
            </a:r>
          </a:p>
          <a:p>
            <a:pPr>
              <a:buFontTx/>
              <a:buChar char="-"/>
            </a:pPr>
            <a:r>
              <a:rPr lang="en-US" dirty="0" smtClean="0"/>
              <a:t>The developer them selves perform unit testing</a:t>
            </a:r>
          </a:p>
          <a:p>
            <a:pPr>
              <a:buFontTx/>
              <a:buChar char="-"/>
            </a:pPr>
            <a:r>
              <a:rPr lang="en-US" dirty="0" smtClean="0"/>
              <a:t>Unit testing makes use of white box testing</a:t>
            </a:r>
          </a:p>
          <a:p>
            <a:pPr>
              <a:buFontTx/>
              <a:buChar char="-"/>
            </a:pPr>
            <a:r>
              <a:rPr lang="en-US" dirty="0" smtClean="0"/>
              <a:t>Unit testing is used to verify the code produced during software coding and is responsible for assessing the correctness of a particular unit of source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After the completion of unit testing, integration testing begins</a:t>
            </a:r>
          </a:p>
          <a:p>
            <a:r>
              <a:rPr lang="en-US" dirty="0" smtClean="0"/>
              <a:t>In integration testing, the units validated during the unit testing are combined to form a subsystem</a:t>
            </a:r>
          </a:p>
          <a:p>
            <a:r>
              <a:rPr lang="en-US" dirty="0" smtClean="0"/>
              <a:t>The objective of integration testing is to take all the tested individual modules, integrate them, test them and develop the software, which is according to design specification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System testing </a:t>
            </a:r>
            <a:r>
              <a:rPr lang="en-US" b="1" dirty="0" smtClean="0"/>
              <a:t>means testing of entire software</a:t>
            </a:r>
          </a:p>
          <a:p>
            <a:r>
              <a:rPr lang="en-US" dirty="0" smtClean="0"/>
              <a:t>Software is </a:t>
            </a:r>
            <a:r>
              <a:rPr lang="en-US" b="1" dirty="0" smtClean="0"/>
              <a:t>integrated</a:t>
            </a:r>
            <a:r>
              <a:rPr lang="en-US" dirty="0" smtClean="0"/>
              <a:t> with other elements such as </a:t>
            </a:r>
            <a:r>
              <a:rPr lang="en-US" b="1" dirty="0" smtClean="0"/>
              <a:t>hardware, people, and database</a:t>
            </a:r>
            <a:r>
              <a:rPr lang="en-US" dirty="0" smtClean="0"/>
              <a:t> to form a computer based system. This system is then checked for errors using system testing</a:t>
            </a:r>
          </a:p>
          <a:p>
            <a:r>
              <a:rPr lang="en-US" b="1" dirty="0" smtClean="0"/>
              <a:t>System testing is defined as a testing conducted on a complete, integrated system to evaluate the system’s compliance (agreement) with its specified requirements’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system testing, the system is tested against non-functional requirements such as accuracy, reliability and speed</a:t>
            </a:r>
          </a:p>
          <a:p>
            <a:r>
              <a:rPr lang="en-US" dirty="0" smtClean="0"/>
              <a:t>The main purpose of system testing is to validate and verify the functional design specifications and to check how integrated modules work together</a:t>
            </a:r>
          </a:p>
          <a:p>
            <a:r>
              <a:rPr lang="en-US" dirty="0" smtClean="0"/>
              <a:t>System testing also evaluates the system’s interfaces to other applications and utilities as well as operating environment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System testing Includes the following types of testing:</a:t>
            </a:r>
          </a:p>
          <a:p>
            <a:pPr>
              <a:buFontTx/>
              <a:buChar char="-"/>
            </a:pPr>
            <a:r>
              <a:rPr lang="en-US" dirty="0" smtClean="0"/>
              <a:t>Recovery testing</a:t>
            </a:r>
          </a:p>
          <a:p>
            <a:pPr>
              <a:buFontTx/>
              <a:buChar char="-"/>
            </a:pPr>
            <a:r>
              <a:rPr lang="en-US" dirty="0" smtClean="0"/>
              <a:t>Security testing</a:t>
            </a:r>
          </a:p>
          <a:p>
            <a:pPr>
              <a:buFontTx/>
              <a:buChar char="-"/>
            </a:pPr>
            <a:r>
              <a:rPr lang="en-US" dirty="0" smtClean="0"/>
              <a:t>Stress testing</a:t>
            </a:r>
          </a:p>
          <a:p>
            <a:pPr>
              <a:buFontTx/>
              <a:buChar char="-"/>
            </a:pPr>
            <a:r>
              <a:rPr lang="en-US" dirty="0" smtClean="0"/>
              <a:t>Performance testing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6600" dirty="0" smtClean="0"/>
              <a:t>			Debugging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Debugging </a:t>
            </a:r>
            <a:r>
              <a:rPr lang="en-US" b="1" dirty="0" smtClean="0"/>
              <a:t>starts after</a:t>
            </a:r>
            <a:r>
              <a:rPr lang="en-US" dirty="0" smtClean="0"/>
              <a:t> successful complication of testing</a:t>
            </a:r>
          </a:p>
          <a:p>
            <a:r>
              <a:rPr lang="en-US" dirty="0" smtClean="0"/>
              <a:t>It is the process of </a:t>
            </a:r>
            <a:r>
              <a:rPr lang="en-US" b="1" dirty="0" smtClean="0"/>
              <a:t>analyzing and removing errors</a:t>
            </a:r>
            <a:r>
              <a:rPr lang="en-US" dirty="0" smtClean="0"/>
              <a:t> </a:t>
            </a:r>
          </a:p>
          <a:p>
            <a:r>
              <a:rPr lang="en-US" dirty="0" smtClean="0"/>
              <a:t>To performs debugging, debuggers (debugging tools) are used to reproduce the conditions in which failure occur</a:t>
            </a:r>
          </a:p>
          <a:p>
            <a:r>
              <a:rPr lang="en-US" dirty="0" smtClean="0"/>
              <a:t>Debuggers </a:t>
            </a:r>
            <a:r>
              <a:rPr lang="en-US" b="1" dirty="0" smtClean="0"/>
              <a:t>authorize</a:t>
            </a:r>
            <a:r>
              <a:rPr lang="en-US" dirty="0" smtClean="0"/>
              <a:t> programmers to execute programs step by step, to halt the program at any program statement and to set and examine program variables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Brute Force debugging </a:t>
            </a:r>
          </a:p>
          <a:p>
            <a:r>
              <a:rPr lang="en-US" dirty="0" smtClean="0"/>
              <a:t>Back Tracking</a:t>
            </a:r>
          </a:p>
          <a:p>
            <a:r>
              <a:rPr lang="en-US" dirty="0" smtClean="0"/>
              <a:t>Debugging by Deduction</a:t>
            </a:r>
          </a:p>
          <a:p>
            <a:r>
              <a:rPr lang="en-US" dirty="0" smtClean="0"/>
              <a:t>Cause Elimination debugging</a:t>
            </a:r>
          </a:p>
          <a:p>
            <a:r>
              <a:rPr lang="en-US" dirty="0" smtClean="0"/>
              <a:t>Debugging by testing</a:t>
            </a:r>
          </a:p>
          <a:p>
            <a:r>
              <a:rPr lang="en-US" dirty="0" smtClean="0"/>
              <a:t>Debugging by program slicing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</a:t>
            </a:r>
            <a:r>
              <a:rPr lang="en-GB" dirty="0" smtClean="0"/>
              <a:t>Testing </a:t>
            </a:r>
            <a:endParaRPr lang="en-GB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2362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4800" dirty="0" smtClean="0"/>
              <a:t>  Testing is the process of executing a program with the intention of finding errors</a:t>
            </a:r>
          </a:p>
          <a:p>
            <a:pPr>
              <a:buNone/>
            </a:pPr>
            <a:r>
              <a:rPr lang="en-US" sz="4800" dirty="0" smtClean="0"/>
              <a:t>                                           Myers 1979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Brute force debugging</a:t>
            </a:r>
            <a:r>
              <a:rPr lang="en-US" dirty="0" smtClean="0"/>
              <a:t>: in this technique, the </a:t>
            </a:r>
            <a:r>
              <a:rPr lang="en-US" b="1" dirty="0" smtClean="0"/>
              <a:t>program is loaded with print statement</a:t>
            </a:r>
            <a:r>
              <a:rPr lang="en-US" dirty="0" smtClean="0"/>
              <a:t> to print the intermediate value with the hope that some of the printed values will help to identify the statement with errors</a:t>
            </a:r>
          </a:p>
          <a:p>
            <a:r>
              <a:rPr lang="en-US" b="1" dirty="0" smtClean="0"/>
              <a:t>Back-tracking</a:t>
            </a:r>
            <a:r>
              <a:rPr lang="en-US" dirty="0" smtClean="0"/>
              <a:t>: in this technique, when an error has occurred, </a:t>
            </a:r>
            <a:r>
              <a:rPr lang="en-US" b="1" dirty="0" smtClean="0"/>
              <a:t>the source code is traced backward</a:t>
            </a:r>
            <a:r>
              <a:rPr lang="en-US" dirty="0" smtClean="0"/>
              <a:t> until the error is discovered</a:t>
            </a:r>
          </a:p>
          <a:p>
            <a:r>
              <a:rPr lang="en-US" b="1" dirty="0" smtClean="0"/>
              <a:t>Debugging by Deduction</a:t>
            </a:r>
            <a:r>
              <a:rPr lang="en-US" dirty="0" smtClean="0"/>
              <a:t>: In this technique the </a:t>
            </a:r>
            <a:r>
              <a:rPr lang="en-US" b="1" dirty="0" smtClean="0"/>
              <a:t>possible causes of errors are determined </a:t>
            </a:r>
            <a:r>
              <a:rPr lang="en-US" dirty="0" smtClean="0"/>
              <a:t>and then using the data each cause is analyzed and eliminated if it is found invalid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Debugging by testing</a:t>
            </a:r>
            <a:r>
              <a:rPr lang="en-US" dirty="0" smtClean="0"/>
              <a:t>: In this technique </a:t>
            </a:r>
            <a:r>
              <a:rPr lang="en-US" b="1" dirty="0" smtClean="0"/>
              <a:t>test cases are used to detect and eliminate</a:t>
            </a:r>
            <a:r>
              <a:rPr lang="en-US" dirty="0" smtClean="0"/>
              <a:t> the errors</a:t>
            </a:r>
            <a:endParaRPr lang="en-US" b="1" dirty="0" smtClean="0"/>
          </a:p>
          <a:p>
            <a:r>
              <a:rPr lang="en-US" b="1" dirty="0" smtClean="0"/>
              <a:t>Debugging by program Slicing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800" b="1" dirty="0" smtClean="0"/>
              <a:t>Computer Aided Software Engineering (CASE)Tools</a:t>
            </a:r>
            <a:endParaRPr 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Computer Aided Software Engineering (CASE) Tools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CASE tool is a generic term used to denote </a:t>
            </a:r>
            <a:r>
              <a:rPr lang="en-US" b="1" dirty="0" smtClean="0"/>
              <a:t>any form of automated support</a:t>
            </a:r>
            <a:r>
              <a:rPr lang="en-US" dirty="0" smtClean="0"/>
              <a:t> associated with software development in software engineering</a:t>
            </a:r>
          </a:p>
          <a:p>
            <a:r>
              <a:rPr lang="en-US" dirty="0" smtClean="0"/>
              <a:t>CASE tools helps in the synthesis (elicitation), analysis, modeling and documentation of the software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CASE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productivity</a:t>
            </a:r>
          </a:p>
          <a:p>
            <a:r>
              <a:rPr lang="en-US" dirty="0" smtClean="0"/>
              <a:t>Better quality software at low cost</a:t>
            </a:r>
          </a:p>
          <a:p>
            <a:r>
              <a:rPr lang="en-US" dirty="0" smtClean="0"/>
              <a:t>Translation of user needs into software requirements</a:t>
            </a:r>
          </a:p>
          <a:p>
            <a:r>
              <a:rPr lang="en-US" dirty="0" smtClean="0"/>
              <a:t>Transformation of software requirements  into design specifications</a:t>
            </a:r>
          </a:p>
          <a:p>
            <a:r>
              <a:rPr lang="en-US" dirty="0" smtClean="0"/>
              <a:t>Implementation of design into code</a:t>
            </a:r>
          </a:p>
          <a:p>
            <a:r>
              <a:rPr lang="en-US" dirty="0" smtClean="0"/>
              <a:t>Testing of the code for operational use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CASE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Upper CASE tools (Front-end CASE tool)</a:t>
            </a:r>
          </a:p>
          <a:p>
            <a:r>
              <a:rPr lang="en-US" dirty="0" smtClean="0"/>
              <a:t>Lower CASE tools (Back-end CASE tools)</a:t>
            </a:r>
          </a:p>
          <a:p>
            <a:r>
              <a:rPr lang="en-US" dirty="0" smtClean="0"/>
              <a:t>Integrated CASE Tools</a:t>
            </a:r>
          </a:p>
          <a:p>
            <a:r>
              <a:rPr lang="en-US" dirty="0" smtClean="0"/>
              <a:t>Cross Life cycle</a:t>
            </a:r>
          </a:p>
          <a:p>
            <a:pPr>
              <a:buNone/>
            </a:pPr>
            <a:r>
              <a:rPr lang="en-US" b="1" dirty="0" smtClean="0"/>
              <a:t>Upper CASE</a:t>
            </a:r>
            <a:r>
              <a:rPr lang="en-US" dirty="0" smtClean="0"/>
              <a:t> tools </a:t>
            </a:r>
            <a:r>
              <a:rPr lang="en-US" b="1" dirty="0" smtClean="0"/>
              <a:t>automated the early stages</a:t>
            </a:r>
            <a:r>
              <a:rPr lang="en-US" dirty="0" smtClean="0"/>
              <a:t> of the system development life cycle such as </a:t>
            </a:r>
            <a:r>
              <a:rPr lang="en-US" b="1" dirty="0" smtClean="0"/>
              <a:t>system planning, system analysis </a:t>
            </a:r>
            <a:r>
              <a:rPr lang="en-US" dirty="0" smtClean="0"/>
              <a:t>and general system design</a:t>
            </a:r>
          </a:p>
          <a:p>
            <a:pPr>
              <a:buNone/>
            </a:pPr>
            <a:r>
              <a:rPr lang="en-US" b="1" dirty="0" smtClean="0"/>
              <a:t>Lower CASE</a:t>
            </a:r>
            <a:r>
              <a:rPr lang="en-US" dirty="0" smtClean="0"/>
              <a:t> tools are designed to </a:t>
            </a:r>
            <a:r>
              <a:rPr lang="en-US" b="1" dirty="0" smtClean="0"/>
              <a:t>support the system implementation and operation phase</a:t>
            </a:r>
            <a:r>
              <a:rPr lang="en-US" dirty="0" smtClean="0"/>
              <a:t> of system development life cycle.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Integrated CASE</a:t>
            </a:r>
            <a:r>
              <a:rPr lang="en-US" dirty="0" smtClean="0"/>
              <a:t> Tools are designed to </a:t>
            </a:r>
            <a:r>
              <a:rPr lang="en-US" b="1" dirty="0" smtClean="0"/>
              <a:t>support activities across multiple phases of system</a:t>
            </a:r>
            <a:r>
              <a:rPr lang="en-US" dirty="0" smtClean="0"/>
              <a:t> development. It contains  both upper case and lower case tools in tool set</a:t>
            </a:r>
          </a:p>
          <a:p>
            <a:pPr>
              <a:buNone/>
            </a:pPr>
            <a:r>
              <a:rPr lang="en-US" b="1" dirty="0" smtClean="0"/>
              <a:t>Cross life cycle CASE</a:t>
            </a:r>
            <a:r>
              <a:rPr lang="en-US" dirty="0" smtClean="0"/>
              <a:t> tools </a:t>
            </a:r>
            <a:r>
              <a:rPr lang="en-US" b="1" dirty="0" smtClean="0"/>
              <a:t>support the entire life cycle</a:t>
            </a:r>
            <a:r>
              <a:rPr lang="en-US" dirty="0" smtClean="0"/>
              <a:t>. These includes project management and estimation of cost etc that help plan, schedule and manage project and resources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6000" dirty="0" smtClean="0"/>
              <a:t>Software Reuse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reuse is defined as  the </a:t>
            </a:r>
            <a:r>
              <a:rPr lang="en-US" b="1" dirty="0" smtClean="0"/>
              <a:t>systematic process</a:t>
            </a:r>
            <a:r>
              <a:rPr lang="en-US" dirty="0" smtClean="0"/>
              <a:t> of developing software from a </a:t>
            </a:r>
            <a:r>
              <a:rPr lang="en-US" b="1" dirty="0" smtClean="0"/>
              <a:t>stock of building blocks</a:t>
            </a:r>
            <a:r>
              <a:rPr lang="en-US" dirty="0" smtClean="0"/>
              <a:t> so that similarities in requirements and/or architecture between applications can be </a:t>
            </a:r>
            <a:r>
              <a:rPr lang="en-US" b="1" dirty="0" smtClean="0"/>
              <a:t>exploited</a:t>
            </a:r>
            <a:r>
              <a:rPr lang="en-US" dirty="0" smtClean="0"/>
              <a:t> to achieve </a:t>
            </a:r>
            <a:r>
              <a:rPr lang="en-US" b="1" dirty="0" smtClean="0"/>
              <a:t>substantial benefits</a:t>
            </a:r>
            <a:r>
              <a:rPr lang="en-US" dirty="0" smtClean="0"/>
              <a:t> in productivity, quality and business performance.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productivity</a:t>
            </a:r>
          </a:p>
          <a:p>
            <a:r>
              <a:rPr lang="en-US" dirty="0" smtClean="0"/>
              <a:t>Reduce risk</a:t>
            </a:r>
          </a:p>
          <a:p>
            <a:r>
              <a:rPr lang="en-US" dirty="0" smtClean="0"/>
              <a:t>Shorten time to market</a:t>
            </a:r>
          </a:p>
          <a:p>
            <a:r>
              <a:rPr lang="en-US" dirty="0" smtClean="0"/>
              <a:t>Improve software quality</a:t>
            </a:r>
          </a:p>
          <a:p>
            <a:r>
              <a:rPr lang="en-US" dirty="0" smtClean="0"/>
              <a:t>Provide consistency and interoperability across product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</a:t>
            </a:r>
            <a:r>
              <a:rPr lang="en-US" dirty="0" smtClean="0"/>
              <a:t>is the process of establishing confidence that a program or system does what it is supposed to</a:t>
            </a:r>
            <a:r>
              <a:rPr lang="en-US" dirty="0" smtClean="0"/>
              <a:t>.</a:t>
            </a:r>
            <a:r>
              <a:rPr lang="en-US" dirty="0" smtClean="0"/>
              <a:t>	by </a:t>
            </a:r>
            <a:r>
              <a:rPr lang="en-US" dirty="0" err="1" smtClean="0"/>
              <a:t>Hetzel</a:t>
            </a:r>
            <a:r>
              <a:rPr lang="en-US" dirty="0" smtClean="0"/>
              <a:t> 1973</a:t>
            </a:r>
          </a:p>
          <a:p>
            <a:endParaRPr lang="en-US" dirty="0" smtClean="0"/>
          </a:p>
          <a:p>
            <a:r>
              <a:rPr lang="en-US" dirty="0" smtClean="0"/>
              <a:t>Testing </a:t>
            </a:r>
            <a:r>
              <a:rPr lang="en-US" dirty="0" smtClean="0"/>
              <a:t>can show the presence of bugs but never their absence</a:t>
            </a:r>
            <a:r>
              <a:rPr lang="en-US" dirty="0" smtClean="0"/>
              <a:t>.    by </a:t>
            </a:r>
            <a:r>
              <a:rPr lang="en-US" dirty="0" err="1" smtClean="0"/>
              <a:t>Dijkstra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6600" b="1" dirty="0" smtClean="0"/>
              <a:t>Software Safety</a:t>
            </a:r>
            <a:endParaRPr lang="en-US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safety is a software quality assurance activity that focus on the identification and assessment of hazards (risks) or potential hazards related to the use of software in a particular context.</a:t>
            </a:r>
          </a:p>
          <a:p>
            <a:r>
              <a:rPr lang="en-US" dirty="0" smtClean="0"/>
              <a:t>A modeling and analysis process is conducted to identify hazards and categorize them by criticality and risk.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&amp;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Verification: “Are we building the product right?”</a:t>
            </a:r>
          </a:p>
          <a:p>
            <a:r>
              <a:rPr lang="en-US" sz="2800" dirty="0" smtClean="0"/>
              <a:t>Validation: “Are we building the right product?”</a:t>
            </a:r>
          </a:p>
          <a:p>
            <a:pPr>
              <a:buNone/>
            </a:pPr>
            <a:r>
              <a:rPr lang="en-US" dirty="0" smtClean="0"/>
              <a:t>							Boehm(81)</a:t>
            </a:r>
          </a:p>
          <a:p>
            <a:pPr>
              <a:buNone/>
            </a:pPr>
            <a:r>
              <a:rPr lang="en-US" dirty="0" smtClean="0"/>
              <a:t>- Verification refers to the process of ensuring that the software is developed according to its </a:t>
            </a:r>
            <a:r>
              <a:rPr lang="en-US" b="1" dirty="0" smtClean="0"/>
              <a:t>specification </a:t>
            </a:r>
          </a:p>
          <a:p>
            <a:pPr>
              <a:buNone/>
            </a:pPr>
            <a:r>
              <a:rPr lang="en-US" dirty="0" smtClean="0"/>
              <a:t>-Validation refers to the process of checking that the developed software </a:t>
            </a:r>
            <a:r>
              <a:rPr lang="en-US" b="1" dirty="0" smtClean="0"/>
              <a:t>meets the requirement</a:t>
            </a:r>
            <a:r>
              <a:rPr lang="en-US" dirty="0" smtClean="0"/>
              <a:t>  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</a:t>
            </a:r>
            <a:r>
              <a:rPr lang="en-US" dirty="0" smtClean="0"/>
              <a:t>Goals </a:t>
            </a:r>
            <a:r>
              <a:rPr lang="en-US" dirty="0" smtClean="0"/>
              <a:t>of Software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out the </a:t>
            </a:r>
            <a:r>
              <a:rPr lang="en-US" b="1" dirty="0" smtClean="0"/>
              <a:t>errors</a:t>
            </a:r>
            <a:r>
              <a:rPr lang="en-US" dirty="0" smtClean="0"/>
              <a:t> (defects) in the software, including errors in:</a:t>
            </a:r>
            <a:br>
              <a:rPr lang="en-US" dirty="0" smtClean="0"/>
            </a:br>
            <a:r>
              <a:rPr lang="en-US" dirty="0" smtClean="0"/>
              <a:t>- requirements from requirement analysis</a:t>
            </a:r>
            <a:br>
              <a:rPr lang="en-US" dirty="0" smtClean="0"/>
            </a:br>
            <a:r>
              <a:rPr lang="en-US" dirty="0" smtClean="0"/>
              <a:t>- design documented in design specifications</a:t>
            </a:r>
            <a:br>
              <a:rPr lang="en-US" dirty="0" smtClean="0"/>
            </a:br>
            <a:r>
              <a:rPr lang="en-US" dirty="0" smtClean="0"/>
              <a:t>- coding (implementation)</a:t>
            </a:r>
            <a:br>
              <a:rPr lang="en-US" dirty="0" smtClean="0"/>
            </a:br>
            <a:r>
              <a:rPr lang="en-US" dirty="0" smtClean="0"/>
              <a:t>- system resources and system environment</a:t>
            </a:r>
            <a:br>
              <a:rPr lang="en-US" dirty="0" smtClean="0"/>
            </a:br>
            <a:r>
              <a:rPr lang="en-US" dirty="0" smtClean="0"/>
              <a:t>- hardware problems and their interfaces to   </a:t>
            </a:r>
          </a:p>
          <a:p>
            <a:pPr>
              <a:buNone/>
            </a:pPr>
            <a:r>
              <a:rPr lang="en-US" dirty="0" smtClean="0"/>
              <a:t>        software</a:t>
            </a:r>
            <a:endParaRPr lang="en-US" sz="6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purpose of testing is to detect</a:t>
            </a:r>
          </a:p>
          <a:p>
            <a:pPr>
              <a:buFontTx/>
              <a:buChar char="-"/>
            </a:pPr>
            <a:r>
              <a:rPr lang="en-US" b="1" dirty="0" smtClean="0"/>
              <a:t>Bugs</a:t>
            </a:r>
            <a:r>
              <a:rPr lang="en-US" dirty="0" smtClean="0"/>
              <a:t> : logical mistake done of software developer while writing code</a:t>
            </a:r>
          </a:p>
          <a:p>
            <a:pPr>
              <a:buFontTx/>
              <a:buChar char="-"/>
            </a:pPr>
            <a:r>
              <a:rPr lang="en-US" b="1" dirty="0" smtClean="0"/>
              <a:t>Errors</a:t>
            </a:r>
            <a:r>
              <a:rPr lang="en-US" dirty="0" smtClean="0"/>
              <a:t>: difference between the output produced and output desired by the user</a:t>
            </a:r>
          </a:p>
          <a:p>
            <a:pPr>
              <a:buFontTx/>
              <a:buChar char="-"/>
            </a:pPr>
            <a:r>
              <a:rPr lang="en-US" b="1" dirty="0" smtClean="0"/>
              <a:t>Faults</a:t>
            </a:r>
            <a:r>
              <a:rPr lang="en-US" dirty="0" smtClean="0"/>
              <a:t>: Condition that leads malfunctioning of the software (reasons are change in design, architecture, code etc) </a:t>
            </a:r>
          </a:p>
          <a:p>
            <a:pPr>
              <a:buFontTx/>
              <a:buChar char="-"/>
            </a:pPr>
            <a:r>
              <a:rPr lang="en-US" b="1" dirty="0" smtClean="0"/>
              <a:t>Failure</a:t>
            </a:r>
            <a:r>
              <a:rPr lang="en-US" dirty="0" smtClean="0"/>
              <a:t>: State in which software is unable to perform a function according to user requirement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</a:t>
            </a:r>
            <a:r>
              <a:rPr lang="en-US" dirty="0" smtClean="0"/>
              <a:t>Software </a:t>
            </a:r>
            <a:r>
              <a:rPr lang="en-US" dirty="0" smtClean="0"/>
              <a:t>T</a:t>
            </a:r>
            <a:r>
              <a:rPr lang="en-US" dirty="0" smtClean="0"/>
              <a:t>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Testing should be done on </a:t>
            </a:r>
            <a:r>
              <a:rPr lang="en-US" b="1" dirty="0" smtClean="0"/>
              <a:t>user requirements</a:t>
            </a:r>
          </a:p>
          <a:p>
            <a:r>
              <a:rPr lang="en-US" dirty="0" smtClean="0"/>
              <a:t>Testing </a:t>
            </a:r>
            <a:r>
              <a:rPr lang="en-US" b="1" dirty="0" smtClean="0"/>
              <a:t>time and resources </a:t>
            </a:r>
            <a:r>
              <a:rPr lang="en-US" dirty="0" smtClean="0"/>
              <a:t>should be </a:t>
            </a:r>
            <a:r>
              <a:rPr lang="en-US" b="1" dirty="0" smtClean="0"/>
              <a:t>limited</a:t>
            </a:r>
          </a:p>
          <a:p>
            <a:r>
              <a:rPr lang="en-US" dirty="0" smtClean="0"/>
              <a:t>Use </a:t>
            </a:r>
            <a:r>
              <a:rPr lang="en-US" b="1" dirty="0" smtClean="0"/>
              <a:t>effective resources</a:t>
            </a:r>
            <a:r>
              <a:rPr lang="en-US" dirty="0" smtClean="0"/>
              <a:t> to test</a:t>
            </a:r>
          </a:p>
          <a:p>
            <a:r>
              <a:rPr lang="en-US" b="1" dirty="0" smtClean="0"/>
              <a:t>Test planning</a:t>
            </a:r>
            <a:r>
              <a:rPr lang="en-US" dirty="0" smtClean="0"/>
              <a:t> should be done </a:t>
            </a:r>
            <a:r>
              <a:rPr lang="en-US" b="1" dirty="0" smtClean="0"/>
              <a:t>early</a:t>
            </a:r>
          </a:p>
          <a:p>
            <a:r>
              <a:rPr lang="en-US" b="1" dirty="0" smtClean="0"/>
              <a:t>Test for invalid</a:t>
            </a:r>
            <a:r>
              <a:rPr lang="en-US" dirty="0" smtClean="0"/>
              <a:t> and </a:t>
            </a:r>
            <a:r>
              <a:rPr lang="en-US" b="1" dirty="0" smtClean="0"/>
              <a:t>unexpected input conditions </a:t>
            </a:r>
            <a:r>
              <a:rPr lang="en-US" dirty="0" smtClean="0"/>
              <a:t>as well as valid conditions</a:t>
            </a:r>
          </a:p>
          <a:p>
            <a:r>
              <a:rPr lang="en-US" b="1" dirty="0" smtClean="0"/>
              <a:t>Testing </a:t>
            </a:r>
            <a:r>
              <a:rPr lang="en-US" dirty="0" smtClean="0"/>
              <a:t>should </a:t>
            </a:r>
            <a:r>
              <a:rPr lang="en-US" b="1" dirty="0" smtClean="0"/>
              <a:t>begin at module level</a:t>
            </a:r>
          </a:p>
          <a:p>
            <a:r>
              <a:rPr lang="en-US" b="1" dirty="0" smtClean="0"/>
              <a:t>Tester</a:t>
            </a:r>
            <a:r>
              <a:rPr lang="en-US" dirty="0" smtClean="0"/>
              <a:t> should be </a:t>
            </a:r>
            <a:r>
              <a:rPr lang="en-US" b="1" dirty="0" smtClean="0"/>
              <a:t>other than software developer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Structural testing/white box testing</a:t>
            </a:r>
          </a:p>
          <a:p>
            <a:pPr>
              <a:buFontTx/>
              <a:buChar char="-"/>
            </a:pPr>
            <a:r>
              <a:rPr lang="en-US" dirty="0" smtClean="0"/>
              <a:t>Check the </a:t>
            </a:r>
            <a:r>
              <a:rPr lang="en-US" b="1" dirty="0" smtClean="0"/>
              <a:t>program internals</a:t>
            </a:r>
          </a:p>
          <a:p>
            <a:pPr>
              <a:buFontTx/>
              <a:buChar char="-"/>
            </a:pPr>
            <a:r>
              <a:rPr lang="en-US" dirty="0" smtClean="0"/>
              <a:t>Require </a:t>
            </a:r>
            <a:r>
              <a:rPr lang="en-US" b="1" dirty="0" smtClean="0"/>
              <a:t>complete knowledge</a:t>
            </a:r>
            <a:r>
              <a:rPr lang="en-US" dirty="0" smtClean="0"/>
              <a:t> of the program code and the purpose for which it is developed</a:t>
            </a:r>
          </a:p>
          <a:p>
            <a:pPr>
              <a:buFontTx/>
              <a:buChar char="-"/>
            </a:pPr>
            <a:r>
              <a:rPr lang="en-US" b="1" dirty="0" smtClean="0"/>
              <a:t>White box testing test the following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All </a:t>
            </a:r>
            <a:r>
              <a:rPr lang="en-US" b="1" dirty="0" smtClean="0"/>
              <a:t>independent path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All </a:t>
            </a:r>
            <a:r>
              <a:rPr lang="en-US" b="1" dirty="0" smtClean="0"/>
              <a:t>loops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All </a:t>
            </a:r>
            <a:r>
              <a:rPr lang="en-US" b="1" dirty="0" smtClean="0"/>
              <a:t>internal data structure</a:t>
            </a:r>
          </a:p>
          <a:p>
            <a:pPr>
              <a:buFont typeface="Arial" charset="0"/>
              <a:buChar char="•"/>
            </a:pPr>
            <a:r>
              <a:rPr lang="en-US" b="1" dirty="0" smtClean="0"/>
              <a:t>All segment</a:t>
            </a:r>
            <a:r>
              <a:rPr lang="en-US" dirty="0" smtClean="0"/>
              <a:t> present between the control structure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Each branch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</a:t>
            </a:r>
            <a:r>
              <a:rPr lang="en-US" dirty="0" smtClean="0"/>
              <a:t>Testing </a:t>
            </a:r>
            <a:r>
              <a:rPr lang="en-US" dirty="0" smtClean="0"/>
              <a:t>or Black box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 the </a:t>
            </a:r>
            <a:r>
              <a:rPr lang="en-US" b="1" dirty="0" smtClean="0"/>
              <a:t>functional requirements </a:t>
            </a:r>
            <a:r>
              <a:rPr lang="en-US" dirty="0" smtClean="0"/>
              <a:t>and examine the </a:t>
            </a:r>
            <a:r>
              <a:rPr lang="en-US" b="1" dirty="0" smtClean="0"/>
              <a:t>input and output data</a:t>
            </a:r>
            <a:r>
              <a:rPr lang="en-US" dirty="0" smtClean="0"/>
              <a:t> </a:t>
            </a:r>
          </a:p>
          <a:p>
            <a:r>
              <a:rPr lang="en-US" dirty="0" smtClean="0"/>
              <a:t>Functionality is examined by observing the output to corresponding input</a:t>
            </a:r>
          </a:p>
          <a:p>
            <a:r>
              <a:rPr lang="en-US" dirty="0" smtClean="0"/>
              <a:t>During black box testing the tester should know the legal input and expected output but not how the program actually arrived at these 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31</Pages>
  <Paragraphs>158</Paragraphs>
  <Words>1186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shikka</dc:creator>
  <cp:lastModifiedBy>Polaris Office</cp:lastModifiedBy>
  <dc:title>RDBMS</dc:title>
  <dcterms:modified xsi:type="dcterms:W3CDTF">2020-03-18T16:22:42Z</dcterms:modified>
</cp:coreProperties>
</file>