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8" r:id="rId33"/>
    <p:sldId id="299" r:id="rId34"/>
    <p:sldId id="300" r:id="rId35"/>
    <p:sldId id="320" r:id="rId36"/>
    <p:sldId id="321" r:id="rId37"/>
    <p:sldId id="322" r:id="rId38"/>
    <p:sldId id="323" r:id="rId39"/>
    <p:sldId id="32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330" y="207391"/>
            <a:ext cx="730630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392681"/>
            <a:ext cx="8072120" cy="420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94" y="478663"/>
            <a:ext cx="1922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Ban</a:t>
            </a:r>
            <a:r>
              <a:rPr sz="4400" b="0" spc="5" dirty="0">
                <a:latin typeface="Times New Roman"/>
                <a:cs typeface="Times New Roman"/>
              </a:rPr>
              <a:t>k</a:t>
            </a:r>
            <a:r>
              <a:rPr sz="4400" b="0" dirty="0">
                <a:latin typeface="Times New Roman"/>
                <a:cs typeface="Times New Roman"/>
              </a:rPr>
              <a:t>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4368"/>
            <a:ext cx="8074025" cy="424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 algn="just">
              <a:lnSpc>
                <a:spcPct val="1403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Banking Regulation </a:t>
            </a:r>
            <a:r>
              <a:rPr sz="2800" spc="-10" dirty="0">
                <a:latin typeface="Times New Roman"/>
                <a:cs typeface="Times New Roman"/>
              </a:rPr>
              <a:t>Act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India, </a:t>
            </a:r>
            <a:r>
              <a:rPr sz="2800" spc="-5" dirty="0">
                <a:latin typeface="Times New Roman"/>
                <a:cs typeface="Times New Roman"/>
              </a:rPr>
              <a:t>1949 defines  Banking </a:t>
            </a:r>
            <a:r>
              <a:rPr sz="2800" spc="-1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“accepting, </a:t>
            </a:r>
            <a:r>
              <a:rPr sz="2800" dirty="0">
                <a:latin typeface="Times New Roman"/>
                <a:cs typeface="Times New Roman"/>
              </a:rPr>
              <a:t>for the purpose of </a:t>
            </a:r>
            <a:r>
              <a:rPr sz="2800" spc="-5" dirty="0">
                <a:latin typeface="Times New Roman"/>
                <a:cs typeface="Times New Roman"/>
              </a:rPr>
              <a:t>lending </a:t>
            </a:r>
            <a:r>
              <a:rPr sz="2800" dirty="0">
                <a:latin typeface="Times New Roman"/>
                <a:cs typeface="Times New Roman"/>
              </a:rPr>
              <a:t>or of  </a:t>
            </a:r>
            <a:r>
              <a:rPr sz="2800" spc="-5" dirty="0">
                <a:latin typeface="Times New Roman"/>
                <a:cs typeface="Times New Roman"/>
              </a:rPr>
              <a:t>investment </a:t>
            </a:r>
            <a:r>
              <a:rPr sz="2800" dirty="0">
                <a:latin typeface="Times New Roman"/>
                <a:cs typeface="Times New Roman"/>
              </a:rPr>
              <a:t>of deposits </a:t>
            </a:r>
            <a:r>
              <a:rPr sz="2800" spc="-5" dirty="0">
                <a:latin typeface="Times New Roman"/>
                <a:cs typeface="Times New Roman"/>
              </a:rPr>
              <a:t>of money from the </a:t>
            </a:r>
            <a:r>
              <a:rPr sz="2800" dirty="0">
                <a:latin typeface="Times New Roman"/>
                <a:cs typeface="Times New Roman"/>
              </a:rPr>
              <a:t>public,  </a:t>
            </a:r>
            <a:r>
              <a:rPr sz="2800" spc="-5" dirty="0">
                <a:latin typeface="Times New Roman"/>
                <a:cs typeface="Times New Roman"/>
              </a:rPr>
              <a:t>repayable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demand </a:t>
            </a:r>
            <a:r>
              <a:rPr sz="2800" dirty="0">
                <a:latin typeface="Times New Roman"/>
                <a:cs typeface="Times New Roman"/>
              </a:rPr>
              <a:t>or otherwise or </a:t>
            </a:r>
            <a:r>
              <a:rPr sz="2800" spc="-5" dirty="0">
                <a:latin typeface="Times New Roman"/>
                <a:cs typeface="Times New Roman"/>
              </a:rPr>
              <a:t>withdrawable </a:t>
            </a:r>
            <a:r>
              <a:rPr sz="2800" spc="-15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cheque, draft </a:t>
            </a:r>
            <a:r>
              <a:rPr sz="2800" dirty="0">
                <a:latin typeface="Times New Roman"/>
                <a:cs typeface="Times New Roman"/>
              </a:rPr>
              <a:t>order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otherwise.” The Reserve Bank </a:t>
            </a:r>
            <a:r>
              <a:rPr sz="2800" dirty="0">
                <a:latin typeface="Times New Roman"/>
                <a:cs typeface="Times New Roman"/>
              </a:rPr>
              <a:t>of  India </a:t>
            </a:r>
            <a:r>
              <a:rPr sz="2800" spc="-5" dirty="0">
                <a:latin typeface="Times New Roman"/>
                <a:cs typeface="Times New Roman"/>
              </a:rPr>
              <a:t>Act, </a:t>
            </a:r>
            <a:r>
              <a:rPr sz="2800" dirty="0">
                <a:latin typeface="Times New Roman"/>
                <a:cs typeface="Times New Roman"/>
              </a:rPr>
              <a:t>1934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the Banking Regulation Act, </a:t>
            </a:r>
            <a:r>
              <a:rPr sz="2800" dirty="0">
                <a:latin typeface="Times New Roman"/>
                <a:cs typeface="Times New Roman"/>
              </a:rPr>
              <a:t>1949,  </a:t>
            </a:r>
            <a:r>
              <a:rPr sz="2800" spc="-5" dirty="0">
                <a:latin typeface="Times New Roman"/>
                <a:cs typeface="Times New Roman"/>
              </a:rPr>
              <a:t>govern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banking operations 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India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6133" y="252730"/>
            <a:ext cx="395160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dirty="0">
                <a:latin typeface="Times New Roman"/>
                <a:cs typeface="Times New Roman"/>
              </a:rPr>
              <a:t>Development</a:t>
            </a:r>
            <a:r>
              <a:rPr sz="3800" b="0" spc="-110" dirty="0">
                <a:latin typeface="Times New Roman"/>
                <a:cs typeface="Times New Roman"/>
              </a:rPr>
              <a:t> </a:t>
            </a:r>
            <a:r>
              <a:rPr sz="3800" b="0" dirty="0">
                <a:latin typeface="Times New Roman"/>
                <a:cs typeface="Times New Roman"/>
              </a:rPr>
              <a:t>Banks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69010"/>
            <a:ext cx="8046720" cy="52317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31115" indent="-343535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 development bank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be defined as a financial  institution concerned with </a:t>
            </a:r>
            <a:r>
              <a:rPr sz="2800" dirty="0">
                <a:latin typeface="Times New Roman"/>
                <a:cs typeface="Times New Roman"/>
              </a:rPr>
              <a:t>providing </a:t>
            </a:r>
            <a:r>
              <a:rPr sz="2800" spc="-5" dirty="0">
                <a:latin typeface="Times New Roman"/>
                <a:cs typeface="Times New Roman"/>
              </a:rPr>
              <a:t>all types of  financial assistance to </a:t>
            </a:r>
            <a:r>
              <a:rPr sz="2800" dirty="0">
                <a:latin typeface="Times New Roman"/>
                <a:cs typeface="Times New Roman"/>
              </a:rPr>
              <a:t>business units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form </a:t>
            </a:r>
            <a:r>
              <a:rPr sz="2800" spc="-5" dirty="0">
                <a:latin typeface="Times New Roman"/>
                <a:cs typeface="Times New Roman"/>
              </a:rPr>
              <a:t>of  loans, underwriting, investment and guarantee  operations and promotional activities-economic  development in general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industrial </a:t>
            </a:r>
            <a:r>
              <a:rPr sz="2800" spc="-5" dirty="0">
                <a:latin typeface="Times New Roman"/>
                <a:cs typeface="Times New Roman"/>
              </a:rPr>
              <a:t>development in  particular</a:t>
            </a:r>
            <a:endParaRPr sz="2800">
              <a:latin typeface="Times New Roman"/>
              <a:cs typeface="Times New Roman"/>
            </a:endParaRPr>
          </a:p>
          <a:p>
            <a:pPr marL="355600" marR="454025" indent="-343535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 development bank is basically a term lending  institution. It is a multipurpose financial institution  with a </a:t>
            </a:r>
            <a:r>
              <a:rPr sz="2800" dirty="0">
                <a:latin typeface="Times New Roman"/>
                <a:cs typeface="Times New Roman"/>
              </a:rPr>
              <a:t>broad </a:t>
            </a:r>
            <a:r>
              <a:rPr sz="2800" spc="-5" dirty="0">
                <a:latin typeface="Times New Roman"/>
                <a:cs typeface="Times New Roman"/>
              </a:rPr>
              <a:t>development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outlook.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02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industrial </a:t>
            </a:r>
            <a:r>
              <a:rPr sz="2800" spc="-5" dirty="0">
                <a:latin typeface="Times New Roman"/>
                <a:cs typeface="Times New Roman"/>
              </a:rPr>
              <a:t>finance corporation of </a:t>
            </a:r>
            <a:r>
              <a:rPr sz="2800" dirty="0">
                <a:latin typeface="Times New Roman"/>
                <a:cs typeface="Times New Roman"/>
              </a:rPr>
              <a:t>India, the </a:t>
            </a:r>
            <a:r>
              <a:rPr sz="2800" spc="-5" dirty="0">
                <a:latin typeface="Times New Roman"/>
                <a:cs typeface="Times New Roman"/>
              </a:rPr>
              <a:t>first  development bank </a:t>
            </a:r>
            <a:r>
              <a:rPr sz="2800" spc="-10" dirty="0">
                <a:latin typeface="Times New Roman"/>
                <a:cs typeface="Times New Roman"/>
              </a:rPr>
              <a:t>was </a:t>
            </a:r>
            <a:r>
              <a:rPr sz="2800" spc="-5" dirty="0">
                <a:latin typeface="Times New Roman"/>
                <a:cs typeface="Times New Roman"/>
              </a:rPr>
              <a:t>established in </a:t>
            </a:r>
            <a:r>
              <a:rPr sz="2800" dirty="0">
                <a:latin typeface="Times New Roman"/>
                <a:cs typeface="Times New Roman"/>
              </a:rPr>
              <a:t>1948.  </a:t>
            </a:r>
            <a:r>
              <a:rPr sz="2800" spc="-5" dirty="0">
                <a:latin typeface="Times New Roman"/>
                <a:cs typeface="Times New Roman"/>
              </a:rPr>
              <a:t>Subsequently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other institutions were </a:t>
            </a:r>
            <a:r>
              <a:rPr sz="2800" spc="5" dirty="0">
                <a:latin typeface="Times New Roman"/>
                <a:cs typeface="Times New Roman"/>
              </a:rPr>
              <a:t>set-up.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6133591"/>
            <a:ext cx="3306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IDBI, IFCI, SIDBI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213" y="527431"/>
            <a:ext cx="64960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0" dirty="0">
                <a:latin typeface="Times New Roman"/>
                <a:cs typeface="Times New Roman"/>
              </a:rPr>
              <a:t>Functions of Development</a:t>
            </a:r>
            <a:r>
              <a:rPr sz="3800" b="0" spc="-145" dirty="0">
                <a:latin typeface="Times New Roman"/>
                <a:cs typeface="Times New Roman"/>
              </a:rPr>
              <a:t> </a:t>
            </a:r>
            <a:r>
              <a:rPr sz="3800" b="0" dirty="0">
                <a:latin typeface="Times New Roman"/>
                <a:cs typeface="Times New Roman"/>
              </a:rPr>
              <a:t>Banks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69770"/>
            <a:ext cx="6363970" cy="37826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Fostering industrial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growth</a:t>
            </a:r>
            <a:endParaRPr sz="3200">
              <a:latin typeface="Times New Roman"/>
              <a:cs typeface="Times New Roman"/>
            </a:endParaRPr>
          </a:p>
          <a:p>
            <a:pPr marL="457834" indent="-44577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457834" algn="l"/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Providing Long term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assistant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Balanced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Providing Promotional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Infrastructure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building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Entrepreneur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Fulfilling </a:t>
            </a:r>
            <a:r>
              <a:rPr sz="3200" dirty="0">
                <a:latin typeface="Times New Roman"/>
                <a:cs typeface="Times New Roman"/>
              </a:rPr>
              <a:t>Socio economic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objectives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3566" y="255524"/>
            <a:ext cx="40468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Investment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Banks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97610"/>
            <a:ext cx="8456295" cy="40722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Meaning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dirty="0">
                <a:latin typeface="Times New Roman"/>
                <a:cs typeface="Times New Roman"/>
              </a:rPr>
              <a:t>Financial </a:t>
            </a:r>
            <a:r>
              <a:rPr sz="2800" spc="-5" dirty="0">
                <a:latin typeface="Times New Roman"/>
                <a:cs typeface="Times New Roman"/>
              </a:rPr>
              <a:t>intermediaries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acquire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savings </a:t>
            </a:r>
            <a:r>
              <a:rPr sz="2800" spc="-10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people </a:t>
            </a:r>
            <a:r>
              <a:rPr sz="2800" spc="-5" dirty="0">
                <a:latin typeface="Times New Roman"/>
                <a:cs typeface="Times New Roman"/>
              </a:rPr>
              <a:t>and direct these funds into the  </a:t>
            </a:r>
            <a:r>
              <a:rPr sz="2800" dirty="0">
                <a:latin typeface="Times New Roman"/>
                <a:cs typeface="Times New Roman"/>
              </a:rPr>
              <a:t>business </a:t>
            </a:r>
            <a:r>
              <a:rPr sz="2800" spc="-5" dirty="0">
                <a:latin typeface="Times New Roman"/>
                <a:cs typeface="Times New Roman"/>
              </a:rPr>
              <a:t>enterprises seeking capital for the acquisition 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plant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equipment and for holding inventories are  called ‘investment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banks’.</a:t>
            </a:r>
            <a:endParaRPr sz="28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ts val="303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Features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Long term financing, </a:t>
            </a:r>
            <a:r>
              <a:rPr sz="2800" spc="-25" dirty="0">
                <a:latin typeface="Times New Roman"/>
                <a:cs typeface="Times New Roman"/>
              </a:rPr>
              <a:t>Security, </a:t>
            </a:r>
            <a:r>
              <a:rPr sz="2800" spc="-15" dirty="0">
                <a:latin typeface="Times New Roman"/>
                <a:cs typeface="Times New Roman"/>
              </a:rPr>
              <a:t>merchandiser,  </a:t>
            </a:r>
            <a:r>
              <a:rPr sz="2800" spc="-5" dirty="0">
                <a:latin typeface="Times New Roman"/>
                <a:cs typeface="Times New Roman"/>
              </a:rPr>
              <a:t>Security middlemen, </a:t>
            </a:r>
            <a:r>
              <a:rPr sz="2800" spc="-15" dirty="0">
                <a:latin typeface="Times New Roman"/>
                <a:cs typeface="Times New Roman"/>
              </a:rPr>
              <a:t>Insurer,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Underwriter</a:t>
            </a:r>
            <a:endParaRPr sz="28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892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Functions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Capital formation, Underwriting, Purchase 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securities, Selling of securities, Advisory services,  Acting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dealer</a:t>
            </a:r>
            <a:r>
              <a:rPr sz="2800" b="1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9577" y="478663"/>
            <a:ext cx="3704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Merchant</a:t>
            </a:r>
            <a:r>
              <a:rPr sz="4400" b="0" spc="-9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Banks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40281"/>
            <a:ext cx="845439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Meaning</a:t>
            </a:r>
            <a:r>
              <a:rPr sz="2800" spc="-5" dirty="0">
                <a:latin typeface="Times New Roman"/>
                <a:cs typeface="Times New Roman"/>
              </a:rPr>
              <a:t>: Institution that render wide range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services  </a:t>
            </a:r>
            <a:r>
              <a:rPr sz="2800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the management of </a:t>
            </a:r>
            <a:r>
              <a:rPr sz="2800" spc="-10" dirty="0">
                <a:latin typeface="Times New Roman"/>
                <a:cs typeface="Times New Roman"/>
              </a:rPr>
              <a:t>customer’s </a:t>
            </a:r>
            <a:r>
              <a:rPr sz="2800" spc="-5" dirty="0">
                <a:latin typeface="Times New Roman"/>
                <a:cs typeface="Times New Roman"/>
              </a:rPr>
              <a:t>securities,  </a:t>
            </a:r>
            <a:r>
              <a:rPr sz="2800" dirty="0">
                <a:latin typeface="Times New Roman"/>
                <a:cs typeface="Times New Roman"/>
              </a:rPr>
              <a:t>portfolio </a:t>
            </a:r>
            <a:r>
              <a:rPr sz="2800" spc="-5" dirty="0">
                <a:latin typeface="Times New Roman"/>
                <a:cs typeface="Times New Roman"/>
              </a:rPr>
              <a:t>management, counseling, insurance, etc are  called ‘Merchant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Banks’.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Functions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Sponsoring issues, Loan syndication,  Servicing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issues, Portfolio, management, Arranging  </a:t>
            </a:r>
            <a:r>
              <a:rPr sz="2800" dirty="0">
                <a:latin typeface="Times New Roman"/>
                <a:cs typeface="Times New Roman"/>
              </a:rPr>
              <a:t>fixed </a:t>
            </a:r>
            <a:r>
              <a:rPr sz="2800" spc="-5" dirty="0">
                <a:latin typeface="Times New Roman"/>
                <a:cs typeface="Times New Roman"/>
              </a:rPr>
              <a:t>deposits, Helps in </a:t>
            </a:r>
            <a:r>
              <a:rPr sz="2800" spc="-15" dirty="0">
                <a:latin typeface="Times New Roman"/>
                <a:cs typeface="Times New Roman"/>
              </a:rPr>
              <a:t>merger&amp;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acquisition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6730" marR="5080" indent="-71374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List of commercial </a:t>
            </a:r>
            <a:r>
              <a:rPr b="0" dirty="0">
                <a:latin typeface="Times New Roman"/>
                <a:cs typeface="Times New Roman"/>
              </a:rPr>
              <a:t>banks  </a:t>
            </a:r>
            <a:r>
              <a:rPr b="0" spc="-5" dirty="0">
                <a:latin typeface="Times New Roman"/>
                <a:cs typeface="Times New Roman"/>
              </a:rPr>
              <a:t>Public sector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7333" y="1428470"/>
            <a:ext cx="2272665" cy="466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3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Punjab </a:t>
            </a:r>
            <a:r>
              <a:rPr sz="2000" dirty="0">
                <a:latin typeface="Times New Roman"/>
                <a:cs typeface="Times New Roman"/>
              </a:rPr>
              <a:t>&amp; Sind Bank  Bank of Maharashtra  </a:t>
            </a:r>
            <a:r>
              <a:rPr sz="2000" spc="5" dirty="0">
                <a:latin typeface="Times New Roman"/>
                <a:cs typeface="Times New Roman"/>
              </a:rPr>
              <a:t>Punjab </a:t>
            </a:r>
            <a:r>
              <a:rPr sz="2000" dirty="0">
                <a:latin typeface="Times New Roman"/>
                <a:cs typeface="Times New Roman"/>
              </a:rPr>
              <a:t>National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  Canara </a:t>
            </a:r>
            <a:r>
              <a:rPr sz="2000" spc="-5" dirty="0">
                <a:latin typeface="Times New Roman"/>
                <a:cs typeface="Times New Roman"/>
              </a:rPr>
              <a:t>Bank  </a:t>
            </a:r>
            <a:r>
              <a:rPr sz="2000" dirty="0">
                <a:latin typeface="Times New Roman"/>
                <a:cs typeface="Times New Roman"/>
              </a:rPr>
              <a:t>Syndicate Bank  Central Bank of India  Union Bank of India  Corporation Bank  United Bank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India  UCO Bank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053" y="1428470"/>
            <a:ext cx="2967990" cy="513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978535" indent="-48895">
              <a:lnSpc>
                <a:spcPct val="1523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State Bank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India  Dena </a:t>
            </a:r>
            <a:r>
              <a:rPr sz="2000" spc="-5" dirty="0">
                <a:latin typeface="Times New Roman"/>
                <a:cs typeface="Times New Roman"/>
              </a:rPr>
              <a:t>Bank  </a:t>
            </a:r>
            <a:r>
              <a:rPr sz="2000" dirty="0">
                <a:latin typeface="Times New Roman"/>
                <a:cs typeface="Times New Roman"/>
              </a:rPr>
              <a:t>Allahabad </a:t>
            </a:r>
            <a:r>
              <a:rPr sz="2000" spc="-5" dirty="0">
                <a:latin typeface="Times New Roman"/>
                <a:cs typeface="Times New Roman"/>
              </a:rPr>
              <a:t>Bank  </a:t>
            </a:r>
            <a:r>
              <a:rPr sz="2000" dirty="0">
                <a:latin typeface="Times New Roman"/>
                <a:cs typeface="Times New Roman"/>
              </a:rPr>
              <a:t>Indian </a:t>
            </a:r>
            <a:r>
              <a:rPr sz="2000" spc="-5" dirty="0">
                <a:latin typeface="Times New Roman"/>
                <a:cs typeface="Times New Roman"/>
              </a:rPr>
              <a:t>Bank  </a:t>
            </a:r>
            <a:r>
              <a:rPr sz="2000" spc="5" dirty="0">
                <a:latin typeface="Times New Roman"/>
                <a:cs typeface="Times New Roman"/>
              </a:rPr>
              <a:t>Andhra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76200" marR="643255">
              <a:lnSpc>
                <a:spcPct val="152300"/>
              </a:lnSpc>
            </a:pPr>
            <a:r>
              <a:rPr sz="2000" dirty="0">
                <a:latin typeface="Times New Roman"/>
                <a:cs typeface="Times New Roman"/>
              </a:rPr>
              <a:t>Indian Overseas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  Bank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Baroda</a:t>
            </a:r>
            <a:endParaRPr sz="2000">
              <a:latin typeface="Times New Roman"/>
              <a:cs typeface="Times New Roman"/>
            </a:endParaRPr>
          </a:p>
          <a:p>
            <a:pPr marL="76200" marR="5080">
              <a:lnSpc>
                <a:spcPct val="152300"/>
              </a:lnSpc>
            </a:pPr>
            <a:r>
              <a:rPr sz="2000" dirty="0">
                <a:latin typeface="Times New Roman"/>
                <a:cs typeface="Times New Roman"/>
              </a:rPr>
              <a:t>Oriental Bank 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Commerce  </a:t>
            </a:r>
            <a:r>
              <a:rPr sz="2000" dirty="0">
                <a:latin typeface="Times New Roman"/>
                <a:cs typeface="Times New Roman"/>
              </a:rPr>
              <a:t>Bank 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India</a:t>
            </a:r>
            <a:endParaRPr sz="2000">
              <a:latin typeface="Times New Roman"/>
              <a:cs typeface="Times New Roman"/>
            </a:endParaRPr>
          </a:p>
          <a:p>
            <a:pPr marL="12700" marR="1685925">
              <a:lnSpc>
                <a:spcPct val="152300"/>
              </a:lnSpc>
            </a:pPr>
            <a:r>
              <a:rPr sz="2000" dirty="0">
                <a:latin typeface="Times New Roman"/>
                <a:cs typeface="Times New Roman"/>
              </a:rPr>
              <a:t>IDBI Bank  </a:t>
            </a:r>
            <a:r>
              <a:rPr sz="2000" spc="-20" dirty="0">
                <a:latin typeface="Times New Roman"/>
                <a:cs typeface="Times New Roman"/>
              </a:rPr>
              <a:t>Vijaya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6094" y="302717"/>
            <a:ext cx="4590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Indian private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banks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8314" y="971858"/>
            <a:ext cx="4250055" cy="52419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latin typeface="Times New Roman"/>
                <a:cs typeface="Times New Roman"/>
              </a:rPr>
              <a:t>*IndusInd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*ING </a:t>
            </a:r>
            <a:r>
              <a:rPr sz="2000" spc="-45" dirty="0">
                <a:latin typeface="Times New Roman"/>
                <a:cs typeface="Times New Roman"/>
              </a:rPr>
              <a:t>Vysya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-10" dirty="0">
                <a:latin typeface="Times New Roman"/>
                <a:cs typeface="Times New Roman"/>
              </a:rPr>
              <a:t>*Jammu </a:t>
            </a:r>
            <a:r>
              <a:rPr sz="2000" dirty="0">
                <a:latin typeface="Times New Roman"/>
                <a:cs typeface="Times New Roman"/>
              </a:rPr>
              <a:t>&amp; </a:t>
            </a:r>
            <a:r>
              <a:rPr sz="2000" spc="-5" dirty="0">
                <a:latin typeface="Times New Roman"/>
                <a:cs typeface="Times New Roman"/>
              </a:rPr>
              <a:t>Kashmir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*Karnataka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Limited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dirty="0">
                <a:latin typeface="Times New Roman"/>
                <a:cs typeface="Times New Roman"/>
              </a:rPr>
              <a:t>*Karur </a:t>
            </a:r>
            <a:r>
              <a:rPr sz="2000" spc="-45" dirty="0">
                <a:latin typeface="Times New Roman"/>
                <a:cs typeface="Times New Roman"/>
              </a:rPr>
              <a:t>Vysya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*Kotak Mahindra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spc="-5" dirty="0">
                <a:latin typeface="Times New Roman"/>
                <a:cs typeface="Times New Roman"/>
              </a:rPr>
              <a:t>*Lakshmi </a:t>
            </a:r>
            <a:r>
              <a:rPr sz="2000" spc="-25" dirty="0">
                <a:latin typeface="Times New Roman"/>
                <a:cs typeface="Times New Roman"/>
              </a:rPr>
              <a:t>Vilas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*Nainital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*Ratnakar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Times New Roman"/>
                <a:cs typeface="Times New Roman"/>
              </a:rPr>
              <a:t>*SBI </a:t>
            </a:r>
            <a:r>
              <a:rPr sz="2000" spc="-5" dirty="0">
                <a:latin typeface="Times New Roman"/>
                <a:cs typeface="Times New Roman"/>
              </a:rPr>
              <a:t>Commercial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International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*South Indian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-20" dirty="0">
                <a:latin typeface="Times New Roman"/>
                <a:cs typeface="Times New Roman"/>
              </a:rPr>
              <a:t>*Tamilnad </a:t>
            </a:r>
            <a:r>
              <a:rPr sz="2000" dirty="0">
                <a:latin typeface="Times New Roman"/>
                <a:cs typeface="Times New Roman"/>
              </a:rPr>
              <a:t>Mercantile Bank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Ltd.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253" y="971858"/>
            <a:ext cx="3056255" cy="567817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latin typeface="Times New Roman"/>
                <a:cs typeface="Times New Roman"/>
              </a:rPr>
              <a:t>*Axis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*Bank 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Rajasthan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*Bharat Overseas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*Catholic Syrian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dirty="0">
                <a:latin typeface="Times New Roman"/>
                <a:cs typeface="Times New Roman"/>
              </a:rPr>
              <a:t>*Centurion </a:t>
            </a:r>
            <a:r>
              <a:rPr sz="2000" spc="-5" dirty="0">
                <a:latin typeface="Times New Roman"/>
                <a:cs typeface="Times New Roman"/>
              </a:rPr>
              <a:t>Bank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Punjab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-5" dirty="0">
                <a:latin typeface="Times New Roman"/>
                <a:cs typeface="Times New Roman"/>
              </a:rPr>
              <a:t>*City </a:t>
            </a:r>
            <a:r>
              <a:rPr sz="2000" dirty="0">
                <a:latin typeface="Times New Roman"/>
                <a:cs typeface="Times New Roman"/>
              </a:rPr>
              <a:t>Union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dirty="0">
                <a:latin typeface="Times New Roman"/>
                <a:cs typeface="Times New Roman"/>
              </a:rPr>
              <a:t>*Development Credit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*Dhanalakshmi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*Federal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Times New Roman"/>
                <a:cs typeface="Times New Roman"/>
              </a:rPr>
              <a:t>*Ganesh </a:t>
            </a:r>
            <a:r>
              <a:rPr sz="2000" spc="-5" dirty="0">
                <a:latin typeface="Times New Roman"/>
                <a:cs typeface="Times New Roman"/>
              </a:rPr>
              <a:t>Bank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Kurundwad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*HDFC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*ICICI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dirty="0">
                <a:latin typeface="Times New Roman"/>
                <a:cs typeface="Times New Roman"/>
              </a:rPr>
              <a:t>*YES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499998"/>
            <a:ext cx="6079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List </a:t>
            </a:r>
            <a:r>
              <a:rPr b="0" dirty="0">
                <a:latin typeface="Times New Roman"/>
                <a:cs typeface="Times New Roman"/>
              </a:rPr>
              <a:t>of Foreign </a:t>
            </a:r>
            <a:r>
              <a:rPr b="0" spc="-5" dirty="0">
                <a:latin typeface="Times New Roman"/>
                <a:cs typeface="Times New Roman"/>
              </a:rPr>
              <a:t>banks in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0327"/>
            <a:ext cx="4779645" cy="32454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400" spc="-5" dirty="0">
                <a:latin typeface="Times New Roman"/>
                <a:cs typeface="Times New Roman"/>
              </a:rPr>
              <a:t>ABN-AMRO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400" dirty="0">
                <a:latin typeface="Times New Roman"/>
                <a:cs typeface="Times New Roman"/>
              </a:rPr>
              <a:t>Abu Dhabi </a:t>
            </a:r>
            <a:r>
              <a:rPr sz="2400" spc="-5" dirty="0">
                <a:latin typeface="Times New Roman"/>
                <a:cs typeface="Times New Roman"/>
              </a:rPr>
              <a:t>Commercial </a:t>
            </a:r>
            <a:r>
              <a:rPr sz="2400" dirty="0">
                <a:latin typeface="Times New Roman"/>
                <a:cs typeface="Times New Roman"/>
              </a:rPr>
              <a:t>Bank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Ltd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400" spc="-5" dirty="0">
                <a:latin typeface="Times New Roman"/>
                <a:cs typeface="Times New Roman"/>
              </a:rPr>
              <a:t>American </a:t>
            </a:r>
            <a:r>
              <a:rPr sz="2400" dirty="0">
                <a:latin typeface="Times New Roman"/>
                <a:cs typeface="Times New Roman"/>
              </a:rPr>
              <a:t>Express Bank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Ltd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400" dirty="0">
                <a:latin typeface="Times New Roman"/>
                <a:cs typeface="Times New Roman"/>
              </a:rPr>
              <a:t>Citibank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400" spc="-5" dirty="0">
                <a:latin typeface="Times New Roman"/>
                <a:cs typeface="Times New Roman"/>
              </a:rPr>
              <a:t>DBS </a:t>
            </a:r>
            <a:r>
              <a:rPr sz="2400" dirty="0">
                <a:latin typeface="Times New Roman"/>
                <a:cs typeface="Times New Roman"/>
              </a:rPr>
              <a:t>Bank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Ltd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Deutsche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400" spc="-5" dirty="0">
                <a:latin typeface="Times New Roman"/>
                <a:cs typeface="Times New Roman"/>
              </a:rPr>
              <a:t>HSBC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Ltd</a:t>
            </a:r>
            <a:endParaRPr sz="24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400" dirty="0">
                <a:latin typeface="Times New Roman"/>
                <a:cs typeface="Times New Roman"/>
              </a:rPr>
              <a:t>Standard Chartered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0810" marR="5080" indent="-1302385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The Role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5" dirty="0">
                <a:latin typeface="Times New Roman"/>
                <a:cs typeface="Times New Roman"/>
              </a:rPr>
              <a:t>Reserve Bank </a:t>
            </a:r>
            <a:r>
              <a:rPr b="0" dirty="0">
                <a:latin typeface="Times New Roman"/>
                <a:cs typeface="Times New Roman"/>
              </a:rPr>
              <a:t>of India  </a:t>
            </a:r>
            <a:r>
              <a:rPr b="0" spc="-5" dirty="0">
                <a:latin typeface="Times New Roman"/>
                <a:cs typeface="Times New Roman"/>
              </a:rPr>
              <a:t>(RBI) </a:t>
            </a:r>
            <a:r>
              <a:rPr b="0" spc="-10" dirty="0">
                <a:latin typeface="Times New Roman"/>
                <a:cs typeface="Times New Roman"/>
              </a:rPr>
              <a:t>-Banker’s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56029"/>
            <a:ext cx="8074659" cy="4586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The Reserve Bank of India (RBI) is the </a:t>
            </a:r>
            <a:r>
              <a:rPr sz="2700" spc="-5" dirty="0">
                <a:latin typeface="Times New Roman"/>
                <a:cs typeface="Times New Roman"/>
              </a:rPr>
              <a:t>central </a:t>
            </a:r>
            <a:r>
              <a:rPr sz="2700" dirty="0">
                <a:latin typeface="Times New Roman"/>
                <a:cs typeface="Times New Roman"/>
              </a:rPr>
              <a:t>bank of  India, and </a:t>
            </a:r>
            <a:r>
              <a:rPr sz="2700" spc="-5" dirty="0">
                <a:latin typeface="Times New Roman"/>
                <a:cs typeface="Times New Roman"/>
              </a:rPr>
              <a:t>was </a:t>
            </a:r>
            <a:r>
              <a:rPr sz="2700" dirty="0">
                <a:latin typeface="Times New Roman"/>
                <a:cs typeface="Times New Roman"/>
              </a:rPr>
              <a:t>established on April 1, 1935 </a:t>
            </a:r>
            <a:r>
              <a:rPr sz="2700" spc="-10" dirty="0">
                <a:latin typeface="Times New Roman"/>
                <a:cs typeface="Times New Roman"/>
              </a:rPr>
              <a:t>in  </a:t>
            </a:r>
            <a:r>
              <a:rPr sz="2700" dirty="0">
                <a:latin typeface="Times New Roman"/>
                <a:cs typeface="Times New Roman"/>
              </a:rPr>
              <a:t>accordance with the provisions </a:t>
            </a:r>
            <a:r>
              <a:rPr sz="2700" spc="-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 Reserve Bank </a:t>
            </a:r>
            <a:r>
              <a:rPr sz="2700" spc="5" dirty="0">
                <a:latin typeface="Times New Roman"/>
                <a:cs typeface="Times New Roman"/>
              </a:rPr>
              <a:t>of  </a:t>
            </a:r>
            <a:r>
              <a:rPr sz="2700" dirty="0">
                <a:latin typeface="Times New Roman"/>
                <a:cs typeface="Times New Roman"/>
              </a:rPr>
              <a:t>India Act, 1934. Since </a:t>
            </a:r>
            <a:r>
              <a:rPr sz="2700" spc="-5" dirty="0">
                <a:latin typeface="Times New Roman"/>
                <a:cs typeface="Times New Roman"/>
              </a:rPr>
              <a:t>its </a:t>
            </a:r>
            <a:r>
              <a:rPr sz="2700" dirty="0">
                <a:latin typeface="Times New Roman"/>
                <a:cs typeface="Times New Roman"/>
              </a:rPr>
              <a:t>inception, it </a:t>
            </a:r>
            <a:r>
              <a:rPr sz="2700" spc="-5" dirty="0">
                <a:latin typeface="Times New Roman"/>
                <a:cs typeface="Times New Roman"/>
              </a:rPr>
              <a:t>has </a:t>
            </a:r>
            <a:r>
              <a:rPr sz="2700" dirty="0">
                <a:latin typeface="Times New Roman"/>
                <a:cs typeface="Times New Roman"/>
              </a:rPr>
              <a:t>been  </a:t>
            </a:r>
            <a:r>
              <a:rPr sz="2700" spc="-5" dirty="0">
                <a:latin typeface="Times New Roman"/>
                <a:cs typeface="Times New Roman"/>
              </a:rPr>
              <a:t>headquartered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-5" dirty="0">
                <a:latin typeface="Times New Roman"/>
                <a:cs typeface="Times New Roman"/>
              </a:rPr>
              <a:t>Mumbai. </a:t>
            </a:r>
            <a:r>
              <a:rPr sz="2700" dirty="0">
                <a:latin typeface="Times New Roman"/>
                <a:cs typeface="Times New Roman"/>
              </a:rPr>
              <a:t>Though originally privately  owned, </a:t>
            </a:r>
            <a:r>
              <a:rPr sz="2700" spc="-10" dirty="0">
                <a:latin typeface="Times New Roman"/>
                <a:cs typeface="Times New Roman"/>
              </a:rPr>
              <a:t>RBI </a:t>
            </a:r>
            <a:r>
              <a:rPr sz="2700" spc="-5" dirty="0">
                <a:latin typeface="Times New Roman"/>
                <a:cs typeface="Times New Roman"/>
              </a:rPr>
              <a:t>has been fully owned </a:t>
            </a:r>
            <a:r>
              <a:rPr sz="2700" dirty="0">
                <a:latin typeface="Times New Roman"/>
                <a:cs typeface="Times New Roman"/>
              </a:rPr>
              <a:t>by the Government  of India since nationalization in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1949.</a:t>
            </a:r>
            <a:endParaRPr sz="27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89600"/>
              </a:lnSpc>
              <a:spcBef>
                <a:spcPts val="660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RBI </a:t>
            </a:r>
            <a:r>
              <a:rPr sz="2700" dirty="0">
                <a:latin typeface="Times New Roman"/>
                <a:cs typeface="Times New Roman"/>
              </a:rPr>
              <a:t>is governed </a:t>
            </a:r>
            <a:r>
              <a:rPr sz="2700" spc="-5" dirty="0">
                <a:latin typeface="Times New Roman"/>
                <a:cs typeface="Times New Roman"/>
              </a:rPr>
              <a:t>by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central board </a:t>
            </a:r>
            <a:r>
              <a:rPr sz="2700" dirty="0">
                <a:latin typeface="Times New Roman"/>
                <a:cs typeface="Times New Roman"/>
              </a:rPr>
              <a:t>(headed by a  Governor) appointed by </a:t>
            </a:r>
            <a:r>
              <a:rPr sz="2700" spc="-5" dirty="0">
                <a:latin typeface="Times New Roman"/>
                <a:cs typeface="Times New Roman"/>
              </a:rPr>
              <a:t>the Central Government.RBI  has </a:t>
            </a:r>
            <a:r>
              <a:rPr sz="2700" dirty="0">
                <a:latin typeface="Times New Roman"/>
                <a:cs typeface="Times New Roman"/>
              </a:rPr>
              <a:t>22 </a:t>
            </a:r>
            <a:r>
              <a:rPr sz="2700" spc="-5" dirty="0">
                <a:latin typeface="Times New Roman"/>
                <a:cs typeface="Times New Roman"/>
              </a:rPr>
              <a:t>regional </a:t>
            </a:r>
            <a:r>
              <a:rPr sz="2700" spc="-15" dirty="0">
                <a:latin typeface="Times New Roman"/>
                <a:cs typeface="Times New Roman"/>
              </a:rPr>
              <a:t>offices </a:t>
            </a:r>
            <a:r>
              <a:rPr sz="2700" dirty="0">
                <a:latin typeface="Times New Roman"/>
                <a:cs typeface="Times New Roman"/>
              </a:rPr>
              <a:t>across </a:t>
            </a:r>
            <a:r>
              <a:rPr sz="2700" spc="-5" dirty="0">
                <a:latin typeface="Times New Roman"/>
                <a:cs typeface="Times New Roman"/>
              </a:rPr>
              <a:t>India.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Reserve Bank  </a:t>
            </a:r>
            <a:r>
              <a:rPr sz="2700" dirty="0">
                <a:latin typeface="Times New Roman"/>
                <a:cs typeface="Times New Roman"/>
              </a:rPr>
              <a:t>of India </a:t>
            </a:r>
            <a:r>
              <a:rPr sz="2700" spc="-5" dirty="0">
                <a:latin typeface="Times New Roman"/>
                <a:cs typeface="Times New Roman"/>
              </a:rPr>
              <a:t>was set up on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recommendations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5" dirty="0">
                <a:latin typeface="Times New Roman"/>
                <a:cs typeface="Times New Roman"/>
              </a:rPr>
              <a:t>the  </a:t>
            </a:r>
            <a:r>
              <a:rPr sz="2700" dirty="0">
                <a:latin typeface="Times New Roman"/>
                <a:cs typeface="Times New Roman"/>
              </a:rPr>
              <a:t>Hilton </a:t>
            </a:r>
            <a:r>
              <a:rPr sz="2700" spc="-55" dirty="0">
                <a:latin typeface="Times New Roman"/>
                <a:cs typeface="Times New Roman"/>
              </a:rPr>
              <a:t>Young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Commission.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777" y="298449"/>
            <a:ext cx="3552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Functions of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RBI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5605"/>
            <a:ext cx="8032750" cy="444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Monetary</a:t>
            </a:r>
            <a:r>
              <a:rPr sz="25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Authority</a:t>
            </a: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Formulates, implements and monitors the monetary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policy.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Objective: maintaining price stability and ensuring adequate  flow of credit to productive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sectors</a:t>
            </a: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Regulator and supervisor of the financial</a:t>
            </a:r>
            <a:r>
              <a:rPr sz="2500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endParaRPr sz="2500">
              <a:latin typeface="Times New Roman"/>
              <a:cs typeface="Times New Roman"/>
            </a:endParaRPr>
          </a:p>
          <a:p>
            <a:pPr marL="355600" marR="24765" indent="-343535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Prescribes broad parameters of banking operations within  </a:t>
            </a:r>
            <a:r>
              <a:rPr sz="2500" spc="-10" dirty="0">
                <a:latin typeface="Times New Roman"/>
                <a:cs typeface="Times New Roman"/>
              </a:rPr>
              <a:t>which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20" dirty="0">
                <a:latin typeface="Times New Roman"/>
                <a:cs typeface="Times New Roman"/>
              </a:rPr>
              <a:t>country’s </a:t>
            </a:r>
            <a:r>
              <a:rPr sz="2500" spc="-5" dirty="0">
                <a:latin typeface="Times New Roman"/>
                <a:cs typeface="Times New Roman"/>
              </a:rPr>
              <a:t>banking and financial </a:t>
            </a:r>
            <a:r>
              <a:rPr sz="2500" spc="-10" dirty="0">
                <a:latin typeface="Times New Roman"/>
                <a:cs typeface="Times New Roman"/>
              </a:rPr>
              <a:t>system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functions.</a:t>
            </a:r>
            <a:endParaRPr sz="2500">
              <a:latin typeface="Times New Roman"/>
              <a:cs typeface="Times New Roman"/>
            </a:endParaRPr>
          </a:p>
          <a:p>
            <a:pPr marL="355600" marR="212725" indent="-343535">
              <a:lnSpc>
                <a:spcPct val="8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Objective: Maintain public confidence in the </a:t>
            </a:r>
            <a:r>
              <a:rPr sz="2500" spc="-10" dirty="0">
                <a:latin typeface="Times New Roman"/>
                <a:cs typeface="Times New Roman"/>
              </a:rPr>
              <a:t>system,  </a:t>
            </a:r>
            <a:r>
              <a:rPr sz="2500" spc="-5" dirty="0">
                <a:latin typeface="Times New Roman"/>
                <a:cs typeface="Times New Roman"/>
              </a:rPr>
              <a:t>protect depositors’ interest and provide cost-effective  banking services to the public. The Banking </a:t>
            </a:r>
            <a:r>
              <a:rPr sz="2500" spc="-10" dirty="0">
                <a:latin typeface="Times New Roman"/>
                <a:cs typeface="Times New Roman"/>
              </a:rPr>
              <a:t>Ombudsman  Scheme </a:t>
            </a:r>
            <a:r>
              <a:rPr sz="2500" spc="-5" dirty="0">
                <a:latin typeface="Times New Roman"/>
                <a:cs typeface="Times New Roman"/>
              </a:rPr>
              <a:t>has been formulated by the Reserve Bank of India  (RBI) for </a:t>
            </a:r>
            <a:r>
              <a:rPr sz="2500" spc="-10" dirty="0">
                <a:latin typeface="Times New Roman"/>
                <a:cs typeface="Times New Roman"/>
              </a:rPr>
              <a:t>effective </a:t>
            </a:r>
            <a:r>
              <a:rPr sz="2500" spc="-5" dirty="0">
                <a:latin typeface="Times New Roman"/>
                <a:cs typeface="Times New Roman"/>
              </a:rPr>
              <a:t>redressal of complaints by bank  customers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436" y="76911"/>
            <a:ext cx="5199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Functions of RBI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spc="5" dirty="0">
                <a:latin typeface="Times New Roman"/>
                <a:cs typeface="Times New Roman"/>
              </a:rPr>
              <a:t>cont-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26106"/>
            <a:ext cx="8074659" cy="56591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Manager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Foreign Exchange and</a:t>
            </a:r>
            <a:r>
              <a:rPr sz="28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endParaRPr sz="28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Manages </a:t>
            </a:r>
            <a:r>
              <a:rPr sz="2800" dirty="0">
                <a:latin typeface="Times New Roman"/>
                <a:cs typeface="Times New Roman"/>
              </a:rPr>
              <a:t>the foreign </a:t>
            </a:r>
            <a:r>
              <a:rPr sz="2800" spc="-5" dirty="0">
                <a:latin typeface="Times New Roman"/>
                <a:cs typeface="Times New Roman"/>
              </a:rPr>
              <a:t>exchange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Foreign  Exchange Management Act,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1999.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Objective: to facilitate external trade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payment  and promote </a:t>
            </a:r>
            <a:r>
              <a:rPr sz="2800" dirty="0">
                <a:latin typeface="Times New Roman"/>
                <a:cs typeface="Times New Roman"/>
              </a:rPr>
              <a:t>orderly </a:t>
            </a:r>
            <a:r>
              <a:rPr sz="2800" spc="-5" dirty="0">
                <a:latin typeface="Times New Roman"/>
                <a:cs typeface="Times New Roman"/>
              </a:rPr>
              <a:t>development and maintenance </a:t>
            </a:r>
            <a:r>
              <a:rPr sz="2800" spc="-15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foreign exchange market in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India.</a:t>
            </a:r>
            <a:endParaRPr sz="28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Issuer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currency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Issues </a:t>
            </a:r>
            <a:r>
              <a:rPr sz="2800" spc="-5" dirty="0">
                <a:latin typeface="Times New Roman"/>
                <a:cs typeface="Times New Roman"/>
              </a:rPr>
              <a:t>and exchanges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destroys currency and coins 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fit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circulation.</a:t>
            </a:r>
            <a:endParaRPr sz="28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Objective: to give the public adequate quantity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supplies </a:t>
            </a:r>
            <a:r>
              <a:rPr sz="2800" spc="-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currency </a:t>
            </a:r>
            <a:r>
              <a:rPr sz="2800" dirty="0">
                <a:latin typeface="Times New Roman"/>
                <a:cs typeface="Times New Roman"/>
              </a:rPr>
              <a:t>notes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coins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in good  quality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613" y="160731"/>
            <a:ext cx="5428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Times New Roman"/>
                <a:cs typeface="Times New Roman"/>
              </a:rPr>
              <a:t>Banking </a:t>
            </a:r>
            <a:r>
              <a:rPr b="0" spc="-5" dirty="0">
                <a:latin typeface="Times New Roman"/>
                <a:cs typeface="Times New Roman"/>
              </a:rPr>
              <a:t>Structure in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India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1785"/>
            <a:ext cx="8075295" cy="55410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6985" indent="-343535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A </a:t>
            </a:r>
            <a:r>
              <a:rPr sz="2700" dirty="0">
                <a:latin typeface="Times New Roman"/>
                <a:cs typeface="Times New Roman"/>
              </a:rPr>
              <a:t>well-regulated banking </a:t>
            </a:r>
            <a:r>
              <a:rPr sz="2700" spc="-5" dirty="0">
                <a:latin typeface="Times New Roman"/>
                <a:cs typeface="Times New Roman"/>
              </a:rPr>
              <a:t>system </a:t>
            </a:r>
            <a:r>
              <a:rPr sz="2700" dirty="0">
                <a:latin typeface="Times New Roman"/>
                <a:cs typeface="Times New Roman"/>
              </a:rPr>
              <a:t>is a key comfort for  </a:t>
            </a:r>
            <a:r>
              <a:rPr sz="2700" spc="-5" dirty="0">
                <a:latin typeface="Times New Roman"/>
                <a:cs typeface="Times New Roman"/>
              </a:rPr>
              <a:t>local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foreign </a:t>
            </a:r>
            <a:r>
              <a:rPr sz="2700" dirty="0">
                <a:latin typeface="Times New Roman"/>
                <a:cs typeface="Times New Roman"/>
              </a:rPr>
              <a:t>stake-holders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any </a:t>
            </a:r>
            <a:r>
              <a:rPr sz="2700" spc="-25" dirty="0">
                <a:latin typeface="Times New Roman"/>
                <a:cs typeface="Times New Roman"/>
              </a:rPr>
              <a:t>country. </a:t>
            </a:r>
            <a:r>
              <a:rPr sz="2700" spc="-5" dirty="0">
                <a:latin typeface="Times New Roman"/>
                <a:cs typeface="Times New Roman"/>
              </a:rPr>
              <a:t>Prudent  </a:t>
            </a:r>
            <a:r>
              <a:rPr sz="2700" dirty="0">
                <a:latin typeface="Times New Roman"/>
                <a:cs typeface="Times New Roman"/>
              </a:rPr>
              <a:t>banking regulation is recognized as one </a:t>
            </a:r>
            <a:r>
              <a:rPr sz="2700" spc="-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 reasons  </a:t>
            </a:r>
            <a:r>
              <a:rPr sz="2700" spc="-5" dirty="0">
                <a:latin typeface="Times New Roman"/>
                <a:cs typeface="Times New Roman"/>
              </a:rPr>
              <a:t>why </a:t>
            </a:r>
            <a:r>
              <a:rPr sz="2700" dirty="0">
                <a:latin typeface="Times New Roman"/>
                <a:cs typeface="Times New Roman"/>
              </a:rPr>
              <a:t>India </a:t>
            </a:r>
            <a:r>
              <a:rPr sz="2700" spc="-5" dirty="0">
                <a:latin typeface="Times New Roman"/>
                <a:cs typeface="Times New Roman"/>
              </a:rPr>
              <a:t>was </a:t>
            </a:r>
            <a:r>
              <a:rPr sz="2700" dirty="0">
                <a:latin typeface="Times New Roman"/>
                <a:cs typeface="Times New Roman"/>
              </a:rPr>
              <a:t>less </a:t>
            </a:r>
            <a:r>
              <a:rPr sz="2700" spc="-10" dirty="0">
                <a:latin typeface="Times New Roman"/>
                <a:cs typeface="Times New Roman"/>
              </a:rPr>
              <a:t>affected </a:t>
            </a:r>
            <a:r>
              <a:rPr sz="2700" dirty="0">
                <a:latin typeface="Times New Roman"/>
                <a:cs typeface="Times New Roman"/>
              </a:rPr>
              <a:t>by the </a:t>
            </a:r>
            <a:r>
              <a:rPr sz="2700" spc="-5" dirty="0">
                <a:latin typeface="Times New Roman"/>
                <a:cs typeface="Times New Roman"/>
              </a:rPr>
              <a:t>global financial  </a:t>
            </a:r>
            <a:r>
              <a:rPr sz="2700" dirty="0">
                <a:latin typeface="Times New Roman"/>
                <a:cs typeface="Times New Roman"/>
              </a:rPr>
              <a:t>crisis.</a:t>
            </a:r>
            <a:endParaRPr sz="2700">
              <a:latin typeface="Times New Roman"/>
              <a:cs typeface="Times New Roman"/>
            </a:endParaRPr>
          </a:p>
          <a:p>
            <a:pPr marL="355600" marR="10160" indent="-343535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Banks </a:t>
            </a:r>
            <a:r>
              <a:rPr sz="2700" spc="-5" dirty="0">
                <a:latin typeface="Times New Roman"/>
                <a:cs typeface="Times New Roman"/>
              </a:rPr>
              <a:t>can </a:t>
            </a:r>
            <a:r>
              <a:rPr sz="2700" dirty="0">
                <a:latin typeface="Times New Roman"/>
                <a:cs typeface="Times New Roman"/>
              </a:rPr>
              <a:t>be broadly </a:t>
            </a:r>
            <a:r>
              <a:rPr sz="2700" spc="-5" dirty="0">
                <a:latin typeface="Times New Roman"/>
                <a:cs typeface="Times New Roman"/>
              </a:rPr>
              <a:t>categorized as Commercial  </a:t>
            </a:r>
            <a:r>
              <a:rPr sz="2700" dirty="0">
                <a:latin typeface="Times New Roman"/>
                <a:cs typeface="Times New Roman"/>
              </a:rPr>
              <a:t>Banks or Co-operative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Banks.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Banks which </a:t>
            </a:r>
            <a:r>
              <a:rPr sz="2700" spc="-5" dirty="0">
                <a:latin typeface="Times New Roman"/>
                <a:cs typeface="Times New Roman"/>
              </a:rPr>
              <a:t>meet </a:t>
            </a:r>
            <a:r>
              <a:rPr sz="2700" dirty="0">
                <a:latin typeface="Times New Roman"/>
                <a:cs typeface="Times New Roman"/>
              </a:rPr>
              <a:t>specific </a:t>
            </a:r>
            <a:r>
              <a:rPr sz="2700" spc="-5" dirty="0">
                <a:latin typeface="Times New Roman"/>
                <a:cs typeface="Times New Roman"/>
              </a:rPr>
              <a:t>criteria </a:t>
            </a:r>
            <a:r>
              <a:rPr sz="2700" dirty="0">
                <a:latin typeface="Times New Roman"/>
                <a:cs typeface="Times New Roman"/>
              </a:rPr>
              <a:t>are included in </a:t>
            </a:r>
            <a:r>
              <a:rPr sz="2700" spc="-10" dirty="0">
                <a:latin typeface="Times New Roman"/>
                <a:cs typeface="Times New Roman"/>
              </a:rPr>
              <a:t>the  </a:t>
            </a:r>
            <a:r>
              <a:rPr sz="2700" dirty="0">
                <a:latin typeface="Times New Roman"/>
                <a:cs typeface="Times New Roman"/>
              </a:rPr>
              <a:t>second schedule of the RBI Act, 1934. </a:t>
            </a:r>
            <a:r>
              <a:rPr sz="2700" spc="-5" dirty="0">
                <a:latin typeface="Times New Roman"/>
                <a:cs typeface="Times New Roman"/>
              </a:rPr>
              <a:t>These </a:t>
            </a:r>
            <a:r>
              <a:rPr sz="2700" dirty="0">
                <a:latin typeface="Times New Roman"/>
                <a:cs typeface="Times New Roman"/>
              </a:rPr>
              <a:t>are </a:t>
            </a:r>
            <a:r>
              <a:rPr sz="2700" spc="-5" dirty="0">
                <a:latin typeface="Times New Roman"/>
                <a:cs typeface="Times New Roman"/>
              </a:rPr>
              <a:t>called  scheduled </a:t>
            </a:r>
            <a:r>
              <a:rPr sz="2700" dirty="0">
                <a:latin typeface="Times New Roman"/>
                <a:cs typeface="Times New Roman"/>
              </a:rPr>
              <a:t>banks. </a:t>
            </a:r>
            <a:r>
              <a:rPr sz="2700" spc="-5" dirty="0">
                <a:latin typeface="Times New Roman"/>
                <a:cs typeface="Times New Roman"/>
              </a:rPr>
              <a:t>They may </a:t>
            </a:r>
            <a:r>
              <a:rPr sz="2700" dirty="0">
                <a:latin typeface="Times New Roman"/>
                <a:cs typeface="Times New Roman"/>
              </a:rPr>
              <a:t>be </a:t>
            </a:r>
            <a:r>
              <a:rPr sz="2700" spc="-5" dirty="0">
                <a:latin typeface="Times New Roman"/>
                <a:cs typeface="Times New Roman"/>
              </a:rPr>
              <a:t>commercial </a:t>
            </a:r>
            <a:r>
              <a:rPr sz="2700" dirty="0">
                <a:latin typeface="Times New Roman"/>
                <a:cs typeface="Times New Roman"/>
              </a:rPr>
              <a:t>banks or </a:t>
            </a:r>
            <a:r>
              <a:rPr sz="2700" spc="-5" dirty="0">
                <a:latin typeface="Times New Roman"/>
                <a:cs typeface="Times New Roman"/>
              </a:rPr>
              <a:t>co-  operative </a:t>
            </a:r>
            <a:r>
              <a:rPr sz="2700" dirty="0">
                <a:latin typeface="Times New Roman"/>
                <a:cs typeface="Times New Roman"/>
              </a:rPr>
              <a:t>banks</a:t>
            </a:r>
            <a:r>
              <a:rPr sz="2700" i="1" dirty="0">
                <a:latin typeface="Times New Roman"/>
                <a:cs typeface="Times New Roman"/>
              </a:rPr>
              <a:t>. </a:t>
            </a:r>
            <a:r>
              <a:rPr sz="2700" spc="-5" dirty="0">
                <a:latin typeface="Times New Roman"/>
                <a:cs typeface="Times New Roman"/>
              </a:rPr>
              <a:t>Scheduled banks </a:t>
            </a:r>
            <a:r>
              <a:rPr sz="2700" dirty="0">
                <a:latin typeface="Times New Roman"/>
                <a:cs typeface="Times New Roman"/>
              </a:rPr>
              <a:t>are considered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be  </a:t>
            </a:r>
            <a:r>
              <a:rPr sz="2700" spc="-20" dirty="0">
                <a:latin typeface="Times New Roman"/>
                <a:cs typeface="Times New Roman"/>
              </a:rPr>
              <a:t>safer, </a:t>
            </a:r>
            <a:r>
              <a:rPr sz="2700" dirty="0">
                <a:latin typeface="Times New Roman"/>
                <a:cs typeface="Times New Roman"/>
              </a:rPr>
              <a:t>and are entitled to special </a:t>
            </a:r>
            <a:r>
              <a:rPr sz="2700" spc="-5" dirty="0">
                <a:latin typeface="Times New Roman"/>
                <a:cs typeface="Times New Roman"/>
              </a:rPr>
              <a:t>facilities </a:t>
            </a:r>
            <a:r>
              <a:rPr sz="2700" dirty="0">
                <a:latin typeface="Times New Roman"/>
                <a:cs typeface="Times New Roman"/>
              </a:rPr>
              <a:t>like re-finance  </a:t>
            </a:r>
            <a:r>
              <a:rPr sz="2700" spc="-5" dirty="0">
                <a:latin typeface="Times New Roman"/>
                <a:cs typeface="Times New Roman"/>
              </a:rPr>
              <a:t>from RBI. </a:t>
            </a:r>
            <a:r>
              <a:rPr sz="2700" dirty="0">
                <a:latin typeface="Times New Roman"/>
                <a:cs typeface="Times New Roman"/>
              </a:rPr>
              <a:t>Inclusion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schedule </a:t>
            </a:r>
            <a:r>
              <a:rPr sz="2700" dirty="0">
                <a:latin typeface="Times New Roman"/>
                <a:cs typeface="Times New Roman"/>
              </a:rPr>
              <a:t>also comes with </a:t>
            </a:r>
            <a:r>
              <a:rPr sz="2700" spc="-5" dirty="0">
                <a:latin typeface="Times New Roman"/>
                <a:cs typeface="Times New Roman"/>
              </a:rPr>
              <a:t>its  responsibilities </a:t>
            </a:r>
            <a:r>
              <a:rPr sz="2700" dirty="0">
                <a:latin typeface="Times New Roman"/>
                <a:cs typeface="Times New Roman"/>
              </a:rPr>
              <a:t>of reporting to </a:t>
            </a:r>
            <a:r>
              <a:rPr sz="2700" spc="-5" dirty="0">
                <a:latin typeface="Times New Roman"/>
                <a:cs typeface="Times New Roman"/>
              </a:rPr>
              <a:t>RBI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maintaining </a:t>
            </a:r>
            <a:r>
              <a:rPr sz="2700" dirty="0">
                <a:latin typeface="Times New Roman"/>
                <a:cs typeface="Times New Roman"/>
              </a:rPr>
              <a:t>a  percentage of its </a:t>
            </a:r>
            <a:r>
              <a:rPr sz="2700" spc="-5" dirty="0">
                <a:latin typeface="Times New Roman"/>
                <a:cs typeface="Times New Roman"/>
              </a:rPr>
              <a:t>demand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time liabilities </a:t>
            </a:r>
            <a:r>
              <a:rPr sz="2700" dirty="0">
                <a:latin typeface="Times New Roman"/>
                <a:cs typeface="Times New Roman"/>
              </a:rPr>
              <a:t>as </a:t>
            </a:r>
            <a:r>
              <a:rPr sz="2700" spc="-5" dirty="0">
                <a:latin typeface="Times New Roman"/>
                <a:cs typeface="Times New Roman"/>
              </a:rPr>
              <a:t>Cash  </a:t>
            </a:r>
            <a:r>
              <a:rPr sz="2700" dirty="0">
                <a:latin typeface="Times New Roman"/>
                <a:cs typeface="Times New Roman"/>
              </a:rPr>
              <a:t>Reserve Ratio </a:t>
            </a:r>
            <a:r>
              <a:rPr sz="2700" spc="-5" dirty="0">
                <a:latin typeface="Times New Roman"/>
                <a:cs typeface="Times New Roman"/>
              </a:rPr>
              <a:t>(CRR) with RBI.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436" y="153670"/>
            <a:ext cx="5199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Functions of RBI</a:t>
            </a:r>
            <a:r>
              <a:rPr sz="4400" b="0" spc="-105" dirty="0">
                <a:latin typeface="Times New Roman"/>
                <a:cs typeface="Times New Roman"/>
              </a:rPr>
              <a:t> </a:t>
            </a:r>
            <a:r>
              <a:rPr sz="4400" b="0" spc="5" dirty="0">
                <a:latin typeface="Times New Roman"/>
                <a:cs typeface="Times New Roman"/>
              </a:rPr>
              <a:t>cont-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26106"/>
            <a:ext cx="8074025" cy="52324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Developmental role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  <a:tab pos="1821814" algn="l"/>
                <a:tab pos="2140585" algn="l"/>
                <a:tab pos="2990850" algn="l"/>
                <a:tab pos="3942079" algn="l"/>
                <a:tab pos="4399280" algn="l"/>
                <a:tab pos="6298565" algn="l"/>
                <a:tab pos="7783195" algn="l"/>
              </a:tabLst>
            </a:pPr>
            <a:r>
              <a:rPr sz="2800" spc="-5" dirty="0">
                <a:latin typeface="Times New Roman"/>
                <a:cs typeface="Times New Roman"/>
              </a:rPr>
              <a:t>Perf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wide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spc="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ot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al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nctio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to  </a:t>
            </a:r>
            <a:r>
              <a:rPr sz="2800" dirty="0">
                <a:latin typeface="Times New Roman"/>
                <a:cs typeface="Times New Roman"/>
              </a:rPr>
              <a:t>support </a:t>
            </a:r>
            <a:r>
              <a:rPr sz="2800" spc="-5" dirty="0">
                <a:latin typeface="Times New Roman"/>
                <a:cs typeface="Times New Roman"/>
              </a:rPr>
              <a:t>national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objectives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Related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Banker to the Government: performs merchant  banking function for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central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state  </a:t>
            </a:r>
            <a:r>
              <a:rPr sz="2800" spc="-5" dirty="0">
                <a:latin typeface="Times New Roman"/>
                <a:cs typeface="Times New Roman"/>
              </a:rPr>
              <a:t>governments; also </a:t>
            </a:r>
            <a:r>
              <a:rPr sz="2800" spc="-10" dirty="0">
                <a:latin typeface="Times New Roman"/>
                <a:cs typeface="Times New Roman"/>
              </a:rPr>
              <a:t>acts </a:t>
            </a:r>
            <a:r>
              <a:rPr sz="2800" spc="-5" dirty="0">
                <a:latin typeface="Times New Roman"/>
                <a:cs typeface="Times New Roman"/>
              </a:rPr>
              <a:t>as 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banker.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Banker to banks: maintains banking accounts of all  scheduled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banks.</a:t>
            </a:r>
            <a:endParaRPr sz="28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Owner and operator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depository (SGL) and  exchange (NDS)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government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bonds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436" y="76911"/>
            <a:ext cx="5199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Functions of RBI</a:t>
            </a:r>
            <a:r>
              <a:rPr sz="4400" b="0" spc="-100" dirty="0">
                <a:latin typeface="Times New Roman"/>
                <a:cs typeface="Times New Roman"/>
              </a:rPr>
              <a:t> </a:t>
            </a:r>
            <a:r>
              <a:rPr sz="4400" b="0" spc="5" dirty="0">
                <a:latin typeface="Times New Roman"/>
                <a:cs typeface="Times New Roman"/>
              </a:rPr>
              <a:t>cont-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37005"/>
            <a:ext cx="8072755" cy="551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Supervisory</a:t>
            </a:r>
            <a:r>
              <a:rPr sz="250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Functions: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addition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its traditional central functions,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Reserve  </a:t>
            </a:r>
            <a:r>
              <a:rPr sz="2500" spc="-5" dirty="0">
                <a:latin typeface="Times New Roman"/>
                <a:cs typeface="Times New Roman"/>
              </a:rPr>
              <a:t>bank </a:t>
            </a:r>
            <a:r>
              <a:rPr sz="2500" dirty="0">
                <a:latin typeface="Times New Roman"/>
                <a:cs typeface="Times New Roman"/>
              </a:rPr>
              <a:t>has certain non-monetary </a:t>
            </a:r>
            <a:r>
              <a:rPr sz="2500" spc="-5" dirty="0">
                <a:latin typeface="Times New Roman"/>
                <a:cs typeface="Times New Roman"/>
              </a:rPr>
              <a:t>functions of the </a:t>
            </a:r>
            <a:r>
              <a:rPr sz="2500" dirty="0">
                <a:latin typeface="Times New Roman"/>
                <a:cs typeface="Times New Roman"/>
              </a:rPr>
              <a:t>nature </a:t>
            </a:r>
            <a:r>
              <a:rPr sz="2500" spc="5" dirty="0">
                <a:latin typeface="Times New Roman"/>
                <a:cs typeface="Times New Roman"/>
              </a:rPr>
              <a:t>of  </a:t>
            </a:r>
            <a:r>
              <a:rPr sz="2500" spc="-5" dirty="0">
                <a:latin typeface="Times New Roman"/>
                <a:cs typeface="Times New Roman"/>
              </a:rPr>
              <a:t>supervision of banks and </a:t>
            </a:r>
            <a:r>
              <a:rPr sz="2500" dirty="0">
                <a:latin typeface="Times New Roman"/>
                <a:cs typeface="Times New Roman"/>
              </a:rPr>
              <a:t>promotion of sound </a:t>
            </a:r>
            <a:r>
              <a:rPr sz="2500" spc="-5" dirty="0">
                <a:latin typeface="Times New Roman"/>
                <a:cs typeface="Times New Roman"/>
              </a:rPr>
              <a:t>banking </a:t>
            </a:r>
            <a:r>
              <a:rPr sz="2500" spc="5" dirty="0">
                <a:latin typeface="Times New Roman"/>
                <a:cs typeface="Times New Roman"/>
              </a:rPr>
              <a:t>in  </a:t>
            </a:r>
            <a:r>
              <a:rPr sz="2500" spc="-5" dirty="0">
                <a:latin typeface="Times New Roman"/>
                <a:cs typeface="Times New Roman"/>
              </a:rPr>
              <a:t>India.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Reserve </a:t>
            </a:r>
            <a:r>
              <a:rPr sz="2500" spc="-5" dirty="0">
                <a:latin typeface="Times New Roman"/>
                <a:cs typeface="Times New Roman"/>
              </a:rPr>
              <a:t>Bank </a:t>
            </a:r>
            <a:r>
              <a:rPr sz="2500" dirty="0">
                <a:latin typeface="Times New Roman"/>
                <a:cs typeface="Times New Roman"/>
              </a:rPr>
              <a:t>Act, </a:t>
            </a:r>
            <a:r>
              <a:rPr sz="2500" spc="-5" dirty="0">
                <a:latin typeface="Times New Roman"/>
                <a:cs typeface="Times New Roman"/>
              </a:rPr>
              <a:t>1934, and </a:t>
            </a:r>
            <a:r>
              <a:rPr sz="2500" dirty="0">
                <a:latin typeface="Times New Roman"/>
                <a:cs typeface="Times New Roman"/>
              </a:rPr>
              <a:t>the Banking Regulation  </a:t>
            </a:r>
            <a:r>
              <a:rPr sz="2500" spc="-5" dirty="0">
                <a:latin typeface="Times New Roman"/>
                <a:cs typeface="Times New Roman"/>
              </a:rPr>
              <a:t>Act, 1949 have </a:t>
            </a:r>
            <a:r>
              <a:rPr sz="2500" dirty="0">
                <a:latin typeface="Times New Roman"/>
                <a:cs typeface="Times New Roman"/>
              </a:rPr>
              <a:t>given </a:t>
            </a:r>
            <a:r>
              <a:rPr sz="2500" spc="-5" dirty="0">
                <a:latin typeface="Times New Roman"/>
                <a:cs typeface="Times New Roman"/>
              </a:rPr>
              <a:t>the RBI </a:t>
            </a:r>
            <a:r>
              <a:rPr sz="2500" dirty="0">
                <a:latin typeface="Times New Roman"/>
                <a:cs typeface="Times New Roman"/>
              </a:rPr>
              <a:t>wide </a:t>
            </a:r>
            <a:r>
              <a:rPr sz="2500" spc="-5" dirty="0">
                <a:latin typeface="Times New Roman"/>
                <a:cs typeface="Times New Roman"/>
              </a:rPr>
              <a:t>powers of </a:t>
            </a:r>
            <a:r>
              <a:rPr sz="2500" dirty="0">
                <a:latin typeface="Times New Roman"/>
                <a:cs typeface="Times New Roman"/>
              </a:rPr>
              <a:t>supervision 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control </a:t>
            </a:r>
            <a:r>
              <a:rPr sz="2500" spc="-5" dirty="0">
                <a:latin typeface="Times New Roman"/>
                <a:cs typeface="Times New Roman"/>
              </a:rPr>
              <a:t>over </a:t>
            </a:r>
            <a:r>
              <a:rPr sz="2500" dirty="0">
                <a:latin typeface="Times New Roman"/>
                <a:cs typeface="Times New Roman"/>
              </a:rPr>
              <a:t>commercial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cooperative banks,  relating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licensing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establishments, branch expansion,  liquidity of their </a:t>
            </a:r>
            <a:r>
              <a:rPr sz="2500" spc="-5" dirty="0">
                <a:latin typeface="Times New Roman"/>
                <a:cs typeface="Times New Roman"/>
              </a:rPr>
              <a:t>assets, management and methods </a:t>
            </a:r>
            <a:r>
              <a:rPr sz="2500" spc="5" dirty="0">
                <a:latin typeface="Times New Roman"/>
                <a:cs typeface="Times New Roman"/>
              </a:rPr>
              <a:t>of  </a:t>
            </a:r>
            <a:r>
              <a:rPr sz="2500" spc="-5" dirty="0">
                <a:latin typeface="Times New Roman"/>
                <a:cs typeface="Times New Roman"/>
              </a:rPr>
              <a:t>working, amalgamation, reconstruction and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liquidation.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RBI is </a:t>
            </a:r>
            <a:r>
              <a:rPr sz="2500" dirty="0">
                <a:latin typeface="Times New Roman"/>
                <a:cs typeface="Times New Roman"/>
              </a:rPr>
              <a:t>authorized to carry </a:t>
            </a:r>
            <a:r>
              <a:rPr sz="2500" spc="-5" dirty="0">
                <a:latin typeface="Times New Roman"/>
                <a:cs typeface="Times New Roman"/>
              </a:rPr>
              <a:t>out </a:t>
            </a:r>
            <a:r>
              <a:rPr sz="2500" dirty="0">
                <a:latin typeface="Times New Roman"/>
                <a:cs typeface="Times New Roman"/>
              </a:rPr>
              <a:t>periodical inspections </a:t>
            </a:r>
            <a:r>
              <a:rPr sz="2500" spc="5" dirty="0">
                <a:latin typeface="Times New Roman"/>
                <a:cs typeface="Times New Roman"/>
              </a:rPr>
              <a:t>of  </a:t>
            </a:r>
            <a:r>
              <a:rPr sz="2500" spc="-5" dirty="0">
                <a:latin typeface="Times New Roman"/>
                <a:cs typeface="Times New Roman"/>
              </a:rPr>
              <a:t>the banks and to </a:t>
            </a:r>
            <a:r>
              <a:rPr sz="2500" dirty="0">
                <a:latin typeface="Times New Roman"/>
                <a:cs typeface="Times New Roman"/>
              </a:rPr>
              <a:t>call for returns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necessary information  from them..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supervisory functions of the </a:t>
            </a:r>
            <a:r>
              <a:rPr sz="2500" spc="-5" dirty="0">
                <a:latin typeface="Times New Roman"/>
                <a:cs typeface="Times New Roman"/>
              </a:rPr>
              <a:t>RBI </a:t>
            </a:r>
            <a:r>
              <a:rPr sz="2500" dirty="0">
                <a:latin typeface="Times New Roman"/>
                <a:cs typeface="Times New Roman"/>
              </a:rPr>
              <a:t>have  </a:t>
            </a:r>
            <a:r>
              <a:rPr sz="2500" spc="-5" dirty="0">
                <a:latin typeface="Times New Roman"/>
                <a:cs typeface="Times New Roman"/>
              </a:rPr>
              <a:t>helped a great deal in improving </a:t>
            </a:r>
            <a:r>
              <a:rPr sz="2500" dirty="0">
                <a:latin typeface="Times New Roman"/>
                <a:cs typeface="Times New Roman"/>
              </a:rPr>
              <a:t>the standard </a:t>
            </a:r>
            <a:r>
              <a:rPr sz="2500" spc="-5" dirty="0">
                <a:latin typeface="Times New Roman"/>
                <a:cs typeface="Times New Roman"/>
              </a:rPr>
              <a:t>of banking in  India </a:t>
            </a:r>
            <a:r>
              <a:rPr sz="2500" dirty="0">
                <a:latin typeface="Times New Roman"/>
                <a:cs typeface="Times New Roman"/>
              </a:rPr>
              <a:t>to develop on sound lines </a:t>
            </a:r>
            <a:r>
              <a:rPr sz="2500" spc="-5" dirty="0">
                <a:latin typeface="Times New Roman"/>
                <a:cs typeface="Times New Roman"/>
              </a:rPr>
              <a:t>and to </a:t>
            </a:r>
            <a:r>
              <a:rPr sz="2500" dirty="0">
                <a:latin typeface="Times New Roman"/>
                <a:cs typeface="Times New Roman"/>
              </a:rPr>
              <a:t>improve </a:t>
            </a:r>
            <a:r>
              <a:rPr sz="2500" spc="-5" dirty="0">
                <a:latin typeface="Times New Roman"/>
                <a:cs typeface="Times New Roman"/>
              </a:rPr>
              <a:t>the methods  of their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operation.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038" y="0"/>
            <a:ext cx="4727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Times New Roman"/>
                <a:cs typeface="Times New Roman"/>
              </a:rPr>
              <a:t>Functions </a:t>
            </a:r>
            <a:r>
              <a:rPr b="0" spc="-5" dirty="0">
                <a:latin typeface="Times New Roman"/>
                <a:cs typeface="Times New Roman"/>
              </a:rPr>
              <a:t>of RBI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cont-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2937"/>
            <a:ext cx="8072755" cy="647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Promotional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Functions:</a:t>
            </a:r>
            <a:endParaRPr sz="2800">
              <a:latin typeface="Times New Roman"/>
              <a:cs typeface="Times New Roman"/>
            </a:endParaRPr>
          </a:p>
          <a:p>
            <a:pPr marL="355600" marR="5080" indent="46990" algn="just">
              <a:lnSpc>
                <a:spcPct val="80000"/>
              </a:lnSpc>
              <a:spcBef>
                <a:spcPts val="610"/>
              </a:spcBef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Reserve </a:t>
            </a:r>
            <a:r>
              <a:rPr sz="2500" spc="-5" dirty="0">
                <a:latin typeface="Times New Roman"/>
                <a:cs typeface="Times New Roman"/>
              </a:rPr>
              <a:t>Bank now performs a </a:t>
            </a:r>
            <a:r>
              <a:rPr sz="2500" dirty="0">
                <a:latin typeface="Times New Roman"/>
                <a:cs typeface="Times New Roman"/>
              </a:rPr>
              <a:t>variety </a:t>
            </a:r>
            <a:r>
              <a:rPr sz="2500" spc="5" dirty="0">
                <a:latin typeface="Times New Roman"/>
                <a:cs typeface="Times New Roman"/>
              </a:rPr>
              <a:t>of  </a:t>
            </a:r>
            <a:r>
              <a:rPr sz="2500" dirty="0">
                <a:latin typeface="Times New Roman"/>
                <a:cs typeface="Times New Roman"/>
              </a:rPr>
              <a:t>developmental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promotional functions.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Reserve  </a:t>
            </a:r>
            <a:r>
              <a:rPr sz="2500" spc="-5" dirty="0">
                <a:latin typeface="Times New Roman"/>
                <a:cs typeface="Times New Roman"/>
              </a:rPr>
              <a:t>Bank </a:t>
            </a:r>
            <a:r>
              <a:rPr sz="2500" dirty="0">
                <a:latin typeface="Times New Roman"/>
                <a:cs typeface="Times New Roman"/>
              </a:rPr>
              <a:t>promotes banking </a:t>
            </a:r>
            <a:r>
              <a:rPr sz="2500" spc="-5" dirty="0">
                <a:latin typeface="Times New Roman"/>
                <a:cs typeface="Times New Roman"/>
              </a:rPr>
              <a:t>habit, extend </a:t>
            </a:r>
            <a:r>
              <a:rPr sz="2500" dirty="0">
                <a:latin typeface="Times New Roman"/>
                <a:cs typeface="Times New Roman"/>
              </a:rPr>
              <a:t>banking facilities </a:t>
            </a:r>
            <a:r>
              <a:rPr sz="2500" spc="-5" dirty="0">
                <a:latin typeface="Times New Roman"/>
                <a:cs typeface="Times New Roman"/>
              </a:rPr>
              <a:t>to  </a:t>
            </a:r>
            <a:r>
              <a:rPr sz="2500" dirty="0">
                <a:latin typeface="Times New Roman"/>
                <a:cs typeface="Times New Roman"/>
              </a:rPr>
              <a:t>rural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semi-urban areas,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establish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promote new  </a:t>
            </a:r>
            <a:r>
              <a:rPr sz="2500" spc="-5" dirty="0">
                <a:latin typeface="Times New Roman"/>
                <a:cs typeface="Times New Roman"/>
              </a:rPr>
              <a:t>specialized financing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agencies.</a:t>
            </a:r>
            <a:endParaRPr sz="2500">
              <a:latin typeface="Times New Roman"/>
              <a:cs typeface="Times New Roman"/>
            </a:endParaRPr>
          </a:p>
          <a:p>
            <a:pPr marL="355600" marR="5080" indent="46990" algn="just">
              <a:lnSpc>
                <a:spcPct val="8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The Reserve </a:t>
            </a:r>
            <a:r>
              <a:rPr sz="2500" dirty="0">
                <a:latin typeface="Times New Roman"/>
                <a:cs typeface="Times New Roman"/>
              </a:rPr>
              <a:t>bank has helped in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setting </a:t>
            </a:r>
            <a:r>
              <a:rPr sz="2500" spc="-5" dirty="0">
                <a:latin typeface="Times New Roman"/>
                <a:cs typeface="Times New Roman"/>
              </a:rPr>
              <a:t>up of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IFCI  and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SFC: it </a:t>
            </a:r>
            <a:r>
              <a:rPr sz="2500" dirty="0">
                <a:latin typeface="Times New Roman"/>
                <a:cs typeface="Times New Roman"/>
              </a:rPr>
              <a:t>set up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Deposit Insurance </a:t>
            </a:r>
            <a:r>
              <a:rPr sz="2500" spc="-5" dirty="0">
                <a:latin typeface="Times New Roman"/>
                <a:cs typeface="Times New Roman"/>
              </a:rPr>
              <a:t>Corporation </a:t>
            </a:r>
            <a:r>
              <a:rPr sz="2500" spc="5" dirty="0">
                <a:latin typeface="Times New Roman"/>
                <a:cs typeface="Times New Roman"/>
              </a:rPr>
              <a:t>of  </a:t>
            </a:r>
            <a:r>
              <a:rPr sz="2500" spc="-5" dirty="0">
                <a:latin typeface="Times New Roman"/>
                <a:cs typeface="Times New Roman"/>
              </a:rPr>
              <a:t>India in </a:t>
            </a:r>
            <a:r>
              <a:rPr sz="2500" dirty="0">
                <a:latin typeface="Times New Roman"/>
                <a:cs typeface="Times New Roman"/>
              </a:rPr>
              <a:t>1963 </a:t>
            </a:r>
            <a:r>
              <a:rPr sz="2500" spc="-5" dirty="0">
                <a:latin typeface="Times New Roman"/>
                <a:cs typeface="Times New Roman"/>
              </a:rPr>
              <a:t>and the </a:t>
            </a:r>
            <a:r>
              <a:rPr sz="2500" dirty="0">
                <a:latin typeface="Times New Roman"/>
                <a:cs typeface="Times New Roman"/>
              </a:rPr>
              <a:t>Industrial Reconstruction </a:t>
            </a:r>
            <a:r>
              <a:rPr sz="2500" spc="-5" dirty="0">
                <a:latin typeface="Times New Roman"/>
                <a:cs typeface="Times New Roman"/>
              </a:rPr>
              <a:t>Corporation  of </a:t>
            </a:r>
            <a:r>
              <a:rPr sz="2500" dirty="0">
                <a:latin typeface="Times New Roman"/>
                <a:cs typeface="Times New Roman"/>
              </a:rPr>
              <a:t>India </a:t>
            </a:r>
            <a:r>
              <a:rPr sz="2500" spc="-5" dirty="0">
                <a:latin typeface="Times New Roman"/>
                <a:cs typeface="Times New Roman"/>
              </a:rPr>
              <a:t>in 1972. </a:t>
            </a:r>
            <a:r>
              <a:rPr sz="2500" dirty="0">
                <a:latin typeface="Times New Roman"/>
                <a:cs typeface="Times New Roman"/>
              </a:rPr>
              <a:t>These institutions were set </a:t>
            </a:r>
            <a:r>
              <a:rPr sz="2500" spc="-5" dirty="0">
                <a:latin typeface="Times New Roman"/>
                <a:cs typeface="Times New Roman"/>
              </a:rPr>
              <a:t>up </a:t>
            </a:r>
            <a:r>
              <a:rPr sz="2500" dirty="0">
                <a:latin typeface="Times New Roman"/>
                <a:cs typeface="Times New Roman"/>
              </a:rPr>
              <a:t>directly </a:t>
            </a:r>
            <a:r>
              <a:rPr sz="2500" spc="-5" dirty="0">
                <a:latin typeface="Times New Roman"/>
                <a:cs typeface="Times New Roman"/>
              </a:rPr>
              <a:t>or  </a:t>
            </a:r>
            <a:r>
              <a:rPr sz="2500" dirty="0">
                <a:latin typeface="Times New Roman"/>
                <a:cs typeface="Times New Roman"/>
              </a:rPr>
              <a:t>indirectly by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Reserve </a:t>
            </a:r>
            <a:r>
              <a:rPr sz="2500" spc="-5" dirty="0">
                <a:latin typeface="Times New Roman"/>
                <a:cs typeface="Times New Roman"/>
              </a:rPr>
              <a:t>Bank </a:t>
            </a:r>
            <a:r>
              <a:rPr sz="2500" dirty="0">
                <a:latin typeface="Times New Roman"/>
                <a:cs typeface="Times New Roman"/>
              </a:rPr>
              <a:t>to promote saving habit </a:t>
            </a:r>
            <a:r>
              <a:rPr sz="2500" spc="-5" dirty="0">
                <a:latin typeface="Times New Roman"/>
                <a:cs typeface="Times New Roman"/>
              </a:rPr>
              <a:t>and  to </a:t>
            </a:r>
            <a:r>
              <a:rPr sz="2500" dirty="0">
                <a:latin typeface="Times New Roman"/>
                <a:cs typeface="Times New Roman"/>
              </a:rPr>
              <a:t>mobilize </a:t>
            </a:r>
            <a:r>
              <a:rPr sz="2500" spc="-5" dirty="0">
                <a:latin typeface="Times New Roman"/>
                <a:cs typeface="Times New Roman"/>
              </a:rPr>
              <a:t>savings, and to </a:t>
            </a:r>
            <a:r>
              <a:rPr sz="2500" dirty="0">
                <a:latin typeface="Times New Roman"/>
                <a:cs typeface="Times New Roman"/>
              </a:rPr>
              <a:t>provide industrial finance </a:t>
            </a:r>
            <a:r>
              <a:rPr sz="2500" spc="-10" dirty="0">
                <a:latin typeface="Times New Roman"/>
                <a:cs typeface="Times New Roman"/>
              </a:rPr>
              <a:t>as  </a:t>
            </a:r>
            <a:r>
              <a:rPr sz="2500" spc="-5" dirty="0">
                <a:latin typeface="Times New Roman"/>
                <a:cs typeface="Times New Roman"/>
              </a:rPr>
              <a:t>well as agricultural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finance.</a:t>
            </a:r>
            <a:endParaRPr sz="2500">
              <a:latin typeface="Times New Roman"/>
              <a:cs typeface="Times New Roman"/>
            </a:endParaRPr>
          </a:p>
          <a:p>
            <a:pPr marL="355600" marR="5080" indent="46990" algn="just">
              <a:lnSpc>
                <a:spcPct val="80000"/>
              </a:lnSpc>
              <a:spcBef>
                <a:spcPts val="600"/>
              </a:spcBef>
            </a:pP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RBI set up </a:t>
            </a:r>
            <a:r>
              <a:rPr sz="2500" dirty="0">
                <a:latin typeface="Times New Roman"/>
                <a:cs typeface="Times New Roman"/>
              </a:rPr>
              <a:t>the Agricultural </a:t>
            </a:r>
            <a:r>
              <a:rPr sz="2500" spc="-5" dirty="0">
                <a:latin typeface="Times New Roman"/>
                <a:cs typeface="Times New Roman"/>
              </a:rPr>
              <a:t>Credit </a:t>
            </a:r>
            <a:r>
              <a:rPr sz="2500" dirty="0">
                <a:latin typeface="Times New Roman"/>
                <a:cs typeface="Times New Roman"/>
              </a:rPr>
              <a:t>Department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spc="-10" dirty="0">
                <a:latin typeface="Times New Roman"/>
                <a:cs typeface="Times New Roman"/>
              </a:rPr>
              <a:t>1935 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provide agricultural credit. </a:t>
            </a:r>
            <a:r>
              <a:rPr sz="2500" spc="-5" dirty="0">
                <a:latin typeface="Times New Roman"/>
                <a:cs typeface="Times New Roman"/>
              </a:rPr>
              <a:t>The Bank </a:t>
            </a:r>
            <a:r>
              <a:rPr sz="2500" dirty="0">
                <a:latin typeface="Times New Roman"/>
                <a:cs typeface="Times New Roman"/>
              </a:rPr>
              <a:t>has </a:t>
            </a:r>
            <a:r>
              <a:rPr sz="2500" spc="-5" dirty="0">
                <a:latin typeface="Times New Roman"/>
                <a:cs typeface="Times New Roman"/>
              </a:rPr>
              <a:t>developed </a:t>
            </a:r>
            <a:r>
              <a:rPr sz="2500" dirty="0">
                <a:latin typeface="Times New Roman"/>
                <a:cs typeface="Times New Roman"/>
              </a:rPr>
              <a:t>the  co-operative credit </a:t>
            </a:r>
            <a:r>
              <a:rPr sz="2500" spc="-5" dirty="0">
                <a:latin typeface="Times New Roman"/>
                <a:cs typeface="Times New Roman"/>
              </a:rPr>
              <a:t>movement </a:t>
            </a:r>
            <a:r>
              <a:rPr sz="2500" dirty="0">
                <a:latin typeface="Times New Roman"/>
                <a:cs typeface="Times New Roman"/>
              </a:rPr>
              <a:t>to </a:t>
            </a:r>
            <a:r>
              <a:rPr sz="2500" spc="-5" dirty="0">
                <a:latin typeface="Times New Roman"/>
                <a:cs typeface="Times New Roman"/>
              </a:rPr>
              <a:t>encourage saving, to  </a:t>
            </a:r>
            <a:r>
              <a:rPr sz="2500" dirty="0">
                <a:latin typeface="Times New Roman"/>
                <a:cs typeface="Times New Roman"/>
              </a:rPr>
              <a:t>eliminate money-lenders </a:t>
            </a:r>
            <a:r>
              <a:rPr sz="2500" spc="5" dirty="0">
                <a:latin typeface="Times New Roman"/>
                <a:cs typeface="Times New Roman"/>
              </a:rPr>
              <a:t>from </a:t>
            </a:r>
            <a:r>
              <a:rPr sz="2500" dirty="0">
                <a:latin typeface="Times New Roman"/>
                <a:cs typeface="Times New Roman"/>
              </a:rPr>
              <a:t>the villages </a:t>
            </a:r>
            <a:r>
              <a:rPr sz="2500" spc="-5" dirty="0">
                <a:latin typeface="Times New Roman"/>
                <a:cs typeface="Times New Roman"/>
              </a:rPr>
              <a:t>and to route </a:t>
            </a:r>
            <a:r>
              <a:rPr sz="2500" dirty="0">
                <a:latin typeface="Times New Roman"/>
                <a:cs typeface="Times New Roman"/>
              </a:rPr>
              <a:t>its  </a:t>
            </a:r>
            <a:r>
              <a:rPr sz="2500" spc="-5" dirty="0">
                <a:latin typeface="Times New Roman"/>
                <a:cs typeface="Times New Roman"/>
              </a:rPr>
              <a:t>short </a:t>
            </a:r>
            <a:r>
              <a:rPr sz="2500" dirty="0">
                <a:latin typeface="Times New Roman"/>
                <a:cs typeface="Times New Roman"/>
              </a:rPr>
              <a:t>term credit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agriculture.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RBI has set </a:t>
            </a:r>
            <a:r>
              <a:rPr sz="2500" spc="-5" dirty="0">
                <a:latin typeface="Times New Roman"/>
                <a:cs typeface="Times New Roman"/>
              </a:rPr>
              <a:t>up </a:t>
            </a:r>
            <a:r>
              <a:rPr sz="2500" dirty="0">
                <a:latin typeface="Times New Roman"/>
                <a:cs typeface="Times New Roman"/>
              </a:rPr>
              <a:t>the  Agricultural Refinance </a:t>
            </a:r>
            <a:r>
              <a:rPr sz="2500" spc="-5" dirty="0">
                <a:latin typeface="Times New Roman"/>
                <a:cs typeface="Times New Roman"/>
              </a:rPr>
              <a:t>and Development </a:t>
            </a:r>
            <a:r>
              <a:rPr sz="2500" dirty="0">
                <a:latin typeface="Times New Roman"/>
                <a:cs typeface="Times New Roman"/>
              </a:rPr>
              <a:t>Corporation </a:t>
            </a:r>
            <a:r>
              <a:rPr sz="2500" spc="-5" dirty="0">
                <a:latin typeface="Times New Roman"/>
                <a:cs typeface="Times New Roman"/>
              </a:rPr>
              <a:t>to  provide long-term finance to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farmers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745" y="328675"/>
            <a:ext cx="8138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Times New Roman"/>
                <a:cs typeface="Times New Roman"/>
              </a:rPr>
              <a:t>Products </a:t>
            </a:r>
            <a:r>
              <a:rPr b="0" spc="-5" dirty="0">
                <a:latin typeface="Times New Roman"/>
                <a:cs typeface="Times New Roman"/>
              </a:rPr>
              <a:t>and </a:t>
            </a:r>
            <a:r>
              <a:rPr b="0" dirty="0">
                <a:latin typeface="Times New Roman"/>
                <a:cs typeface="Times New Roman"/>
              </a:rPr>
              <a:t>Services </a:t>
            </a:r>
            <a:r>
              <a:rPr b="0" spc="-10" dirty="0">
                <a:latin typeface="Times New Roman"/>
                <a:cs typeface="Times New Roman"/>
              </a:rPr>
              <a:t>offered </a:t>
            </a:r>
            <a:r>
              <a:rPr b="0" spc="-5" dirty="0">
                <a:latin typeface="Times New Roman"/>
                <a:cs typeface="Times New Roman"/>
              </a:rPr>
              <a:t>by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Banks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115695" algn="l"/>
                <a:tab pos="2544445" algn="l"/>
                <a:tab pos="3977004" algn="l"/>
                <a:tab pos="4463415" algn="l"/>
                <a:tab pos="4827270" algn="l"/>
                <a:tab pos="5728335" algn="l"/>
                <a:tab pos="6428105" algn="l"/>
                <a:tab pos="6972300" algn="l"/>
              </a:tabLst>
            </a:pPr>
            <a:r>
              <a:rPr spc="-5" dirty="0"/>
              <a:t>The	d</a:t>
            </a:r>
            <a:r>
              <a:rPr dirty="0"/>
              <a:t>i</a:t>
            </a:r>
            <a:r>
              <a:rPr spc="-50" dirty="0"/>
              <a:t>f</a:t>
            </a:r>
            <a:r>
              <a:rPr spc="-5" dirty="0"/>
              <a:t>ferent</a:t>
            </a:r>
            <a:r>
              <a:rPr dirty="0"/>
              <a:t>	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odu</a:t>
            </a:r>
            <a:r>
              <a:rPr spc="-20" dirty="0"/>
              <a:t>c</a:t>
            </a:r>
            <a:r>
              <a:rPr spc="-5" dirty="0"/>
              <a:t>ts</a:t>
            </a:r>
            <a:r>
              <a:rPr dirty="0"/>
              <a:t>	</a:t>
            </a:r>
            <a:r>
              <a:rPr spc="-5" dirty="0"/>
              <a:t>in</a:t>
            </a:r>
            <a:r>
              <a:rPr dirty="0"/>
              <a:t>	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bank</a:t>
            </a:r>
            <a:r>
              <a:rPr dirty="0"/>
              <a:t>	</a:t>
            </a:r>
            <a:r>
              <a:rPr spc="-15" dirty="0"/>
              <a:t>ca</a:t>
            </a:r>
            <a:r>
              <a:rPr spc="-5" dirty="0"/>
              <a:t>n</a:t>
            </a:r>
            <a:r>
              <a:rPr dirty="0"/>
              <a:t>	b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b</a:t>
            </a:r>
            <a:r>
              <a:rPr dirty="0"/>
              <a:t>r</a:t>
            </a:r>
            <a:r>
              <a:rPr spc="-5" dirty="0"/>
              <a:t>oad</a:t>
            </a:r>
            <a:r>
              <a:rPr dirty="0"/>
              <a:t>l</a:t>
            </a:r>
            <a:r>
              <a:rPr spc="-5" dirty="0"/>
              <a:t>y  classified</a:t>
            </a:r>
            <a:r>
              <a:rPr spc="-30" dirty="0"/>
              <a:t> </a:t>
            </a:r>
            <a:r>
              <a:rPr dirty="0"/>
              <a:t>into: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Retail Banking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25" dirty="0"/>
              <a:t>Trade</a:t>
            </a:r>
            <a:r>
              <a:rPr dirty="0"/>
              <a:t> </a:t>
            </a:r>
            <a:r>
              <a:rPr spc="-5" dirty="0"/>
              <a:t>Finance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15" dirty="0"/>
              <a:t>Treasury</a:t>
            </a:r>
            <a:r>
              <a:rPr dirty="0"/>
              <a:t> Operations.</a:t>
            </a: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pc="-5" dirty="0"/>
              <a:t>Retail Banking and </a:t>
            </a:r>
            <a:r>
              <a:rPr spc="-25" dirty="0"/>
              <a:t>Trade </a:t>
            </a:r>
            <a:r>
              <a:rPr spc="-5" dirty="0"/>
              <a:t>finance operations are  conducted at </a:t>
            </a:r>
            <a:r>
              <a:rPr dirty="0"/>
              <a:t>the </a:t>
            </a:r>
            <a:r>
              <a:rPr spc="-5" dirty="0"/>
              <a:t>branch level while </a:t>
            </a:r>
            <a:r>
              <a:rPr dirty="0"/>
              <a:t>the </a:t>
            </a:r>
            <a:r>
              <a:rPr spc="-5" dirty="0"/>
              <a:t>wholesale  banking operations, which cover treasury operations,  are </a:t>
            </a:r>
            <a:r>
              <a:rPr spc="-10" dirty="0"/>
              <a:t>at </a:t>
            </a:r>
            <a:r>
              <a:rPr dirty="0"/>
              <a:t>the </a:t>
            </a:r>
            <a:r>
              <a:rPr spc="-5" dirty="0"/>
              <a:t>hand </a:t>
            </a:r>
            <a:r>
              <a:rPr spc="-10" dirty="0"/>
              <a:t>office </a:t>
            </a:r>
            <a:r>
              <a:rPr dirty="0"/>
              <a:t>or </a:t>
            </a:r>
            <a:r>
              <a:rPr spc="-5" dirty="0"/>
              <a:t>a designated</a:t>
            </a:r>
            <a:r>
              <a:rPr dirty="0"/>
              <a:t> </a:t>
            </a:r>
            <a:r>
              <a:rPr spc="-5" dirty="0"/>
              <a:t>branch.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8079"/>
            <a:ext cx="25990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Retail</a:t>
            </a:r>
            <a:r>
              <a:rPr sz="3000" spc="-50" dirty="0"/>
              <a:t> </a:t>
            </a:r>
            <a:r>
              <a:rPr sz="3000" spc="-5" dirty="0"/>
              <a:t>Banking: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736752"/>
            <a:ext cx="7707630" cy="23729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Deposits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Loans, </a:t>
            </a:r>
            <a:r>
              <a:rPr sz="2800" spc="-10" dirty="0">
                <a:latin typeface="Times New Roman"/>
                <a:cs typeface="Times New Roman"/>
              </a:rPr>
              <a:t>Cash </a:t>
            </a:r>
            <a:r>
              <a:rPr sz="2800" spc="-5" dirty="0">
                <a:latin typeface="Times New Roman"/>
                <a:cs typeface="Times New Roman"/>
              </a:rPr>
              <a:t>Credit and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Overdraft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Negotiating for Loans 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advances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Remittances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Book-Keeping (maintaining all accounting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records)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127070"/>
            <a:ext cx="6570345" cy="17754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35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5600" algn="l"/>
                <a:tab pos="356235" algn="l"/>
                <a:tab pos="2052320" algn="l"/>
                <a:tab pos="2664460" algn="l"/>
                <a:tab pos="3691890" algn="l"/>
                <a:tab pos="4246880" algn="l"/>
                <a:tab pos="5354955" algn="l"/>
              </a:tabLst>
            </a:pP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iv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kinds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nds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val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ble  keeping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800" b="1" spc="-45" dirty="0">
                <a:latin typeface="Times New Roman"/>
                <a:cs typeface="Times New Roman"/>
              </a:rPr>
              <a:t>Trade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Finance: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Issuing </a:t>
            </a:r>
            <a:r>
              <a:rPr sz="2800" spc="-5" dirty="0">
                <a:latin typeface="Times New Roman"/>
                <a:cs typeface="Times New Roman"/>
              </a:rPr>
              <a:t>and confirming of letter 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credit.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7297" y="3127070"/>
            <a:ext cx="127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643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	safe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20233"/>
            <a:ext cx="8072755" cy="12465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3535" algn="just">
              <a:lnSpc>
                <a:spcPct val="89800"/>
              </a:lnSpc>
              <a:spcBef>
                <a:spcPts val="434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Drawing, accepting, </a:t>
            </a:r>
            <a:r>
              <a:rPr sz="2800" dirty="0">
                <a:latin typeface="Times New Roman"/>
                <a:cs typeface="Times New Roman"/>
              </a:rPr>
              <a:t>discounting, </a:t>
            </a:r>
            <a:r>
              <a:rPr sz="2800" spc="-5" dirty="0">
                <a:latin typeface="Times New Roman"/>
                <a:cs typeface="Times New Roman"/>
              </a:rPr>
              <a:t>buying, selling,  collecting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bills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exchange, </a:t>
            </a:r>
            <a:r>
              <a:rPr sz="2800" dirty="0">
                <a:latin typeface="Times New Roman"/>
                <a:cs typeface="Times New Roman"/>
              </a:rPr>
              <a:t>promissory </a:t>
            </a:r>
            <a:r>
              <a:rPr sz="2800" spc="-5" dirty="0">
                <a:latin typeface="Times New Roman"/>
                <a:cs typeface="Times New Roman"/>
              </a:rPr>
              <a:t>notes,  drafts, bill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lading and other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securities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9227"/>
            <a:ext cx="8074659" cy="644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spc="-35" dirty="0">
                <a:latin typeface="Times New Roman"/>
                <a:cs typeface="Times New Roman"/>
              </a:rPr>
              <a:t>Treasury</a:t>
            </a:r>
            <a:r>
              <a:rPr sz="2700" b="1" spc="-2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Operations:</a:t>
            </a:r>
            <a:endParaRPr sz="27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Buying and selling of bullion. Foreign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exchange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Acquiring, </a:t>
            </a:r>
            <a:r>
              <a:rPr sz="2700" dirty="0">
                <a:latin typeface="Times New Roman"/>
                <a:cs typeface="Times New Roman"/>
              </a:rPr>
              <a:t>holding, </a:t>
            </a:r>
            <a:r>
              <a:rPr sz="2700" spc="-5" dirty="0">
                <a:latin typeface="Times New Roman"/>
                <a:cs typeface="Times New Roman"/>
              </a:rPr>
              <a:t>underwriting </a:t>
            </a:r>
            <a:r>
              <a:rPr sz="2700" dirty="0">
                <a:latin typeface="Times New Roman"/>
                <a:cs typeface="Times New Roman"/>
              </a:rPr>
              <a:t>and dealing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shares,  debentures,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  <a:p>
            <a:pPr marL="355600" marR="8890" indent="-343535" algn="just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Purchasing </a:t>
            </a:r>
            <a:r>
              <a:rPr sz="2700" dirty="0">
                <a:latin typeface="Times New Roman"/>
                <a:cs typeface="Times New Roman"/>
              </a:rPr>
              <a:t>and selling of bonds and securities </a:t>
            </a:r>
            <a:r>
              <a:rPr sz="2700" spc="-10" dirty="0">
                <a:latin typeface="Times New Roman"/>
                <a:cs typeface="Times New Roman"/>
              </a:rPr>
              <a:t>on  </a:t>
            </a:r>
            <a:r>
              <a:rPr sz="2700" dirty="0">
                <a:latin typeface="Times New Roman"/>
                <a:cs typeface="Times New Roman"/>
              </a:rPr>
              <a:t>behalf of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constituents.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The banks can also act </a:t>
            </a:r>
            <a:r>
              <a:rPr sz="2700" spc="-5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an agent of the Government  or local </a:t>
            </a:r>
            <a:r>
              <a:rPr sz="2700" spc="-20" dirty="0">
                <a:latin typeface="Times New Roman"/>
                <a:cs typeface="Times New Roman"/>
              </a:rPr>
              <a:t>authority. </a:t>
            </a:r>
            <a:r>
              <a:rPr sz="2700" dirty="0">
                <a:latin typeface="Times New Roman"/>
                <a:cs typeface="Times New Roman"/>
              </a:rPr>
              <a:t>They insure, guarantee, underwrite,  participate in </a:t>
            </a:r>
            <a:r>
              <a:rPr sz="2700" spc="-5" dirty="0">
                <a:latin typeface="Times New Roman"/>
                <a:cs typeface="Times New Roman"/>
              </a:rPr>
              <a:t>managing and </a:t>
            </a:r>
            <a:r>
              <a:rPr sz="2700" dirty="0">
                <a:latin typeface="Times New Roman"/>
                <a:cs typeface="Times New Roman"/>
              </a:rPr>
              <a:t>carrying out issue </a:t>
            </a:r>
            <a:r>
              <a:rPr sz="2700" spc="5" dirty="0">
                <a:latin typeface="Times New Roman"/>
                <a:cs typeface="Times New Roman"/>
              </a:rPr>
              <a:t>of  </a:t>
            </a:r>
            <a:r>
              <a:rPr sz="2700" dirty="0">
                <a:latin typeface="Times New Roman"/>
                <a:cs typeface="Times New Roman"/>
              </a:rPr>
              <a:t>shares, debentures,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2306320" algn="l"/>
                <a:tab pos="2306955" algn="l"/>
              </a:tabLst>
            </a:pPr>
            <a:r>
              <a:rPr dirty="0"/>
              <a:t>	</a:t>
            </a:r>
            <a:r>
              <a:rPr sz="2700" dirty="0">
                <a:latin typeface="Times New Roman"/>
                <a:cs typeface="Times New Roman"/>
              </a:rPr>
              <a:t>Apart from the above-mentioned  </a:t>
            </a:r>
            <a:r>
              <a:rPr sz="2700" spc="-5" dirty="0">
                <a:latin typeface="Times New Roman"/>
                <a:cs typeface="Times New Roman"/>
              </a:rPr>
              <a:t>functions of </a:t>
            </a:r>
            <a:r>
              <a:rPr sz="2700" dirty="0">
                <a:latin typeface="Times New Roman"/>
                <a:cs typeface="Times New Roman"/>
              </a:rPr>
              <a:t>the bank, the bank provides a whole lot of  other </a:t>
            </a:r>
            <a:r>
              <a:rPr sz="2700" spc="-5" dirty="0">
                <a:latin typeface="Times New Roman"/>
                <a:cs typeface="Times New Roman"/>
              </a:rPr>
              <a:t>services like investment counseling for  individuals, </a:t>
            </a:r>
            <a:r>
              <a:rPr sz="2700" dirty="0">
                <a:latin typeface="Times New Roman"/>
                <a:cs typeface="Times New Roman"/>
              </a:rPr>
              <a:t>short-term </a:t>
            </a:r>
            <a:r>
              <a:rPr sz="2700" spc="-5" dirty="0">
                <a:latin typeface="Times New Roman"/>
                <a:cs typeface="Times New Roman"/>
              </a:rPr>
              <a:t>funds management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portfolio  </a:t>
            </a:r>
            <a:r>
              <a:rPr sz="2700" dirty="0">
                <a:latin typeface="Times New Roman"/>
                <a:cs typeface="Times New Roman"/>
              </a:rPr>
              <a:t>management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individuals and companies. It  undertakes the inward and </a:t>
            </a:r>
            <a:r>
              <a:rPr sz="2700" spc="-5" dirty="0">
                <a:latin typeface="Times New Roman"/>
                <a:cs typeface="Times New Roman"/>
              </a:rPr>
              <a:t>outward remittances with  reference </a:t>
            </a:r>
            <a:r>
              <a:rPr sz="2700" spc="5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foreign </a:t>
            </a:r>
            <a:r>
              <a:rPr sz="2700" dirty="0">
                <a:latin typeface="Times New Roman"/>
                <a:cs typeface="Times New Roman"/>
              </a:rPr>
              <a:t>exchange and collection of varied  types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Government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7" y="19557"/>
            <a:ext cx="7851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Common </a:t>
            </a:r>
            <a:r>
              <a:rPr b="0" dirty="0">
                <a:latin typeface="Times New Roman"/>
                <a:cs typeface="Times New Roman"/>
              </a:rPr>
              <a:t>Banking Products</a:t>
            </a:r>
            <a:r>
              <a:rPr b="0" spc="-235" dirty="0">
                <a:latin typeface="Times New Roman"/>
                <a:cs typeface="Times New Roman"/>
              </a:rPr>
              <a:t> </a:t>
            </a:r>
            <a:r>
              <a:rPr b="0" spc="-35" dirty="0">
                <a:latin typeface="Times New Roman"/>
                <a:cs typeface="Times New Roman"/>
              </a:rPr>
              <a:t>Available: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94334"/>
            <a:ext cx="8074659" cy="54171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Credit </a:t>
            </a:r>
            <a:r>
              <a:rPr sz="2700" b="1" spc="-5" dirty="0">
                <a:latin typeface="Times New Roman"/>
                <a:cs typeface="Times New Roman"/>
              </a:rPr>
              <a:t>Card: </a:t>
            </a:r>
            <a:r>
              <a:rPr sz="2700" dirty="0">
                <a:latin typeface="Times New Roman"/>
                <a:cs typeface="Times New Roman"/>
              </a:rPr>
              <a:t>Credit Card is “post paid” </a:t>
            </a:r>
            <a:r>
              <a:rPr sz="2700" spc="-5" dirty="0">
                <a:latin typeface="Times New Roman"/>
                <a:cs typeface="Times New Roman"/>
              </a:rPr>
              <a:t>or </a:t>
            </a:r>
            <a:r>
              <a:rPr sz="2700" dirty="0">
                <a:latin typeface="Times New Roman"/>
                <a:cs typeface="Times New Roman"/>
              </a:rPr>
              <a:t>“pay </a:t>
            </a:r>
            <a:r>
              <a:rPr sz="2700" spc="-5" dirty="0">
                <a:latin typeface="Times New Roman"/>
                <a:cs typeface="Times New Roman"/>
              </a:rPr>
              <a:t>later”  </a:t>
            </a:r>
            <a:r>
              <a:rPr sz="2700" dirty="0">
                <a:latin typeface="Times New Roman"/>
                <a:cs typeface="Times New Roman"/>
              </a:rPr>
              <a:t>card that draws from a credit </a:t>
            </a:r>
            <a:r>
              <a:rPr sz="2700" spc="-5" dirty="0">
                <a:latin typeface="Times New Roman"/>
                <a:cs typeface="Times New Roman"/>
              </a:rPr>
              <a:t>line-money </a:t>
            </a:r>
            <a:r>
              <a:rPr sz="2700" dirty="0">
                <a:latin typeface="Times New Roman"/>
                <a:cs typeface="Times New Roman"/>
              </a:rPr>
              <a:t>made  available by the </a:t>
            </a:r>
            <a:r>
              <a:rPr sz="2700" spc="-5" dirty="0">
                <a:latin typeface="Times New Roman"/>
                <a:cs typeface="Times New Roman"/>
              </a:rPr>
              <a:t>card </a:t>
            </a:r>
            <a:r>
              <a:rPr sz="2700" dirty="0">
                <a:latin typeface="Times New Roman"/>
                <a:cs typeface="Times New Roman"/>
              </a:rPr>
              <a:t>issuer </a:t>
            </a:r>
            <a:r>
              <a:rPr sz="2700" spc="-5" dirty="0">
                <a:latin typeface="Times New Roman"/>
                <a:cs typeface="Times New Roman"/>
              </a:rPr>
              <a:t>(bank) </a:t>
            </a:r>
            <a:r>
              <a:rPr sz="2700" dirty="0">
                <a:latin typeface="Times New Roman"/>
                <a:cs typeface="Times New Roman"/>
              </a:rPr>
              <a:t>and gives one a  grace </a:t>
            </a:r>
            <a:r>
              <a:rPr sz="2700" spc="-5" dirty="0">
                <a:latin typeface="Times New Roman"/>
                <a:cs typeface="Times New Roman"/>
              </a:rPr>
              <a:t>period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45" dirty="0">
                <a:latin typeface="Times New Roman"/>
                <a:cs typeface="Times New Roman"/>
              </a:rPr>
              <a:t>pay. </a:t>
            </a:r>
            <a:r>
              <a:rPr sz="2700" dirty="0">
                <a:latin typeface="Times New Roman"/>
                <a:cs typeface="Times New Roman"/>
              </a:rPr>
              <a:t>If the </a:t>
            </a:r>
            <a:r>
              <a:rPr sz="2700" spc="-5" dirty="0">
                <a:latin typeface="Times New Roman"/>
                <a:cs typeface="Times New Roman"/>
              </a:rPr>
              <a:t>amount </a:t>
            </a:r>
            <a:r>
              <a:rPr sz="2700" dirty="0">
                <a:latin typeface="Times New Roman"/>
                <a:cs typeface="Times New Roman"/>
              </a:rPr>
              <a:t>is not </a:t>
            </a:r>
            <a:r>
              <a:rPr sz="2700" spc="-5" dirty="0">
                <a:latin typeface="Times New Roman"/>
                <a:cs typeface="Times New Roman"/>
              </a:rPr>
              <a:t>paid full </a:t>
            </a:r>
            <a:r>
              <a:rPr sz="2700" dirty="0">
                <a:latin typeface="Times New Roman"/>
                <a:cs typeface="Times New Roman"/>
              </a:rPr>
              <a:t>by </a:t>
            </a:r>
            <a:r>
              <a:rPr sz="2700" spc="-10" dirty="0">
                <a:latin typeface="Times New Roman"/>
                <a:cs typeface="Times New Roman"/>
              </a:rPr>
              <a:t>the  </a:t>
            </a:r>
            <a:r>
              <a:rPr sz="2700" dirty="0">
                <a:latin typeface="Times New Roman"/>
                <a:cs typeface="Times New Roman"/>
              </a:rPr>
              <a:t>end of the period, one is </a:t>
            </a:r>
            <a:r>
              <a:rPr sz="2700" spc="-10" dirty="0">
                <a:latin typeface="Times New Roman"/>
                <a:cs typeface="Times New Roman"/>
              </a:rPr>
              <a:t>charged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interest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90000"/>
              </a:lnSpc>
              <a:spcBef>
                <a:spcPts val="645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Debit </a:t>
            </a:r>
            <a:r>
              <a:rPr sz="2700" b="1" dirty="0">
                <a:latin typeface="Times New Roman"/>
                <a:cs typeface="Times New Roman"/>
              </a:rPr>
              <a:t>Cards: </a:t>
            </a:r>
            <a:r>
              <a:rPr sz="2700" dirty="0">
                <a:latin typeface="Times New Roman"/>
                <a:cs typeface="Times New Roman"/>
              </a:rPr>
              <a:t>Debit Card is a </a:t>
            </a:r>
            <a:r>
              <a:rPr sz="2700" spc="-5" dirty="0">
                <a:latin typeface="Times New Roman"/>
                <a:cs typeface="Times New Roman"/>
              </a:rPr>
              <a:t>“prepaid” or </a:t>
            </a:r>
            <a:r>
              <a:rPr sz="2700" dirty="0">
                <a:latin typeface="Times New Roman"/>
                <a:cs typeface="Times New Roman"/>
              </a:rPr>
              <a:t>“pay </a:t>
            </a:r>
            <a:r>
              <a:rPr sz="2700" spc="-10" dirty="0">
                <a:latin typeface="Times New Roman"/>
                <a:cs typeface="Times New Roman"/>
              </a:rPr>
              <a:t>now”  </a:t>
            </a:r>
            <a:r>
              <a:rPr sz="2700" dirty="0">
                <a:latin typeface="Times New Roman"/>
                <a:cs typeface="Times New Roman"/>
              </a:rPr>
              <a:t>card with </a:t>
            </a:r>
            <a:r>
              <a:rPr sz="2700" spc="-5" dirty="0">
                <a:latin typeface="Times New Roman"/>
                <a:cs typeface="Times New Roman"/>
              </a:rPr>
              <a:t>some </a:t>
            </a:r>
            <a:r>
              <a:rPr sz="2700" dirty="0">
                <a:latin typeface="Times New Roman"/>
                <a:cs typeface="Times New Roman"/>
              </a:rPr>
              <a:t>stored value. </a:t>
            </a:r>
            <a:r>
              <a:rPr sz="2700" spc="-5" dirty="0">
                <a:latin typeface="Times New Roman"/>
                <a:cs typeface="Times New Roman"/>
              </a:rPr>
              <a:t>Debit Cards </a:t>
            </a:r>
            <a:r>
              <a:rPr sz="2700" dirty="0">
                <a:latin typeface="Times New Roman"/>
                <a:cs typeface="Times New Roman"/>
              </a:rPr>
              <a:t>quickly  debit or </a:t>
            </a:r>
            <a:r>
              <a:rPr sz="2700" spc="-5" dirty="0">
                <a:latin typeface="Times New Roman"/>
                <a:cs typeface="Times New Roman"/>
              </a:rPr>
              <a:t>subtract money from </a:t>
            </a:r>
            <a:r>
              <a:rPr sz="2700" spc="-30" dirty="0">
                <a:latin typeface="Times New Roman"/>
                <a:cs typeface="Times New Roman"/>
              </a:rPr>
              <a:t>one’s </a:t>
            </a:r>
            <a:r>
              <a:rPr sz="2700" dirty="0">
                <a:latin typeface="Times New Roman"/>
                <a:cs typeface="Times New Roman"/>
              </a:rPr>
              <a:t>savings account, </a:t>
            </a:r>
            <a:r>
              <a:rPr sz="2700" spc="-10" dirty="0">
                <a:latin typeface="Times New Roman"/>
                <a:cs typeface="Times New Roman"/>
              </a:rPr>
              <a:t>or  </a:t>
            </a:r>
            <a:r>
              <a:rPr sz="2700" dirty="0">
                <a:latin typeface="Times New Roman"/>
                <a:cs typeface="Times New Roman"/>
              </a:rPr>
              <a:t>if one were taking out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cash.</a:t>
            </a:r>
            <a:endParaRPr sz="27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90000"/>
              </a:lnSpc>
              <a:spcBef>
                <a:spcPts val="650"/>
              </a:spcBef>
            </a:pPr>
            <a:r>
              <a:rPr sz="2700" dirty="0">
                <a:latin typeface="Times New Roman"/>
                <a:cs typeface="Times New Roman"/>
              </a:rPr>
              <a:t>Every </a:t>
            </a:r>
            <a:r>
              <a:rPr sz="2700" spc="-5" dirty="0">
                <a:latin typeface="Times New Roman"/>
                <a:cs typeface="Times New Roman"/>
              </a:rPr>
              <a:t>time </a:t>
            </a:r>
            <a:r>
              <a:rPr sz="2700" dirty="0">
                <a:latin typeface="Times New Roman"/>
                <a:cs typeface="Times New Roman"/>
              </a:rPr>
              <a:t>a person uses the </a:t>
            </a:r>
            <a:r>
              <a:rPr sz="2700" spc="-5" dirty="0">
                <a:latin typeface="Times New Roman"/>
                <a:cs typeface="Times New Roman"/>
              </a:rPr>
              <a:t>card, </a:t>
            </a:r>
            <a:r>
              <a:rPr sz="2700" dirty="0">
                <a:latin typeface="Times New Roman"/>
                <a:cs typeface="Times New Roman"/>
              </a:rPr>
              <a:t>the merchant who </a:t>
            </a:r>
            <a:r>
              <a:rPr sz="2700" spc="5" dirty="0">
                <a:latin typeface="Times New Roman"/>
                <a:cs typeface="Times New Roman"/>
              </a:rPr>
              <a:t>in  </a:t>
            </a:r>
            <a:r>
              <a:rPr sz="2700" spc="-5" dirty="0">
                <a:latin typeface="Times New Roman"/>
                <a:cs typeface="Times New Roman"/>
              </a:rPr>
              <a:t>turn </a:t>
            </a:r>
            <a:r>
              <a:rPr sz="2700" dirty="0">
                <a:latin typeface="Times New Roman"/>
                <a:cs typeface="Times New Roman"/>
              </a:rPr>
              <a:t>can get the </a:t>
            </a:r>
            <a:r>
              <a:rPr sz="2700" spc="-5" dirty="0">
                <a:latin typeface="Times New Roman"/>
                <a:cs typeface="Times New Roman"/>
              </a:rPr>
              <a:t>money </a:t>
            </a:r>
            <a:r>
              <a:rPr sz="2700" dirty="0">
                <a:latin typeface="Times New Roman"/>
                <a:cs typeface="Times New Roman"/>
              </a:rPr>
              <a:t>transferred to </a:t>
            </a:r>
            <a:r>
              <a:rPr sz="2700" spc="-5" dirty="0">
                <a:latin typeface="Times New Roman"/>
                <a:cs typeface="Times New Roman"/>
              </a:rPr>
              <a:t>his </a:t>
            </a:r>
            <a:r>
              <a:rPr sz="2700" dirty="0">
                <a:latin typeface="Times New Roman"/>
                <a:cs typeface="Times New Roman"/>
              </a:rPr>
              <a:t>account </a:t>
            </a:r>
            <a:r>
              <a:rPr sz="2700" spc="-5" dirty="0">
                <a:latin typeface="Times New Roman"/>
                <a:cs typeface="Times New Roman"/>
              </a:rPr>
              <a:t>from  </a:t>
            </a:r>
            <a:r>
              <a:rPr sz="2700" dirty="0">
                <a:latin typeface="Times New Roman"/>
                <a:cs typeface="Times New Roman"/>
              </a:rPr>
              <a:t>the bank </a:t>
            </a:r>
            <a:r>
              <a:rPr sz="2700" spc="-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 buyers, by debiting an </a:t>
            </a:r>
            <a:r>
              <a:rPr sz="2700" spc="-5" dirty="0">
                <a:latin typeface="Times New Roman"/>
                <a:cs typeface="Times New Roman"/>
              </a:rPr>
              <a:t>exact amount </a:t>
            </a:r>
            <a:r>
              <a:rPr sz="2700" spc="-10" dirty="0">
                <a:latin typeface="Times New Roman"/>
                <a:cs typeface="Times New Roman"/>
              </a:rPr>
              <a:t>of  </a:t>
            </a:r>
            <a:r>
              <a:rPr sz="2700" spc="-5" dirty="0">
                <a:latin typeface="Times New Roman"/>
                <a:cs typeface="Times New Roman"/>
              </a:rPr>
              <a:t>purchase from </a:t>
            </a:r>
            <a:r>
              <a:rPr sz="2700" dirty="0">
                <a:latin typeface="Times New Roman"/>
                <a:cs typeface="Times New Roman"/>
              </a:rPr>
              <a:t>the card. </a:t>
            </a:r>
            <a:r>
              <a:rPr sz="2700" spc="-100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get a debit card along with a  Personal Identification </a:t>
            </a:r>
            <a:r>
              <a:rPr sz="2700" spc="-5" dirty="0">
                <a:latin typeface="Times New Roman"/>
                <a:cs typeface="Times New Roman"/>
              </a:rPr>
              <a:t>Number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(PIN).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9117"/>
            <a:ext cx="8074025" cy="59702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b="1" dirty="0">
                <a:latin typeface="Times New Roman"/>
                <a:cs typeface="Times New Roman"/>
              </a:rPr>
              <a:t>Automatic </a:t>
            </a:r>
            <a:r>
              <a:rPr sz="3000" b="1" spc="-50" dirty="0">
                <a:latin typeface="Times New Roman"/>
                <a:cs typeface="Times New Roman"/>
              </a:rPr>
              <a:t>Teller </a:t>
            </a:r>
            <a:r>
              <a:rPr sz="3000" b="1" dirty="0">
                <a:latin typeface="Times New Roman"/>
                <a:cs typeface="Times New Roman"/>
              </a:rPr>
              <a:t>Machine: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105" dirty="0">
                <a:latin typeface="Times New Roman"/>
                <a:cs typeface="Times New Roman"/>
              </a:rPr>
              <a:t>ATM’s </a:t>
            </a:r>
            <a:r>
              <a:rPr sz="3000" dirty="0">
                <a:latin typeface="Times New Roman"/>
                <a:cs typeface="Times New Roman"/>
              </a:rPr>
              <a:t>are used  by banks for making the customers dealing </a:t>
            </a:r>
            <a:r>
              <a:rPr sz="3000" spc="-25" dirty="0">
                <a:latin typeface="Times New Roman"/>
                <a:cs typeface="Times New Roman"/>
              </a:rPr>
              <a:t>easier.  </a:t>
            </a:r>
            <a:r>
              <a:rPr sz="3000" spc="-114" dirty="0">
                <a:latin typeface="Times New Roman"/>
                <a:cs typeface="Times New Roman"/>
              </a:rPr>
              <a:t>ATM </a:t>
            </a:r>
            <a:r>
              <a:rPr sz="3000" dirty="0">
                <a:latin typeface="Times New Roman"/>
                <a:cs typeface="Times New Roman"/>
              </a:rPr>
              <a:t>card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device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5" dirty="0">
                <a:latin typeface="Times New Roman"/>
                <a:cs typeface="Times New Roman"/>
              </a:rPr>
              <a:t>allows customer </a:t>
            </a:r>
            <a:r>
              <a:rPr sz="3000" dirty="0">
                <a:latin typeface="Times New Roman"/>
                <a:cs typeface="Times New Roman"/>
              </a:rPr>
              <a:t>who  </a:t>
            </a:r>
            <a:r>
              <a:rPr sz="3000" spc="-5" dirty="0">
                <a:latin typeface="Times New Roman"/>
                <a:cs typeface="Times New Roman"/>
              </a:rPr>
              <a:t>has an </a:t>
            </a:r>
            <a:r>
              <a:rPr sz="3000" spc="-114" dirty="0">
                <a:latin typeface="Times New Roman"/>
                <a:cs typeface="Times New Roman"/>
              </a:rPr>
              <a:t>ATM</a:t>
            </a:r>
            <a:r>
              <a:rPr sz="3000" spc="5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card </a:t>
            </a:r>
            <a:r>
              <a:rPr sz="3000" spc="-5" dirty="0">
                <a:latin typeface="Times New Roman"/>
                <a:cs typeface="Times New Roman"/>
              </a:rPr>
              <a:t>to perform </a:t>
            </a:r>
            <a:r>
              <a:rPr sz="3000" dirty="0">
                <a:latin typeface="Times New Roman"/>
                <a:cs typeface="Times New Roman"/>
              </a:rPr>
              <a:t>routine </a:t>
            </a:r>
            <a:r>
              <a:rPr sz="3000" spc="-5" dirty="0">
                <a:latin typeface="Times New Roman"/>
                <a:cs typeface="Times New Roman"/>
              </a:rPr>
              <a:t>banking  </a:t>
            </a:r>
            <a:r>
              <a:rPr sz="3000" dirty="0">
                <a:latin typeface="Times New Roman"/>
                <a:cs typeface="Times New Roman"/>
              </a:rPr>
              <a:t>transaction </a:t>
            </a:r>
            <a:r>
              <a:rPr sz="3000" spc="-5" dirty="0">
                <a:latin typeface="Times New Roman"/>
                <a:cs typeface="Times New Roman"/>
              </a:rPr>
              <a:t>at any time without </a:t>
            </a:r>
            <a:r>
              <a:rPr sz="3000" dirty="0">
                <a:latin typeface="Times New Roman"/>
                <a:cs typeface="Times New Roman"/>
              </a:rPr>
              <a:t>interacting </a:t>
            </a:r>
            <a:r>
              <a:rPr sz="3000" spc="-5" dirty="0">
                <a:latin typeface="Times New Roman"/>
                <a:cs typeface="Times New Roman"/>
              </a:rPr>
              <a:t>with  human </a:t>
            </a:r>
            <a:r>
              <a:rPr sz="3000" spc="-25" dirty="0">
                <a:latin typeface="Times New Roman"/>
                <a:cs typeface="Times New Roman"/>
              </a:rPr>
              <a:t>teller. </a:t>
            </a:r>
            <a:r>
              <a:rPr sz="3000" spc="-5" dirty="0">
                <a:latin typeface="Times New Roman"/>
                <a:cs typeface="Times New Roman"/>
              </a:rPr>
              <a:t>It provides </a:t>
            </a:r>
            <a:r>
              <a:rPr sz="3000" dirty="0">
                <a:latin typeface="Times New Roman"/>
                <a:cs typeface="Times New Roman"/>
              </a:rPr>
              <a:t>exchange services. This  service helps the customer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withdraw money  </a:t>
            </a:r>
            <a:r>
              <a:rPr sz="3000" spc="-5" dirty="0">
                <a:latin typeface="Times New Roman"/>
                <a:cs typeface="Times New Roman"/>
              </a:rPr>
              <a:t>even </a:t>
            </a:r>
            <a:r>
              <a:rPr sz="3000" dirty="0">
                <a:latin typeface="Times New Roman"/>
                <a:cs typeface="Times New Roman"/>
              </a:rPr>
              <a:t>when the </a:t>
            </a:r>
            <a:r>
              <a:rPr sz="3000" spc="-5" dirty="0">
                <a:latin typeface="Times New Roman"/>
                <a:cs typeface="Times New Roman"/>
              </a:rPr>
              <a:t>banks </a:t>
            </a:r>
            <a:r>
              <a:rPr sz="3000" dirty="0">
                <a:latin typeface="Times New Roman"/>
                <a:cs typeface="Times New Roman"/>
              </a:rPr>
              <a:t>ate closed. This </a:t>
            </a:r>
            <a:r>
              <a:rPr sz="3000" spc="-5" dirty="0">
                <a:latin typeface="Times New Roman"/>
                <a:cs typeface="Times New Roman"/>
              </a:rPr>
              <a:t>can be done  </a:t>
            </a:r>
            <a:r>
              <a:rPr sz="3000" dirty="0">
                <a:latin typeface="Times New Roman"/>
                <a:cs typeface="Times New Roman"/>
              </a:rPr>
              <a:t>by </a:t>
            </a:r>
            <a:r>
              <a:rPr sz="3000" spc="-5" dirty="0">
                <a:latin typeface="Times New Roman"/>
                <a:cs typeface="Times New Roman"/>
              </a:rPr>
              <a:t>inserting </a:t>
            </a:r>
            <a:r>
              <a:rPr sz="3000" dirty="0">
                <a:latin typeface="Times New Roman"/>
                <a:cs typeface="Times New Roman"/>
              </a:rPr>
              <a:t>the card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114" dirty="0">
                <a:latin typeface="Times New Roman"/>
                <a:cs typeface="Times New Roman"/>
              </a:rPr>
              <a:t>ATM </a:t>
            </a:r>
            <a:r>
              <a:rPr sz="3000" dirty="0">
                <a:latin typeface="Times New Roman"/>
                <a:cs typeface="Times New Roman"/>
              </a:rPr>
              <a:t>and entering the  Personal </a:t>
            </a:r>
            <a:r>
              <a:rPr sz="3000" spc="-5" dirty="0">
                <a:latin typeface="Times New Roman"/>
                <a:cs typeface="Times New Roman"/>
              </a:rPr>
              <a:t>Identification </a:t>
            </a:r>
            <a:r>
              <a:rPr sz="3000" dirty="0">
                <a:latin typeface="Times New Roman"/>
                <a:cs typeface="Times New Roman"/>
              </a:rPr>
              <a:t>Number and </a:t>
            </a:r>
            <a:r>
              <a:rPr sz="3000" spc="-5" dirty="0">
                <a:latin typeface="Times New Roman"/>
                <a:cs typeface="Times New Roman"/>
              </a:rPr>
              <a:t>secret  Password. It allows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customers</a:t>
            </a: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5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transfer money to </a:t>
            </a:r>
            <a:r>
              <a:rPr sz="3000" dirty="0">
                <a:latin typeface="Times New Roman"/>
                <a:cs typeface="Times New Roman"/>
              </a:rPr>
              <a:t>and from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accounts.</a:t>
            </a: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view account</a:t>
            </a:r>
            <a:r>
              <a:rPr sz="3000" spc="114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information.</a:t>
            </a: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order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cash.</a:t>
            </a: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5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receive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cash.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37134"/>
            <a:ext cx="8075295" cy="60756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715" indent="-343535" algn="just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Electronic Funds </a:t>
            </a:r>
            <a:r>
              <a:rPr sz="2700" b="1" spc="-25" dirty="0">
                <a:latin typeface="Times New Roman"/>
                <a:cs typeface="Times New Roman"/>
              </a:rPr>
              <a:t>Transfer </a:t>
            </a:r>
            <a:r>
              <a:rPr sz="2700" b="1" spc="-5" dirty="0">
                <a:latin typeface="Times New Roman"/>
                <a:cs typeface="Times New Roman"/>
              </a:rPr>
              <a:t>(EFT):</a:t>
            </a:r>
            <a:r>
              <a:rPr sz="2700" spc="-5" dirty="0">
                <a:latin typeface="Times New Roman"/>
                <a:cs typeface="Times New Roman"/>
              </a:rPr>
              <a:t>. </a:t>
            </a:r>
            <a:r>
              <a:rPr sz="2700" dirty="0">
                <a:latin typeface="Times New Roman"/>
                <a:cs typeface="Times New Roman"/>
              </a:rPr>
              <a:t>The system called  electronic </a:t>
            </a:r>
            <a:r>
              <a:rPr sz="2700" spc="-5" dirty="0">
                <a:latin typeface="Times New Roman"/>
                <a:cs typeface="Times New Roman"/>
              </a:rPr>
              <a:t>fund transfer (EFT) </a:t>
            </a:r>
            <a:r>
              <a:rPr sz="2700" dirty="0">
                <a:latin typeface="Times New Roman"/>
                <a:cs typeface="Times New Roman"/>
              </a:rPr>
              <a:t>automatically transfers  </a:t>
            </a:r>
            <a:r>
              <a:rPr sz="2700" spc="-5" dirty="0">
                <a:latin typeface="Times New Roman"/>
                <a:cs typeface="Times New Roman"/>
              </a:rPr>
              <a:t>money from </a:t>
            </a:r>
            <a:r>
              <a:rPr sz="2700" dirty="0">
                <a:latin typeface="Times New Roman"/>
                <a:cs typeface="Times New Roman"/>
              </a:rPr>
              <a:t>one account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spc="-20" dirty="0">
                <a:latin typeface="Times New Roman"/>
                <a:cs typeface="Times New Roman"/>
              </a:rPr>
              <a:t>another. </a:t>
            </a:r>
            <a:r>
              <a:rPr sz="2700" dirty="0">
                <a:latin typeface="Times New Roman"/>
                <a:cs typeface="Times New Roman"/>
              </a:rPr>
              <a:t>This system  </a:t>
            </a:r>
            <a:r>
              <a:rPr sz="2700" spc="-5" dirty="0">
                <a:latin typeface="Times New Roman"/>
                <a:cs typeface="Times New Roman"/>
              </a:rPr>
              <a:t>facilitates </a:t>
            </a:r>
            <a:r>
              <a:rPr sz="2700" dirty="0">
                <a:latin typeface="Times New Roman"/>
                <a:cs typeface="Times New Roman"/>
              </a:rPr>
              <a:t>speedier </a:t>
            </a:r>
            <a:r>
              <a:rPr sz="2700" spc="-5" dirty="0">
                <a:latin typeface="Times New Roman"/>
                <a:cs typeface="Times New Roman"/>
              </a:rPr>
              <a:t>transfer </a:t>
            </a:r>
            <a:r>
              <a:rPr sz="2700" dirty="0">
                <a:latin typeface="Times New Roman"/>
                <a:cs typeface="Times New Roman"/>
              </a:rPr>
              <a:t>of funds electronically </a:t>
            </a:r>
            <a:r>
              <a:rPr sz="2700" spc="-5" dirty="0">
                <a:latin typeface="Times New Roman"/>
                <a:cs typeface="Times New Roman"/>
              </a:rPr>
              <a:t>from  </a:t>
            </a:r>
            <a:r>
              <a:rPr sz="2700" dirty="0">
                <a:latin typeface="Times New Roman"/>
                <a:cs typeface="Times New Roman"/>
              </a:rPr>
              <a:t>any </a:t>
            </a:r>
            <a:r>
              <a:rPr sz="2700" spc="-5" dirty="0">
                <a:latin typeface="Times New Roman"/>
                <a:cs typeface="Times New Roman"/>
              </a:rPr>
              <a:t>branch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any </a:t>
            </a:r>
            <a:r>
              <a:rPr sz="2700" dirty="0">
                <a:latin typeface="Times New Roman"/>
                <a:cs typeface="Times New Roman"/>
              </a:rPr>
              <a:t>other branch. In </a:t>
            </a:r>
            <a:r>
              <a:rPr sz="2700" spc="-5" dirty="0">
                <a:latin typeface="Times New Roman"/>
                <a:cs typeface="Times New Roman"/>
              </a:rPr>
              <a:t>this </a:t>
            </a:r>
            <a:r>
              <a:rPr sz="2700" dirty="0">
                <a:latin typeface="Times New Roman"/>
                <a:cs typeface="Times New Roman"/>
              </a:rPr>
              <a:t>system </a:t>
            </a:r>
            <a:r>
              <a:rPr sz="2700" spc="5" dirty="0">
                <a:latin typeface="Times New Roman"/>
                <a:cs typeface="Times New Roman"/>
              </a:rPr>
              <a:t>the  </a:t>
            </a:r>
            <a:r>
              <a:rPr sz="2700" dirty="0">
                <a:latin typeface="Times New Roman"/>
                <a:cs typeface="Times New Roman"/>
              </a:rPr>
              <a:t>sender and the receiver of </a:t>
            </a:r>
            <a:r>
              <a:rPr sz="2700" spc="-5" dirty="0">
                <a:latin typeface="Times New Roman"/>
                <a:cs typeface="Times New Roman"/>
              </a:rPr>
              <a:t>funds may </a:t>
            </a:r>
            <a:r>
              <a:rPr sz="2700" dirty="0">
                <a:latin typeface="Times New Roman"/>
                <a:cs typeface="Times New Roman"/>
              </a:rPr>
              <a:t>be </a:t>
            </a:r>
            <a:r>
              <a:rPr sz="2700" spc="-5" dirty="0">
                <a:latin typeface="Times New Roman"/>
                <a:cs typeface="Times New Roman"/>
              </a:rPr>
              <a:t>located </a:t>
            </a:r>
            <a:r>
              <a:rPr sz="2700" spc="5" dirty="0">
                <a:latin typeface="Times New Roman"/>
                <a:cs typeface="Times New Roman"/>
              </a:rPr>
              <a:t>in  </a:t>
            </a:r>
            <a:r>
              <a:rPr sz="2700" spc="-10" dirty="0">
                <a:latin typeface="Times New Roman"/>
                <a:cs typeface="Times New Roman"/>
              </a:rPr>
              <a:t>different </a:t>
            </a:r>
            <a:r>
              <a:rPr sz="2700" dirty="0">
                <a:latin typeface="Times New Roman"/>
                <a:cs typeface="Times New Roman"/>
              </a:rPr>
              <a:t>cities and </a:t>
            </a:r>
            <a:r>
              <a:rPr sz="2700" spc="-5" dirty="0">
                <a:latin typeface="Times New Roman"/>
                <a:cs typeface="Times New Roman"/>
              </a:rPr>
              <a:t>may </a:t>
            </a:r>
            <a:r>
              <a:rPr sz="2700" dirty="0">
                <a:latin typeface="Times New Roman"/>
                <a:cs typeface="Times New Roman"/>
              </a:rPr>
              <a:t>even bank with </a:t>
            </a:r>
            <a:r>
              <a:rPr sz="2700" spc="-10" dirty="0">
                <a:latin typeface="Times New Roman"/>
                <a:cs typeface="Times New Roman"/>
              </a:rPr>
              <a:t>different </a:t>
            </a:r>
            <a:r>
              <a:rPr sz="2700" dirty="0">
                <a:latin typeface="Times New Roman"/>
                <a:cs typeface="Times New Roman"/>
              </a:rPr>
              <a:t>banks.  Funds </a:t>
            </a:r>
            <a:r>
              <a:rPr sz="2700" spc="-5" dirty="0">
                <a:latin typeface="Times New Roman"/>
                <a:cs typeface="Times New Roman"/>
              </a:rPr>
              <a:t>transfer </a:t>
            </a:r>
            <a:r>
              <a:rPr sz="2700" dirty="0">
                <a:latin typeface="Times New Roman"/>
                <a:cs typeface="Times New Roman"/>
              </a:rPr>
              <a:t>within the </a:t>
            </a:r>
            <a:r>
              <a:rPr sz="2700" spc="-5" dirty="0">
                <a:latin typeface="Times New Roman"/>
                <a:cs typeface="Times New Roman"/>
              </a:rPr>
              <a:t>same </a:t>
            </a:r>
            <a:r>
              <a:rPr sz="2700" dirty="0">
                <a:latin typeface="Times New Roman"/>
                <a:cs typeface="Times New Roman"/>
              </a:rPr>
              <a:t>city </a:t>
            </a:r>
            <a:r>
              <a:rPr sz="2700" spc="-5" dirty="0">
                <a:latin typeface="Times New Roman"/>
                <a:cs typeface="Times New Roman"/>
              </a:rPr>
              <a:t>is also permitted. 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scheme has </a:t>
            </a:r>
            <a:r>
              <a:rPr sz="2700" dirty="0">
                <a:latin typeface="Times New Roman"/>
                <a:cs typeface="Times New Roman"/>
              </a:rPr>
              <a:t>been in </a:t>
            </a:r>
            <a:r>
              <a:rPr sz="2700" spc="-5" dirty="0">
                <a:latin typeface="Times New Roman"/>
                <a:cs typeface="Times New Roman"/>
              </a:rPr>
              <a:t>operation </a:t>
            </a:r>
            <a:r>
              <a:rPr sz="2700" dirty="0">
                <a:latin typeface="Times New Roman"/>
                <a:cs typeface="Times New Roman"/>
              </a:rPr>
              <a:t>since February 7,  1996, in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India.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645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spc="-25" dirty="0">
                <a:latin typeface="Times New Roman"/>
                <a:cs typeface="Times New Roman"/>
              </a:rPr>
              <a:t>Telebanking: </a:t>
            </a:r>
            <a:r>
              <a:rPr sz="2700" spc="-20" dirty="0">
                <a:latin typeface="Times New Roman"/>
                <a:cs typeface="Times New Roman"/>
              </a:rPr>
              <a:t>Telebanking </a:t>
            </a:r>
            <a:r>
              <a:rPr sz="2700" spc="-5" dirty="0">
                <a:latin typeface="Times New Roman"/>
                <a:cs typeface="Times New Roman"/>
              </a:rPr>
              <a:t>refers to banking </a:t>
            </a:r>
            <a:r>
              <a:rPr sz="2700" dirty="0">
                <a:latin typeface="Times New Roman"/>
                <a:cs typeface="Times New Roman"/>
              </a:rPr>
              <a:t>on phone  services. A </a:t>
            </a:r>
            <a:r>
              <a:rPr sz="2700" spc="-5" dirty="0">
                <a:latin typeface="Times New Roman"/>
                <a:cs typeface="Times New Roman"/>
              </a:rPr>
              <a:t>customer </a:t>
            </a:r>
            <a:r>
              <a:rPr sz="2700" dirty="0">
                <a:latin typeface="Times New Roman"/>
                <a:cs typeface="Times New Roman"/>
              </a:rPr>
              <a:t>can access information </a:t>
            </a:r>
            <a:r>
              <a:rPr sz="2700" spc="-5" dirty="0">
                <a:latin typeface="Times New Roman"/>
                <a:cs typeface="Times New Roman"/>
              </a:rPr>
              <a:t>about  his/her </a:t>
            </a:r>
            <a:r>
              <a:rPr sz="2700" dirty="0">
                <a:latin typeface="Times New Roman"/>
                <a:cs typeface="Times New Roman"/>
              </a:rPr>
              <a:t>account </a:t>
            </a:r>
            <a:r>
              <a:rPr sz="2700" spc="-5" dirty="0">
                <a:latin typeface="Times New Roman"/>
                <a:cs typeface="Times New Roman"/>
              </a:rPr>
              <a:t>through a telephone call </a:t>
            </a:r>
            <a:r>
              <a:rPr sz="2700" spc="-10" dirty="0">
                <a:latin typeface="Times New Roman"/>
                <a:cs typeface="Times New Roman"/>
              </a:rPr>
              <a:t>and by </a:t>
            </a:r>
            <a:r>
              <a:rPr sz="2700" spc="-5" dirty="0">
                <a:latin typeface="Times New Roman"/>
                <a:cs typeface="Times New Roman"/>
              </a:rPr>
              <a:t>giving 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coded </a:t>
            </a:r>
            <a:r>
              <a:rPr sz="2700" dirty="0">
                <a:latin typeface="Times New Roman"/>
                <a:cs typeface="Times New Roman"/>
              </a:rPr>
              <a:t>Personal </a:t>
            </a:r>
            <a:r>
              <a:rPr sz="2700" spc="-5" dirty="0">
                <a:latin typeface="Times New Roman"/>
                <a:cs typeface="Times New Roman"/>
              </a:rPr>
              <a:t>Identification Number (PIN)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5" dirty="0">
                <a:latin typeface="Times New Roman"/>
                <a:cs typeface="Times New Roman"/>
              </a:rPr>
              <a:t>the  </a:t>
            </a:r>
            <a:r>
              <a:rPr sz="2700" dirty="0">
                <a:latin typeface="Times New Roman"/>
                <a:cs typeface="Times New Roman"/>
              </a:rPr>
              <a:t>bank. </a:t>
            </a:r>
            <a:r>
              <a:rPr sz="2700" spc="-20" dirty="0">
                <a:latin typeface="Times New Roman"/>
                <a:cs typeface="Times New Roman"/>
              </a:rPr>
              <a:t>Telebanking </a:t>
            </a:r>
            <a:r>
              <a:rPr sz="2700" dirty="0">
                <a:latin typeface="Times New Roman"/>
                <a:cs typeface="Times New Roman"/>
              </a:rPr>
              <a:t>is extensively user </a:t>
            </a:r>
            <a:r>
              <a:rPr sz="2700" spc="-5" dirty="0">
                <a:latin typeface="Times New Roman"/>
                <a:cs typeface="Times New Roman"/>
              </a:rPr>
              <a:t>friendly </a:t>
            </a:r>
            <a:r>
              <a:rPr sz="2700" dirty="0">
                <a:latin typeface="Times New Roman"/>
                <a:cs typeface="Times New Roman"/>
              </a:rPr>
              <a:t>and  </a:t>
            </a:r>
            <a:r>
              <a:rPr sz="2700" spc="-10" dirty="0">
                <a:latin typeface="Times New Roman"/>
                <a:cs typeface="Times New Roman"/>
              </a:rPr>
              <a:t>effective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nature.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75589"/>
            <a:ext cx="8074659" cy="62210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Mobile </a:t>
            </a:r>
            <a:r>
              <a:rPr sz="3200" b="1" spc="-5" dirty="0">
                <a:latin typeface="Times New Roman"/>
                <a:cs typeface="Times New Roman"/>
              </a:rPr>
              <a:t>Banking: </a:t>
            </a:r>
            <a:r>
              <a:rPr sz="3200" dirty="0">
                <a:latin typeface="Times New Roman"/>
                <a:cs typeface="Times New Roman"/>
              </a:rPr>
              <a:t>A new </a:t>
            </a:r>
            <a:r>
              <a:rPr sz="3200" spc="-5" dirty="0">
                <a:latin typeface="Times New Roman"/>
                <a:cs typeface="Times New Roman"/>
              </a:rPr>
              <a:t>revolution in </a:t>
            </a:r>
            <a:r>
              <a:rPr sz="320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realm of </a:t>
            </a:r>
            <a:r>
              <a:rPr sz="3200" dirty="0">
                <a:latin typeface="Times New Roman"/>
                <a:cs typeface="Times New Roman"/>
              </a:rPr>
              <a:t>e-banking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emergence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mobile  banking. </a:t>
            </a:r>
            <a:r>
              <a:rPr sz="3200" dirty="0">
                <a:latin typeface="Times New Roman"/>
                <a:cs typeface="Times New Roman"/>
              </a:rPr>
              <a:t>On-line banking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now </a:t>
            </a:r>
            <a:r>
              <a:rPr sz="3200" spc="-5" dirty="0">
                <a:latin typeface="Times New Roman"/>
                <a:cs typeface="Times New Roman"/>
              </a:rPr>
              <a:t>moving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mobile </a:t>
            </a:r>
            <a:r>
              <a:rPr sz="3200" spc="-5" dirty="0">
                <a:latin typeface="Times New Roman"/>
                <a:cs typeface="Times New Roman"/>
              </a:rPr>
              <a:t>world, giving everybody with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mobile  </a:t>
            </a:r>
            <a:r>
              <a:rPr sz="3200" dirty="0">
                <a:latin typeface="Times New Roman"/>
                <a:cs typeface="Times New Roman"/>
              </a:rPr>
              <a:t>phone access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real-time banking services,  </a:t>
            </a:r>
            <a:r>
              <a:rPr sz="3200" dirty="0">
                <a:latin typeface="Times New Roman"/>
                <a:cs typeface="Times New Roman"/>
              </a:rPr>
              <a:t>regardless of their </a:t>
            </a:r>
            <a:r>
              <a:rPr sz="3200" spc="-5" dirty="0">
                <a:latin typeface="Times New Roman"/>
                <a:cs typeface="Times New Roman"/>
              </a:rPr>
              <a:t>location. </a:t>
            </a:r>
            <a:r>
              <a:rPr sz="3200" dirty="0">
                <a:latin typeface="Times New Roman"/>
                <a:cs typeface="Times New Roman"/>
              </a:rPr>
              <a:t>It provides a </a:t>
            </a:r>
            <a:r>
              <a:rPr sz="3200" spc="-10" dirty="0">
                <a:latin typeface="Times New Roman"/>
                <a:cs typeface="Times New Roman"/>
              </a:rPr>
              <a:t>new  </a:t>
            </a:r>
            <a:r>
              <a:rPr sz="3200" dirty="0">
                <a:latin typeface="Times New Roman"/>
                <a:cs typeface="Times New Roman"/>
              </a:rPr>
              <a:t>way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pick </a:t>
            </a:r>
            <a:r>
              <a:rPr sz="3200" spc="-5" dirty="0">
                <a:latin typeface="Times New Roman"/>
                <a:cs typeface="Times New Roman"/>
              </a:rPr>
              <a:t>up </a:t>
            </a:r>
            <a:r>
              <a:rPr sz="3200" dirty="0">
                <a:latin typeface="Times New Roman"/>
                <a:cs typeface="Times New Roman"/>
              </a:rPr>
              <a:t>information and interact </a:t>
            </a:r>
            <a:r>
              <a:rPr sz="3200" spc="-10" dirty="0">
                <a:latin typeface="Times New Roman"/>
                <a:cs typeface="Times New Roman"/>
              </a:rPr>
              <a:t>with  </a:t>
            </a:r>
            <a:r>
              <a:rPr sz="3200" dirty="0">
                <a:latin typeface="Times New Roman"/>
                <a:cs typeface="Times New Roman"/>
              </a:rPr>
              <a:t>the banks </a:t>
            </a:r>
            <a:r>
              <a:rPr sz="3200" spc="-5" dirty="0">
                <a:latin typeface="Times New Roman"/>
                <a:cs typeface="Times New Roman"/>
              </a:rPr>
              <a:t>to carry </a:t>
            </a:r>
            <a:r>
              <a:rPr sz="3200" spc="5" dirty="0">
                <a:latin typeface="Times New Roman"/>
                <a:cs typeface="Times New Roman"/>
              </a:rPr>
              <a:t>out </a:t>
            </a:r>
            <a:r>
              <a:rPr sz="3200" dirty="0">
                <a:latin typeface="Times New Roman"/>
                <a:cs typeface="Times New Roman"/>
              </a:rPr>
              <a:t>the relevant </a:t>
            </a:r>
            <a:r>
              <a:rPr sz="3200" spc="-5" dirty="0">
                <a:latin typeface="Times New Roman"/>
                <a:cs typeface="Times New Roman"/>
              </a:rPr>
              <a:t>banking  </a:t>
            </a:r>
            <a:r>
              <a:rPr sz="3200" dirty="0">
                <a:latin typeface="Times New Roman"/>
                <a:cs typeface="Times New Roman"/>
              </a:rPr>
              <a:t>business. </a:t>
            </a:r>
            <a:r>
              <a:rPr sz="3200" spc="-5" dirty="0">
                <a:latin typeface="Times New Roman"/>
                <a:cs typeface="Times New Roman"/>
              </a:rPr>
              <a:t>The potential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mobile banking is  </a:t>
            </a:r>
            <a:r>
              <a:rPr sz="3200" dirty="0">
                <a:latin typeface="Times New Roman"/>
                <a:cs typeface="Times New Roman"/>
              </a:rPr>
              <a:t>limitless and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expected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a big </a:t>
            </a:r>
            <a:r>
              <a:rPr sz="3200" spc="-5" dirty="0">
                <a:latin typeface="Times New Roman"/>
                <a:cs typeface="Times New Roman"/>
              </a:rPr>
              <a:t>success.  </a:t>
            </a:r>
            <a:r>
              <a:rPr sz="3200" dirty="0">
                <a:latin typeface="Times New Roman"/>
                <a:cs typeface="Times New Roman"/>
              </a:rPr>
              <a:t>Booking and paying for </a:t>
            </a:r>
            <a:r>
              <a:rPr sz="3200" spc="-5" dirty="0">
                <a:latin typeface="Times New Roman"/>
                <a:cs typeface="Times New Roman"/>
              </a:rPr>
              <a:t>travel </a:t>
            </a:r>
            <a:r>
              <a:rPr sz="3200" dirty="0">
                <a:latin typeface="Times New Roman"/>
                <a:cs typeface="Times New Roman"/>
              </a:rPr>
              <a:t>and even </a:t>
            </a:r>
            <a:r>
              <a:rPr sz="3200" spc="-5" dirty="0">
                <a:latin typeface="Times New Roman"/>
                <a:cs typeface="Times New Roman"/>
              </a:rPr>
              <a:t>tickets  is </a:t>
            </a:r>
            <a:r>
              <a:rPr sz="3200" dirty="0">
                <a:latin typeface="Times New Roman"/>
                <a:cs typeface="Times New Roman"/>
              </a:rPr>
              <a:t>also expected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a </a:t>
            </a:r>
            <a:r>
              <a:rPr sz="3200" spc="-5" dirty="0">
                <a:latin typeface="Times New Roman"/>
                <a:cs typeface="Times New Roman"/>
              </a:rPr>
              <a:t>growth area. This is </a:t>
            </a:r>
            <a:r>
              <a:rPr sz="3200" dirty="0">
                <a:latin typeface="Times New Roman"/>
                <a:cs typeface="Times New Roman"/>
              </a:rPr>
              <a:t>a  very </a:t>
            </a:r>
            <a:r>
              <a:rPr sz="3200" spc="-5" dirty="0">
                <a:latin typeface="Times New Roman"/>
                <a:cs typeface="Times New Roman"/>
              </a:rPr>
              <a:t>flexible </a:t>
            </a:r>
            <a:r>
              <a:rPr sz="3200" dirty="0">
                <a:latin typeface="Times New Roman"/>
                <a:cs typeface="Times New Roman"/>
              </a:rPr>
              <a:t>way of </a:t>
            </a:r>
            <a:r>
              <a:rPr sz="3200" spc="-5" dirty="0">
                <a:latin typeface="Times New Roman"/>
                <a:cs typeface="Times New Roman"/>
              </a:rPr>
              <a:t>transacting banking  </a:t>
            </a:r>
            <a:r>
              <a:rPr sz="3200" dirty="0">
                <a:latin typeface="Times New Roman"/>
                <a:cs typeface="Times New Roman"/>
              </a:rPr>
              <a:t>business.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636" y="466470"/>
            <a:ext cx="6569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Structure </a:t>
            </a:r>
            <a:r>
              <a:rPr sz="4400" dirty="0"/>
              <a:t>of Banks in</a:t>
            </a:r>
            <a:r>
              <a:rPr sz="4400" spc="-80" dirty="0"/>
              <a:t> </a:t>
            </a:r>
            <a:r>
              <a:rPr sz="4400" dirty="0"/>
              <a:t>India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4400" y="1752600"/>
            <a:ext cx="7620000" cy="432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6847"/>
            <a:ext cx="8073390" cy="61226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623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Internet </a:t>
            </a:r>
            <a:r>
              <a:rPr sz="2500" b="1" dirty="0">
                <a:latin typeface="Times New Roman"/>
                <a:cs typeface="Times New Roman"/>
              </a:rPr>
              <a:t>Banking: </a:t>
            </a:r>
            <a:r>
              <a:rPr sz="2500" dirty="0">
                <a:latin typeface="Times New Roman"/>
                <a:cs typeface="Times New Roman"/>
              </a:rPr>
              <a:t>Internet banking </a:t>
            </a:r>
            <a:r>
              <a:rPr sz="2500" spc="-5" dirty="0">
                <a:latin typeface="Times New Roman"/>
                <a:cs typeface="Times New Roman"/>
              </a:rPr>
              <a:t>involves use of </a:t>
            </a:r>
            <a:r>
              <a:rPr sz="2500" dirty="0">
                <a:latin typeface="Times New Roman"/>
                <a:cs typeface="Times New Roman"/>
              </a:rPr>
              <a:t>internet  for delivery </a:t>
            </a:r>
            <a:r>
              <a:rPr sz="2500" spc="-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banking </a:t>
            </a:r>
            <a:r>
              <a:rPr sz="2500" spc="-5" dirty="0">
                <a:latin typeface="Times New Roman"/>
                <a:cs typeface="Times New Roman"/>
              </a:rPr>
              <a:t>products and </a:t>
            </a:r>
            <a:r>
              <a:rPr sz="2500" dirty="0">
                <a:latin typeface="Times New Roman"/>
                <a:cs typeface="Times New Roman"/>
              </a:rPr>
              <a:t>services. </a:t>
            </a:r>
            <a:r>
              <a:rPr sz="2500" spc="-5" dirty="0">
                <a:latin typeface="Times New Roman"/>
                <a:cs typeface="Times New Roman"/>
              </a:rPr>
              <a:t>Banking is no  </a:t>
            </a:r>
            <a:r>
              <a:rPr sz="2500" dirty="0">
                <a:latin typeface="Times New Roman"/>
                <a:cs typeface="Times New Roman"/>
              </a:rPr>
              <a:t>longer confined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branches </a:t>
            </a:r>
            <a:r>
              <a:rPr sz="2500" dirty="0">
                <a:latin typeface="Times New Roman"/>
                <a:cs typeface="Times New Roman"/>
              </a:rPr>
              <a:t>where one has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approach 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branch in </a:t>
            </a:r>
            <a:r>
              <a:rPr sz="2500" spc="-5" dirty="0">
                <a:latin typeface="Times New Roman"/>
                <a:cs typeface="Times New Roman"/>
              </a:rPr>
              <a:t>person, </a:t>
            </a:r>
            <a:r>
              <a:rPr sz="2500" dirty="0">
                <a:latin typeface="Times New Roman"/>
                <a:cs typeface="Times New Roman"/>
              </a:rPr>
              <a:t>to </a:t>
            </a:r>
            <a:r>
              <a:rPr sz="2500" spc="-5" dirty="0">
                <a:latin typeface="Times New Roman"/>
                <a:cs typeface="Times New Roman"/>
              </a:rPr>
              <a:t>withdraw cash </a:t>
            </a:r>
            <a:r>
              <a:rPr sz="2500" dirty="0">
                <a:latin typeface="Times New Roman"/>
                <a:cs typeface="Times New Roman"/>
              </a:rPr>
              <a:t>or deposits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cheque  </a:t>
            </a:r>
            <a:r>
              <a:rPr sz="2500" spc="-5" dirty="0">
                <a:latin typeface="Times New Roman"/>
                <a:cs typeface="Times New Roman"/>
              </a:rPr>
              <a:t>or </a:t>
            </a:r>
            <a:r>
              <a:rPr sz="2500" dirty="0">
                <a:latin typeface="Times New Roman"/>
                <a:cs typeface="Times New Roman"/>
              </a:rPr>
              <a:t>request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statement </a:t>
            </a:r>
            <a:r>
              <a:rPr sz="2500" spc="-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accounts.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internet </a:t>
            </a:r>
            <a:r>
              <a:rPr sz="2500" spc="-5" dirty="0">
                <a:latin typeface="Times New Roman"/>
                <a:cs typeface="Times New Roman"/>
              </a:rPr>
              <a:t>banking, any  </a:t>
            </a:r>
            <a:r>
              <a:rPr sz="2500" dirty="0">
                <a:latin typeface="Times New Roman"/>
                <a:cs typeface="Times New Roman"/>
              </a:rPr>
              <a:t>inquiry or transaction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processed online </a:t>
            </a:r>
            <a:r>
              <a:rPr sz="2500" spc="-5" dirty="0">
                <a:latin typeface="Times New Roman"/>
                <a:cs typeface="Times New Roman"/>
              </a:rPr>
              <a:t>without any  reference to the branch (anywhere banking) at any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time.</a:t>
            </a:r>
            <a:endParaRPr sz="25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Benefits of Internet</a:t>
            </a:r>
            <a:r>
              <a:rPr sz="2500" b="1" spc="7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Banking:</a:t>
            </a:r>
            <a:endParaRPr sz="25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Reduce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transaction costs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offering </a:t>
            </a:r>
            <a:r>
              <a:rPr sz="2500" dirty="0">
                <a:latin typeface="Times New Roman"/>
                <a:cs typeface="Times New Roman"/>
              </a:rPr>
              <a:t>several banking  services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diminishes the need </a:t>
            </a:r>
            <a:r>
              <a:rPr sz="2500" spc="-5" dirty="0">
                <a:latin typeface="Times New Roman"/>
                <a:cs typeface="Times New Roman"/>
              </a:rPr>
              <a:t>for </a:t>
            </a:r>
            <a:r>
              <a:rPr sz="2500" dirty="0">
                <a:latin typeface="Times New Roman"/>
                <a:cs typeface="Times New Roman"/>
              </a:rPr>
              <a:t>longer </a:t>
            </a:r>
            <a:r>
              <a:rPr sz="2500" spc="-5" dirty="0">
                <a:latin typeface="Times New Roman"/>
                <a:cs typeface="Times New Roman"/>
              </a:rPr>
              <a:t>numbers </a:t>
            </a:r>
            <a:r>
              <a:rPr sz="2500" spc="-10" dirty="0">
                <a:latin typeface="Times New Roman"/>
                <a:cs typeface="Times New Roman"/>
              </a:rPr>
              <a:t>of  </a:t>
            </a:r>
            <a:r>
              <a:rPr sz="2500" spc="-5" dirty="0">
                <a:latin typeface="Times New Roman"/>
                <a:cs typeface="Times New Roman"/>
              </a:rPr>
              <a:t>expensive brick and </a:t>
            </a:r>
            <a:r>
              <a:rPr sz="2500" spc="-10" dirty="0">
                <a:latin typeface="Times New Roman"/>
                <a:cs typeface="Times New Roman"/>
              </a:rPr>
              <a:t>mortar </a:t>
            </a:r>
            <a:r>
              <a:rPr sz="2500" spc="-5" dirty="0">
                <a:latin typeface="Times New Roman"/>
                <a:cs typeface="Times New Roman"/>
              </a:rPr>
              <a:t>branches and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staff.</a:t>
            </a:r>
            <a:endParaRPr sz="25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500" dirty="0">
                <a:latin typeface="Times New Roman"/>
                <a:cs typeface="Times New Roman"/>
              </a:rPr>
              <a:t>Increase convenience for customers, since they </a:t>
            </a:r>
            <a:r>
              <a:rPr sz="2500" spc="-5" dirty="0">
                <a:latin typeface="Times New Roman"/>
                <a:cs typeface="Times New Roman"/>
              </a:rPr>
              <a:t>can conduct  </a:t>
            </a:r>
            <a:r>
              <a:rPr sz="2500" spc="-10" dirty="0">
                <a:latin typeface="Times New Roman"/>
                <a:cs typeface="Times New Roman"/>
              </a:rPr>
              <a:t>many </a:t>
            </a:r>
            <a:r>
              <a:rPr sz="2500" spc="-5" dirty="0">
                <a:latin typeface="Times New Roman"/>
                <a:cs typeface="Times New Roman"/>
              </a:rPr>
              <a:t>banking transaction 24 hours a</a:t>
            </a:r>
            <a:r>
              <a:rPr sz="2500" spc="150" dirty="0">
                <a:latin typeface="Times New Roman"/>
                <a:cs typeface="Times New Roman"/>
              </a:rPr>
              <a:t> </a:t>
            </a:r>
            <a:r>
              <a:rPr sz="2500" spc="-45" dirty="0">
                <a:latin typeface="Times New Roman"/>
                <a:cs typeface="Times New Roman"/>
              </a:rPr>
              <a:t>day.</a:t>
            </a: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Increase customer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loyalty.</a:t>
            </a: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Times New Roman"/>
                <a:cs typeface="Times New Roman"/>
              </a:rPr>
              <a:t>Improve </a:t>
            </a:r>
            <a:r>
              <a:rPr sz="2500" spc="-5" dirty="0">
                <a:latin typeface="Times New Roman"/>
                <a:cs typeface="Times New Roman"/>
              </a:rPr>
              <a:t>customer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access.</a:t>
            </a: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Attract new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customers.</a:t>
            </a:r>
            <a:endParaRPr sz="2500">
              <a:latin typeface="Times New Roman"/>
              <a:cs typeface="Times New Roman"/>
            </a:endParaRPr>
          </a:p>
          <a:p>
            <a:pPr marL="355600" marR="6350" indent="-343535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Easy </a:t>
            </a:r>
            <a:r>
              <a:rPr sz="2500" dirty="0">
                <a:latin typeface="Times New Roman"/>
                <a:cs typeface="Times New Roman"/>
              </a:rPr>
              <a:t>online application for all accounts, including personal  </a:t>
            </a:r>
            <a:r>
              <a:rPr sz="2500" spc="-5" dirty="0">
                <a:latin typeface="Times New Roman"/>
                <a:cs typeface="Times New Roman"/>
              </a:rPr>
              <a:t>loans 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mortgages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129" y="127762"/>
            <a:ext cx="4015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Banking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dirty="0"/>
              <a:t>Services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4605"/>
            <a:ext cx="8072120" cy="35477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3535" algn="just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Banking </a:t>
            </a:r>
            <a:r>
              <a:rPr sz="2500" dirty="0">
                <a:latin typeface="Times New Roman"/>
                <a:cs typeface="Times New Roman"/>
              </a:rPr>
              <a:t>covers </a:t>
            </a:r>
            <a:r>
              <a:rPr sz="2500" spc="-5" dirty="0">
                <a:latin typeface="Times New Roman"/>
                <a:cs typeface="Times New Roman"/>
              </a:rPr>
              <a:t>many </a:t>
            </a:r>
            <a:r>
              <a:rPr sz="2500" dirty="0">
                <a:latin typeface="Times New Roman"/>
                <a:cs typeface="Times New Roman"/>
              </a:rPr>
              <a:t>services, these basic services have  </a:t>
            </a:r>
            <a:r>
              <a:rPr sz="2500" spc="-5" dirty="0">
                <a:latin typeface="Times New Roman"/>
                <a:cs typeface="Times New Roman"/>
              </a:rPr>
              <a:t>always </a:t>
            </a:r>
            <a:r>
              <a:rPr sz="2500" dirty="0">
                <a:latin typeface="Times New Roman"/>
                <a:cs typeface="Times New Roman"/>
              </a:rPr>
              <a:t>been recognized </a:t>
            </a:r>
            <a:r>
              <a:rPr sz="2500" spc="-5" dirty="0">
                <a:latin typeface="Times New Roman"/>
                <a:cs typeface="Times New Roman"/>
              </a:rPr>
              <a:t>as </a:t>
            </a:r>
            <a:r>
              <a:rPr sz="2500" dirty="0">
                <a:latin typeface="Times New Roman"/>
                <a:cs typeface="Times New Roman"/>
              </a:rPr>
              <a:t>the hallmark of the genuine  </a:t>
            </a:r>
            <a:r>
              <a:rPr sz="2500" spc="-25" dirty="0">
                <a:latin typeface="Times New Roman"/>
                <a:cs typeface="Times New Roman"/>
              </a:rPr>
              <a:t>banker. </a:t>
            </a:r>
            <a:r>
              <a:rPr sz="2500" spc="-5" dirty="0">
                <a:latin typeface="Times New Roman"/>
                <a:cs typeface="Times New Roman"/>
              </a:rPr>
              <a:t>These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are…</a:t>
            </a: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receipt of the </a:t>
            </a:r>
            <a:r>
              <a:rPr sz="2500" spc="-10" dirty="0">
                <a:latin typeface="Times New Roman"/>
                <a:cs typeface="Times New Roman"/>
              </a:rPr>
              <a:t>customer’s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deposits</a:t>
            </a: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collection of cheques drawn on other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banks</a:t>
            </a: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10" dirty="0">
                <a:latin typeface="Times New Roman"/>
                <a:cs typeface="Times New Roman"/>
              </a:rPr>
              <a:t>payment </a:t>
            </a:r>
            <a:r>
              <a:rPr sz="2500" spc="-5" dirty="0">
                <a:latin typeface="Times New Roman"/>
                <a:cs typeface="Times New Roman"/>
              </a:rPr>
              <a:t>of the </a:t>
            </a:r>
            <a:r>
              <a:rPr sz="2500" spc="-10" dirty="0">
                <a:latin typeface="Times New Roman"/>
                <a:cs typeface="Times New Roman"/>
              </a:rPr>
              <a:t>customer’s </a:t>
            </a:r>
            <a:r>
              <a:rPr sz="2500" spc="-5" dirty="0">
                <a:latin typeface="Times New Roman"/>
                <a:cs typeface="Times New Roman"/>
              </a:rPr>
              <a:t>cheques drawn on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himself</a:t>
            </a: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b="1" spc="-15" dirty="0">
                <a:latin typeface="Times New Roman"/>
                <a:cs typeface="Times New Roman"/>
              </a:rPr>
              <a:t>There </a:t>
            </a:r>
            <a:r>
              <a:rPr sz="2500" b="1" spc="-25" dirty="0">
                <a:latin typeface="Times New Roman"/>
                <a:cs typeface="Times New Roman"/>
              </a:rPr>
              <a:t>are </a:t>
            </a:r>
            <a:r>
              <a:rPr sz="2500" b="1" spc="-5" dirty="0">
                <a:latin typeface="Times New Roman"/>
                <a:cs typeface="Times New Roman"/>
              </a:rPr>
              <a:t>other various types of banking services</a:t>
            </a:r>
            <a:r>
              <a:rPr sz="2500" b="1" spc="20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like: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Advances – Overdraft, Cash Credit,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Deposits – Saving Account, Current Account,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Financial Services – Bill discounting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2794" y="4307204"/>
            <a:ext cx="2256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065" algn="l"/>
              </a:tabLst>
            </a:pPr>
            <a:r>
              <a:rPr sz="2200" spc="-20" dirty="0">
                <a:latin typeface="Times New Roman"/>
                <a:cs typeface="Times New Roman"/>
              </a:rPr>
              <a:t>currency,	</a:t>
            </a:r>
            <a:r>
              <a:rPr sz="2200" spc="-5" dirty="0">
                <a:latin typeface="Times New Roman"/>
                <a:cs typeface="Times New Roman"/>
              </a:rPr>
              <a:t>travelers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307204"/>
            <a:ext cx="5142230" cy="196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2375"/>
              </a:lnSpc>
              <a:spcBef>
                <a:spcPts val="95"/>
              </a:spcBef>
              <a:buFont typeface="Arial"/>
              <a:buChar char="–"/>
              <a:tabLst>
                <a:tab pos="299085" algn="l"/>
                <a:tab pos="299720" algn="l"/>
                <a:tab pos="1409700" algn="l"/>
                <a:tab pos="2597150" algn="l"/>
                <a:tab pos="2978150" algn="l"/>
                <a:tab pos="4323080" algn="l"/>
              </a:tabLst>
            </a:pP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reign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Se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vices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Pr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viding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foreign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cheques,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Money </a:t>
            </a:r>
            <a:r>
              <a:rPr sz="2200" spc="-10" dirty="0">
                <a:latin typeface="Times New Roman"/>
                <a:cs typeface="Times New Roman"/>
              </a:rPr>
              <a:t>Transmission </a:t>
            </a:r>
            <a:r>
              <a:rPr sz="2200" spc="-5" dirty="0">
                <a:latin typeface="Times New Roman"/>
                <a:cs typeface="Times New Roman"/>
              </a:rPr>
              <a:t>– Funds transfer etc.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Savings – </a:t>
            </a:r>
            <a:r>
              <a:rPr sz="2200" dirty="0">
                <a:latin typeface="Times New Roman"/>
                <a:cs typeface="Times New Roman"/>
              </a:rPr>
              <a:t>Fixed </a:t>
            </a:r>
            <a:r>
              <a:rPr sz="2200" spc="-5" dirty="0">
                <a:latin typeface="Times New Roman"/>
                <a:cs typeface="Times New Roman"/>
              </a:rPr>
              <a:t>deposits,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Services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place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10" dirty="0">
                <a:latin typeface="Times New Roman"/>
                <a:cs typeface="Times New Roman"/>
              </a:rPr>
              <a:t>time </a:t>
            </a:r>
            <a:r>
              <a:rPr sz="2200" spc="-5" dirty="0">
                <a:latin typeface="Times New Roman"/>
                <a:cs typeface="Times New Roman"/>
              </a:rPr>
              <a:t>– </a:t>
            </a:r>
            <a:r>
              <a:rPr sz="2200" spc="-85" dirty="0">
                <a:latin typeface="Times New Roman"/>
                <a:cs typeface="Times New Roman"/>
              </a:rPr>
              <a:t>ATM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Services.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Status – Debit Cards, Credit Cards,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2081"/>
            <a:ext cx="1868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55765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Loa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0363" y="402081"/>
            <a:ext cx="597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5065" algn="l"/>
                <a:tab pos="2002789" algn="l"/>
                <a:tab pos="3559175" algn="l"/>
                <a:tab pos="57086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Sm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ll</a:t>
            </a:r>
            <a:r>
              <a:rPr sz="2800" b="1" dirty="0">
                <a:latin typeface="Times New Roman"/>
                <a:cs typeface="Times New Roman"/>
              </a:rPr>
              <a:t>	an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Medi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En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2800" b="1" spc="-2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prise</a:t>
            </a:r>
            <a:r>
              <a:rPr sz="2800" b="1" spc="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828802"/>
            <a:ext cx="8074659" cy="4371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substantial quantum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loans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granted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banks to  small and medium enterprises (SMEs). </a:t>
            </a:r>
            <a:r>
              <a:rPr sz="2800" dirty="0">
                <a:latin typeface="Times New Roman"/>
                <a:cs typeface="Times New Roman"/>
              </a:rPr>
              <a:t>While  </a:t>
            </a:r>
            <a:r>
              <a:rPr sz="2800" spc="-5" dirty="0">
                <a:latin typeface="Times New Roman"/>
                <a:cs typeface="Times New Roman"/>
              </a:rPr>
              <a:t>granting credit facilities to smaller </a:t>
            </a:r>
            <a:r>
              <a:rPr sz="2800" dirty="0">
                <a:latin typeface="Times New Roman"/>
                <a:cs typeface="Times New Roman"/>
              </a:rPr>
              <a:t>units, </a:t>
            </a:r>
            <a:r>
              <a:rPr sz="2800" spc="-5" dirty="0">
                <a:latin typeface="Times New Roman"/>
                <a:cs typeface="Times New Roman"/>
              </a:rPr>
              <a:t>banks </a:t>
            </a:r>
            <a:r>
              <a:rPr sz="2800" dirty="0">
                <a:latin typeface="Times New Roman"/>
                <a:cs typeface="Times New Roman"/>
              </a:rPr>
              <a:t>often  </a:t>
            </a:r>
            <a:r>
              <a:rPr sz="2800" spc="-5" dirty="0">
                <a:latin typeface="Times New Roman"/>
                <a:cs typeface="Times New Roman"/>
              </a:rPr>
              <a:t>use a </a:t>
            </a:r>
            <a:r>
              <a:rPr sz="2800" spc="-10" dirty="0">
                <a:latin typeface="Times New Roman"/>
                <a:cs typeface="Times New Roman"/>
              </a:rPr>
              <a:t>cluster-based </a:t>
            </a:r>
            <a:r>
              <a:rPr sz="2800" spc="-5" dirty="0">
                <a:latin typeface="Times New Roman"/>
                <a:cs typeface="Times New Roman"/>
              </a:rPr>
              <a:t>approach, which encourages  financing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small enterprises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have a  homogeneous profile </a:t>
            </a:r>
            <a:r>
              <a:rPr sz="2800" dirty="0">
                <a:latin typeface="Times New Roman"/>
                <a:cs typeface="Times New Roman"/>
              </a:rPr>
              <a:t>such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leather manufacturing  </a:t>
            </a:r>
            <a:r>
              <a:rPr sz="2800" dirty="0">
                <a:latin typeface="Times New Roman"/>
                <a:cs typeface="Times New Roman"/>
              </a:rPr>
              <a:t>units, </a:t>
            </a:r>
            <a:r>
              <a:rPr sz="2800" spc="-5" dirty="0">
                <a:latin typeface="Times New Roman"/>
                <a:cs typeface="Times New Roman"/>
              </a:rPr>
              <a:t>chemical </a:t>
            </a:r>
            <a:r>
              <a:rPr sz="2800" dirty="0">
                <a:latin typeface="Times New Roman"/>
                <a:cs typeface="Times New Roman"/>
              </a:rPr>
              <a:t>units, or </a:t>
            </a:r>
            <a:r>
              <a:rPr sz="2800" spc="-5" dirty="0">
                <a:latin typeface="Times New Roman"/>
                <a:cs typeface="Times New Roman"/>
              </a:rPr>
              <a:t>even export oriented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units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99200"/>
              </a:lnSpc>
              <a:spcBef>
                <a:spcPts val="705"/>
              </a:spcBef>
              <a:buFont typeface="Arial"/>
              <a:buChar char="•"/>
              <a:tabLst>
                <a:tab pos="356235" algn="l"/>
              </a:tabLst>
            </a:pPr>
            <a:r>
              <a:rPr sz="2800" b="1" dirty="0">
                <a:latin typeface="Times New Roman"/>
                <a:cs typeface="Times New Roman"/>
              </a:rPr>
              <a:t>Bank </a:t>
            </a:r>
            <a:r>
              <a:rPr sz="2800" b="1" spc="-5" dirty="0">
                <a:latin typeface="Times New Roman"/>
                <a:cs typeface="Times New Roman"/>
              </a:rPr>
              <a:t>Overdraft : </a:t>
            </a:r>
            <a:r>
              <a:rPr sz="2800" spc="-5" dirty="0">
                <a:latin typeface="Times New Roman"/>
                <a:cs typeface="Times New Roman"/>
              </a:rPr>
              <a:t>A facility where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account  </a:t>
            </a:r>
            <a:r>
              <a:rPr sz="2800" dirty="0">
                <a:latin typeface="Times New Roman"/>
                <a:cs typeface="Times New Roman"/>
              </a:rPr>
              <a:t>holder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permitted to </a:t>
            </a:r>
            <a:r>
              <a:rPr sz="2800" dirty="0">
                <a:latin typeface="Times New Roman"/>
                <a:cs typeface="Times New Roman"/>
              </a:rPr>
              <a:t>draw </a:t>
            </a:r>
            <a:r>
              <a:rPr sz="2800" spc="-5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funds </a:t>
            </a:r>
            <a:r>
              <a:rPr sz="2800" spc="-5" dirty="0">
                <a:latin typeface="Times New Roman"/>
                <a:cs typeface="Times New Roman"/>
              </a:rPr>
              <a:t>that the  amount in </a:t>
            </a:r>
            <a:r>
              <a:rPr sz="2800" dirty="0">
                <a:latin typeface="Times New Roman"/>
                <a:cs typeface="Times New Roman"/>
              </a:rPr>
              <a:t>his </a:t>
            </a:r>
            <a:r>
              <a:rPr sz="2800" spc="-5" dirty="0">
                <a:latin typeface="Times New Roman"/>
                <a:cs typeface="Times New Roman"/>
              </a:rPr>
              <a:t>current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account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8074025" cy="67945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Bill Purchase </a:t>
            </a:r>
            <a:r>
              <a:rPr sz="2000" b="1" dirty="0">
                <a:latin typeface="Times New Roman"/>
                <a:cs typeface="Times New Roman"/>
              </a:rPr>
              <a:t>/ </a:t>
            </a:r>
            <a:r>
              <a:rPr sz="2000" b="1" spc="-5" dirty="0">
                <a:latin typeface="Times New Roman"/>
                <a:cs typeface="Times New Roman"/>
              </a:rPr>
              <a:t>Discount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When Party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supplies goods to Party B, the  payment terms may provide </a:t>
            </a:r>
            <a:r>
              <a:rPr sz="2000" dirty="0">
                <a:latin typeface="Times New Roman"/>
                <a:cs typeface="Times New Roman"/>
              </a:rPr>
              <a:t>for a </a:t>
            </a:r>
            <a:r>
              <a:rPr sz="2000" spc="-10" dirty="0">
                <a:latin typeface="Times New Roman"/>
                <a:cs typeface="Times New Roman"/>
              </a:rPr>
              <a:t>Bill </a:t>
            </a:r>
            <a:r>
              <a:rPr sz="2000" dirty="0">
                <a:latin typeface="Times New Roman"/>
                <a:cs typeface="Times New Roman"/>
              </a:rPr>
              <a:t>of Exchange </a:t>
            </a:r>
            <a:r>
              <a:rPr sz="2000" spc="-5" dirty="0">
                <a:latin typeface="Times New Roman"/>
                <a:cs typeface="Times New Roman"/>
              </a:rPr>
              <a:t>(traditionally called  hundi). </a:t>
            </a:r>
            <a:r>
              <a:rPr sz="2000" dirty="0">
                <a:latin typeface="Times New Roman"/>
                <a:cs typeface="Times New Roman"/>
              </a:rPr>
              <a:t>A bill </a:t>
            </a:r>
            <a:r>
              <a:rPr sz="2000" spc="-5" dirty="0">
                <a:latin typeface="Times New Roman"/>
                <a:cs typeface="Times New Roman"/>
              </a:rPr>
              <a:t>of exchange is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unconditional written order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10" dirty="0">
                <a:latin typeface="Times New Roman"/>
                <a:cs typeface="Times New Roman"/>
              </a:rPr>
              <a:t>one  </a:t>
            </a:r>
            <a:r>
              <a:rPr sz="2000" spc="-5" dirty="0">
                <a:latin typeface="Times New Roman"/>
                <a:cs typeface="Times New Roman"/>
              </a:rPr>
              <a:t>person (the supplier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goods)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another (the buyer of the goods),  signed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person giving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(supplier), requiring the person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whom </a:t>
            </a:r>
            <a:r>
              <a:rPr sz="2000" spc="-5" dirty="0">
                <a:latin typeface="Times New Roman"/>
                <a:cs typeface="Times New Roman"/>
              </a:rPr>
              <a:t>it is  addressed (buyer) to </a:t>
            </a:r>
            <a:r>
              <a:rPr sz="2000" dirty="0">
                <a:latin typeface="Times New Roman"/>
                <a:cs typeface="Times New Roman"/>
              </a:rPr>
              <a:t>pay </a:t>
            </a:r>
            <a:r>
              <a:rPr sz="2000" spc="-5" dirty="0">
                <a:latin typeface="Times New Roman"/>
                <a:cs typeface="Times New Roman"/>
              </a:rPr>
              <a:t>on demand or at </a:t>
            </a:r>
            <a:r>
              <a:rPr sz="2000" spc="-1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fixed </a:t>
            </a:r>
            <a:r>
              <a:rPr sz="2000" spc="-5" dirty="0">
                <a:latin typeface="Times New Roman"/>
                <a:cs typeface="Times New Roman"/>
              </a:rPr>
              <a:t>future </a:t>
            </a:r>
            <a:r>
              <a:rPr sz="2000" dirty="0">
                <a:latin typeface="Times New Roman"/>
                <a:cs typeface="Times New Roman"/>
              </a:rPr>
              <a:t>date, a </a:t>
            </a:r>
            <a:r>
              <a:rPr sz="2000" spc="-5" dirty="0">
                <a:latin typeface="Times New Roman"/>
                <a:cs typeface="Times New Roman"/>
              </a:rPr>
              <a:t>certain  </a:t>
            </a:r>
            <a:r>
              <a:rPr sz="2000" dirty="0">
                <a:latin typeface="Times New Roman"/>
                <a:cs typeface="Times New Roman"/>
              </a:rPr>
              <a:t>sum of </a:t>
            </a:r>
            <a:r>
              <a:rPr sz="2000" spc="-30" dirty="0">
                <a:latin typeface="Times New Roman"/>
                <a:cs typeface="Times New Roman"/>
              </a:rPr>
              <a:t>money, </a:t>
            </a:r>
            <a:r>
              <a:rPr sz="2000" spc="-5" dirty="0">
                <a:latin typeface="Times New Roman"/>
                <a:cs typeface="Times New Roman"/>
              </a:rPr>
              <a:t>to either the person identified as payee in the bill </a:t>
            </a:r>
            <a:r>
              <a:rPr sz="2000" spc="5" dirty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exchange, or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any person presenting the </a:t>
            </a:r>
            <a:r>
              <a:rPr sz="2000" spc="-5" dirty="0">
                <a:latin typeface="Times New Roman"/>
                <a:cs typeface="Times New Roman"/>
              </a:rPr>
              <a:t>bill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exchange.</a:t>
            </a:r>
            <a:endParaRPr sz="2000">
              <a:latin typeface="Times New Roman"/>
              <a:cs typeface="Times New Roman"/>
            </a:endParaRPr>
          </a:p>
          <a:p>
            <a:pPr marL="415290" indent="-40322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5925" algn="l"/>
              </a:tabLst>
            </a:pPr>
            <a:r>
              <a:rPr sz="2000" dirty="0">
                <a:latin typeface="Times New Roman"/>
                <a:cs typeface="Times New Roman"/>
              </a:rPr>
              <a:t>When payable on </a:t>
            </a:r>
            <a:r>
              <a:rPr sz="2000" spc="-5" dirty="0">
                <a:latin typeface="Times New Roman"/>
                <a:cs typeface="Times New Roman"/>
              </a:rPr>
              <a:t>demand, it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Demand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Bill</a:t>
            </a:r>
            <a:endParaRPr sz="20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When payable </a:t>
            </a:r>
            <a:r>
              <a:rPr sz="2000" spc="-5" dirty="0">
                <a:latin typeface="Times New Roman"/>
                <a:cs typeface="Times New Roman"/>
              </a:rPr>
              <a:t>at some </a:t>
            </a:r>
            <a:r>
              <a:rPr sz="2000" dirty="0">
                <a:latin typeface="Times New Roman"/>
                <a:cs typeface="Times New Roman"/>
              </a:rPr>
              <a:t>fixed future date, </a:t>
            </a:r>
            <a:r>
              <a:rPr sz="2000" spc="-5" dirty="0">
                <a:latin typeface="Times New Roman"/>
                <a:cs typeface="Times New Roman"/>
              </a:rPr>
              <a:t>it is </a:t>
            </a:r>
            <a:r>
              <a:rPr sz="2000" dirty="0">
                <a:latin typeface="Times New Roman"/>
                <a:cs typeface="Times New Roman"/>
              </a:rPr>
              <a:t>a Usance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Bill.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supplier of the goods can </a:t>
            </a:r>
            <a:r>
              <a:rPr sz="2000" dirty="0">
                <a:latin typeface="Times New Roman"/>
                <a:cs typeface="Times New Roman"/>
              </a:rPr>
              <a:t>receive </a:t>
            </a:r>
            <a:r>
              <a:rPr sz="2000" spc="-5" dirty="0">
                <a:latin typeface="Times New Roman"/>
                <a:cs typeface="Times New Roman"/>
              </a:rPr>
              <a:t>his money </a:t>
            </a:r>
            <a:r>
              <a:rPr sz="2000" dirty="0">
                <a:latin typeface="Times New Roman"/>
                <a:cs typeface="Times New Roman"/>
              </a:rPr>
              <a:t>even </a:t>
            </a:r>
            <a:r>
              <a:rPr sz="2000" spc="-5" dirty="0">
                <a:latin typeface="Times New Roman"/>
                <a:cs typeface="Times New Roman"/>
              </a:rPr>
              <a:t>before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buyer  makes the payment, through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Bill Purchase </a:t>
            </a:r>
            <a:r>
              <a:rPr sz="2000" dirty="0">
                <a:latin typeface="Times New Roman"/>
                <a:cs typeface="Times New Roman"/>
              </a:rPr>
              <a:t>/ Discount </a:t>
            </a:r>
            <a:r>
              <a:rPr sz="2000" spc="-5" dirty="0">
                <a:latin typeface="Times New Roman"/>
                <a:cs typeface="Times New Roman"/>
              </a:rPr>
              <a:t>facility with </a:t>
            </a:r>
            <a:r>
              <a:rPr sz="2000" spc="-10" dirty="0">
                <a:latin typeface="Times New Roman"/>
                <a:cs typeface="Times New Roman"/>
              </a:rPr>
              <a:t>his  </a:t>
            </a:r>
            <a:r>
              <a:rPr sz="2000" spc="-15" dirty="0">
                <a:latin typeface="Times New Roman"/>
                <a:cs typeface="Times New Roman"/>
              </a:rPr>
              <a:t>banker.</a:t>
            </a:r>
            <a:endParaRPr sz="20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It would operate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supplier </a:t>
            </a:r>
            <a:r>
              <a:rPr sz="200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submit the Bill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Exchange, along with </a:t>
            </a:r>
            <a:r>
              <a:rPr sz="2000" spc="-10" dirty="0">
                <a:latin typeface="Times New Roman"/>
                <a:cs typeface="Times New Roman"/>
              </a:rPr>
              <a:t>Transportation  </a:t>
            </a:r>
            <a:r>
              <a:rPr sz="2000" spc="-5" dirty="0">
                <a:latin typeface="Times New Roman"/>
                <a:cs typeface="Times New Roman"/>
              </a:rPr>
              <a:t>Receipt to </a:t>
            </a:r>
            <a:r>
              <a:rPr sz="2000" dirty="0">
                <a:latin typeface="Times New Roman"/>
                <a:cs typeface="Times New Roman"/>
              </a:rPr>
              <a:t>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supplier’s </a:t>
            </a:r>
            <a:r>
              <a:rPr sz="2000" dirty="0">
                <a:latin typeface="Times New Roman"/>
                <a:cs typeface="Times New Roman"/>
              </a:rPr>
              <a:t>bank will purchase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bill </a:t>
            </a:r>
            <a:r>
              <a:rPr sz="2000" spc="-5" dirty="0">
                <a:latin typeface="Times New Roman"/>
                <a:cs typeface="Times New Roman"/>
              </a:rPr>
              <a:t>(if it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demand bill) or discount  </a:t>
            </a:r>
            <a:r>
              <a:rPr sz="2000" dirty="0">
                <a:latin typeface="Times New Roman"/>
                <a:cs typeface="Times New Roman"/>
              </a:rPr>
              <a:t>the bill (if </a:t>
            </a:r>
            <a:r>
              <a:rPr sz="2000" spc="-5" dirty="0">
                <a:latin typeface="Times New Roman"/>
                <a:cs typeface="Times New Roman"/>
              </a:rPr>
              <a:t>it is </a:t>
            </a:r>
            <a:r>
              <a:rPr sz="2000" dirty="0">
                <a:latin typeface="Times New Roman"/>
                <a:cs typeface="Times New Roman"/>
              </a:rPr>
              <a:t>a usance </a:t>
            </a:r>
            <a:r>
              <a:rPr sz="2000" spc="-5" dirty="0">
                <a:latin typeface="Times New Roman"/>
                <a:cs typeface="Times New Roman"/>
              </a:rPr>
              <a:t>bill) </a:t>
            </a:r>
            <a:r>
              <a:rPr sz="2000" dirty="0">
                <a:latin typeface="Times New Roman"/>
                <a:cs typeface="Times New Roman"/>
              </a:rPr>
              <a:t>and pay the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supplier.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supplier’s </a:t>
            </a:r>
            <a:r>
              <a:rPr sz="2000" spc="-5" dirty="0">
                <a:latin typeface="Times New Roman"/>
                <a:cs typeface="Times New Roman"/>
              </a:rPr>
              <a:t>bank will send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Bill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Exchange </a:t>
            </a:r>
            <a:r>
              <a:rPr sz="2000" spc="-5" dirty="0">
                <a:latin typeface="Times New Roman"/>
                <a:cs typeface="Times New Roman"/>
              </a:rPr>
              <a:t>along with  </a:t>
            </a:r>
            <a:r>
              <a:rPr sz="2000" spc="-10" dirty="0">
                <a:latin typeface="Times New Roman"/>
                <a:cs typeface="Times New Roman"/>
              </a:rPr>
              <a:t>Transportation </a:t>
            </a:r>
            <a:r>
              <a:rPr sz="2000" dirty="0">
                <a:latin typeface="Times New Roman"/>
                <a:cs typeface="Times New Roman"/>
              </a:rPr>
              <a:t>Receipt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buyer’s </a:t>
            </a:r>
            <a:r>
              <a:rPr sz="2000" spc="-5" dirty="0">
                <a:latin typeface="Times New Roman"/>
                <a:cs typeface="Times New Roman"/>
              </a:rPr>
              <a:t>bank, </a:t>
            </a:r>
            <a:r>
              <a:rPr sz="2000" dirty="0">
                <a:latin typeface="Times New Roman"/>
                <a:cs typeface="Times New Roman"/>
              </a:rPr>
              <a:t>who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expected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present it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buyer:</a:t>
            </a:r>
            <a:endParaRPr sz="2000">
              <a:latin typeface="Times New Roman"/>
              <a:cs typeface="Times New Roman"/>
            </a:endParaRPr>
          </a:p>
          <a:p>
            <a:pPr marL="419734" indent="-407670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42037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payment, if it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demand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bill</a:t>
            </a:r>
            <a:endParaRPr sz="2000">
              <a:latin typeface="Times New Roman"/>
              <a:cs typeface="Times New Roman"/>
            </a:endParaRPr>
          </a:p>
          <a:p>
            <a:pPr marL="419734" indent="-407670" algn="just">
              <a:lnSpc>
                <a:spcPct val="100000"/>
              </a:lnSpc>
              <a:buFont typeface="Arial"/>
              <a:buChar char="•"/>
              <a:tabLst>
                <a:tab pos="420370" algn="l"/>
              </a:tabLst>
            </a:pPr>
            <a:r>
              <a:rPr sz="2000" dirty="0">
                <a:latin typeface="Times New Roman"/>
                <a:cs typeface="Times New Roman"/>
              </a:rPr>
              <a:t>For acceptance, </a:t>
            </a:r>
            <a:r>
              <a:rPr sz="2000" spc="-5" dirty="0">
                <a:latin typeface="Times New Roman"/>
                <a:cs typeface="Times New Roman"/>
              </a:rPr>
              <a:t>if it is </a:t>
            </a:r>
            <a:r>
              <a:rPr sz="2000" dirty="0">
                <a:latin typeface="Times New Roman"/>
                <a:cs typeface="Times New Roman"/>
              </a:rPr>
              <a:t>a usance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bill.</a:t>
            </a:r>
            <a:endParaRPr sz="2000">
              <a:latin typeface="Times New Roman"/>
              <a:cs typeface="Times New Roman"/>
            </a:endParaRPr>
          </a:p>
          <a:p>
            <a:pPr marL="355600" indent="-343535" algn="just">
              <a:lnSpc>
                <a:spcPts val="216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buyer will receive the </a:t>
            </a:r>
            <a:r>
              <a:rPr sz="2000" spc="-10" dirty="0">
                <a:latin typeface="Times New Roman"/>
                <a:cs typeface="Times New Roman"/>
              </a:rPr>
              <a:t>Transportation </a:t>
            </a:r>
            <a:r>
              <a:rPr sz="2000" spc="-5" dirty="0">
                <a:latin typeface="Times New Roman"/>
                <a:cs typeface="Times New Roman"/>
              </a:rPr>
              <a:t>Receipt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-5" dirty="0">
                <a:latin typeface="Times New Roman"/>
                <a:cs typeface="Times New Roman"/>
              </a:rPr>
              <a:t>on payment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acceptance,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the case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0"/>
            <a:ext cx="7552055" cy="12325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41270" marR="5080" indent="-2529205">
              <a:lnSpc>
                <a:spcPts val="4710"/>
              </a:lnSpc>
              <a:spcBef>
                <a:spcPts val="330"/>
              </a:spcBef>
            </a:pPr>
            <a:r>
              <a:rPr spc="-5" dirty="0"/>
              <a:t>Fund-based </a:t>
            </a:r>
            <a:r>
              <a:rPr dirty="0"/>
              <a:t>Services (Lending) </a:t>
            </a:r>
            <a:r>
              <a:rPr spc="-5" dirty="0"/>
              <a:t>for  Individuals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2934"/>
            <a:ext cx="8074025" cy="49644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Credit </a:t>
            </a:r>
            <a:r>
              <a:rPr sz="2700" b="1" spc="-5" dirty="0">
                <a:latin typeface="Times New Roman"/>
                <a:cs typeface="Times New Roman"/>
              </a:rPr>
              <a:t>Card </a:t>
            </a:r>
            <a:r>
              <a:rPr sz="2700" dirty="0">
                <a:latin typeface="Times New Roman"/>
                <a:cs typeface="Times New Roman"/>
              </a:rPr>
              <a:t>: The customer swipes the credit card </a:t>
            </a:r>
            <a:r>
              <a:rPr sz="2700" spc="5" dirty="0">
                <a:latin typeface="Times New Roman"/>
                <a:cs typeface="Times New Roman"/>
              </a:rPr>
              <a:t>to 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his purchase. His seller will </a:t>
            </a:r>
            <a:r>
              <a:rPr sz="2700" spc="-5" dirty="0">
                <a:latin typeface="Times New Roman"/>
                <a:cs typeface="Times New Roman"/>
              </a:rPr>
              <a:t>then submit </a:t>
            </a:r>
            <a:r>
              <a:rPr sz="2700" dirty="0">
                <a:latin typeface="Times New Roman"/>
                <a:cs typeface="Times New Roman"/>
              </a:rPr>
              <a:t>the  </a:t>
            </a:r>
            <a:r>
              <a:rPr sz="2700" spc="-5" dirty="0">
                <a:latin typeface="Times New Roman"/>
                <a:cs typeface="Times New Roman"/>
              </a:rPr>
              <a:t>details </a:t>
            </a:r>
            <a:r>
              <a:rPr sz="2700" dirty="0">
                <a:latin typeface="Times New Roman"/>
                <a:cs typeface="Times New Roman"/>
              </a:rPr>
              <a:t>to the card issuing </a:t>
            </a:r>
            <a:r>
              <a:rPr sz="2700" spc="-5" dirty="0">
                <a:latin typeface="Times New Roman"/>
                <a:cs typeface="Times New Roman"/>
              </a:rPr>
              <a:t>bank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collect the payment.  The </a:t>
            </a:r>
            <a:r>
              <a:rPr sz="2700" dirty="0">
                <a:latin typeface="Times New Roman"/>
                <a:cs typeface="Times New Roman"/>
              </a:rPr>
              <a:t>bank </a:t>
            </a:r>
            <a:r>
              <a:rPr sz="2700" spc="-5" dirty="0">
                <a:latin typeface="Times New Roman"/>
                <a:cs typeface="Times New Roman"/>
              </a:rPr>
              <a:t>will deduct </a:t>
            </a:r>
            <a:r>
              <a:rPr sz="2700" dirty="0">
                <a:latin typeface="Times New Roman"/>
                <a:cs typeface="Times New Roman"/>
              </a:rPr>
              <a:t>its </a:t>
            </a:r>
            <a:r>
              <a:rPr sz="2700" spc="-15" dirty="0">
                <a:latin typeface="Times New Roman"/>
                <a:cs typeface="Times New Roman"/>
              </a:rPr>
              <a:t>margin </a:t>
            </a:r>
            <a:r>
              <a:rPr sz="2700" spc="-5" dirty="0">
                <a:latin typeface="Times New Roman"/>
                <a:cs typeface="Times New Roman"/>
              </a:rPr>
              <a:t>and pay the </a:t>
            </a:r>
            <a:r>
              <a:rPr sz="2700" spc="-20" dirty="0">
                <a:latin typeface="Times New Roman"/>
                <a:cs typeface="Times New Roman"/>
              </a:rPr>
              <a:t>seller. </a:t>
            </a:r>
            <a:r>
              <a:rPr sz="2700" spc="-5" dirty="0">
                <a:latin typeface="Times New Roman"/>
                <a:cs typeface="Times New Roman"/>
              </a:rPr>
              <a:t>The  bank will </a:t>
            </a:r>
            <a:r>
              <a:rPr sz="2700" dirty="0">
                <a:latin typeface="Times New Roman"/>
                <a:cs typeface="Times New Roman"/>
              </a:rPr>
              <a:t>recover </a:t>
            </a:r>
            <a:r>
              <a:rPr sz="2700" spc="-5" dirty="0">
                <a:latin typeface="Times New Roman"/>
                <a:cs typeface="Times New Roman"/>
              </a:rPr>
              <a:t>the full amount from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customer  </a:t>
            </a:r>
            <a:r>
              <a:rPr sz="2700" dirty="0">
                <a:latin typeface="Times New Roman"/>
                <a:cs typeface="Times New Roman"/>
              </a:rPr>
              <a:t>(buyer). The </a:t>
            </a:r>
            <a:r>
              <a:rPr sz="2700" spc="-10" dirty="0">
                <a:latin typeface="Times New Roman"/>
                <a:cs typeface="Times New Roman"/>
              </a:rPr>
              <a:t>margin </a:t>
            </a:r>
            <a:r>
              <a:rPr sz="2700" dirty="0">
                <a:latin typeface="Times New Roman"/>
                <a:cs typeface="Times New Roman"/>
              </a:rPr>
              <a:t>deducted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10" dirty="0">
                <a:latin typeface="Times New Roman"/>
                <a:cs typeface="Times New Roman"/>
              </a:rPr>
              <a:t>seller’s </a:t>
            </a:r>
            <a:r>
              <a:rPr sz="2700" spc="-5" dirty="0">
                <a:latin typeface="Times New Roman"/>
                <a:cs typeface="Times New Roman"/>
              </a:rPr>
              <a:t>payment  </a:t>
            </a:r>
            <a:r>
              <a:rPr sz="2700" dirty="0">
                <a:latin typeface="Times New Roman"/>
                <a:cs typeface="Times New Roman"/>
              </a:rPr>
              <a:t>thus becomes a </a:t>
            </a:r>
            <a:r>
              <a:rPr sz="2700" spc="-5" dirty="0">
                <a:latin typeface="Times New Roman"/>
                <a:cs typeface="Times New Roman"/>
              </a:rPr>
              <a:t>profit for </a:t>
            </a:r>
            <a:r>
              <a:rPr sz="2700" dirty="0">
                <a:latin typeface="Times New Roman"/>
                <a:cs typeface="Times New Roman"/>
              </a:rPr>
              <a:t>the card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issuer.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90000"/>
              </a:lnSpc>
              <a:spcBef>
                <a:spcPts val="645"/>
              </a:spcBef>
              <a:buFont typeface="Arial"/>
              <a:buChar char="•"/>
              <a:tabLst>
                <a:tab pos="356235" algn="l"/>
              </a:tabLst>
            </a:pPr>
            <a:r>
              <a:rPr sz="2700" b="1" dirty="0">
                <a:latin typeface="Times New Roman"/>
                <a:cs typeface="Times New Roman"/>
              </a:rPr>
              <a:t>Personal </a:t>
            </a:r>
            <a:r>
              <a:rPr sz="2700" b="1" spc="-5" dirty="0">
                <a:latin typeface="Times New Roman"/>
                <a:cs typeface="Times New Roman"/>
              </a:rPr>
              <a:t>Loans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These are often unsecured loans  provided </a:t>
            </a:r>
            <a:r>
              <a:rPr sz="2700" spc="-5" dirty="0">
                <a:latin typeface="Times New Roman"/>
                <a:cs typeface="Times New Roman"/>
              </a:rPr>
              <a:t>to customers </a:t>
            </a:r>
            <a:r>
              <a:rPr sz="2700" dirty="0">
                <a:latin typeface="Times New Roman"/>
                <a:cs typeface="Times New Roman"/>
              </a:rPr>
              <a:t>who use </a:t>
            </a:r>
            <a:r>
              <a:rPr sz="2700" spc="-5" dirty="0">
                <a:latin typeface="Times New Roman"/>
                <a:cs typeface="Times New Roman"/>
              </a:rPr>
              <a:t>these funds for various  purposes </a:t>
            </a:r>
            <a:r>
              <a:rPr sz="2700" dirty="0">
                <a:latin typeface="Times New Roman"/>
                <a:cs typeface="Times New Roman"/>
              </a:rPr>
              <a:t>such as </a:t>
            </a:r>
            <a:r>
              <a:rPr sz="2700" spc="-5" dirty="0">
                <a:latin typeface="Times New Roman"/>
                <a:cs typeface="Times New Roman"/>
              </a:rPr>
              <a:t>higher education, medical expenses,  social </a:t>
            </a:r>
            <a:r>
              <a:rPr sz="2700" dirty="0">
                <a:latin typeface="Times New Roman"/>
                <a:cs typeface="Times New Roman"/>
              </a:rPr>
              <a:t>events and holidays. Sometimes </a:t>
            </a:r>
            <a:r>
              <a:rPr sz="2700" spc="-5" dirty="0">
                <a:latin typeface="Times New Roman"/>
                <a:cs typeface="Times New Roman"/>
              </a:rPr>
              <a:t>collateral  </a:t>
            </a:r>
            <a:r>
              <a:rPr sz="2700" dirty="0">
                <a:latin typeface="Times New Roman"/>
                <a:cs typeface="Times New Roman"/>
              </a:rPr>
              <a:t>security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form </a:t>
            </a:r>
            <a:r>
              <a:rPr sz="2700" dirty="0">
                <a:latin typeface="Times New Roman"/>
                <a:cs typeface="Times New Roman"/>
              </a:rPr>
              <a:t>of physical and </a:t>
            </a:r>
            <a:r>
              <a:rPr sz="2700" spc="-5" dirty="0">
                <a:latin typeface="Times New Roman"/>
                <a:cs typeface="Times New Roman"/>
              </a:rPr>
              <a:t>financial assets  may </a:t>
            </a:r>
            <a:r>
              <a:rPr sz="2700" dirty="0">
                <a:latin typeface="Times New Roman"/>
                <a:cs typeface="Times New Roman"/>
              </a:rPr>
              <a:t>be available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securing the personal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loan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223773"/>
            <a:ext cx="8054340" cy="11125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611120" marR="5080" indent="-2599055">
              <a:lnSpc>
                <a:spcPts val="4240"/>
              </a:lnSpc>
              <a:spcBef>
                <a:spcPts val="305"/>
              </a:spcBef>
            </a:pPr>
            <a:r>
              <a:rPr sz="3600" b="0" dirty="0">
                <a:latin typeface="Times New Roman"/>
                <a:cs typeface="Times New Roman"/>
              </a:rPr>
              <a:t>Role </a:t>
            </a:r>
            <a:r>
              <a:rPr sz="3600" b="0" spc="-5" dirty="0">
                <a:latin typeface="Times New Roman"/>
                <a:cs typeface="Times New Roman"/>
              </a:rPr>
              <a:t>Of Information </a:t>
            </a:r>
            <a:r>
              <a:rPr sz="3600" b="0" spc="-30" dirty="0">
                <a:latin typeface="Times New Roman"/>
                <a:cs typeface="Times New Roman"/>
              </a:rPr>
              <a:t>Technology </a:t>
            </a:r>
            <a:r>
              <a:rPr sz="3600" b="0" dirty="0">
                <a:latin typeface="Times New Roman"/>
                <a:cs typeface="Times New Roman"/>
              </a:rPr>
              <a:t>(It) In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The  Banking</a:t>
            </a:r>
            <a:r>
              <a:rPr sz="3600" b="0" spc="-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Sector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0385"/>
            <a:ext cx="8074025" cy="52114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6235" algn="l"/>
              </a:tabLst>
            </a:pPr>
            <a:r>
              <a:rPr sz="2700" dirty="0">
                <a:latin typeface="Times New Roman"/>
                <a:cs typeface="Times New Roman"/>
              </a:rPr>
              <a:t>Banking environment has </a:t>
            </a:r>
            <a:r>
              <a:rPr sz="2700" spc="-5" dirty="0">
                <a:latin typeface="Times New Roman"/>
                <a:cs typeface="Times New Roman"/>
              </a:rPr>
              <a:t>become </a:t>
            </a:r>
            <a:r>
              <a:rPr sz="2700" dirty="0">
                <a:latin typeface="Times New Roman"/>
                <a:cs typeface="Times New Roman"/>
              </a:rPr>
              <a:t>highly </a:t>
            </a:r>
            <a:r>
              <a:rPr sz="2700" spc="-5" dirty="0">
                <a:latin typeface="Times New Roman"/>
                <a:cs typeface="Times New Roman"/>
              </a:rPr>
              <a:t>competitive  </a:t>
            </a:r>
            <a:r>
              <a:rPr sz="2700" spc="-30" dirty="0">
                <a:latin typeface="Times New Roman"/>
                <a:cs typeface="Times New Roman"/>
              </a:rPr>
              <a:t>today. </a:t>
            </a:r>
            <a:r>
              <a:rPr sz="2700" spc="-100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be able to </a:t>
            </a:r>
            <a:r>
              <a:rPr sz="2700" spc="-5" dirty="0">
                <a:latin typeface="Times New Roman"/>
                <a:cs typeface="Times New Roman"/>
              </a:rPr>
              <a:t>survive </a:t>
            </a:r>
            <a:r>
              <a:rPr sz="2700" dirty="0">
                <a:latin typeface="Times New Roman"/>
                <a:cs typeface="Times New Roman"/>
              </a:rPr>
              <a:t>and grow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changing  market </a:t>
            </a:r>
            <a:r>
              <a:rPr sz="2700" dirty="0">
                <a:latin typeface="Times New Roman"/>
                <a:cs typeface="Times New Roman"/>
              </a:rPr>
              <a:t>environment banks </a:t>
            </a:r>
            <a:r>
              <a:rPr sz="2700" spc="-5" dirty="0">
                <a:latin typeface="Times New Roman"/>
                <a:cs typeface="Times New Roman"/>
              </a:rPr>
              <a:t>are </a:t>
            </a:r>
            <a:r>
              <a:rPr sz="2700" dirty="0">
                <a:latin typeface="Times New Roman"/>
                <a:cs typeface="Times New Roman"/>
              </a:rPr>
              <a:t>going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the latest  technologies, which </a:t>
            </a:r>
            <a:r>
              <a:rPr sz="2700" spc="-10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being </a:t>
            </a:r>
            <a:r>
              <a:rPr sz="2700" spc="-5" dirty="0">
                <a:latin typeface="Times New Roman"/>
                <a:cs typeface="Times New Roman"/>
              </a:rPr>
              <a:t>perceived as </a:t>
            </a:r>
            <a:r>
              <a:rPr sz="2700" dirty="0">
                <a:latin typeface="Times New Roman"/>
                <a:cs typeface="Times New Roman"/>
              </a:rPr>
              <a:t>an ‘enabling  resource’ that can help in </a:t>
            </a:r>
            <a:r>
              <a:rPr sz="2700" spc="-5" dirty="0">
                <a:latin typeface="Times New Roman"/>
                <a:cs typeface="Times New Roman"/>
              </a:rPr>
              <a:t>developing </a:t>
            </a:r>
            <a:r>
              <a:rPr sz="2700" dirty="0">
                <a:latin typeface="Times New Roman"/>
                <a:cs typeface="Times New Roman"/>
              </a:rPr>
              <a:t>learner and </a:t>
            </a:r>
            <a:r>
              <a:rPr sz="2700" spc="-5" dirty="0">
                <a:latin typeface="Times New Roman"/>
                <a:cs typeface="Times New Roman"/>
              </a:rPr>
              <a:t>more  flexible structure that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-5" dirty="0">
                <a:latin typeface="Times New Roman"/>
                <a:cs typeface="Times New Roman"/>
              </a:rPr>
              <a:t>respond quickly to </a:t>
            </a:r>
            <a:r>
              <a:rPr sz="2700" dirty="0">
                <a:latin typeface="Times New Roman"/>
                <a:cs typeface="Times New Roman"/>
              </a:rPr>
              <a:t>the  dynamics of a </a:t>
            </a:r>
            <a:r>
              <a:rPr sz="2700" spc="-5" dirty="0">
                <a:latin typeface="Times New Roman"/>
                <a:cs typeface="Times New Roman"/>
              </a:rPr>
              <a:t>fast </a:t>
            </a:r>
            <a:r>
              <a:rPr sz="2700" dirty="0">
                <a:latin typeface="Times New Roman"/>
                <a:cs typeface="Times New Roman"/>
              </a:rPr>
              <a:t>changing </a:t>
            </a:r>
            <a:r>
              <a:rPr sz="2700" spc="-5" dirty="0">
                <a:latin typeface="Times New Roman"/>
                <a:cs typeface="Times New Roman"/>
              </a:rPr>
              <a:t>market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scenario.</a:t>
            </a:r>
            <a:endParaRPr sz="27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441325" algn="l"/>
              </a:tabLst>
            </a:pPr>
            <a:r>
              <a:rPr dirty="0"/>
              <a:t>	</a:t>
            </a:r>
            <a:r>
              <a:rPr sz="2700" dirty="0">
                <a:latin typeface="Times New Roman"/>
                <a:cs typeface="Times New Roman"/>
              </a:rPr>
              <a:t>It is </a:t>
            </a:r>
            <a:r>
              <a:rPr sz="2700" spc="-5" dirty="0">
                <a:latin typeface="Times New Roman"/>
                <a:cs typeface="Times New Roman"/>
              </a:rPr>
              <a:t>also </a:t>
            </a:r>
            <a:r>
              <a:rPr sz="2700" dirty="0">
                <a:latin typeface="Times New Roman"/>
                <a:cs typeface="Times New Roman"/>
              </a:rPr>
              <a:t>viewed </a:t>
            </a:r>
            <a:r>
              <a:rPr sz="2700" spc="-5" dirty="0">
                <a:latin typeface="Times New Roman"/>
                <a:cs typeface="Times New Roman"/>
              </a:rPr>
              <a:t>as </a:t>
            </a:r>
            <a:r>
              <a:rPr sz="2700" spc="-10" dirty="0">
                <a:latin typeface="Times New Roman"/>
                <a:cs typeface="Times New Roman"/>
              </a:rPr>
              <a:t>an </a:t>
            </a:r>
            <a:r>
              <a:rPr sz="2700" spc="-5" dirty="0">
                <a:latin typeface="Times New Roman"/>
                <a:cs typeface="Times New Roman"/>
              </a:rPr>
              <a:t>instrument </a:t>
            </a:r>
            <a:r>
              <a:rPr sz="2700" dirty="0">
                <a:latin typeface="Times New Roman"/>
                <a:cs typeface="Times New Roman"/>
              </a:rPr>
              <a:t>of cost </a:t>
            </a:r>
            <a:r>
              <a:rPr sz="2700" spc="-5" dirty="0">
                <a:latin typeface="Times New Roman"/>
                <a:cs typeface="Times New Roman"/>
              </a:rPr>
              <a:t>reduction and  </a:t>
            </a:r>
            <a:r>
              <a:rPr sz="2700" spc="-10" dirty="0">
                <a:latin typeface="Times New Roman"/>
                <a:cs typeface="Times New Roman"/>
              </a:rPr>
              <a:t>effective </a:t>
            </a:r>
            <a:r>
              <a:rPr sz="2700" spc="-5" dirty="0">
                <a:latin typeface="Times New Roman"/>
                <a:cs typeface="Times New Roman"/>
              </a:rPr>
              <a:t>communication </a:t>
            </a:r>
            <a:r>
              <a:rPr sz="2700" dirty="0">
                <a:latin typeface="Times New Roman"/>
                <a:cs typeface="Times New Roman"/>
              </a:rPr>
              <a:t>with people and </a:t>
            </a:r>
            <a:r>
              <a:rPr sz="2700" spc="-5" dirty="0">
                <a:latin typeface="Times New Roman"/>
                <a:cs typeface="Times New Roman"/>
              </a:rPr>
              <a:t>institutions  </a:t>
            </a:r>
            <a:r>
              <a:rPr sz="2700" dirty="0">
                <a:latin typeface="Times New Roman"/>
                <a:cs typeface="Times New Roman"/>
              </a:rPr>
              <a:t>associated with the banking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business.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5" dirty="0">
                <a:latin typeface="Times New Roman"/>
                <a:cs typeface="Times New Roman"/>
              </a:rPr>
              <a:t>Information </a:t>
            </a:r>
            <a:r>
              <a:rPr sz="2700" spc="-20" dirty="0">
                <a:latin typeface="Times New Roman"/>
                <a:cs typeface="Times New Roman"/>
              </a:rPr>
              <a:t>Technology </a:t>
            </a:r>
            <a:r>
              <a:rPr sz="2700" spc="-5" dirty="0">
                <a:latin typeface="Times New Roman"/>
                <a:cs typeface="Times New Roman"/>
              </a:rPr>
              <a:t>enables sophisticated </a:t>
            </a:r>
            <a:r>
              <a:rPr sz="2700" dirty="0">
                <a:latin typeface="Times New Roman"/>
                <a:cs typeface="Times New Roman"/>
              </a:rPr>
              <a:t>product  </a:t>
            </a:r>
            <a:r>
              <a:rPr sz="2700" spc="-5" dirty="0">
                <a:latin typeface="Times New Roman"/>
                <a:cs typeface="Times New Roman"/>
              </a:rPr>
              <a:t>development, better market infrastructure,  implementation </a:t>
            </a:r>
            <a:r>
              <a:rPr sz="2700" dirty="0">
                <a:latin typeface="Times New Roman"/>
                <a:cs typeface="Times New Roman"/>
              </a:rPr>
              <a:t>of reliable </a:t>
            </a:r>
            <a:r>
              <a:rPr sz="2700" spc="-5" dirty="0">
                <a:latin typeface="Times New Roman"/>
                <a:cs typeface="Times New Roman"/>
              </a:rPr>
              <a:t>techniques </a:t>
            </a:r>
            <a:r>
              <a:rPr sz="2700" spc="-10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control of  </a:t>
            </a:r>
            <a:r>
              <a:rPr sz="2700" spc="-5" dirty="0">
                <a:latin typeface="Times New Roman"/>
                <a:cs typeface="Times New Roman"/>
              </a:rPr>
              <a:t>risks </a:t>
            </a:r>
            <a:r>
              <a:rPr sz="2700" dirty="0">
                <a:latin typeface="Times New Roman"/>
                <a:cs typeface="Times New Roman"/>
              </a:rPr>
              <a:t>and helps the </a:t>
            </a:r>
            <a:r>
              <a:rPr sz="2700" spc="-5" dirty="0">
                <a:latin typeface="Times New Roman"/>
                <a:cs typeface="Times New Roman"/>
              </a:rPr>
              <a:t>financial intermediaries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reach  </a:t>
            </a:r>
            <a:r>
              <a:rPr sz="2700" dirty="0">
                <a:latin typeface="Times New Roman"/>
                <a:cs typeface="Times New Roman"/>
              </a:rPr>
              <a:t>geographically distant and diversified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markets.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89103"/>
            <a:ext cx="2451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imes New Roman"/>
                <a:cs typeface="Times New Roman"/>
              </a:rPr>
              <a:t>E-Banking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0157"/>
            <a:ext cx="8074025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Many banks have modernized </a:t>
            </a:r>
            <a:r>
              <a:rPr sz="3200" spc="-10" dirty="0">
                <a:latin typeface="Times New Roman"/>
                <a:cs typeface="Times New Roman"/>
              </a:rPr>
              <a:t>their </a:t>
            </a:r>
            <a:r>
              <a:rPr sz="3200" dirty="0">
                <a:latin typeface="Times New Roman"/>
                <a:cs typeface="Times New Roman"/>
              </a:rPr>
              <a:t>services  with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facilities </a:t>
            </a:r>
            <a:r>
              <a:rPr sz="3200" spc="-5" dirty="0">
                <a:latin typeface="Times New Roman"/>
                <a:cs typeface="Times New Roman"/>
              </a:rPr>
              <a:t>of computer and </a:t>
            </a:r>
            <a:r>
              <a:rPr sz="3200" dirty="0">
                <a:latin typeface="Times New Roman"/>
                <a:cs typeface="Times New Roman"/>
              </a:rPr>
              <a:t>electronic  equipments.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electronics </a:t>
            </a:r>
            <a:r>
              <a:rPr sz="3200" spc="-5" dirty="0">
                <a:latin typeface="Times New Roman"/>
                <a:cs typeface="Times New Roman"/>
              </a:rPr>
              <a:t>revolution </a:t>
            </a:r>
            <a:r>
              <a:rPr sz="3200" dirty="0">
                <a:latin typeface="Times New Roman"/>
                <a:cs typeface="Times New Roman"/>
              </a:rPr>
              <a:t>has made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possible  to </a:t>
            </a:r>
            <a:r>
              <a:rPr sz="3200" spc="-5" dirty="0">
                <a:latin typeface="Times New Roman"/>
                <a:cs typeface="Times New Roman"/>
              </a:rPr>
              <a:t>provide </a:t>
            </a:r>
            <a:r>
              <a:rPr sz="3200" dirty="0">
                <a:latin typeface="Times New Roman"/>
                <a:cs typeface="Times New Roman"/>
              </a:rPr>
              <a:t>ease and flexibility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banking  operations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the benefit of 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customer.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e-banking has made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customer </a:t>
            </a:r>
            <a:r>
              <a:rPr sz="3200" spc="-5" dirty="0">
                <a:latin typeface="Times New Roman"/>
                <a:cs typeface="Times New Roman"/>
              </a:rPr>
              <a:t>say  good-bye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huge </a:t>
            </a:r>
            <a:r>
              <a:rPr sz="3200" dirty="0">
                <a:latin typeface="Times New Roman"/>
                <a:cs typeface="Times New Roman"/>
              </a:rPr>
              <a:t>account registers and </a:t>
            </a:r>
            <a:r>
              <a:rPr sz="3200" spc="-15" dirty="0">
                <a:latin typeface="Times New Roman"/>
                <a:cs typeface="Times New Roman"/>
              </a:rPr>
              <a:t>large  </a:t>
            </a:r>
            <a:r>
              <a:rPr sz="3200" spc="5" dirty="0">
                <a:latin typeface="Times New Roman"/>
                <a:cs typeface="Times New Roman"/>
              </a:rPr>
              <a:t>paper bank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accounts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1789"/>
            <a:ext cx="8072755" cy="57816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  <a:tab pos="1212215" algn="l"/>
                <a:tab pos="2803525" algn="l"/>
                <a:tab pos="4021454" algn="l"/>
                <a:tab pos="4946650" algn="l"/>
                <a:tab pos="5758815" algn="l"/>
                <a:tab pos="6322695" algn="l"/>
                <a:tab pos="7271384" algn="l"/>
              </a:tabLst>
            </a:pPr>
            <a:r>
              <a:rPr sz="3200" dirty="0">
                <a:latin typeface="Times New Roman"/>
                <a:cs typeface="Times New Roman"/>
              </a:rPr>
              <a:t>The	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ban</a:t>
            </a:r>
            <a:r>
              <a:rPr sz="3200" spc="5" dirty="0">
                <a:latin typeface="Times New Roman"/>
                <a:cs typeface="Times New Roman"/>
              </a:rPr>
              <a:t>k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,	which	may	c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ll	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	easy	</a:t>
            </a:r>
            <a:r>
              <a:rPr sz="3200" spc="-10" dirty="0">
                <a:latin typeface="Times New Roman"/>
                <a:cs typeface="Times New Roman"/>
              </a:rPr>
              <a:t>bank  offers </a:t>
            </a:r>
            <a:r>
              <a:rPr sz="3200" dirty="0">
                <a:latin typeface="Times New Roman"/>
                <a:cs typeface="Times New Roman"/>
              </a:rPr>
              <a:t>the following services </a:t>
            </a:r>
            <a:r>
              <a:rPr sz="3200" spc="-5" dirty="0">
                <a:latin typeface="Times New Roman"/>
                <a:cs typeface="Times New Roman"/>
              </a:rPr>
              <a:t>to its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customers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Credit Cards – Debit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Cards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Times New Roman"/>
                <a:cs typeface="Times New Roman"/>
              </a:rPr>
              <a:t>ATM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E-Cheques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EFT (Electronic Funds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Transfer)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75" dirty="0">
                <a:latin typeface="Times New Roman"/>
                <a:cs typeface="Times New Roman"/>
              </a:rPr>
              <a:t>D-MAT</a:t>
            </a:r>
            <a:r>
              <a:rPr sz="3200" spc="-2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Accounts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Mobile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Banking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Times New Roman"/>
                <a:cs typeface="Times New Roman"/>
              </a:rPr>
              <a:t>Telephone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Banking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Internet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Banking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EDI (Electronic Data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Interchange)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194" y="19557"/>
            <a:ext cx="4513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Benefits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E-banking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780643"/>
            <a:ext cx="7616825" cy="55740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2600" b="1" spc="-120" dirty="0">
                <a:latin typeface="Times New Roman"/>
                <a:cs typeface="Times New Roman"/>
              </a:rPr>
              <a:t>To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Customer</a:t>
            </a:r>
            <a:endParaRPr sz="2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90000"/>
              </a:lnSpc>
              <a:spcBef>
                <a:spcPts val="625"/>
              </a:spcBef>
              <a:buFont typeface="Arial"/>
              <a:buChar char="•"/>
              <a:tabLst>
                <a:tab pos="299720" algn="l"/>
              </a:tabLst>
            </a:pPr>
            <a:r>
              <a:rPr sz="2600" spc="-5" dirty="0">
                <a:latin typeface="Times New Roman"/>
                <a:cs typeface="Times New Roman"/>
              </a:rPr>
              <a:t>Anywhere Banking no matter wherever the customer </a:t>
            </a:r>
            <a:r>
              <a:rPr sz="2600" spc="5" dirty="0">
                <a:latin typeface="Times New Roman"/>
                <a:cs typeface="Times New Roman"/>
              </a:rPr>
              <a:t>is  </a:t>
            </a:r>
            <a:r>
              <a:rPr sz="2600" dirty="0">
                <a:latin typeface="Times New Roman"/>
                <a:cs typeface="Times New Roman"/>
              </a:rPr>
              <a:t>in the world. </a:t>
            </a:r>
            <a:r>
              <a:rPr sz="2600" spc="-5" dirty="0">
                <a:latin typeface="Times New Roman"/>
                <a:cs typeface="Times New Roman"/>
              </a:rPr>
              <a:t>Balance </a:t>
            </a:r>
            <a:r>
              <a:rPr sz="2600" spc="-20" dirty="0">
                <a:latin typeface="Times New Roman"/>
                <a:cs typeface="Times New Roman"/>
              </a:rPr>
              <a:t>enquiry, </a:t>
            </a:r>
            <a:r>
              <a:rPr sz="2600" spc="-5" dirty="0">
                <a:latin typeface="Times New Roman"/>
                <a:cs typeface="Times New Roman"/>
              </a:rPr>
              <a:t>request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services,  </a:t>
            </a:r>
            <a:r>
              <a:rPr sz="2600" dirty="0">
                <a:latin typeface="Times New Roman"/>
                <a:cs typeface="Times New Roman"/>
              </a:rPr>
              <a:t>issuing instructions </a:t>
            </a:r>
            <a:r>
              <a:rPr sz="2600" spc="-5" dirty="0">
                <a:latin typeface="Times New Roman"/>
                <a:cs typeface="Times New Roman"/>
              </a:rPr>
              <a:t>etc., </a:t>
            </a:r>
            <a:r>
              <a:rPr sz="2600" dirty="0">
                <a:latin typeface="Times New Roman"/>
                <a:cs typeface="Times New Roman"/>
              </a:rPr>
              <a:t>from anywhere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the world </a:t>
            </a:r>
            <a:r>
              <a:rPr sz="2600" spc="-20" dirty="0">
                <a:latin typeface="Times New Roman"/>
                <a:cs typeface="Times New Roman"/>
              </a:rPr>
              <a:t>is  </a:t>
            </a:r>
            <a:r>
              <a:rPr sz="2600" dirty="0">
                <a:latin typeface="Times New Roman"/>
                <a:cs typeface="Times New Roman"/>
              </a:rPr>
              <a:t>possible.</a:t>
            </a:r>
            <a:endParaRPr sz="2600">
              <a:latin typeface="Times New Roman"/>
              <a:cs typeface="Times New Roman"/>
            </a:endParaRPr>
          </a:p>
          <a:p>
            <a:pPr marL="299085" marR="6350" indent="-287020">
              <a:lnSpc>
                <a:spcPts val="2810"/>
              </a:lnSpc>
              <a:spcBef>
                <a:spcPts val="66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600" spc="-5" dirty="0">
                <a:latin typeface="Times New Roman"/>
                <a:cs typeface="Times New Roman"/>
              </a:rPr>
              <a:t>Anytime </a:t>
            </a:r>
            <a:r>
              <a:rPr sz="2600" dirty="0">
                <a:latin typeface="Times New Roman"/>
                <a:cs typeface="Times New Roman"/>
              </a:rPr>
              <a:t>Banking – Managing funds </a:t>
            </a:r>
            <a:r>
              <a:rPr sz="2600" spc="-5" dirty="0">
                <a:latin typeface="Times New Roman"/>
                <a:cs typeface="Times New Roman"/>
              </a:rPr>
              <a:t>in real </a:t>
            </a:r>
            <a:r>
              <a:rPr sz="2600" dirty="0">
                <a:latin typeface="Times New Roman"/>
                <a:cs typeface="Times New Roman"/>
              </a:rPr>
              <a:t>time and  </a:t>
            </a:r>
            <a:r>
              <a:rPr sz="2600" spc="-5" dirty="0">
                <a:latin typeface="Times New Roman"/>
                <a:cs typeface="Times New Roman"/>
              </a:rPr>
              <a:t>most </a:t>
            </a:r>
            <a:r>
              <a:rPr sz="2600" spc="-15" dirty="0">
                <a:latin typeface="Times New Roman"/>
                <a:cs typeface="Times New Roman"/>
              </a:rPr>
              <a:t>importantly, </a:t>
            </a:r>
            <a:r>
              <a:rPr sz="2600" dirty="0">
                <a:latin typeface="Times New Roman"/>
                <a:cs typeface="Times New Roman"/>
              </a:rPr>
              <a:t>24 hours a </a:t>
            </a:r>
            <a:r>
              <a:rPr sz="2600" spc="-40" dirty="0">
                <a:latin typeface="Times New Roman"/>
                <a:cs typeface="Times New Roman"/>
              </a:rPr>
              <a:t>day, </a:t>
            </a:r>
            <a:r>
              <a:rPr sz="2600" dirty="0">
                <a:latin typeface="Times New Roman"/>
                <a:cs typeface="Times New Roman"/>
              </a:rPr>
              <a:t>7days 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week.</a:t>
            </a:r>
            <a:endParaRPr sz="2600">
              <a:latin typeface="Times New Roman"/>
              <a:cs typeface="Times New Roman"/>
            </a:endParaRPr>
          </a:p>
          <a:p>
            <a:pPr marL="299085" marR="5715" indent="-28702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  <a:tab pos="299720" algn="l"/>
                <a:tab pos="2277110" algn="l"/>
                <a:tab pos="3044190" algn="l"/>
                <a:tab pos="3573145" algn="l"/>
                <a:tab pos="3973829" algn="l"/>
                <a:tab pos="5769610" algn="l"/>
              </a:tabLst>
            </a:pPr>
            <a:r>
              <a:rPr sz="2600" dirty="0">
                <a:latin typeface="Times New Roman"/>
                <a:cs typeface="Times New Roman"/>
              </a:rPr>
              <a:t>Con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nie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ce	</a:t>
            </a:r>
            <a:r>
              <a:rPr sz="2600" spc="-5" dirty="0">
                <a:latin typeface="Times New Roman"/>
                <a:cs typeface="Times New Roman"/>
              </a:rPr>
              <a:t>act</a:t>
            </a:r>
            <a:r>
              <a:rPr sz="2600" dirty="0">
                <a:latin typeface="Times New Roman"/>
                <a:cs typeface="Times New Roman"/>
              </a:rPr>
              <a:t>s	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s	a	tr</a:t>
            </a:r>
            <a:r>
              <a:rPr sz="2600" spc="-15" dirty="0">
                <a:latin typeface="Times New Roman"/>
                <a:cs typeface="Times New Roman"/>
              </a:rPr>
              <a:t>em</a:t>
            </a:r>
            <a:r>
              <a:rPr sz="2600" spc="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ndous	psy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holo</a:t>
            </a:r>
            <a:r>
              <a:rPr sz="2600" spc="5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c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l  benefit </a:t>
            </a:r>
            <a:r>
              <a:rPr sz="2600" spc="-5" dirty="0">
                <a:latin typeface="Times New Roman"/>
                <a:cs typeface="Times New Roman"/>
              </a:rPr>
              <a:t>all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time.</a:t>
            </a:r>
            <a:endParaRPr sz="26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600" dirty="0">
                <a:latin typeface="Times New Roman"/>
                <a:cs typeface="Times New Roman"/>
              </a:rPr>
              <a:t>Brings </a:t>
            </a:r>
            <a:r>
              <a:rPr sz="2600" spc="-5" dirty="0">
                <a:latin typeface="Times New Roman"/>
                <a:cs typeface="Times New Roman"/>
              </a:rPr>
              <a:t>down “Cost </a:t>
            </a:r>
            <a:r>
              <a:rPr sz="2600" dirty="0">
                <a:latin typeface="Times New Roman"/>
                <a:cs typeface="Times New Roman"/>
              </a:rPr>
              <a:t>of Banking” </a:t>
            </a:r>
            <a:r>
              <a:rPr sz="2600" spc="-10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customer </a:t>
            </a:r>
            <a:r>
              <a:rPr sz="2600" dirty="0">
                <a:latin typeface="Times New Roman"/>
                <a:cs typeface="Times New Roman"/>
              </a:rPr>
              <a:t>over a  period a period 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time.</a:t>
            </a:r>
            <a:endParaRPr sz="2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600" dirty="0">
                <a:latin typeface="Times New Roman"/>
                <a:cs typeface="Times New Roman"/>
              </a:rPr>
              <a:t>Cash withdrawal from any branch /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ATM</a:t>
            </a:r>
            <a:endParaRPr sz="2600">
              <a:latin typeface="Times New Roman"/>
              <a:cs typeface="Times New Roman"/>
            </a:endParaRPr>
          </a:p>
          <a:p>
            <a:pPr marL="299085" marR="6985" indent="-287020">
              <a:lnSpc>
                <a:spcPts val="2810"/>
              </a:lnSpc>
              <a:spcBef>
                <a:spcPts val="665"/>
              </a:spcBef>
              <a:buFont typeface="Arial"/>
              <a:buChar char="•"/>
              <a:tabLst>
                <a:tab pos="299085" algn="l"/>
                <a:tab pos="299720" algn="l"/>
                <a:tab pos="1519555" algn="l"/>
                <a:tab pos="2903855" algn="l"/>
                <a:tab pos="3390265" algn="l"/>
                <a:tab pos="4391660" algn="l"/>
                <a:tab pos="5079365" algn="l"/>
                <a:tab pos="6353175" algn="l"/>
              </a:tabLst>
            </a:pP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5" dirty="0">
                <a:latin typeface="Times New Roman"/>
                <a:cs typeface="Times New Roman"/>
              </a:rPr>
              <a:t>-</a:t>
            </a:r>
            <a:r>
              <a:rPr sz="2600" dirty="0">
                <a:latin typeface="Times New Roman"/>
                <a:cs typeface="Times New Roman"/>
              </a:rPr>
              <a:t>l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ne	pu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chase	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goods	a</a:t>
            </a:r>
            <a:r>
              <a:rPr sz="2600" spc="-1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d	s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rvic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s	includ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ng  online payment for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same.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9707"/>
            <a:ext cx="837819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95" dirty="0">
                <a:latin typeface="Times New Roman"/>
                <a:cs typeface="Times New Roman"/>
              </a:rPr>
              <a:t>To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Bank:</a:t>
            </a:r>
            <a:endParaRPr sz="20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Innovative, scheme, addresses competition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present the </a:t>
            </a:r>
            <a:r>
              <a:rPr sz="2000" dirty="0">
                <a:latin typeface="Times New Roman"/>
                <a:cs typeface="Times New Roman"/>
              </a:rPr>
              <a:t>bank </a:t>
            </a:r>
            <a:r>
              <a:rPr sz="2000" spc="-5" dirty="0">
                <a:latin typeface="Times New Roman"/>
                <a:cs typeface="Times New Roman"/>
              </a:rPr>
              <a:t>as technology  </a:t>
            </a:r>
            <a:r>
              <a:rPr sz="2000" dirty="0">
                <a:latin typeface="Times New Roman"/>
                <a:cs typeface="Times New Roman"/>
              </a:rPr>
              <a:t>driven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banking </a:t>
            </a:r>
            <a:r>
              <a:rPr sz="2000" spc="-5" dirty="0">
                <a:latin typeface="Times New Roman"/>
                <a:cs typeface="Times New Roman"/>
              </a:rPr>
              <a:t>sector market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Reduces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visits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branch and thereby </a:t>
            </a:r>
            <a:r>
              <a:rPr sz="2000" spc="-5" dirty="0">
                <a:latin typeface="Times New Roman"/>
                <a:cs typeface="Times New Roman"/>
              </a:rPr>
              <a:t>human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intervention</a:t>
            </a:r>
            <a:endParaRPr sz="20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Times New Roman"/>
                <a:cs typeface="Times New Roman"/>
              </a:rPr>
              <a:t>Inter-branch </a:t>
            </a:r>
            <a:r>
              <a:rPr sz="2000" spc="-5" dirty="0">
                <a:latin typeface="Times New Roman"/>
                <a:cs typeface="Times New Roman"/>
              </a:rPr>
              <a:t>reconciliation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immediate thereby reducing chances of fraud and  misappropriation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On-line banking is </a:t>
            </a:r>
            <a:r>
              <a:rPr sz="2000" spc="-10" dirty="0">
                <a:latin typeface="Times New Roman"/>
                <a:cs typeface="Times New Roman"/>
              </a:rPr>
              <a:t>an effective </a:t>
            </a:r>
            <a:r>
              <a:rPr sz="2000" spc="-5" dirty="0">
                <a:latin typeface="Times New Roman"/>
                <a:cs typeface="Times New Roman"/>
              </a:rPr>
              <a:t>medium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promotion of various schemes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bank, a </a:t>
            </a:r>
            <a:r>
              <a:rPr sz="2000" spc="-5" dirty="0">
                <a:latin typeface="Times New Roman"/>
                <a:cs typeface="Times New Roman"/>
              </a:rPr>
              <a:t>marketing </a:t>
            </a:r>
            <a:r>
              <a:rPr sz="2000" dirty="0">
                <a:latin typeface="Times New Roman"/>
                <a:cs typeface="Times New Roman"/>
              </a:rPr>
              <a:t>tool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indeed.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Integrated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data paves way for </a:t>
            </a:r>
            <a:r>
              <a:rPr sz="2000" spc="-5" dirty="0">
                <a:latin typeface="Times New Roman"/>
                <a:cs typeface="Times New Roman"/>
              </a:rPr>
              <a:t>individualized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customized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075940" marR="5080" indent="-2919095">
              <a:lnSpc>
                <a:spcPts val="4700"/>
              </a:lnSpc>
              <a:spcBef>
                <a:spcPts val="335"/>
              </a:spcBef>
            </a:pPr>
            <a:r>
              <a:rPr spc="-20" dirty="0"/>
              <a:t>Broad </a:t>
            </a:r>
            <a:r>
              <a:rPr spc="-5" dirty="0"/>
              <a:t>Classification of Banks in  India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673"/>
            <a:ext cx="8072755" cy="43770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620"/>
              </a:spcBef>
              <a:buAutoNum type="arabicParenR"/>
              <a:tabLst>
                <a:tab pos="3562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The </a:t>
            </a:r>
            <a:r>
              <a:rPr sz="2200" b="1" spc="-10" dirty="0">
                <a:latin typeface="Times New Roman"/>
                <a:cs typeface="Times New Roman"/>
              </a:rPr>
              <a:t>RBI: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RBI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supreme monetary and banking authority  in the country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has the responsibility </a:t>
            </a:r>
            <a:r>
              <a:rPr sz="2200" spc="-1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control the </a:t>
            </a:r>
            <a:r>
              <a:rPr sz="2200" dirty="0">
                <a:latin typeface="Times New Roman"/>
                <a:cs typeface="Times New Roman"/>
              </a:rPr>
              <a:t>banking  </a:t>
            </a:r>
            <a:r>
              <a:rPr sz="2200" spc="-5" dirty="0">
                <a:latin typeface="Times New Roman"/>
                <a:cs typeface="Times New Roman"/>
              </a:rPr>
              <a:t>system in the </a:t>
            </a:r>
            <a:r>
              <a:rPr sz="2200" spc="-20" dirty="0">
                <a:latin typeface="Times New Roman"/>
                <a:cs typeface="Times New Roman"/>
              </a:rPr>
              <a:t>country. </a:t>
            </a:r>
            <a:r>
              <a:rPr sz="2200" spc="-5" dirty="0">
                <a:latin typeface="Times New Roman"/>
                <a:cs typeface="Times New Roman"/>
              </a:rPr>
              <a:t>It keeps the reserves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all scheduled banks  and hence is known as the </a:t>
            </a:r>
            <a:r>
              <a:rPr sz="2200" spc="-10" dirty="0">
                <a:latin typeface="Times New Roman"/>
                <a:cs typeface="Times New Roman"/>
              </a:rPr>
              <a:t>“Reserve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Bank”.</a:t>
            </a:r>
            <a:endParaRPr sz="22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459"/>
              </a:spcBef>
              <a:buAutoNum type="arabicParenR"/>
              <a:tabLst>
                <a:tab pos="3562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Public Sector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Banks: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50"/>
              </a:spcBef>
              <a:buFont typeface="Symbol"/>
              <a:buChar char="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State Bank </a:t>
            </a:r>
            <a:r>
              <a:rPr sz="2000" dirty="0">
                <a:latin typeface="Times New Roman"/>
                <a:cs typeface="Times New Roman"/>
              </a:rPr>
              <a:t>of India and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Associates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(8)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Nationalized Banks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(19)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Regional Rural Banks Sponsored by Public Sector Banks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(196)</a:t>
            </a:r>
            <a:endParaRPr sz="2000">
              <a:latin typeface="Times New Roman"/>
              <a:cs typeface="Times New Roman"/>
            </a:endParaRPr>
          </a:p>
          <a:p>
            <a:pPr marL="316230" indent="-304165">
              <a:lnSpc>
                <a:spcPct val="100000"/>
              </a:lnSpc>
              <a:spcBef>
                <a:spcPts val="755"/>
              </a:spcBef>
              <a:buAutoNum type="arabicParenR"/>
              <a:tabLst>
                <a:tab pos="31686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Private Sector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Banks: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Old Generation Private Banks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(22)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Foreign New Generation Private Banks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(8)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Banks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India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(40)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61315"/>
            <a:ext cx="8074025" cy="585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4) Co-operative </a:t>
            </a:r>
            <a:r>
              <a:rPr sz="2200" b="1" dirty="0">
                <a:latin typeface="Times New Roman"/>
                <a:cs typeface="Times New Roman"/>
              </a:rPr>
              <a:t>Sector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Banks: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ts val="2115"/>
              </a:lnSpc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State Co-operative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Banks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ts val="2110"/>
              </a:lnSpc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Central Co-operative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Banks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ts val="2110"/>
              </a:lnSpc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Primary Agricultural Credit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Societies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ts val="2110"/>
              </a:lnSpc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Land Development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Banks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ts val="2375"/>
              </a:lnSpc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State Land Development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Banks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0000"/>
              </a:lnSpc>
              <a:spcBef>
                <a:spcPts val="1780"/>
              </a:spcBef>
            </a:pPr>
            <a:r>
              <a:rPr sz="2200" b="1" dirty="0">
                <a:latin typeface="Times New Roman"/>
                <a:cs typeface="Times New Roman"/>
              </a:rPr>
              <a:t>5) </a:t>
            </a:r>
            <a:r>
              <a:rPr sz="2200" b="1" spc="-5" dirty="0">
                <a:latin typeface="Times New Roman"/>
                <a:cs typeface="Times New Roman"/>
              </a:rPr>
              <a:t>Development Banks: </a:t>
            </a:r>
            <a:r>
              <a:rPr sz="2200" spc="-5" dirty="0">
                <a:latin typeface="Times New Roman"/>
                <a:cs typeface="Times New Roman"/>
              </a:rPr>
              <a:t>Development Banks </a:t>
            </a:r>
            <a:r>
              <a:rPr sz="2200" spc="-10" dirty="0">
                <a:latin typeface="Times New Roman"/>
                <a:cs typeface="Times New Roman"/>
              </a:rPr>
              <a:t>mostly </a:t>
            </a:r>
            <a:r>
              <a:rPr sz="2200" spc="-5" dirty="0">
                <a:latin typeface="Times New Roman"/>
                <a:cs typeface="Times New Roman"/>
              </a:rPr>
              <a:t>provide long term  finance for setting </a:t>
            </a:r>
            <a:r>
              <a:rPr sz="2200" dirty="0">
                <a:latin typeface="Times New Roman"/>
                <a:cs typeface="Times New Roman"/>
              </a:rPr>
              <a:t>up </a:t>
            </a:r>
            <a:r>
              <a:rPr sz="2200" spc="-5" dirty="0">
                <a:latin typeface="Times New Roman"/>
                <a:cs typeface="Times New Roman"/>
              </a:rPr>
              <a:t>industries. They also provide short-term </a:t>
            </a:r>
            <a:r>
              <a:rPr sz="2200" dirty="0">
                <a:latin typeface="Times New Roman"/>
                <a:cs typeface="Times New Roman"/>
              </a:rPr>
              <a:t>finance  </a:t>
            </a:r>
            <a:r>
              <a:rPr sz="2200" spc="-5" dirty="0">
                <a:latin typeface="Times New Roman"/>
                <a:cs typeface="Times New Roman"/>
              </a:rPr>
              <a:t>(for </a:t>
            </a:r>
            <a:r>
              <a:rPr sz="2200" dirty="0">
                <a:latin typeface="Times New Roman"/>
                <a:cs typeface="Times New Roman"/>
              </a:rPr>
              <a:t>export </a:t>
            </a:r>
            <a:r>
              <a:rPr sz="2200" spc="-5" dirty="0">
                <a:latin typeface="Times New Roman"/>
                <a:cs typeface="Times New Roman"/>
              </a:rPr>
              <a:t>and import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activities)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Industrial Finance Co-operation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India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(IFCI)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Industrial Development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India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(IDBI)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Industrial Investment Bank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India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(IIBI)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Small Industries Development Bank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India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(SIDBI)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National Bank for Agriculture and Rural Development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(NABARD)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Export-Import Bank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India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829" y="57099"/>
            <a:ext cx="4719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latin typeface="Times New Roman"/>
                <a:cs typeface="Times New Roman"/>
              </a:rPr>
              <a:t>Commercial</a:t>
            </a:r>
            <a:r>
              <a:rPr sz="4800" b="0" spc="-70" dirty="0">
                <a:latin typeface="Times New Roman"/>
                <a:cs typeface="Times New Roman"/>
              </a:rPr>
              <a:t> </a:t>
            </a:r>
            <a:r>
              <a:rPr sz="4800" b="0" dirty="0">
                <a:latin typeface="Times New Roman"/>
                <a:cs typeface="Times New Roman"/>
              </a:rPr>
              <a:t>Banks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859281"/>
            <a:ext cx="784542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Commercial banks comprising public sector banks,  foreign banks, and private sector banks represent  the </a:t>
            </a:r>
            <a:r>
              <a:rPr sz="2800" spc="-10" dirty="0">
                <a:latin typeface="Times New Roman"/>
                <a:cs typeface="Times New Roman"/>
              </a:rPr>
              <a:t>most </a:t>
            </a:r>
            <a:r>
              <a:rPr sz="2800" spc="-5" dirty="0">
                <a:latin typeface="Times New Roman"/>
                <a:cs typeface="Times New Roman"/>
              </a:rPr>
              <a:t>important financial intermediary in the  Indian financial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271780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changes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43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banking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r>
              <a:rPr sz="2800" spc="43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3078302"/>
            <a:ext cx="75018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382395" algn="l"/>
                <a:tab pos="2141855" algn="l"/>
                <a:tab pos="2664460" algn="l"/>
                <a:tab pos="3721100" algn="l"/>
                <a:tab pos="5803265" algn="l"/>
                <a:tab pos="6975475" algn="l"/>
              </a:tabLst>
            </a:pPr>
            <a:r>
              <a:rPr sz="2800" spc="-5" dirty="0">
                <a:latin typeface="Times New Roman"/>
                <a:cs typeface="Times New Roman"/>
              </a:rPr>
              <a:t>resul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due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der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geog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aphical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and  deeper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2029" y="3505580"/>
            <a:ext cx="610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6764" algn="l"/>
                <a:tab pos="2800350" algn="l"/>
                <a:tab pos="3921125" algn="l"/>
                <a:tab pos="5184140" algn="l"/>
              </a:tabLst>
            </a:pPr>
            <a:r>
              <a:rPr sz="2800" spc="-5" dirty="0">
                <a:latin typeface="Times New Roman"/>
                <a:cs typeface="Times New Roman"/>
              </a:rPr>
              <a:t>penet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al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gher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3932301"/>
            <a:ext cx="7501255" cy="12979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200"/>
              </a:lnSpc>
              <a:spcBef>
                <a:spcPts val="120"/>
              </a:spcBef>
            </a:pPr>
            <a:r>
              <a:rPr sz="2800" spc="-5" dirty="0">
                <a:latin typeface="Times New Roman"/>
                <a:cs typeface="Times New Roman"/>
              </a:rPr>
              <a:t>mobilization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deposits, reallocation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bank credit  to priority activities, and lower operational  autonomy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bank </a:t>
            </a:r>
            <a:r>
              <a:rPr sz="2800" spc="-5" dirty="0">
                <a:latin typeface="Times New Roman"/>
                <a:cs typeface="Times New Roman"/>
              </a:rPr>
              <a:t>management.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sector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5212841"/>
            <a:ext cx="5463540" cy="8705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4"/>
              </a:spcBef>
              <a:tabLst>
                <a:tab pos="1520825" algn="l"/>
                <a:tab pos="2050414" algn="l"/>
                <a:tab pos="2673350" algn="l"/>
                <a:tab pos="3313429" algn="l"/>
                <a:tab pos="4112260" algn="l"/>
                <a:tab pos="5014595" algn="l"/>
              </a:tabLst>
            </a:pPr>
            <a:r>
              <a:rPr sz="2800" spc="-5" dirty="0">
                <a:latin typeface="Times New Roman"/>
                <a:cs typeface="Times New Roman"/>
              </a:rPr>
              <a:t>com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cial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ban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s,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ate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  banking	scene	in	</a:t>
            </a:r>
            <a:r>
              <a:rPr sz="2800" dirty="0">
                <a:latin typeface="Times New Roman"/>
                <a:cs typeface="Times New Roman"/>
              </a:rPr>
              <a:t>the	</a:t>
            </a:r>
            <a:r>
              <a:rPr sz="2800" spc="-25" dirty="0">
                <a:latin typeface="Times New Roman"/>
                <a:cs typeface="Times New Roman"/>
              </a:rPr>
              <a:t>country.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7573" y="5212841"/>
            <a:ext cx="1882775" cy="8705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180975">
              <a:lnSpc>
                <a:spcPts val="3300"/>
              </a:lnSpc>
              <a:spcBef>
                <a:spcPts val="254"/>
              </a:spcBef>
              <a:tabLst>
                <a:tab pos="928369" algn="l"/>
              </a:tabLst>
            </a:pPr>
            <a:r>
              <a:rPr sz="2800" spc="-5" dirty="0">
                <a:latin typeface="Times New Roman"/>
                <a:cs typeface="Times New Roman"/>
              </a:rPr>
              <a:t>com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cial  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la</a:t>
            </a:r>
            <a:r>
              <a:rPr sz="2800" spc="-5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gest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144" y="6065926"/>
            <a:ext cx="4829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commercial </a:t>
            </a:r>
            <a:r>
              <a:rPr sz="2800" spc="-5" dirty="0">
                <a:latin typeface="Times New Roman"/>
                <a:cs typeface="Times New Roman"/>
              </a:rPr>
              <a:t>Banks in </a:t>
            </a:r>
            <a:r>
              <a:rPr sz="2800" dirty="0">
                <a:latin typeface="Times New Roman"/>
                <a:cs typeface="Times New Roman"/>
              </a:rPr>
              <a:t>India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SBI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330" y="512191"/>
            <a:ext cx="73063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Main </a:t>
            </a:r>
            <a:r>
              <a:rPr b="0" dirty="0">
                <a:latin typeface="Times New Roman"/>
                <a:cs typeface="Times New Roman"/>
              </a:rPr>
              <a:t>function </a:t>
            </a:r>
            <a:r>
              <a:rPr b="0" spc="-5" dirty="0">
                <a:latin typeface="Times New Roman"/>
                <a:cs typeface="Times New Roman"/>
              </a:rPr>
              <a:t>of commercial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banks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061"/>
            <a:ext cx="3972560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Times New Roman"/>
                <a:cs typeface="Times New Roman"/>
              </a:rPr>
              <a:t>A ) </a:t>
            </a:r>
            <a:r>
              <a:rPr sz="2900" spc="-5" dirty="0">
                <a:latin typeface="Times New Roman"/>
                <a:cs typeface="Times New Roman"/>
              </a:rPr>
              <a:t>Acceptance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35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deposits</a:t>
            </a:r>
            <a:endParaRPr sz="29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2900" dirty="0">
                <a:latin typeface="Times New Roman"/>
                <a:cs typeface="Times New Roman"/>
              </a:rPr>
              <a:t>Fixed </a:t>
            </a:r>
            <a:r>
              <a:rPr sz="2900" spc="-5" dirty="0">
                <a:latin typeface="Times New Roman"/>
                <a:cs typeface="Times New Roman"/>
              </a:rPr>
              <a:t>deposit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account</a:t>
            </a:r>
            <a:endParaRPr sz="29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2900" dirty="0">
                <a:latin typeface="Times New Roman"/>
                <a:cs typeface="Times New Roman"/>
              </a:rPr>
              <a:t>Saving bank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account</a:t>
            </a:r>
            <a:endParaRPr sz="29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2900" dirty="0">
                <a:latin typeface="Times New Roman"/>
                <a:cs typeface="Times New Roman"/>
              </a:rPr>
              <a:t>Current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account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dirty="0">
                <a:latin typeface="Times New Roman"/>
                <a:cs typeface="Times New Roman"/>
              </a:rPr>
              <a:t>B ) Advancing of</a:t>
            </a:r>
            <a:r>
              <a:rPr sz="2900" spc="-2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loan</a:t>
            </a:r>
            <a:endParaRPr sz="29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2900" spc="-5" dirty="0">
                <a:latin typeface="Times New Roman"/>
                <a:cs typeface="Times New Roman"/>
              </a:rPr>
              <a:t>Cash </a:t>
            </a:r>
            <a:r>
              <a:rPr sz="2900" dirty="0">
                <a:latin typeface="Times New Roman"/>
                <a:cs typeface="Times New Roman"/>
              </a:rPr>
              <a:t>credit</a:t>
            </a:r>
            <a:endParaRPr sz="29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2900" spc="-5" dirty="0">
                <a:latin typeface="Times New Roman"/>
                <a:cs typeface="Times New Roman"/>
              </a:rPr>
              <a:t>Call loans</a:t>
            </a:r>
            <a:endParaRPr sz="29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2900" dirty="0">
                <a:latin typeface="Times New Roman"/>
                <a:cs typeface="Times New Roman"/>
              </a:rPr>
              <a:t>Over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draft</a:t>
            </a:r>
            <a:endParaRPr sz="2900">
              <a:latin typeface="Times New Roman"/>
              <a:cs typeface="Times New Roman"/>
            </a:endParaRPr>
          </a:p>
          <a:p>
            <a:pPr marL="447040" indent="-434975">
              <a:lnSpc>
                <a:spcPct val="100000"/>
              </a:lnSpc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2900" spc="-5" dirty="0">
                <a:latin typeface="Times New Roman"/>
                <a:cs typeface="Times New Roman"/>
              </a:rPr>
              <a:t>Bills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discounting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132455" marR="5080" indent="-3120390">
              <a:lnSpc>
                <a:spcPts val="4700"/>
              </a:lnSpc>
              <a:spcBef>
                <a:spcPts val="335"/>
              </a:spcBef>
            </a:pPr>
            <a:r>
              <a:rPr b="0" spc="-5" dirty="0">
                <a:latin typeface="Times New Roman"/>
                <a:cs typeface="Times New Roman"/>
              </a:rPr>
              <a:t>Main </a:t>
            </a:r>
            <a:r>
              <a:rPr b="0" dirty="0">
                <a:latin typeface="Times New Roman"/>
                <a:cs typeface="Times New Roman"/>
              </a:rPr>
              <a:t>function </a:t>
            </a:r>
            <a:r>
              <a:rPr b="0" spc="-5" dirty="0">
                <a:latin typeface="Times New Roman"/>
                <a:cs typeface="Times New Roman"/>
              </a:rPr>
              <a:t>of commercial </a:t>
            </a:r>
            <a:r>
              <a:rPr b="0" dirty="0">
                <a:latin typeface="Times New Roman"/>
                <a:cs typeface="Times New Roman"/>
              </a:rPr>
              <a:t>banks  cont-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6585"/>
            <a:ext cx="615251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C) Agency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function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dirty="0">
                <a:latin typeface="Times New Roman"/>
                <a:cs typeface="Times New Roman"/>
              </a:rPr>
              <a:t>Collecting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receipts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dirty="0">
                <a:latin typeface="Times New Roman"/>
                <a:cs typeface="Times New Roman"/>
              </a:rPr>
              <a:t>Making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payments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dirty="0">
                <a:latin typeface="Times New Roman"/>
                <a:cs typeface="Times New Roman"/>
              </a:rPr>
              <a:t>Buy and sell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securities</a:t>
            </a:r>
            <a:endParaRPr sz="2700">
              <a:latin typeface="Times New Roman"/>
              <a:cs typeface="Times New Roman"/>
            </a:endParaRPr>
          </a:p>
          <a:p>
            <a:pPr marL="434975" indent="-422909">
              <a:lnSpc>
                <a:spcPct val="100000"/>
              </a:lnSpc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700" spc="-15" dirty="0">
                <a:latin typeface="Times New Roman"/>
                <a:cs typeface="Times New Roman"/>
              </a:rPr>
              <a:t>Trustee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executor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latin typeface="Times New Roman"/>
                <a:cs typeface="Times New Roman"/>
              </a:rPr>
              <a:t>D </a:t>
            </a:r>
            <a:r>
              <a:rPr sz="2700" dirty="0">
                <a:latin typeface="Times New Roman"/>
                <a:cs typeface="Times New Roman"/>
              </a:rPr>
              <a:t>) General utility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function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dirty="0">
                <a:latin typeface="Times New Roman"/>
                <a:cs typeface="Times New Roman"/>
              </a:rPr>
              <a:t>Issuing letters of credit, travelers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cheques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dirty="0">
                <a:latin typeface="Times New Roman"/>
                <a:cs typeface="Times New Roman"/>
              </a:rPr>
              <a:t>Underwriting share and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debentures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spc="-5" dirty="0">
                <a:latin typeface="Times New Roman"/>
                <a:cs typeface="Times New Roman"/>
              </a:rPr>
              <a:t>Safe </a:t>
            </a:r>
            <a:r>
              <a:rPr sz="2700" dirty="0">
                <a:latin typeface="Times New Roman"/>
                <a:cs typeface="Times New Roman"/>
              </a:rPr>
              <a:t>custody of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valuables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dirty="0">
                <a:latin typeface="Times New Roman"/>
                <a:cs typeface="Times New Roman"/>
              </a:rPr>
              <a:t>Providing </a:t>
            </a:r>
            <a:r>
              <a:rPr sz="2700" spc="-105" dirty="0">
                <a:latin typeface="Times New Roman"/>
                <a:cs typeface="Times New Roman"/>
              </a:rPr>
              <a:t>ATM </a:t>
            </a:r>
            <a:r>
              <a:rPr sz="2700" dirty="0">
                <a:latin typeface="Times New Roman"/>
                <a:cs typeface="Times New Roman"/>
              </a:rPr>
              <a:t>and credit card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facilities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dirty="0">
                <a:latin typeface="Times New Roman"/>
                <a:cs typeface="Times New Roman"/>
              </a:rPr>
              <a:t>Providing credit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information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3650" y="165862"/>
            <a:ext cx="4074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Cooperative</a:t>
            </a:r>
            <a:r>
              <a:rPr sz="4400" b="0" spc="-114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Bank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11681"/>
            <a:ext cx="797433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banks play a vital role in mobilizing savings  and stimulating agricultural investment. </a:t>
            </a:r>
            <a:r>
              <a:rPr sz="2800" dirty="0">
                <a:latin typeface="Times New Roman"/>
                <a:cs typeface="Times New Roman"/>
              </a:rPr>
              <a:t>Co-operative  </a:t>
            </a:r>
            <a:r>
              <a:rPr sz="2800" spc="-5" dirty="0">
                <a:latin typeface="Times New Roman"/>
                <a:cs typeface="Times New Roman"/>
              </a:rPr>
              <a:t>credit institutions account </a:t>
            </a:r>
            <a:r>
              <a:rPr sz="2800" dirty="0">
                <a:latin typeface="Times New Roman"/>
                <a:cs typeface="Times New Roman"/>
              </a:rPr>
              <a:t>for the </a:t>
            </a:r>
            <a:r>
              <a:rPr sz="2800" spc="-5" dirty="0">
                <a:latin typeface="Times New Roman"/>
                <a:cs typeface="Times New Roman"/>
              </a:rPr>
              <a:t>second </a:t>
            </a:r>
            <a:r>
              <a:rPr sz="2800" spc="-10" dirty="0">
                <a:latin typeface="Times New Roman"/>
                <a:cs typeface="Times New Roman"/>
              </a:rPr>
              <a:t>largest  </a:t>
            </a:r>
            <a:r>
              <a:rPr sz="2800" dirty="0">
                <a:latin typeface="Times New Roman"/>
                <a:cs typeface="Times New Roman"/>
              </a:rPr>
              <a:t>proportion </a:t>
            </a:r>
            <a:r>
              <a:rPr sz="2800" spc="-5" dirty="0">
                <a:latin typeface="Times New Roman"/>
                <a:cs typeface="Times New Roman"/>
              </a:rPr>
              <a:t>of 44.6% of total institutional credit. The  co-operative sector is very </a:t>
            </a:r>
            <a:r>
              <a:rPr sz="2800" spc="-10" dirty="0">
                <a:latin typeface="Times New Roman"/>
                <a:cs typeface="Times New Roman"/>
              </a:rPr>
              <a:t>much </a:t>
            </a:r>
            <a:r>
              <a:rPr sz="2800" spc="-5" dirty="0">
                <a:latin typeface="Times New Roman"/>
                <a:cs typeface="Times New Roman"/>
              </a:rPr>
              <a:t>useful for </a:t>
            </a:r>
            <a:r>
              <a:rPr sz="2800" dirty="0">
                <a:latin typeface="Times New Roman"/>
                <a:cs typeface="Times New Roman"/>
              </a:rPr>
              <a:t>rural  people. </a:t>
            </a:r>
            <a:r>
              <a:rPr sz="2800" spc="-5" dirty="0">
                <a:latin typeface="Times New Roman"/>
                <a:cs typeface="Times New Roman"/>
              </a:rPr>
              <a:t>The co-operative </a:t>
            </a:r>
            <a:r>
              <a:rPr sz="2800" dirty="0">
                <a:latin typeface="Times New Roman"/>
                <a:cs typeface="Times New Roman"/>
              </a:rPr>
              <a:t>banking </a:t>
            </a:r>
            <a:r>
              <a:rPr sz="2800" spc="-5" dirty="0">
                <a:latin typeface="Times New Roman"/>
                <a:cs typeface="Times New Roman"/>
              </a:rPr>
              <a:t>sector is </a:t>
            </a:r>
            <a:r>
              <a:rPr sz="2800" dirty="0">
                <a:latin typeface="Times New Roman"/>
                <a:cs typeface="Times New Roman"/>
              </a:rPr>
              <a:t>divided  </a:t>
            </a:r>
            <a:r>
              <a:rPr sz="2800" spc="-5" dirty="0">
                <a:latin typeface="Times New Roman"/>
                <a:cs typeface="Times New Roman"/>
              </a:rPr>
              <a:t>into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following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categories.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State co-operative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Banks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Central </a:t>
            </a:r>
            <a:r>
              <a:rPr sz="2800" dirty="0">
                <a:latin typeface="Times New Roman"/>
                <a:cs typeface="Times New Roman"/>
              </a:rPr>
              <a:t>co-operative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banks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Primary Agriculture Credit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Societies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3364</Words>
  <Application>Microsoft Office PowerPoint</Application>
  <PresentationFormat>On-screen Show (4:3)</PresentationFormat>
  <Paragraphs>279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Banking</vt:lpstr>
      <vt:lpstr>Banking Structure in India</vt:lpstr>
      <vt:lpstr>Structure of Banks in India</vt:lpstr>
      <vt:lpstr>Broad Classification of Banks in  India</vt:lpstr>
      <vt:lpstr>Slide 5</vt:lpstr>
      <vt:lpstr>Commercial Banks</vt:lpstr>
      <vt:lpstr>Main function of commercial banks</vt:lpstr>
      <vt:lpstr>Main function of commercial banks  cont-</vt:lpstr>
      <vt:lpstr>Cooperative Bank</vt:lpstr>
      <vt:lpstr>Development Banks</vt:lpstr>
      <vt:lpstr>Functions of Development Banks</vt:lpstr>
      <vt:lpstr>Investment Banks</vt:lpstr>
      <vt:lpstr>Merchant Banks</vt:lpstr>
      <vt:lpstr>List of commercial banks  Public sector bank</vt:lpstr>
      <vt:lpstr>Indian private banks</vt:lpstr>
      <vt:lpstr>List of Foreign banks in India</vt:lpstr>
      <vt:lpstr>The Role of Reserve Bank of India  (RBI) -Banker’s Bank</vt:lpstr>
      <vt:lpstr>Functions of RBI</vt:lpstr>
      <vt:lpstr>Functions of RBI cont-</vt:lpstr>
      <vt:lpstr>Functions of RBI cont-</vt:lpstr>
      <vt:lpstr>Functions of RBI cont-</vt:lpstr>
      <vt:lpstr>Functions of RBI cont-</vt:lpstr>
      <vt:lpstr>Products and Services offered by Banks</vt:lpstr>
      <vt:lpstr>Retail Banking:</vt:lpstr>
      <vt:lpstr>Slide 25</vt:lpstr>
      <vt:lpstr>Common Banking Products Available:</vt:lpstr>
      <vt:lpstr>Slide 27</vt:lpstr>
      <vt:lpstr>Slide 28</vt:lpstr>
      <vt:lpstr>Slide 29</vt:lpstr>
      <vt:lpstr>Slide 30</vt:lpstr>
      <vt:lpstr>Banking Services</vt:lpstr>
      <vt:lpstr>Slide 32</vt:lpstr>
      <vt:lpstr>Slide 33</vt:lpstr>
      <vt:lpstr>Fund-based Services (Lending) for  Individuals</vt:lpstr>
      <vt:lpstr>Role Of Information Technology (It) In The  Banking Sector</vt:lpstr>
      <vt:lpstr>E-Banking</vt:lpstr>
      <vt:lpstr>Slide 37</vt:lpstr>
      <vt:lpstr>Benefits of E-banking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</dc:title>
  <dc:creator>Abc</dc:creator>
  <cp:lastModifiedBy>Abc</cp:lastModifiedBy>
  <cp:revision>1</cp:revision>
  <dcterms:created xsi:type="dcterms:W3CDTF">2020-04-03T06:41:14Z</dcterms:created>
  <dcterms:modified xsi:type="dcterms:W3CDTF">2020-04-03T06:47:07Z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2020-04-03T00:00:00Z</vt:filetime>
  </property>
</Properties>
</file>