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69" r:id="rId4"/>
    <p:sldId id="265" r:id="rId5"/>
    <p:sldId id="266" r:id="rId6"/>
    <p:sldId id="267" r:id="rId7"/>
    <p:sldId id="257" r:id="rId8"/>
    <p:sldId id="258" r:id="rId9"/>
    <p:sldId id="259" r:id="rId10"/>
    <p:sldId id="260" r:id="rId11"/>
    <p:sldId id="261" r:id="rId12"/>
    <p:sldId id="262" r:id="rId13"/>
    <p:sldId id="263"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57DE19-08F9-40BE-A65A-87E084D116BE}"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190524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57DE19-08F9-40BE-A65A-87E084D116BE}"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375641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57DE19-08F9-40BE-A65A-87E084D116BE}"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240037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57DE19-08F9-40BE-A65A-87E084D116BE}"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217460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57DE19-08F9-40BE-A65A-87E084D116BE}" type="datetimeFigureOut">
              <a:rPr lang="en-IN" smtClean="0"/>
              <a:t>09-04-2020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249643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57DE19-08F9-40BE-A65A-87E084D116BE}" type="datetimeFigureOut">
              <a:rPr lang="en-IN" smtClean="0"/>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142278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57DE19-08F9-40BE-A65A-87E084D116BE}" type="datetimeFigureOut">
              <a:rPr lang="en-IN" smtClean="0"/>
              <a:t>09-04-2020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332468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57DE19-08F9-40BE-A65A-87E084D116BE}" type="datetimeFigureOut">
              <a:rPr lang="en-IN" smtClean="0"/>
              <a:t>09-04-2020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407903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7DE19-08F9-40BE-A65A-87E084D116BE}" type="datetimeFigureOut">
              <a:rPr lang="en-IN" smtClean="0"/>
              <a:t>09-04-2020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311319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57DE19-08F9-40BE-A65A-87E084D116BE}" type="datetimeFigureOut">
              <a:rPr lang="en-IN" smtClean="0"/>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1057625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57DE19-08F9-40BE-A65A-87E084D116BE}" type="datetimeFigureOut">
              <a:rPr lang="en-IN" smtClean="0"/>
              <a:t>09-04-2020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4F227-AD9A-41CC-B79A-28EBDE1567FB}" type="slidenum">
              <a:rPr lang="en-IN" smtClean="0"/>
              <a:t>‹#›</a:t>
            </a:fld>
            <a:endParaRPr lang="en-IN"/>
          </a:p>
        </p:txBody>
      </p:sp>
    </p:spTree>
    <p:extLst>
      <p:ext uri="{BB962C8B-B14F-4D97-AF65-F5344CB8AC3E}">
        <p14:creationId xmlns:p14="http://schemas.microsoft.com/office/powerpoint/2010/main" val="200208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7DE19-08F9-40BE-A65A-87E084D116BE}" type="datetimeFigureOut">
              <a:rPr lang="en-IN" smtClean="0"/>
              <a:t>09-04-2020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4F227-AD9A-41CC-B79A-28EBDE1567FB}" type="slidenum">
              <a:rPr lang="en-IN" smtClean="0"/>
              <a:t>‹#›</a:t>
            </a:fld>
            <a:endParaRPr lang="en-IN"/>
          </a:p>
        </p:txBody>
      </p:sp>
    </p:spTree>
    <p:extLst>
      <p:ext uri="{BB962C8B-B14F-4D97-AF65-F5344CB8AC3E}">
        <p14:creationId xmlns:p14="http://schemas.microsoft.com/office/powerpoint/2010/main" val="2401602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642194"/>
          </a:xfrm>
        </p:spPr>
        <p:txBody>
          <a:bodyPr>
            <a:normAutofit fontScale="90000"/>
          </a:bodyPr>
          <a:lstStyle/>
          <a:p>
            <a:r>
              <a:rPr lang="en-IN" dirty="0" smtClean="0"/>
              <a:t>Object oriented programming using C++</a:t>
            </a:r>
            <a:br>
              <a:rPr lang="en-IN" dirty="0" smtClean="0"/>
            </a:br>
            <a:r>
              <a:rPr lang="en-IN" dirty="0" smtClean="0"/>
              <a:t>BCA- 208</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 </a:t>
            </a:r>
          </a:p>
          <a:p>
            <a:pPr marL="0" indent="0">
              <a:buNone/>
            </a:pPr>
            <a:r>
              <a:rPr lang="en-IN" dirty="0" smtClean="0"/>
              <a:t>		           	UNIT-4</a:t>
            </a:r>
            <a:endParaRPr lang="en-IN" dirty="0"/>
          </a:p>
          <a:p>
            <a:pPr marL="0" indent="0">
              <a:buNone/>
            </a:pPr>
            <a:r>
              <a:rPr lang="en-IN" dirty="0"/>
              <a:t> </a:t>
            </a:r>
            <a:r>
              <a:rPr lang="en-IN" dirty="0" smtClean="0"/>
              <a:t>                Topic: Exception Handling</a:t>
            </a:r>
            <a:endParaRPr lang="en-IN" dirty="0"/>
          </a:p>
          <a:p>
            <a:pPr marL="0" indent="0">
              <a:buNone/>
            </a:pPr>
            <a:r>
              <a:rPr lang="en-IN" dirty="0" smtClean="0"/>
              <a:t>                                                                                             </a:t>
            </a:r>
            <a:r>
              <a:rPr lang="en-IN" sz="2200" dirty="0" smtClean="0"/>
              <a:t>       						        </a:t>
            </a:r>
            <a:r>
              <a:rPr lang="en-IN" sz="1800" dirty="0" smtClean="0"/>
              <a:t>Jyoti Jain</a:t>
            </a:r>
          </a:p>
          <a:p>
            <a:pPr marL="0" indent="0" algn="ctr">
              <a:buNone/>
            </a:pPr>
            <a:r>
              <a:rPr lang="en-IN" sz="1800" dirty="0" smtClean="0"/>
              <a:t>                                                                                            Assistant professor</a:t>
            </a:r>
          </a:p>
          <a:p>
            <a:pPr marL="0" indent="0" algn="ctr">
              <a:buNone/>
            </a:pPr>
            <a:r>
              <a:rPr lang="en-IN" sz="1800" dirty="0" smtClean="0"/>
              <a:t>                                                                                           HIMT, </a:t>
            </a:r>
            <a:r>
              <a:rPr lang="en-IN" sz="1800" dirty="0" err="1" smtClean="0"/>
              <a:t>Rohtak</a:t>
            </a:r>
            <a:endParaRPr lang="en-IN" sz="1800" dirty="0" smtClean="0"/>
          </a:p>
          <a:p>
            <a:pPr marL="0" indent="0" algn="ctr">
              <a:buNone/>
            </a:pPr>
            <a:r>
              <a:rPr lang="en-IN" sz="1800" dirty="0" smtClean="0"/>
              <a:t>                                                                                     E-mail: jyoti.goyal24@gmail.com</a:t>
            </a:r>
            <a:endParaRPr lang="en-IN" sz="1800" dirty="0"/>
          </a:p>
        </p:txBody>
      </p:sp>
    </p:spTree>
    <p:extLst>
      <p:ext uri="{BB962C8B-B14F-4D97-AF65-F5344CB8AC3E}">
        <p14:creationId xmlns:p14="http://schemas.microsoft.com/office/powerpoint/2010/main" val="321698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a:t>Here is a simple example where catch of derived class has been placed before the catch of base class, now check the Output</a:t>
            </a:r>
            <a:endParaRPr lang="en-IN" dirty="0"/>
          </a:p>
        </p:txBody>
      </p:sp>
      <p:sp>
        <p:nvSpPr>
          <p:cNvPr id="3" name="Content Placeholder 2"/>
          <p:cNvSpPr>
            <a:spLocks noGrp="1"/>
          </p:cNvSpPr>
          <p:nvPr>
            <p:ph idx="1"/>
          </p:nvPr>
        </p:nvSpPr>
        <p:spPr/>
        <p:txBody>
          <a:bodyPr>
            <a:normAutofit fontScale="47500" lnSpcReduction="20000"/>
          </a:bodyPr>
          <a:lstStyle/>
          <a:p>
            <a:r>
              <a:rPr lang="en-IN" dirty="0" smtClean="0"/>
              <a:t>#include&lt;</a:t>
            </a:r>
            <a:r>
              <a:rPr lang="en-IN" dirty="0" err="1" smtClean="0"/>
              <a:t>iostream</a:t>
            </a:r>
            <a:r>
              <a:rPr lang="en-IN" dirty="0" smtClean="0"/>
              <a:t>&gt;</a:t>
            </a:r>
          </a:p>
          <a:p>
            <a:r>
              <a:rPr lang="en-IN" dirty="0" smtClean="0"/>
              <a:t>using namespace </a:t>
            </a:r>
            <a:r>
              <a:rPr lang="en-IN" dirty="0" err="1" smtClean="0"/>
              <a:t>std</a:t>
            </a:r>
            <a:r>
              <a:rPr lang="en-IN" dirty="0" smtClean="0"/>
              <a:t>;</a:t>
            </a:r>
          </a:p>
          <a:p>
            <a:r>
              <a:rPr lang="en-IN" dirty="0" smtClean="0"/>
              <a:t>class B {};</a:t>
            </a:r>
          </a:p>
          <a:p>
            <a:r>
              <a:rPr lang="en-IN" dirty="0" smtClean="0"/>
              <a:t>class D: public B {}; //class D inherit the class B</a:t>
            </a:r>
          </a:p>
          <a:p>
            <a:r>
              <a:rPr lang="en-IN" dirty="0" err="1" smtClean="0"/>
              <a:t>int</a:t>
            </a:r>
            <a:r>
              <a:rPr lang="en-IN" dirty="0" smtClean="0"/>
              <a:t> main() {</a:t>
            </a:r>
          </a:p>
          <a:p>
            <a:r>
              <a:rPr lang="en-IN" dirty="0" smtClean="0"/>
              <a:t>   D derived;</a:t>
            </a:r>
          </a:p>
          <a:p>
            <a:r>
              <a:rPr lang="en-IN" dirty="0" smtClean="0"/>
              <a:t>   try {</a:t>
            </a:r>
          </a:p>
          <a:p>
            <a:r>
              <a:rPr lang="en-IN" dirty="0" smtClean="0"/>
              <a:t>      throw derived;</a:t>
            </a:r>
          </a:p>
          <a:p>
            <a:r>
              <a:rPr lang="en-IN" dirty="0" smtClean="0"/>
              <a:t>   }</a:t>
            </a:r>
          </a:p>
          <a:p>
            <a:r>
              <a:rPr lang="en-IN" dirty="0" smtClean="0"/>
              <a:t>   catch(D derived){</a:t>
            </a:r>
          </a:p>
          <a:p>
            <a:r>
              <a:rPr lang="en-IN" dirty="0" smtClean="0"/>
              <a:t>      </a:t>
            </a:r>
            <a:r>
              <a:rPr lang="en-IN" dirty="0" err="1" smtClean="0"/>
              <a:t>cout</a:t>
            </a:r>
            <a:r>
              <a:rPr lang="en-IN" dirty="0" smtClean="0"/>
              <a:t>&lt;&lt;"Caught Derived Exception"; //catch block of derived class</a:t>
            </a:r>
          </a:p>
          <a:p>
            <a:r>
              <a:rPr lang="en-IN" dirty="0" smtClean="0"/>
              <a:t>   }</a:t>
            </a:r>
          </a:p>
          <a:p>
            <a:r>
              <a:rPr lang="en-IN" dirty="0" smtClean="0"/>
              <a:t>   catch(B b) {</a:t>
            </a:r>
          </a:p>
          <a:p>
            <a:r>
              <a:rPr lang="en-IN" dirty="0" smtClean="0"/>
              <a:t>      </a:t>
            </a:r>
            <a:r>
              <a:rPr lang="en-IN" dirty="0" err="1" smtClean="0"/>
              <a:t>cout</a:t>
            </a:r>
            <a:r>
              <a:rPr lang="en-IN" dirty="0" smtClean="0"/>
              <a:t>&lt;&lt;"Caught Base Exception"; //catch block of base class</a:t>
            </a:r>
          </a:p>
          <a:p>
            <a:r>
              <a:rPr lang="en-IN" dirty="0" smtClean="0"/>
              <a:t>   }</a:t>
            </a:r>
          </a:p>
          <a:p>
            <a:r>
              <a:rPr lang="en-IN" dirty="0" smtClean="0"/>
              <a:t>   return 0;</a:t>
            </a:r>
          </a:p>
          <a:p>
            <a:r>
              <a:rPr lang="en-IN" dirty="0" smtClean="0"/>
              <a:t>}</a:t>
            </a:r>
            <a:endParaRPr lang="en-IN" dirty="0"/>
          </a:p>
        </p:txBody>
      </p:sp>
    </p:spTree>
    <p:extLst>
      <p:ext uri="{BB962C8B-B14F-4D97-AF65-F5344CB8AC3E}">
        <p14:creationId xmlns:p14="http://schemas.microsoft.com/office/powerpoint/2010/main" val="221794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Exception Declaration</a:t>
            </a:r>
            <a:endParaRPr lang="en-IN" dirty="0"/>
          </a:p>
        </p:txBody>
      </p:sp>
      <p:sp>
        <p:nvSpPr>
          <p:cNvPr id="3" name="Content Placeholder 2"/>
          <p:cNvSpPr>
            <a:spLocks noGrp="1"/>
          </p:cNvSpPr>
          <p:nvPr>
            <p:ph idx="1"/>
          </p:nvPr>
        </p:nvSpPr>
        <p:spPr/>
        <p:txBody>
          <a:bodyPr/>
          <a:lstStyle/>
          <a:p>
            <a:r>
              <a:rPr lang="en-IN" b="1" dirty="0" smtClean="0"/>
              <a:t>C</a:t>
            </a:r>
            <a:r>
              <a:rPr lang="en-IN" b="1" dirty="0"/>
              <a:t>++</a:t>
            </a:r>
            <a:r>
              <a:rPr lang="en-IN" dirty="0"/>
              <a:t> provides a mechanism to ensure that a given </a:t>
            </a:r>
            <a:r>
              <a:rPr lang="en-IN" b="1" dirty="0"/>
              <a:t>function</a:t>
            </a:r>
            <a:r>
              <a:rPr lang="en-IN" dirty="0"/>
              <a:t> is limited to throw only a specified list of </a:t>
            </a:r>
            <a:r>
              <a:rPr lang="en-IN" b="1" dirty="0" smtClean="0"/>
              <a:t>exceptions</a:t>
            </a:r>
            <a:r>
              <a:rPr lang="en-IN" dirty="0" smtClean="0"/>
              <a:t>.</a:t>
            </a:r>
          </a:p>
          <a:p>
            <a:r>
              <a:rPr lang="en-IN" dirty="0" smtClean="0"/>
              <a:t>An</a:t>
            </a:r>
            <a:r>
              <a:rPr lang="en-IN" dirty="0"/>
              <a:t> </a:t>
            </a:r>
            <a:r>
              <a:rPr lang="en-IN" b="1" dirty="0"/>
              <a:t>exception</a:t>
            </a:r>
            <a:r>
              <a:rPr lang="en-IN" dirty="0"/>
              <a:t> specification at the beginning of any </a:t>
            </a:r>
            <a:r>
              <a:rPr lang="en-IN" b="1" dirty="0"/>
              <a:t>function</a:t>
            </a:r>
            <a:r>
              <a:rPr lang="en-IN" dirty="0"/>
              <a:t> acts as a guarantee to the </a:t>
            </a:r>
            <a:r>
              <a:rPr lang="en-IN" b="1" dirty="0"/>
              <a:t>function's</a:t>
            </a:r>
            <a:r>
              <a:rPr lang="en-IN" dirty="0"/>
              <a:t> caller that the </a:t>
            </a:r>
            <a:r>
              <a:rPr lang="en-IN" b="1" dirty="0"/>
              <a:t>function</a:t>
            </a:r>
            <a:r>
              <a:rPr lang="en-IN" dirty="0"/>
              <a:t> will throw only the </a:t>
            </a:r>
            <a:r>
              <a:rPr lang="en-IN" b="1" dirty="0"/>
              <a:t>exceptions</a:t>
            </a:r>
            <a:r>
              <a:rPr lang="en-IN" dirty="0"/>
              <a:t> contained in the </a:t>
            </a:r>
            <a:r>
              <a:rPr lang="en-IN" b="1" dirty="0"/>
              <a:t>exception</a:t>
            </a:r>
            <a:r>
              <a:rPr lang="en-IN" dirty="0"/>
              <a:t> specification.</a:t>
            </a:r>
          </a:p>
        </p:txBody>
      </p:sp>
    </p:spTree>
    <p:extLst>
      <p:ext uri="{BB962C8B-B14F-4D97-AF65-F5344CB8AC3E}">
        <p14:creationId xmlns:p14="http://schemas.microsoft.com/office/powerpoint/2010/main" val="83812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Unexpected Exception</a:t>
            </a:r>
            <a:endParaRPr lang="en-IN" dirty="0"/>
          </a:p>
        </p:txBody>
      </p:sp>
      <p:sp>
        <p:nvSpPr>
          <p:cNvPr id="3" name="Content Placeholder 2"/>
          <p:cNvSpPr>
            <a:spLocks noGrp="1"/>
          </p:cNvSpPr>
          <p:nvPr>
            <p:ph idx="1"/>
          </p:nvPr>
        </p:nvSpPr>
        <p:spPr/>
        <p:txBody>
          <a:bodyPr/>
          <a:lstStyle/>
          <a:p>
            <a:r>
              <a:rPr lang="en-IN" dirty="0"/>
              <a:t>When a function with an </a:t>
            </a:r>
            <a:r>
              <a:rPr lang="en-IN" b="1" dirty="0"/>
              <a:t>exception</a:t>
            </a:r>
            <a:r>
              <a:rPr lang="en-IN" dirty="0"/>
              <a:t> specification throws an </a:t>
            </a:r>
            <a:r>
              <a:rPr lang="en-IN" b="1" dirty="0"/>
              <a:t>exception</a:t>
            </a:r>
            <a:r>
              <a:rPr lang="en-IN" dirty="0"/>
              <a:t> that is not listed in its </a:t>
            </a:r>
            <a:r>
              <a:rPr lang="en-IN" b="1" dirty="0"/>
              <a:t>exception</a:t>
            </a:r>
            <a:r>
              <a:rPr lang="en-IN" dirty="0"/>
              <a:t> specification, the </a:t>
            </a:r>
            <a:r>
              <a:rPr lang="en-IN" b="1" dirty="0"/>
              <a:t>C++</a:t>
            </a:r>
            <a:r>
              <a:rPr lang="en-IN" dirty="0"/>
              <a:t> run time does the following: The </a:t>
            </a:r>
            <a:r>
              <a:rPr lang="en-IN" b="1" dirty="0"/>
              <a:t>unexpected</a:t>
            </a:r>
            <a:r>
              <a:rPr lang="en-IN" dirty="0"/>
              <a:t>() function is called. The </a:t>
            </a:r>
            <a:r>
              <a:rPr lang="en-IN" b="1" dirty="0"/>
              <a:t>unexpected</a:t>
            </a:r>
            <a:r>
              <a:rPr lang="en-IN" dirty="0"/>
              <a:t>() function calls the function pointed to by </a:t>
            </a:r>
            <a:r>
              <a:rPr lang="en-IN" dirty="0" err="1"/>
              <a:t>unexpected_handler</a:t>
            </a:r>
            <a:r>
              <a:rPr lang="en-IN" dirty="0"/>
              <a:t> .</a:t>
            </a:r>
          </a:p>
        </p:txBody>
      </p:sp>
    </p:spTree>
    <p:extLst>
      <p:ext uri="{BB962C8B-B14F-4D97-AF65-F5344CB8AC3E}">
        <p14:creationId xmlns:p14="http://schemas.microsoft.com/office/powerpoint/2010/main" val="206717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Advantages of exception handling</a:t>
            </a:r>
            <a:endParaRPr lang="en-IN" dirty="0"/>
          </a:p>
        </p:txBody>
      </p:sp>
      <p:sp>
        <p:nvSpPr>
          <p:cNvPr id="3" name="Content Placeholder 2"/>
          <p:cNvSpPr>
            <a:spLocks noGrp="1"/>
          </p:cNvSpPr>
          <p:nvPr>
            <p:ph idx="1"/>
          </p:nvPr>
        </p:nvSpPr>
        <p:spPr/>
        <p:txBody>
          <a:bodyPr/>
          <a:lstStyle/>
          <a:p>
            <a:r>
              <a:rPr lang="en-IN" dirty="0" smtClean="0"/>
              <a:t>Exception handling helps the programmers to create reliable program.</a:t>
            </a:r>
          </a:p>
          <a:p>
            <a:r>
              <a:rPr lang="en-IN" dirty="0" smtClean="0"/>
              <a:t>It separates the exception handling code from the main logic of the program.</a:t>
            </a:r>
          </a:p>
          <a:p>
            <a:r>
              <a:rPr lang="en-IN" dirty="0" smtClean="0"/>
              <a:t>Grouping error types and error differentiation.</a:t>
            </a:r>
            <a:endParaRPr lang="en-IN" dirty="0"/>
          </a:p>
        </p:txBody>
      </p:sp>
    </p:spTree>
    <p:extLst>
      <p:ext uri="{BB962C8B-B14F-4D97-AF65-F5344CB8AC3E}">
        <p14:creationId xmlns:p14="http://schemas.microsoft.com/office/powerpoint/2010/main" val="218633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sz="7300" dirty="0" smtClean="0"/>
              <a:t/>
            </a:r>
            <a:br>
              <a:rPr lang="en-IN" sz="7300" dirty="0" smtClean="0"/>
            </a:br>
            <a:r>
              <a:rPr lang="en-IN" sz="7300" dirty="0"/>
              <a:t/>
            </a:r>
            <a:br>
              <a:rPr lang="en-IN" sz="7300" dirty="0"/>
            </a:br>
            <a:r>
              <a:rPr lang="en-IN" sz="7300" dirty="0" smtClean="0"/>
              <a:t/>
            </a:r>
            <a:br>
              <a:rPr lang="en-IN" sz="7300" dirty="0" smtClean="0"/>
            </a:br>
            <a:r>
              <a:rPr lang="en-IN" sz="7300" dirty="0"/>
              <a:t/>
            </a:r>
            <a:br>
              <a:rPr lang="en-IN" sz="7300" dirty="0"/>
            </a:br>
            <a:r>
              <a:rPr lang="en-IN" sz="7300" dirty="0" smtClean="0"/>
              <a:t>Thanks</a:t>
            </a:r>
            <a:endParaRPr lang="en-IN" dirty="0"/>
          </a:p>
        </p:txBody>
      </p:sp>
    </p:spTree>
    <p:extLst>
      <p:ext uri="{BB962C8B-B14F-4D97-AF65-F5344CB8AC3E}">
        <p14:creationId xmlns:p14="http://schemas.microsoft.com/office/powerpoint/2010/main" val="181303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Meaning of Exception handling</a:t>
            </a:r>
            <a:endParaRPr lang="en-IN" dirty="0"/>
          </a:p>
        </p:txBody>
      </p:sp>
      <p:sp>
        <p:nvSpPr>
          <p:cNvPr id="3" name="Content Placeholder 2"/>
          <p:cNvSpPr>
            <a:spLocks noGrp="1"/>
          </p:cNvSpPr>
          <p:nvPr>
            <p:ph idx="1"/>
          </p:nvPr>
        </p:nvSpPr>
        <p:spPr/>
        <p:txBody>
          <a:bodyPr/>
          <a:lstStyle/>
          <a:p>
            <a:r>
              <a:rPr lang="en-IN" dirty="0" smtClean="0"/>
              <a:t>Exception is the place where a problem has occurred.</a:t>
            </a:r>
          </a:p>
          <a:p>
            <a:r>
              <a:rPr lang="en-IN" dirty="0" smtClean="0"/>
              <a:t>Handling is the place for the solution to the specific problem.</a:t>
            </a:r>
          </a:p>
          <a:p>
            <a:pPr marL="0" indent="0">
              <a:buNone/>
            </a:pPr>
            <a:r>
              <a:rPr lang="en-IN" b="1" dirty="0" smtClean="0">
                <a:solidFill>
                  <a:srgbClr val="FF0000"/>
                </a:solidFill>
              </a:rPr>
              <a:t>Exception:</a:t>
            </a:r>
          </a:p>
          <a:p>
            <a:pPr marL="0" indent="0">
              <a:buNone/>
            </a:pPr>
            <a:r>
              <a:rPr lang="en-IN" dirty="0" smtClean="0"/>
              <a:t>   An exception is an event, which occurs during the execution of the program, that disrupts the normal flow of the program instructions.</a:t>
            </a:r>
            <a:endParaRPr lang="en-IN" dirty="0"/>
          </a:p>
        </p:txBody>
      </p:sp>
    </p:spTree>
    <p:extLst>
      <p:ext uri="{BB962C8B-B14F-4D97-AF65-F5344CB8AC3E}">
        <p14:creationId xmlns:p14="http://schemas.microsoft.com/office/powerpoint/2010/main" val="192921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Exception Handling in </a:t>
            </a:r>
            <a:r>
              <a:rPr lang="en-IN" dirty="0"/>
              <a:t>C</a:t>
            </a:r>
            <a:r>
              <a:rPr lang="en-IN" dirty="0" smtClean="0"/>
              <a:t>++</a:t>
            </a:r>
            <a:endParaRPr lang="en-IN" dirty="0"/>
          </a:p>
        </p:txBody>
      </p:sp>
      <p:sp>
        <p:nvSpPr>
          <p:cNvPr id="5" name="Content Placeholder 4"/>
          <p:cNvSpPr>
            <a:spLocks noGrp="1"/>
          </p:cNvSpPr>
          <p:nvPr>
            <p:ph idx="1"/>
          </p:nvPr>
        </p:nvSpPr>
        <p:spPr/>
        <p:txBody>
          <a:bodyPr>
            <a:normAutofit fontScale="92500" lnSpcReduction="20000"/>
          </a:bodyPr>
          <a:lstStyle/>
          <a:p>
            <a:r>
              <a:rPr lang="en-IN" dirty="0"/>
              <a:t>Exceptions are run-time anomalies or abnormal conditions that a program encounters during its execution. </a:t>
            </a:r>
            <a:endParaRPr lang="en-IN" dirty="0" smtClean="0"/>
          </a:p>
          <a:p>
            <a:pPr marL="0" indent="0">
              <a:buNone/>
            </a:pPr>
            <a:endParaRPr lang="en-IN" dirty="0" smtClean="0"/>
          </a:p>
          <a:p>
            <a:pPr marL="0" indent="0">
              <a:buNone/>
            </a:pPr>
            <a:r>
              <a:rPr lang="en-IN" dirty="0" smtClean="0"/>
              <a:t>There </a:t>
            </a:r>
            <a:r>
              <a:rPr lang="en-IN" dirty="0"/>
              <a:t>are two types of </a:t>
            </a:r>
            <a:r>
              <a:rPr lang="en-IN" dirty="0" smtClean="0"/>
              <a:t>exceptions</a:t>
            </a:r>
          </a:p>
          <a:p>
            <a:pPr fontAlgn="base"/>
            <a:r>
              <a:rPr lang="en-IN" dirty="0" smtClean="0"/>
              <a:t>a)Synchronous</a:t>
            </a:r>
          </a:p>
          <a:p>
            <a:pPr fontAlgn="base"/>
            <a:r>
              <a:rPr lang="en-IN" dirty="0" smtClean="0"/>
              <a:t>b) Asynchronous( Ex: which </a:t>
            </a:r>
            <a:r>
              <a:rPr lang="en-IN" dirty="0"/>
              <a:t>are beyond the program’s control, Disc failure </a:t>
            </a:r>
            <a:r>
              <a:rPr lang="en-IN" dirty="0" err="1"/>
              <a:t>etc</a:t>
            </a:r>
            <a:r>
              <a:rPr lang="en-IN" dirty="0" smtClean="0"/>
              <a:t>).</a:t>
            </a:r>
          </a:p>
          <a:p>
            <a:pPr marL="0" indent="0" fontAlgn="base">
              <a:buNone/>
            </a:pPr>
            <a:endParaRPr lang="en-IN" b="1" dirty="0" smtClean="0"/>
          </a:p>
          <a:p>
            <a:pPr marL="0" indent="0" fontAlgn="base">
              <a:buNone/>
            </a:pPr>
            <a:r>
              <a:rPr lang="en-IN" b="1" dirty="0" smtClean="0"/>
              <a:t> </a:t>
            </a:r>
            <a:endParaRPr lang="en-IN" dirty="0"/>
          </a:p>
        </p:txBody>
      </p:sp>
    </p:spTree>
    <p:extLst>
      <p:ext uri="{BB962C8B-B14F-4D97-AF65-F5344CB8AC3E}">
        <p14:creationId xmlns:p14="http://schemas.microsoft.com/office/powerpoint/2010/main" val="188256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Handling the Exception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Handling the exception is nothing but converting system error message into user friendly error message.</a:t>
            </a:r>
          </a:p>
          <a:p>
            <a:pPr marL="0" indent="0" fontAlgn="base">
              <a:buNone/>
            </a:pPr>
            <a:r>
              <a:rPr lang="en-IN" b="1" dirty="0" smtClean="0"/>
              <a:t>C++ provides following specialized keywords for this purpose.</a:t>
            </a:r>
          </a:p>
          <a:p>
            <a:pPr fontAlgn="base"/>
            <a:r>
              <a:rPr lang="en-IN" i="1" dirty="0" smtClean="0"/>
              <a:t>try</a:t>
            </a:r>
            <a:r>
              <a:rPr lang="en-IN" dirty="0" smtClean="0"/>
              <a:t>: represents a block of code that can throw an exception.</a:t>
            </a:r>
          </a:p>
          <a:p>
            <a:pPr fontAlgn="base"/>
            <a:r>
              <a:rPr lang="en-IN" i="1" dirty="0" smtClean="0"/>
              <a:t>catch</a:t>
            </a:r>
            <a:r>
              <a:rPr lang="en-IN" dirty="0" smtClean="0"/>
              <a:t>: represents a block of code that is executed when a particular exception is thrown.</a:t>
            </a:r>
          </a:p>
          <a:p>
            <a:pPr fontAlgn="base"/>
            <a:r>
              <a:rPr lang="en-IN" i="1" dirty="0" smtClean="0"/>
              <a:t>throw</a:t>
            </a:r>
            <a:r>
              <a:rPr lang="en-IN" dirty="0" smtClean="0"/>
              <a:t>: Used to throw an exception. Also used to list the exceptions that a function throws, but doesn’t handle itself.</a:t>
            </a:r>
          </a:p>
          <a:p>
            <a:endParaRPr lang="en-IN" dirty="0" smtClean="0"/>
          </a:p>
          <a:p>
            <a:endParaRPr lang="en-IN" dirty="0"/>
          </a:p>
        </p:txBody>
      </p:sp>
    </p:spTree>
    <p:extLst>
      <p:ext uri="{BB962C8B-B14F-4D97-AF65-F5344CB8AC3E}">
        <p14:creationId xmlns:p14="http://schemas.microsoft.com/office/powerpoint/2010/main" val="94311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Syntax of exception handling</a:t>
            </a:r>
            <a:br>
              <a:rPr lang="en-IN" dirty="0" smtClean="0"/>
            </a:br>
            <a:endParaRPr lang="en-IN" dirty="0"/>
          </a:p>
        </p:txBody>
      </p:sp>
      <p:sp>
        <p:nvSpPr>
          <p:cNvPr id="4" name="Content Placeholder 3"/>
          <p:cNvSpPr>
            <a:spLocks noGrp="1"/>
          </p:cNvSpPr>
          <p:nvPr>
            <p:ph idx="1"/>
          </p:nvPr>
        </p:nvSpPr>
        <p:spPr/>
        <p:txBody>
          <a:bodyPr>
            <a:normAutofit fontScale="85000" lnSpcReduction="20000"/>
          </a:bodyPr>
          <a:lstStyle/>
          <a:p>
            <a:pPr marL="0" indent="0">
              <a:buNone/>
            </a:pPr>
            <a:r>
              <a:rPr lang="en-IN" dirty="0"/>
              <a:t>t</a:t>
            </a:r>
            <a:r>
              <a:rPr lang="en-IN" dirty="0" smtClean="0"/>
              <a:t>ry</a:t>
            </a:r>
          </a:p>
          <a:p>
            <a:pPr marL="0" indent="0">
              <a:buNone/>
            </a:pPr>
            <a:r>
              <a:rPr lang="en-IN" dirty="0" smtClean="0"/>
              <a:t>    {</a:t>
            </a:r>
          </a:p>
          <a:p>
            <a:pPr marL="0" indent="0">
              <a:buNone/>
            </a:pPr>
            <a:r>
              <a:rPr lang="en-IN" dirty="0" smtClean="0"/>
              <a:t>         statements;</a:t>
            </a:r>
          </a:p>
          <a:p>
            <a:pPr marL="0" indent="0">
              <a:buNone/>
            </a:pPr>
            <a:r>
              <a:rPr lang="en-IN" dirty="0"/>
              <a:t> </a:t>
            </a:r>
            <a:r>
              <a:rPr lang="en-IN" dirty="0" smtClean="0"/>
              <a:t>          …………..</a:t>
            </a:r>
          </a:p>
          <a:p>
            <a:pPr marL="0" indent="0">
              <a:buNone/>
            </a:pPr>
            <a:r>
              <a:rPr lang="en-IN" dirty="0" smtClean="0"/>
              <a:t>     }</a:t>
            </a:r>
          </a:p>
          <a:p>
            <a:pPr marL="0" indent="0">
              <a:buNone/>
            </a:pPr>
            <a:r>
              <a:rPr lang="en-IN" dirty="0" smtClean="0"/>
              <a:t>catch(type argument)</a:t>
            </a:r>
          </a:p>
          <a:p>
            <a:pPr marL="0" indent="0">
              <a:buNone/>
            </a:pPr>
            <a:r>
              <a:rPr lang="en-IN" dirty="0" smtClean="0"/>
              <a:t>    {</a:t>
            </a:r>
          </a:p>
          <a:p>
            <a:pPr marL="0" indent="0">
              <a:buNone/>
            </a:pPr>
            <a:r>
              <a:rPr lang="en-IN" dirty="0" smtClean="0"/>
              <a:t>          statements;</a:t>
            </a:r>
          </a:p>
          <a:p>
            <a:pPr marL="0" indent="0">
              <a:buNone/>
            </a:pPr>
            <a:r>
              <a:rPr lang="en-IN" dirty="0" smtClean="0"/>
              <a:t>          ………….</a:t>
            </a:r>
          </a:p>
          <a:p>
            <a:pPr marL="0" indent="0">
              <a:buNone/>
            </a:pPr>
            <a:r>
              <a:rPr lang="en-IN" dirty="0" smtClean="0"/>
              <a:t>    }</a:t>
            </a:r>
            <a:endParaRPr lang="en-IN" dirty="0"/>
          </a:p>
        </p:txBody>
      </p:sp>
    </p:spTree>
    <p:extLst>
      <p:ext uri="{BB962C8B-B14F-4D97-AF65-F5344CB8AC3E}">
        <p14:creationId xmlns:p14="http://schemas.microsoft.com/office/powerpoint/2010/main" val="42994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of exception handling</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Try</a:t>
            </a:r>
          </a:p>
          <a:p>
            <a:r>
              <a:rPr lang="en-IN" dirty="0" smtClean="0"/>
              <a:t>{</a:t>
            </a:r>
          </a:p>
          <a:p>
            <a:r>
              <a:rPr lang="en-IN" dirty="0"/>
              <a:t> </a:t>
            </a:r>
            <a:r>
              <a:rPr lang="en-IN" dirty="0" smtClean="0"/>
              <a:t> statements;</a:t>
            </a:r>
          </a:p>
          <a:p>
            <a:r>
              <a:rPr lang="en-IN" dirty="0"/>
              <a:t> </a:t>
            </a:r>
            <a:r>
              <a:rPr lang="en-IN" dirty="0" smtClean="0"/>
              <a:t>……….</a:t>
            </a:r>
          </a:p>
          <a:p>
            <a:r>
              <a:rPr lang="en-IN" dirty="0" smtClean="0"/>
              <a:t>Throw exception;</a:t>
            </a:r>
          </a:p>
          <a:p>
            <a:r>
              <a:rPr lang="en-IN" dirty="0" smtClean="0"/>
              <a:t>}</a:t>
            </a:r>
          </a:p>
          <a:p>
            <a:endParaRPr lang="en-IN" dirty="0"/>
          </a:p>
          <a:p>
            <a:r>
              <a:rPr lang="en-IN" dirty="0" smtClean="0"/>
              <a:t>Catch(type argument)</a:t>
            </a:r>
          </a:p>
          <a:p>
            <a:r>
              <a:rPr lang="en-IN" dirty="0" smtClean="0"/>
              <a:t>{</a:t>
            </a:r>
          </a:p>
          <a:p>
            <a:r>
              <a:rPr lang="en-IN" dirty="0"/>
              <a:t> </a:t>
            </a:r>
            <a:r>
              <a:rPr lang="en-IN" dirty="0" smtClean="0"/>
              <a:t>  statements;</a:t>
            </a:r>
          </a:p>
          <a:p>
            <a:r>
              <a:rPr lang="en-IN" dirty="0" smtClean="0"/>
              <a:t>………….</a:t>
            </a:r>
          </a:p>
          <a:p>
            <a:r>
              <a:rPr lang="en-IN" dirty="0"/>
              <a:t>}</a:t>
            </a:r>
          </a:p>
        </p:txBody>
      </p:sp>
      <p:sp>
        <p:nvSpPr>
          <p:cNvPr id="6" name="Circular Arrow 5"/>
          <p:cNvSpPr/>
          <p:nvPr/>
        </p:nvSpPr>
        <p:spPr>
          <a:xfrm rot="3998386">
            <a:off x="2729187" y="2639781"/>
            <a:ext cx="1080120" cy="1872208"/>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8088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Exception Handling</a:t>
            </a:r>
            <a:endParaRPr lang="en-IN" dirty="0"/>
          </a:p>
        </p:txBody>
      </p:sp>
      <p:sp>
        <p:nvSpPr>
          <p:cNvPr id="3" name="Content Placeholder 2"/>
          <p:cNvSpPr>
            <a:spLocks noGrp="1"/>
          </p:cNvSpPr>
          <p:nvPr>
            <p:ph idx="1"/>
          </p:nvPr>
        </p:nvSpPr>
        <p:spPr/>
        <p:txBody>
          <a:bodyPr/>
          <a:lstStyle/>
          <a:p>
            <a:r>
              <a:rPr lang="en-IN" i="1" dirty="0" smtClean="0"/>
              <a:t>Separation </a:t>
            </a:r>
            <a:r>
              <a:rPr lang="en-IN" i="1" dirty="0"/>
              <a:t>of Error Handling code from Normal </a:t>
            </a:r>
            <a:r>
              <a:rPr lang="en-IN" i="1" dirty="0" smtClean="0"/>
              <a:t>Code</a:t>
            </a:r>
            <a:endParaRPr lang="en-IN" i="1" dirty="0"/>
          </a:p>
          <a:p>
            <a:r>
              <a:rPr lang="en-IN" i="1" dirty="0"/>
              <a:t>Functions/Methods can handle any exceptions they </a:t>
            </a:r>
            <a:r>
              <a:rPr lang="en-IN" i="1" dirty="0" smtClean="0"/>
              <a:t>choose</a:t>
            </a:r>
          </a:p>
          <a:p>
            <a:r>
              <a:rPr lang="en-IN" i="1" dirty="0"/>
              <a:t>Grouping of Error Types</a:t>
            </a:r>
            <a:endParaRPr lang="en-IN" dirty="0"/>
          </a:p>
        </p:txBody>
      </p:sp>
    </p:spTree>
    <p:extLst>
      <p:ext uri="{BB962C8B-B14F-4D97-AF65-F5344CB8AC3E}">
        <p14:creationId xmlns:p14="http://schemas.microsoft.com/office/powerpoint/2010/main" val="238727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Simple program of Exception handling</a:t>
            </a:r>
            <a:endParaRPr lang="en-IN" dirty="0"/>
          </a:p>
        </p:txBody>
      </p:sp>
      <p:sp>
        <p:nvSpPr>
          <p:cNvPr id="3" name="Content Placeholder 2"/>
          <p:cNvSpPr>
            <a:spLocks noGrp="1"/>
          </p:cNvSpPr>
          <p:nvPr>
            <p:ph idx="1"/>
          </p:nvPr>
        </p:nvSpPr>
        <p:spPr/>
        <p:txBody>
          <a:bodyPr>
            <a:noAutofit/>
          </a:bodyPr>
          <a:lstStyle/>
          <a:p>
            <a:r>
              <a:rPr lang="en-IN" sz="1000" dirty="0" smtClean="0">
                <a:latin typeface="Arial Black" pitchFamily="34" charset="0"/>
              </a:rPr>
              <a:t>#include &lt;</a:t>
            </a:r>
            <a:r>
              <a:rPr lang="en-IN" sz="1000" dirty="0" err="1" smtClean="0">
                <a:latin typeface="Arial Black" pitchFamily="34" charset="0"/>
              </a:rPr>
              <a:t>iostream</a:t>
            </a:r>
            <a:r>
              <a:rPr lang="en-IN" sz="1000" dirty="0" smtClean="0">
                <a:latin typeface="Arial Black" pitchFamily="34" charset="0"/>
              </a:rPr>
              <a:t>&gt; </a:t>
            </a:r>
          </a:p>
          <a:p>
            <a:r>
              <a:rPr lang="en-IN" sz="1000" dirty="0" smtClean="0">
                <a:latin typeface="Arial Black" pitchFamily="34" charset="0"/>
              </a:rPr>
              <a:t>using namespace </a:t>
            </a:r>
            <a:r>
              <a:rPr lang="en-IN" sz="1000" dirty="0" err="1" smtClean="0">
                <a:latin typeface="Arial Black" pitchFamily="34" charset="0"/>
              </a:rPr>
              <a:t>std</a:t>
            </a:r>
            <a:r>
              <a:rPr lang="en-IN" sz="1000" dirty="0" smtClean="0">
                <a:latin typeface="Arial Black" pitchFamily="34" charset="0"/>
              </a:rPr>
              <a:t>; </a:t>
            </a:r>
          </a:p>
          <a:p>
            <a:endParaRPr lang="en-IN" sz="1000" dirty="0" smtClean="0">
              <a:latin typeface="Arial Black" pitchFamily="34" charset="0"/>
            </a:endParaRPr>
          </a:p>
          <a:p>
            <a:r>
              <a:rPr lang="en-IN" sz="1000" dirty="0" err="1" smtClean="0">
                <a:latin typeface="Arial Black" pitchFamily="34" charset="0"/>
              </a:rPr>
              <a:t>int</a:t>
            </a:r>
            <a:r>
              <a:rPr lang="en-IN" sz="1000" dirty="0" smtClean="0">
                <a:latin typeface="Arial Black" pitchFamily="34" charset="0"/>
              </a:rPr>
              <a:t> main() </a:t>
            </a:r>
          </a:p>
          <a:p>
            <a:r>
              <a:rPr lang="en-IN" sz="1000" dirty="0" smtClean="0">
                <a:latin typeface="Arial Black" pitchFamily="34" charset="0"/>
              </a:rPr>
              <a:t>{ </a:t>
            </a:r>
          </a:p>
          <a:p>
            <a:r>
              <a:rPr lang="en-IN" sz="1000" dirty="0" err="1" smtClean="0">
                <a:latin typeface="Arial Black" pitchFamily="34" charset="0"/>
              </a:rPr>
              <a:t>int</a:t>
            </a:r>
            <a:r>
              <a:rPr lang="en-IN" sz="1000" dirty="0" smtClean="0">
                <a:latin typeface="Arial Black" pitchFamily="34" charset="0"/>
              </a:rPr>
              <a:t> x = -1; </a:t>
            </a:r>
          </a:p>
          <a:p>
            <a:endParaRPr lang="en-IN" sz="1000" dirty="0" smtClean="0">
              <a:latin typeface="Arial Black" pitchFamily="34" charset="0"/>
            </a:endParaRPr>
          </a:p>
          <a:p>
            <a:r>
              <a:rPr lang="en-IN" sz="1000" dirty="0" smtClean="0">
                <a:latin typeface="Arial Black" pitchFamily="34" charset="0"/>
              </a:rPr>
              <a:t>// Some code </a:t>
            </a:r>
          </a:p>
          <a:p>
            <a:r>
              <a:rPr lang="en-IN" sz="1000" dirty="0" err="1" smtClean="0">
                <a:latin typeface="Arial Black" pitchFamily="34" charset="0"/>
              </a:rPr>
              <a:t>cout</a:t>
            </a:r>
            <a:r>
              <a:rPr lang="en-IN" sz="1000" dirty="0" smtClean="0">
                <a:latin typeface="Arial Black" pitchFamily="34" charset="0"/>
              </a:rPr>
              <a:t> &lt;&lt; "Before try \n"; </a:t>
            </a:r>
          </a:p>
          <a:p>
            <a:r>
              <a:rPr lang="en-IN" sz="1000" dirty="0" smtClean="0">
                <a:latin typeface="Arial Black" pitchFamily="34" charset="0"/>
              </a:rPr>
              <a:t>try { </a:t>
            </a:r>
          </a:p>
          <a:p>
            <a:r>
              <a:rPr lang="en-IN" sz="1000" dirty="0" smtClean="0">
                <a:latin typeface="Arial Black" pitchFamily="34" charset="0"/>
              </a:rPr>
              <a:t>	</a:t>
            </a:r>
            <a:r>
              <a:rPr lang="en-IN" sz="1000" dirty="0" err="1" smtClean="0">
                <a:latin typeface="Arial Black" pitchFamily="34" charset="0"/>
              </a:rPr>
              <a:t>cout</a:t>
            </a:r>
            <a:r>
              <a:rPr lang="en-IN" sz="1000" dirty="0" smtClean="0">
                <a:latin typeface="Arial Black" pitchFamily="34" charset="0"/>
              </a:rPr>
              <a:t> &lt;&lt; "Inside try \n"; </a:t>
            </a:r>
          </a:p>
          <a:p>
            <a:r>
              <a:rPr lang="en-IN" sz="1000" dirty="0" smtClean="0">
                <a:latin typeface="Arial Black" pitchFamily="34" charset="0"/>
              </a:rPr>
              <a:t>	if (x &lt; 0) </a:t>
            </a:r>
          </a:p>
          <a:p>
            <a:r>
              <a:rPr lang="en-IN" sz="1000" dirty="0" smtClean="0">
                <a:latin typeface="Arial Black" pitchFamily="34" charset="0"/>
              </a:rPr>
              <a:t>	{ </a:t>
            </a:r>
          </a:p>
          <a:p>
            <a:r>
              <a:rPr lang="en-IN" sz="1000" dirty="0" smtClean="0">
                <a:latin typeface="Arial Black" pitchFamily="34" charset="0"/>
              </a:rPr>
              <a:t>		throw x; </a:t>
            </a:r>
          </a:p>
          <a:p>
            <a:r>
              <a:rPr lang="en-IN" sz="1000" dirty="0" smtClean="0">
                <a:latin typeface="Arial Black" pitchFamily="34" charset="0"/>
              </a:rPr>
              <a:t>		</a:t>
            </a:r>
            <a:r>
              <a:rPr lang="en-IN" sz="1000" dirty="0" err="1" smtClean="0">
                <a:latin typeface="Arial Black" pitchFamily="34" charset="0"/>
              </a:rPr>
              <a:t>cout</a:t>
            </a:r>
            <a:r>
              <a:rPr lang="en-IN" sz="1000" dirty="0" smtClean="0">
                <a:latin typeface="Arial Black" pitchFamily="34" charset="0"/>
              </a:rPr>
              <a:t> &lt;&lt; "After throw (Never executed) \n"; </a:t>
            </a:r>
          </a:p>
          <a:p>
            <a:r>
              <a:rPr lang="en-IN" sz="1000" dirty="0" smtClean="0">
                <a:latin typeface="Arial Black" pitchFamily="34" charset="0"/>
              </a:rPr>
              <a:t>	} </a:t>
            </a:r>
          </a:p>
          <a:p>
            <a:r>
              <a:rPr lang="en-IN" sz="1000" dirty="0" smtClean="0">
                <a:latin typeface="Arial Black" pitchFamily="34" charset="0"/>
              </a:rPr>
              <a:t>} </a:t>
            </a:r>
          </a:p>
          <a:p>
            <a:r>
              <a:rPr lang="en-IN" sz="1000" dirty="0" smtClean="0">
                <a:latin typeface="Arial Black" pitchFamily="34" charset="0"/>
              </a:rPr>
              <a:t>catch (</a:t>
            </a:r>
            <a:r>
              <a:rPr lang="en-IN" sz="1000" dirty="0" err="1" smtClean="0">
                <a:latin typeface="Arial Black" pitchFamily="34" charset="0"/>
              </a:rPr>
              <a:t>int</a:t>
            </a:r>
            <a:r>
              <a:rPr lang="en-IN" sz="1000" dirty="0" smtClean="0">
                <a:latin typeface="Arial Black" pitchFamily="34" charset="0"/>
              </a:rPr>
              <a:t> x ) { </a:t>
            </a:r>
          </a:p>
          <a:p>
            <a:r>
              <a:rPr lang="en-IN" sz="1000" dirty="0" smtClean="0">
                <a:latin typeface="Arial Black" pitchFamily="34" charset="0"/>
              </a:rPr>
              <a:t>	</a:t>
            </a:r>
            <a:r>
              <a:rPr lang="en-IN" sz="1000" dirty="0" err="1" smtClean="0">
                <a:latin typeface="Arial Black" pitchFamily="34" charset="0"/>
              </a:rPr>
              <a:t>cout</a:t>
            </a:r>
            <a:r>
              <a:rPr lang="en-IN" sz="1000" dirty="0" smtClean="0">
                <a:latin typeface="Arial Black" pitchFamily="34" charset="0"/>
              </a:rPr>
              <a:t> &lt;&lt; "Exception Caught \n"; </a:t>
            </a:r>
          </a:p>
          <a:p>
            <a:r>
              <a:rPr lang="en-IN" sz="1000" dirty="0" smtClean="0">
                <a:latin typeface="Arial Black" pitchFamily="34" charset="0"/>
              </a:rPr>
              <a:t>} </a:t>
            </a:r>
          </a:p>
          <a:p>
            <a:endParaRPr lang="en-IN" sz="1000" dirty="0" smtClean="0">
              <a:latin typeface="Arial Black" pitchFamily="34" charset="0"/>
            </a:endParaRPr>
          </a:p>
          <a:p>
            <a:r>
              <a:rPr lang="en-IN" sz="1000" dirty="0" err="1" smtClean="0">
                <a:latin typeface="Arial Black" pitchFamily="34" charset="0"/>
              </a:rPr>
              <a:t>cout</a:t>
            </a:r>
            <a:r>
              <a:rPr lang="en-IN" sz="1000" dirty="0" smtClean="0">
                <a:latin typeface="Arial Black" pitchFamily="34" charset="0"/>
              </a:rPr>
              <a:t> &lt;&lt; "After catch (Will be executed) \n"; </a:t>
            </a:r>
          </a:p>
          <a:p>
            <a:r>
              <a:rPr lang="en-IN" sz="1000" dirty="0" smtClean="0">
                <a:latin typeface="Arial Black" pitchFamily="34" charset="0"/>
              </a:rPr>
              <a:t>return 0; </a:t>
            </a:r>
          </a:p>
          <a:p>
            <a:r>
              <a:rPr lang="en-IN" sz="1000" dirty="0" smtClean="0">
                <a:latin typeface="Arial Black" pitchFamily="34" charset="0"/>
              </a:rPr>
              <a:t>} </a:t>
            </a:r>
          </a:p>
          <a:p>
            <a:endParaRPr lang="en-IN" sz="1000" dirty="0">
              <a:latin typeface="Arial Black" pitchFamily="34" charset="0"/>
            </a:endParaRPr>
          </a:p>
        </p:txBody>
      </p:sp>
    </p:spTree>
    <p:extLst>
      <p:ext uri="{BB962C8B-B14F-4D97-AF65-F5344CB8AC3E}">
        <p14:creationId xmlns:p14="http://schemas.microsoft.com/office/powerpoint/2010/main" val="484660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and derived class</a:t>
            </a:r>
            <a:endParaRPr lang="en-IN" dirty="0"/>
          </a:p>
        </p:txBody>
      </p:sp>
      <p:sp>
        <p:nvSpPr>
          <p:cNvPr id="3" name="Content Placeholder 2"/>
          <p:cNvSpPr>
            <a:spLocks noGrp="1"/>
          </p:cNvSpPr>
          <p:nvPr>
            <p:ph idx="1"/>
          </p:nvPr>
        </p:nvSpPr>
        <p:spPr/>
        <p:txBody>
          <a:bodyPr/>
          <a:lstStyle/>
          <a:p>
            <a:r>
              <a:rPr lang="en-IN" dirty="0"/>
              <a:t>To catch an exception for both base and derive class then we need to put catch block of derived class before the base class. Otherwise, the catch block of derived class will never be reached</a:t>
            </a:r>
            <a:r>
              <a:rPr lang="en-IN" dirty="0" smtClean="0"/>
              <a:t>.</a:t>
            </a:r>
          </a:p>
          <a:p>
            <a:endParaRPr lang="en-IN" dirty="0"/>
          </a:p>
        </p:txBody>
      </p:sp>
    </p:spTree>
    <p:extLst>
      <p:ext uri="{BB962C8B-B14F-4D97-AF65-F5344CB8AC3E}">
        <p14:creationId xmlns:p14="http://schemas.microsoft.com/office/powerpoint/2010/main" val="1688667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497</Words>
  <Application>Microsoft Office PowerPoint</Application>
  <PresentationFormat>On-screen Show (4:3)</PresentationFormat>
  <Paragraphs>110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Object oriented programming using C++ BCA- 208</vt:lpstr>
      <vt:lpstr> Meaning of Exception handling</vt:lpstr>
      <vt:lpstr> Exception Handling in C++</vt:lpstr>
      <vt:lpstr>Handling the Exception</vt:lpstr>
      <vt:lpstr>Syntax of exception handling </vt:lpstr>
      <vt:lpstr>Syntax of exception handling</vt:lpstr>
      <vt:lpstr>Why Exception Handling</vt:lpstr>
      <vt:lpstr>Simple program of Exception handling</vt:lpstr>
      <vt:lpstr>Exception and derived class</vt:lpstr>
      <vt:lpstr>Here is a simple example where catch of derived class has been placed before the catch of base class, now check the Output</vt:lpstr>
      <vt:lpstr>Function Exception Declaration</vt:lpstr>
      <vt:lpstr>Unexpected Exception</vt:lpstr>
      <vt:lpstr>Advantages of exception handling</vt:lpstr>
      <vt:lpstr>    Thanks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 of Exception Handling</dc:title>
  <dc:creator>jyoti</dc:creator>
  <cp:lastModifiedBy>jyoti</cp:lastModifiedBy>
  <cp:revision>8</cp:revision>
  <dcterms:created xsi:type="dcterms:W3CDTF">2020-04-09T09:01:19Z</dcterms:created>
  <dcterms:modified xsi:type="dcterms:W3CDTF">2020-04-09T10:33:20Z</dcterms:modified>
</cp:coreProperties>
</file>