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2" r:id="rId45"/>
    <p:sldId id="300" r:id="rId46"/>
    <p:sldId id="301"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616" autoAdjust="0"/>
  </p:normalViewPr>
  <p:slideViewPr>
    <p:cSldViewPr>
      <p:cViewPr varScale="1">
        <p:scale>
          <a:sx n="60" d="100"/>
          <a:sy n="60" d="100"/>
        </p:scale>
        <p:origin x="-165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4F09B-F0B3-4EE5-ADC4-2516CABEE3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DEF94EC-7A98-4212-9BCB-37247988178F}">
      <dgm:prSet phldrT="[Text]"/>
      <dgm:spPr/>
      <dgm:t>
        <a:bodyPr/>
        <a:lstStyle/>
        <a:p>
          <a:r>
            <a:rPr lang="en-US" dirty="0"/>
            <a:t>working capital</a:t>
          </a:r>
        </a:p>
      </dgm:t>
    </dgm:pt>
    <dgm:pt modelId="{B214B5B5-B7AC-4D8B-8403-9DCF6EE0A120}" type="parTrans" cxnId="{0F09FFCA-BC85-4B03-B392-ED49C2A9F726}">
      <dgm:prSet/>
      <dgm:spPr/>
      <dgm:t>
        <a:bodyPr/>
        <a:lstStyle/>
        <a:p>
          <a:endParaRPr lang="en-US"/>
        </a:p>
      </dgm:t>
    </dgm:pt>
    <dgm:pt modelId="{F1374C74-1EDF-4B9C-9B06-812B4C683F14}" type="sibTrans" cxnId="{0F09FFCA-BC85-4B03-B392-ED49C2A9F726}">
      <dgm:prSet/>
      <dgm:spPr/>
      <dgm:t>
        <a:bodyPr/>
        <a:lstStyle/>
        <a:p>
          <a:endParaRPr lang="en-US"/>
        </a:p>
      </dgm:t>
    </dgm:pt>
    <dgm:pt modelId="{6DEC788A-63B2-42CA-BAB4-4B820AFB537C}">
      <dgm:prSet phldrT="[Text]"/>
      <dgm:spPr/>
      <dgm:t>
        <a:bodyPr/>
        <a:lstStyle/>
        <a:p>
          <a:r>
            <a:rPr lang="en-US"/>
            <a:t>on the basic of concept</a:t>
          </a:r>
        </a:p>
      </dgm:t>
    </dgm:pt>
    <dgm:pt modelId="{E23F052F-299D-46BE-8230-14233B93848F}" type="parTrans" cxnId="{46F9CE80-A7D6-4323-A99B-4D3E2A4D05CA}">
      <dgm:prSet/>
      <dgm:spPr/>
      <dgm:t>
        <a:bodyPr/>
        <a:lstStyle/>
        <a:p>
          <a:endParaRPr lang="en-US"/>
        </a:p>
      </dgm:t>
    </dgm:pt>
    <dgm:pt modelId="{2757381D-1F72-450A-A9CF-13E129EE01B6}" type="sibTrans" cxnId="{46F9CE80-A7D6-4323-A99B-4D3E2A4D05CA}">
      <dgm:prSet/>
      <dgm:spPr/>
      <dgm:t>
        <a:bodyPr/>
        <a:lstStyle/>
        <a:p>
          <a:endParaRPr lang="en-US"/>
        </a:p>
      </dgm:t>
    </dgm:pt>
    <dgm:pt modelId="{74DD062E-F016-4131-B5FE-9D520D0A5D0D}">
      <dgm:prSet phldrT="[Text]"/>
      <dgm:spPr/>
      <dgm:t>
        <a:bodyPr/>
        <a:lstStyle/>
        <a:p>
          <a:r>
            <a:rPr lang="en-US"/>
            <a:t>Gross working capital</a:t>
          </a:r>
        </a:p>
      </dgm:t>
    </dgm:pt>
    <dgm:pt modelId="{F9284528-EA9E-4D3F-B302-8BB77F5174EB}" type="parTrans" cxnId="{7A1D46BD-6C70-4A42-A83C-955E7740B0E3}">
      <dgm:prSet/>
      <dgm:spPr/>
      <dgm:t>
        <a:bodyPr/>
        <a:lstStyle/>
        <a:p>
          <a:endParaRPr lang="en-US"/>
        </a:p>
      </dgm:t>
    </dgm:pt>
    <dgm:pt modelId="{EFDC7F6B-15A0-47AF-97B2-612AAA647B82}" type="sibTrans" cxnId="{7A1D46BD-6C70-4A42-A83C-955E7740B0E3}">
      <dgm:prSet/>
      <dgm:spPr/>
      <dgm:t>
        <a:bodyPr/>
        <a:lstStyle/>
        <a:p>
          <a:endParaRPr lang="en-US"/>
        </a:p>
      </dgm:t>
    </dgm:pt>
    <dgm:pt modelId="{E4D6D1A7-055F-4370-964C-6A6BC3AF49A0}">
      <dgm:prSet phldrT="[Text]"/>
      <dgm:spPr/>
      <dgm:t>
        <a:bodyPr/>
        <a:lstStyle/>
        <a:p>
          <a:r>
            <a:rPr lang="en-US"/>
            <a:t>Net working Capital</a:t>
          </a:r>
        </a:p>
      </dgm:t>
    </dgm:pt>
    <dgm:pt modelId="{AD0293A2-8FD0-4935-8BB2-8E9F86CB86DE}" type="parTrans" cxnId="{FEF44743-86E3-4E33-A371-C6102ACEC70B}">
      <dgm:prSet/>
      <dgm:spPr/>
      <dgm:t>
        <a:bodyPr/>
        <a:lstStyle/>
        <a:p>
          <a:endParaRPr lang="en-US"/>
        </a:p>
      </dgm:t>
    </dgm:pt>
    <dgm:pt modelId="{54B5A04D-9569-412D-92D4-43343C652ABF}" type="sibTrans" cxnId="{FEF44743-86E3-4E33-A371-C6102ACEC70B}">
      <dgm:prSet/>
      <dgm:spPr/>
      <dgm:t>
        <a:bodyPr/>
        <a:lstStyle/>
        <a:p>
          <a:endParaRPr lang="en-US"/>
        </a:p>
      </dgm:t>
    </dgm:pt>
    <dgm:pt modelId="{5C9F78C6-B5B1-48E9-92DD-A61AC9459625}">
      <dgm:prSet phldrT="[Text]"/>
      <dgm:spPr/>
      <dgm:t>
        <a:bodyPr/>
        <a:lstStyle/>
        <a:p>
          <a:r>
            <a:rPr lang="en-US"/>
            <a:t>on the basic  of Time</a:t>
          </a:r>
        </a:p>
      </dgm:t>
    </dgm:pt>
    <dgm:pt modelId="{A81ED1D9-4D1E-41C4-BA82-3AB3E99F4F35}" type="parTrans" cxnId="{912AE138-D89C-4D30-96B0-D2BD9E4718ED}">
      <dgm:prSet/>
      <dgm:spPr/>
      <dgm:t>
        <a:bodyPr/>
        <a:lstStyle/>
        <a:p>
          <a:endParaRPr lang="en-US"/>
        </a:p>
      </dgm:t>
    </dgm:pt>
    <dgm:pt modelId="{676073C8-CCF8-49F4-9D49-AA4EB360F6AA}" type="sibTrans" cxnId="{912AE138-D89C-4D30-96B0-D2BD9E4718ED}">
      <dgm:prSet/>
      <dgm:spPr/>
      <dgm:t>
        <a:bodyPr/>
        <a:lstStyle/>
        <a:p>
          <a:endParaRPr lang="en-US"/>
        </a:p>
      </dgm:t>
    </dgm:pt>
    <dgm:pt modelId="{F920C166-5FE9-4FAC-9246-138BF3F16A6E}">
      <dgm:prSet phldrT="[Text]"/>
      <dgm:spPr/>
      <dgm:t>
        <a:bodyPr/>
        <a:lstStyle/>
        <a:p>
          <a:r>
            <a:rPr lang="en-US"/>
            <a:t>Permanent  working capital</a:t>
          </a:r>
        </a:p>
      </dgm:t>
    </dgm:pt>
    <dgm:pt modelId="{DAC97A4C-3993-46AA-BDD6-AA08044B43C9}" type="parTrans" cxnId="{84D81CA0-FE60-41D5-A87D-CC42F3325203}">
      <dgm:prSet/>
      <dgm:spPr/>
      <dgm:t>
        <a:bodyPr/>
        <a:lstStyle/>
        <a:p>
          <a:endParaRPr lang="en-US"/>
        </a:p>
      </dgm:t>
    </dgm:pt>
    <dgm:pt modelId="{B28422E4-8788-41C1-915C-7DFD9CABA728}" type="sibTrans" cxnId="{84D81CA0-FE60-41D5-A87D-CC42F3325203}">
      <dgm:prSet/>
      <dgm:spPr/>
      <dgm:t>
        <a:bodyPr/>
        <a:lstStyle/>
        <a:p>
          <a:endParaRPr lang="en-US"/>
        </a:p>
      </dgm:t>
    </dgm:pt>
    <dgm:pt modelId="{8174C5A3-A160-4455-A2A6-5979C5178B59}">
      <dgm:prSet/>
      <dgm:spPr/>
      <dgm:t>
        <a:bodyPr/>
        <a:lstStyle/>
        <a:p>
          <a:r>
            <a:rPr lang="en-US"/>
            <a:t>Temporaryworking capital</a:t>
          </a:r>
        </a:p>
      </dgm:t>
    </dgm:pt>
    <dgm:pt modelId="{4F56E471-4139-4963-900E-1FC3B0D7BE82}" type="parTrans" cxnId="{649E7F38-F514-4CB7-8445-43737436A06E}">
      <dgm:prSet/>
      <dgm:spPr/>
      <dgm:t>
        <a:bodyPr/>
        <a:lstStyle/>
        <a:p>
          <a:endParaRPr lang="en-US"/>
        </a:p>
      </dgm:t>
    </dgm:pt>
    <dgm:pt modelId="{B049FFDA-4F4D-468F-A089-23CF2104D80A}" type="sibTrans" cxnId="{649E7F38-F514-4CB7-8445-43737436A06E}">
      <dgm:prSet/>
      <dgm:spPr/>
      <dgm:t>
        <a:bodyPr/>
        <a:lstStyle/>
        <a:p>
          <a:endParaRPr lang="en-US"/>
        </a:p>
      </dgm:t>
    </dgm:pt>
    <dgm:pt modelId="{C0D4556F-62BE-4E82-9964-EEEDE91D8A99}" type="pres">
      <dgm:prSet presAssocID="{D1D4F09B-F0B3-4EE5-ADC4-2516CABEE3B1}" presName="hierChild1" presStyleCnt="0">
        <dgm:presLayoutVars>
          <dgm:chPref val="1"/>
          <dgm:dir/>
          <dgm:animOne val="branch"/>
          <dgm:animLvl val="lvl"/>
          <dgm:resizeHandles/>
        </dgm:presLayoutVars>
      </dgm:prSet>
      <dgm:spPr/>
      <dgm:t>
        <a:bodyPr/>
        <a:lstStyle/>
        <a:p>
          <a:endParaRPr lang="en-US"/>
        </a:p>
      </dgm:t>
    </dgm:pt>
    <dgm:pt modelId="{7694D92B-8185-4969-9A39-0DE09EE237A5}" type="pres">
      <dgm:prSet presAssocID="{CDEF94EC-7A98-4212-9BCB-37247988178F}" presName="hierRoot1" presStyleCnt="0"/>
      <dgm:spPr/>
    </dgm:pt>
    <dgm:pt modelId="{ADF6BA20-B4CD-414E-8F4A-6A6FBD5F734B}" type="pres">
      <dgm:prSet presAssocID="{CDEF94EC-7A98-4212-9BCB-37247988178F}" presName="composite" presStyleCnt="0"/>
      <dgm:spPr/>
    </dgm:pt>
    <dgm:pt modelId="{1902BEF0-4491-4A92-A296-A01241813F87}" type="pres">
      <dgm:prSet presAssocID="{CDEF94EC-7A98-4212-9BCB-37247988178F}" presName="background" presStyleLbl="node0" presStyleIdx="0" presStyleCnt="1"/>
      <dgm:spPr/>
    </dgm:pt>
    <dgm:pt modelId="{90F66F75-5D2C-4F1A-9416-1F9D817A6B24}" type="pres">
      <dgm:prSet presAssocID="{CDEF94EC-7A98-4212-9BCB-37247988178F}" presName="text" presStyleLbl="fgAcc0" presStyleIdx="0" presStyleCnt="1" custLinFactNeighborY="-5424">
        <dgm:presLayoutVars>
          <dgm:chPref val="3"/>
        </dgm:presLayoutVars>
      </dgm:prSet>
      <dgm:spPr/>
      <dgm:t>
        <a:bodyPr/>
        <a:lstStyle/>
        <a:p>
          <a:endParaRPr lang="en-US"/>
        </a:p>
      </dgm:t>
    </dgm:pt>
    <dgm:pt modelId="{AC01F1A0-2689-47AE-B477-2E335DB65BC6}" type="pres">
      <dgm:prSet presAssocID="{CDEF94EC-7A98-4212-9BCB-37247988178F}" presName="hierChild2" presStyleCnt="0"/>
      <dgm:spPr/>
    </dgm:pt>
    <dgm:pt modelId="{DFA5E81E-2278-4015-AFF1-44ACBD7822DC}" type="pres">
      <dgm:prSet presAssocID="{E23F052F-299D-46BE-8230-14233B93848F}" presName="Name10" presStyleLbl="parChTrans1D2" presStyleIdx="0" presStyleCnt="2"/>
      <dgm:spPr/>
      <dgm:t>
        <a:bodyPr/>
        <a:lstStyle/>
        <a:p>
          <a:endParaRPr lang="en-US"/>
        </a:p>
      </dgm:t>
    </dgm:pt>
    <dgm:pt modelId="{5E9C1F68-B9F5-47F4-BAC0-D06EC7E91B51}" type="pres">
      <dgm:prSet presAssocID="{6DEC788A-63B2-42CA-BAB4-4B820AFB537C}" presName="hierRoot2" presStyleCnt="0"/>
      <dgm:spPr/>
    </dgm:pt>
    <dgm:pt modelId="{04C3BF67-3C8F-4FE9-900B-30EE2E6C0FD7}" type="pres">
      <dgm:prSet presAssocID="{6DEC788A-63B2-42CA-BAB4-4B820AFB537C}" presName="composite2" presStyleCnt="0"/>
      <dgm:spPr/>
    </dgm:pt>
    <dgm:pt modelId="{A4DD4A3D-F1B4-41A6-98A6-4320BCB67350}" type="pres">
      <dgm:prSet presAssocID="{6DEC788A-63B2-42CA-BAB4-4B820AFB537C}" presName="background2" presStyleLbl="node2" presStyleIdx="0" presStyleCnt="2"/>
      <dgm:spPr/>
    </dgm:pt>
    <dgm:pt modelId="{CD1FD0E4-7AFE-4A15-A84B-B72448174E7D}" type="pres">
      <dgm:prSet presAssocID="{6DEC788A-63B2-42CA-BAB4-4B820AFB537C}" presName="text2" presStyleLbl="fgAcc2" presStyleIdx="0" presStyleCnt="2">
        <dgm:presLayoutVars>
          <dgm:chPref val="3"/>
        </dgm:presLayoutVars>
      </dgm:prSet>
      <dgm:spPr/>
      <dgm:t>
        <a:bodyPr/>
        <a:lstStyle/>
        <a:p>
          <a:endParaRPr lang="en-US"/>
        </a:p>
      </dgm:t>
    </dgm:pt>
    <dgm:pt modelId="{ECC6670F-683A-4F40-B786-2BB27D2223AA}" type="pres">
      <dgm:prSet presAssocID="{6DEC788A-63B2-42CA-BAB4-4B820AFB537C}" presName="hierChild3" presStyleCnt="0"/>
      <dgm:spPr/>
    </dgm:pt>
    <dgm:pt modelId="{386E4E56-791F-4790-8855-207E976DDA53}" type="pres">
      <dgm:prSet presAssocID="{F9284528-EA9E-4D3F-B302-8BB77F5174EB}" presName="Name17" presStyleLbl="parChTrans1D3" presStyleIdx="0" presStyleCnt="4"/>
      <dgm:spPr/>
      <dgm:t>
        <a:bodyPr/>
        <a:lstStyle/>
        <a:p>
          <a:endParaRPr lang="en-US"/>
        </a:p>
      </dgm:t>
    </dgm:pt>
    <dgm:pt modelId="{DF2FE69E-A8D7-402A-886C-AAA03BEE5ED8}" type="pres">
      <dgm:prSet presAssocID="{74DD062E-F016-4131-B5FE-9D520D0A5D0D}" presName="hierRoot3" presStyleCnt="0"/>
      <dgm:spPr/>
    </dgm:pt>
    <dgm:pt modelId="{45186C0F-609C-4E36-B510-FFD8ADDB1E82}" type="pres">
      <dgm:prSet presAssocID="{74DD062E-F016-4131-B5FE-9D520D0A5D0D}" presName="composite3" presStyleCnt="0"/>
      <dgm:spPr/>
    </dgm:pt>
    <dgm:pt modelId="{EC5AD1A0-1D62-45E4-A372-DF799AD77A0B}" type="pres">
      <dgm:prSet presAssocID="{74DD062E-F016-4131-B5FE-9D520D0A5D0D}" presName="background3" presStyleLbl="node3" presStyleIdx="0" presStyleCnt="4"/>
      <dgm:spPr/>
    </dgm:pt>
    <dgm:pt modelId="{F5FF89B2-9FC0-4886-9DF7-C28AE515431B}" type="pres">
      <dgm:prSet presAssocID="{74DD062E-F016-4131-B5FE-9D520D0A5D0D}" presName="text3" presStyleLbl="fgAcc3" presStyleIdx="0" presStyleCnt="4" custLinFactNeighborY="-5424">
        <dgm:presLayoutVars>
          <dgm:chPref val="3"/>
        </dgm:presLayoutVars>
      </dgm:prSet>
      <dgm:spPr/>
      <dgm:t>
        <a:bodyPr/>
        <a:lstStyle/>
        <a:p>
          <a:endParaRPr lang="en-US"/>
        </a:p>
      </dgm:t>
    </dgm:pt>
    <dgm:pt modelId="{AA32CAD3-3772-4AF5-9635-5679B125B07F}" type="pres">
      <dgm:prSet presAssocID="{74DD062E-F016-4131-B5FE-9D520D0A5D0D}" presName="hierChild4" presStyleCnt="0"/>
      <dgm:spPr/>
    </dgm:pt>
    <dgm:pt modelId="{DE9EDC45-CFA4-4FB0-B856-B90E477A4607}" type="pres">
      <dgm:prSet presAssocID="{AD0293A2-8FD0-4935-8BB2-8E9F86CB86DE}" presName="Name17" presStyleLbl="parChTrans1D3" presStyleIdx="1" presStyleCnt="4"/>
      <dgm:spPr/>
      <dgm:t>
        <a:bodyPr/>
        <a:lstStyle/>
        <a:p>
          <a:endParaRPr lang="en-US"/>
        </a:p>
      </dgm:t>
    </dgm:pt>
    <dgm:pt modelId="{798D4FB6-FA87-4E27-8638-3DBB596CEA2B}" type="pres">
      <dgm:prSet presAssocID="{E4D6D1A7-055F-4370-964C-6A6BC3AF49A0}" presName="hierRoot3" presStyleCnt="0"/>
      <dgm:spPr/>
    </dgm:pt>
    <dgm:pt modelId="{582E7ED8-C990-46FA-BD97-A30F0E381DDD}" type="pres">
      <dgm:prSet presAssocID="{E4D6D1A7-055F-4370-964C-6A6BC3AF49A0}" presName="composite3" presStyleCnt="0"/>
      <dgm:spPr/>
    </dgm:pt>
    <dgm:pt modelId="{E605943D-808C-4191-A160-9DC29E03CBD6}" type="pres">
      <dgm:prSet presAssocID="{E4D6D1A7-055F-4370-964C-6A6BC3AF49A0}" presName="background3" presStyleLbl="node3" presStyleIdx="1" presStyleCnt="4"/>
      <dgm:spPr/>
    </dgm:pt>
    <dgm:pt modelId="{E855BC71-7FBF-4AC2-A115-CAEA4ED44BA7}" type="pres">
      <dgm:prSet presAssocID="{E4D6D1A7-055F-4370-964C-6A6BC3AF49A0}" presName="text3" presStyleLbl="fgAcc3" presStyleIdx="1" presStyleCnt="4">
        <dgm:presLayoutVars>
          <dgm:chPref val="3"/>
        </dgm:presLayoutVars>
      </dgm:prSet>
      <dgm:spPr/>
      <dgm:t>
        <a:bodyPr/>
        <a:lstStyle/>
        <a:p>
          <a:endParaRPr lang="en-US"/>
        </a:p>
      </dgm:t>
    </dgm:pt>
    <dgm:pt modelId="{DDCA719F-98A5-4813-BB27-0F44D40BFA1F}" type="pres">
      <dgm:prSet presAssocID="{E4D6D1A7-055F-4370-964C-6A6BC3AF49A0}" presName="hierChild4" presStyleCnt="0"/>
      <dgm:spPr/>
    </dgm:pt>
    <dgm:pt modelId="{96059EA3-3A80-43AD-8E9B-23A00E5747FF}" type="pres">
      <dgm:prSet presAssocID="{A81ED1D9-4D1E-41C4-BA82-3AB3E99F4F35}" presName="Name10" presStyleLbl="parChTrans1D2" presStyleIdx="1" presStyleCnt="2"/>
      <dgm:spPr/>
      <dgm:t>
        <a:bodyPr/>
        <a:lstStyle/>
        <a:p>
          <a:endParaRPr lang="en-US"/>
        </a:p>
      </dgm:t>
    </dgm:pt>
    <dgm:pt modelId="{A1D346C1-3874-4366-BAAF-554D626D0306}" type="pres">
      <dgm:prSet presAssocID="{5C9F78C6-B5B1-48E9-92DD-A61AC9459625}" presName="hierRoot2" presStyleCnt="0"/>
      <dgm:spPr/>
    </dgm:pt>
    <dgm:pt modelId="{D85773BF-E718-4D05-86F4-809E8458E274}" type="pres">
      <dgm:prSet presAssocID="{5C9F78C6-B5B1-48E9-92DD-A61AC9459625}" presName="composite2" presStyleCnt="0"/>
      <dgm:spPr/>
    </dgm:pt>
    <dgm:pt modelId="{A451257C-31D9-4044-B621-62C1B557DD25}" type="pres">
      <dgm:prSet presAssocID="{5C9F78C6-B5B1-48E9-92DD-A61AC9459625}" presName="background2" presStyleLbl="node2" presStyleIdx="1" presStyleCnt="2"/>
      <dgm:spPr/>
    </dgm:pt>
    <dgm:pt modelId="{AE8C1C24-CF71-4999-A194-48182317BEDB}" type="pres">
      <dgm:prSet presAssocID="{5C9F78C6-B5B1-48E9-92DD-A61AC9459625}" presName="text2" presStyleLbl="fgAcc2" presStyleIdx="1" presStyleCnt="2">
        <dgm:presLayoutVars>
          <dgm:chPref val="3"/>
        </dgm:presLayoutVars>
      </dgm:prSet>
      <dgm:spPr/>
      <dgm:t>
        <a:bodyPr/>
        <a:lstStyle/>
        <a:p>
          <a:endParaRPr lang="en-US"/>
        </a:p>
      </dgm:t>
    </dgm:pt>
    <dgm:pt modelId="{6FF78EFA-2788-4B3D-A653-F7E67A29D892}" type="pres">
      <dgm:prSet presAssocID="{5C9F78C6-B5B1-48E9-92DD-A61AC9459625}" presName="hierChild3" presStyleCnt="0"/>
      <dgm:spPr/>
    </dgm:pt>
    <dgm:pt modelId="{C7B2463E-087F-4D3D-8C8B-B1B03CD16811}" type="pres">
      <dgm:prSet presAssocID="{DAC97A4C-3993-46AA-BDD6-AA08044B43C9}" presName="Name17" presStyleLbl="parChTrans1D3" presStyleIdx="2" presStyleCnt="4"/>
      <dgm:spPr/>
      <dgm:t>
        <a:bodyPr/>
        <a:lstStyle/>
        <a:p>
          <a:endParaRPr lang="en-US"/>
        </a:p>
      </dgm:t>
    </dgm:pt>
    <dgm:pt modelId="{C20A8DBD-2824-4A5F-AC01-14E1151E98FB}" type="pres">
      <dgm:prSet presAssocID="{F920C166-5FE9-4FAC-9246-138BF3F16A6E}" presName="hierRoot3" presStyleCnt="0"/>
      <dgm:spPr/>
    </dgm:pt>
    <dgm:pt modelId="{0BEBA9BB-236B-4004-AE21-98BB2BBCFBDF}" type="pres">
      <dgm:prSet presAssocID="{F920C166-5FE9-4FAC-9246-138BF3F16A6E}" presName="composite3" presStyleCnt="0"/>
      <dgm:spPr/>
    </dgm:pt>
    <dgm:pt modelId="{B0A4E5D2-7514-447C-B609-AB4F16C42EAB}" type="pres">
      <dgm:prSet presAssocID="{F920C166-5FE9-4FAC-9246-138BF3F16A6E}" presName="background3" presStyleLbl="node3" presStyleIdx="2" presStyleCnt="4"/>
      <dgm:spPr/>
    </dgm:pt>
    <dgm:pt modelId="{7BF5052A-1C9C-433C-977B-D20B3302B423}" type="pres">
      <dgm:prSet presAssocID="{F920C166-5FE9-4FAC-9246-138BF3F16A6E}" presName="text3" presStyleLbl="fgAcc3" presStyleIdx="2" presStyleCnt="4" custLinFactNeighborY="1356">
        <dgm:presLayoutVars>
          <dgm:chPref val="3"/>
        </dgm:presLayoutVars>
      </dgm:prSet>
      <dgm:spPr/>
      <dgm:t>
        <a:bodyPr/>
        <a:lstStyle/>
        <a:p>
          <a:endParaRPr lang="en-US"/>
        </a:p>
      </dgm:t>
    </dgm:pt>
    <dgm:pt modelId="{B9F53640-F9C9-4EB1-871C-82A01E6888C4}" type="pres">
      <dgm:prSet presAssocID="{F920C166-5FE9-4FAC-9246-138BF3F16A6E}" presName="hierChild4" presStyleCnt="0"/>
      <dgm:spPr/>
    </dgm:pt>
    <dgm:pt modelId="{BE9C3E4E-3C73-473D-8592-D4EE6CB9335A}" type="pres">
      <dgm:prSet presAssocID="{4F56E471-4139-4963-900E-1FC3B0D7BE82}" presName="Name17" presStyleLbl="parChTrans1D3" presStyleIdx="3" presStyleCnt="4"/>
      <dgm:spPr/>
      <dgm:t>
        <a:bodyPr/>
        <a:lstStyle/>
        <a:p>
          <a:endParaRPr lang="en-US"/>
        </a:p>
      </dgm:t>
    </dgm:pt>
    <dgm:pt modelId="{E9139FBB-0B5A-45FD-AF7B-902207C29487}" type="pres">
      <dgm:prSet presAssocID="{8174C5A3-A160-4455-A2A6-5979C5178B59}" presName="hierRoot3" presStyleCnt="0"/>
      <dgm:spPr/>
    </dgm:pt>
    <dgm:pt modelId="{9CABCB38-C714-44FE-8F8C-629A0D3FAE84}" type="pres">
      <dgm:prSet presAssocID="{8174C5A3-A160-4455-A2A6-5979C5178B59}" presName="composite3" presStyleCnt="0"/>
      <dgm:spPr/>
    </dgm:pt>
    <dgm:pt modelId="{634812D4-A468-4A37-9918-1200401DF2A4}" type="pres">
      <dgm:prSet presAssocID="{8174C5A3-A160-4455-A2A6-5979C5178B59}" presName="background3" presStyleLbl="node3" presStyleIdx="3" presStyleCnt="4"/>
      <dgm:spPr/>
    </dgm:pt>
    <dgm:pt modelId="{9D338FB8-A75C-40F0-9B89-4291638BB6B6}" type="pres">
      <dgm:prSet presAssocID="{8174C5A3-A160-4455-A2A6-5979C5178B59}" presName="text3" presStyleLbl="fgAcc3" presStyleIdx="3" presStyleCnt="4">
        <dgm:presLayoutVars>
          <dgm:chPref val="3"/>
        </dgm:presLayoutVars>
      </dgm:prSet>
      <dgm:spPr/>
      <dgm:t>
        <a:bodyPr/>
        <a:lstStyle/>
        <a:p>
          <a:endParaRPr lang="en-US"/>
        </a:p>
      </dgm:t>
    </dgm:pt>
    <dgm:pt modelId="{C8FC7951-731A-4121-87A7-8C811C07BC9C}" type="pres">
      <dgm:prSet presAssocID="{8174C5A3-A160-4455-A2A6-5979C5178B59}" presName="hierChild4" presStyleCnt="0"/>
      <dgm:spPr/>
    </dgm:pt>
  </dgm:ptLst>
  <dgm:cxnLst>
    <dgm:cxn modelId="{97750436-E76B-4F7A-8039-CB9E44C298EC}" type="presOf" srcId="{D1D4F09B-F0B3-4EE5-ADC4-2516CABEE3B1}" destId="{C0D4556F-62BE-4E82-9964-EEEDE91D8A99}" srcOrd="0" destOrd="0" presId="urn:microsoft.com/office/officeart/2005/8/layout/hierarchy1"/>
    <dgm:cxn modelId="{FEF44743-86E3-4E33-A371-C6102ACEC70B}" srcId="{6DEC788A-63B2-42CA-BAB4-4B820AFB537C}" destId="{E4D6D1A7-055F-4370-964C-6A6BC3AF49A0}" srcOrd="1" destOrd="0" parTransId="{AD0293A2-8FD0-4935-8BB2-8E9F86CB86DE}" sibTransId="{54B5A04D-9569-412D-92D4-43343C652ABF}"/>
    <dgm:cxn modelId="{50B1DE8F-2E39-4EA2-A075-5079BB6CE5F6}" type="presOf" srcId="{8174C5A3-A160-4455-A2A6-5979C5178B59}" destId="{9D338FB8-A75C-40F0-9B89-4291638BB6B6}" srcOrd="0" destOrd="0" presId="urn:microsoft.com/office/officeart/2005/8/layout/hierarchy1"/>
    <dgm:cxn modelId="{1C196234-F48A-46B9-BA2E-4B4F734B750E}" type="presOf" srcId="{6DEC788A-63B2-42CA-BAB4-4B820AFB537C}" destId="{CD1FD0E4-7AFE-4A15-A84B-B72448174E7D}" srcOrd="0" destOrd="0" presId="urn:microsoft.com/office/officeart/2005/8/layout/hierarchy1"/>
    <dgm:cxn modelId="{BD1D99A3-A83F-49E7-860D-6C37666C05E5}" type="presOf" srcId="{4F56E471-4139-4963-900E-1FC3B0D7BE82}" destId="{BE9C3E4E-3C73-473D-8592-D4EE6CB9335A}" srcOrd="0" destOrd="0" presId="urn:microsoft.com/office/officeart/2005/8/layout/hierarchy1"/>
    <dgm:cxn modelId="{7A4C56D6-82AD-4D45-9AB7-986F28116E73}" type="presOf" srcId="{E23F052F-299D-46BE-8230-14233B93848F}" destId="{DFA5E81E-2278-4015-AFF1-44ACBD7822DC}" srcOrd="0" destOrd="0" presId="urn:microsoft.com/office/officeart/2005/8/layout/hierarchy1"/>
    <dgm:cxn modelId="{D3D59C14-FEC6-4A96-BB9F-351C48B836AD}" type="presOf" srcId="{F9284528-EA9E-4D3F-B302-8BB77F5174EB}" destId="{386E4E56-791F-4790-8855-207E976DDA53}" srcOrd="0" destOrd="0" presId="urn:microsoft.com/office/officeart/2005/8/layout/hierarchy1"/>
    <dgm:cxn modelId="{649E7F38-F514-4CB7-8445-43737436A06E}" srcId="{5C9F78C6-B5B1-48E9-92DD-A61AC9459625}" destId="{8174C5A3-A160-4455-A2A6-5979C5178B59}" srcOrd="1" destOrd="0" parTransId="{4F56E471-4139-4963-900E-1FC3B0D7BE82}" sibTransId="{B049FFDA-4F4D-468F-A089-23CF2104D80A}"/>
    <dgm:cxn modelId="{B3548396-D717-4121-B4A6-92C6F3356874}" type="presOf" srcId="{74DD062E-F016-4131-B5FE-9D520D0A5D0D}" destId="{F5FF89B2-9FC0-4886-9DF7-C28AE515431B}" srcOrd="0" destOrd="0" presId="urn:microsoft.com/office/officeart/2005/8/layout/hierarchy1"/>
    <dgm:cxn modelId="{A565CE0B-2BEE-4ADA-9761-8D76C1678709}" type="presOf" srcId="{A81ED1D9-4D1E-41C4-BA82-3AB3E99F4F35}" destId="{96059EA3-3A80-43AD-8E9B-23A00E5747FF}" srcOrd="0" destOrd="0" presId="urn:microsoft.com/office/officeart/2005/8/layout/hierarchy1"/>
    <dgm:cxn modelId="{46F9CE80-A7D6-4323-A99B-4D3E2A4D05CA}" srcId="{CDEF94EC-7A98-4212-9BCB-37247988178F}" destId="{6DEC788A-63B2-42CA-BAB4-4B820AFB537C}" srcOrd="0" destOrd="0" parTransId="{E23F052F-299D-46BE-8230-14233B93848F}" sibTransId="{2757381D-1F72-450A-A9CF-13E129EE01B6}"/>
    <dgm:cxn modelId="{3E4B7A06-BD0D-4E76-BAAA-80E607F5F7AD}" type="presOf" srcId="{5C9F78C6-B5B1-48E9-92DD-A61AC9459625}" destId="{AE8C1C24-CF71-4999-A194-48182317BEDB}" srcOrd="0" destOrd="0" presId="urn:microsoft.com/office/officeart/2005/8/layout/hierarchy1"/>
    <dgm:cxn modelId="{F4CAA383-EB00-4F71-880F-980313D62DE5}" type="presOf" srcId="{CDEF94EC-7A98-4212-9BCB-37247988178F}" destId="{90F66F75-5D2C-4F1A-9416-1F9D817A6B24}" srcOrd="0" destOrd="0" presId="urn:microsoft.com/office/officeart/2005/8/layout/hierarchy1"/>
    <dgm:cxn modelId="{0F09FFCA-BC85-4B03-B392-ED49C2A9F726}" srcId="{D1D4F09B-F0B3-4EE5-ADC4-2516CABEE3B1}" destId="{CDEF94EC-7A98-4212-9BCB-37247988178F}" srcOrd="0" destOrd="0" parTransId="{B214B5B5-B7AC-4D8B-8403-9DCF6EE0A120}" sibTransId="{F1374C74-1EDF-4B9C-9B06-812B4C683F14}"/>
    <dgm:cxn modelId="{04C5BE90-B3F9-4967-B7E9-440D73C3BBB4}" type="presOf" srcId="{E4D6D1A7-055F-4370-964C-6A6BC3AF49A0}" destId="{E855BC71-7FBF-4AC2-A115-CAEA4ED44BA7}" srcOrd="0" destOrd="0" presId="urn:microsoft.com/office/officeart/2005/8/layout/hierarchy1"/>
    <dgm:cxn modelId="{782A0F6B-050A-446A-9CCC-3C6A03F915CB}" type="presOf" srcId="{AD0293A2-8FD0-4935-8BB2-8E9F86CB86DE}" destId="{DE9EDC45-CFA4-4FB0-B856-B90E477A4607}" srcOrd="0" destOrd="0" presId="urn:microsoft.com/office/officeart/2005/8/layout/hierarchy1"/>
    <dgm:cxn modelId="{3E6A37DF-94B1-4BC0-B7A3-796051CB3F18}" type="presOf" srcId="{F920C166-5FE9-4FAC-9246-138BF3F16A6E}" destId="{7BF5052A-1C9C-433C-977B-D20B3302B423}" srcOrd="0" destOrd="0" presId="urn:microsoft.com/office/officeart/2005/8/layout/hierarchy1"/>
    <dgm:cxn modelId="{9EFA7E5A-1B54-4392-8539-671012D147D2}" type="presOf" srcId="{DAC97A4C-3993-46AA-BDD6-AA08044B43C9}" destId="{C7B2463E-087F-4D3D-8C8B-B1B03CD16811}" srcOrd="0" destOrd="0" presId="urn:microsoft.com/office/officeart/2005/8/layout/hierarchy1"/>
    <dgm:cxn modelId="{7A1D46BD-6C70-4A42-A83C-955E7740B0E3}" srcId="{6DEC788A-63B2-42CA-BAB4-4B820AFB537C}" destId="{74DD062E-F016-4131-B5FE-9D520D0A5D0D}" srcOrd="0" destOrd="0" parTransId="{F9284528-EA9E-4D3F-B302-8BB77F5174EB}" sibTransId="{EFDC7F6B-15A0-47AF-97B2-612AAA647B82}"/>
    <dgm:cxn modelId="{84D81CA0-FE60-41D5-A87D-CC42F3325203}" srcId="{5C9F78C6-B5B1-48E9-92DD-A61AC9459625}" destId="{F920C166-5FE9-4FAC-9246-138BF3F16A6E}" srcOrd="0" destOrd="0" parTransId="{DAC97A4C-3993-46AA-BDD6-AA08044B43C9}" sibTransId="{B28422E4-8788-41C1-915C-7DFD9CABA728}"/>
    <dgm:cxn modelId="{912AE138-D89C-4D30-96B0-D2BD9E4718ED}" srcId="{CDEF94EC-7A98-4212-9BCB-37247988178F}" destId="{5C9F78C6-B5B1-48E9-92DD-A61AC9459625}" srcOrd="1" destOrd="0" parTransId="{A81ED1D9-4D1E-41C4-BA82-3AB3E99F4F35}" sibTransId="{676073C8-CCF8-49F4-9D49-AA4EB360F6AA}"/>
    <dgm:cxn modelId="{9EA869C7-6713-4034-ABAD-BD95811CD877}" type="presParOf" srcId="{C0D4556F-62BE-4E82-9964-EEEDE91D8A99}" destId="{7694D92B-8185-4969-9A39-0DE09EE237A5}" srcOrd="0" destOrd="0" presId="urn:microsoft.com/office/officeart/2005/8/layout/hierarchy1"/>
    <dgm:cxn modelId="{60E21A1A-537D-496C-B881-8A06C86ED992}" type="presParOf" srcId="{7694D92B-8185-4969-9A39-0DE09EE237A5}" destId="{ADF6BA20-B4CD-414E-8F4A-6A6FBD5F734B}" srcOrd="0" destOrd="0" presId="urn:microsoft.com/office/officeart/2005/8/layout/hierarchy1"/>
    <dgm:cxn modelId="{1D264794-9004-43CB-BFA1-321FA53A8F33}" type="presParOf" srcId="{ADF6BA20-B4CD-414E-8F4A-6A6FBD5F734B}" destId="{1902BEF0-4491-4A92-A296-A01241813F87}" srcOrd="0" destOrd="0" presId="urn:microsoft.com/office/officeart/2005/8/layout/hierarchy1"/>
    <dgm:cxn modelId="{E775E9D8-D671-4377-B7BE-5B436C9EAB2A}" type="presParOf" srcId="{ADF6BA20-B4CD-414E-8F4A-6A6FBD5F734B}" destId="{90F66F75-5D2C-4F1A-9416-1F9D817A6B24}" srcOrd="1" destOrd="0" presId="urn:microsoft.com/office/officeart/2005/8/layout/hierarchy1"/>
    <dgm:cxn modelId="{A14901FC-AF7E-443A-B2F9-598F8064903F}" type="presParOf" srcId="{7694D92B-8185-4969-9A39-0DE09EE237A5}" destId="{AC01F1A0-2689-47AE-B477-2E335DB65BC6}" srcOrd="1" destOrd="0" presId="urn:microsoft.com/office/officeart/2005/8/layout/hierarchy1"/>
    <dgm:cxn modelId="{B9929DC6-CBF4-4617-B84A-1B938ABB94D5}" type="presParOf" srcId="{AC01F1A0-2689-47AE-B477-2E335DB65BC6}" destId="{DFA5E81E-2278-4015-AFF1-44ACBD7822DC}" srcOrd="0" destOrd="0" presId="urn:microsoft.com/office/officeart/2005/8/layout/hierarchy1"/>
    <dgm:cxn modelId="{6FD80C13-6A2C-49F2-BEA6-1424E929C2DC}" type="presParOf" srcId="{AC01F1A0-2689-47AE-B477-2E335DB65BC6}" destId="{5E9C1F68-B9F5-47F4-BAC0-D06EC7E91B51}" srcOrd="1" destOrd="0" presId="urn:microsoft.com/office/officeart/2005/8/layout/hierarchy1"/>
    <dgm:cxn modelId="{2905645C-1810-45B9-A5E4-CF9C2C2C79F4}" type="presParOf" srcId="{5E9C1F68-B9F5-47F4-BAC0-D06EC7E91B51}" destId="{04C3BF67-3C8F-4FE9-900B-30EE2E6C0FD7}" srcOrd="0" destOrd="0" presId="urn:microsoft.com/office/officeart/2005/8/layout/hierarchy1"/>
    <dgm:cxn modelId="{3CA45DEE-96C2-424F-89D3-7E0075D58131}" type="presParOf" srcId="{04C3BF67-3C8F-4FE9-900B-30EE2E6C0FD7}" destId="{A4DD4A3D-F1B4-41A6-98A6-4320BCB67350}" srcOrd="0" destOrd="0" presId="urn:microsoft.com/office/officeart/2005/8/layout/hierarchy1"/>
    <dgm:cxn modelId="{5A910672-EB29-436A-B5D3-0D35CA32A664}" type="presParOf" srcId="{04C3BF67-3C8F-4FE9-900B-30EE2E6C0FD7}" destId="{CD1FD0E4-7AFE-4A15-A84B-B72448174E7D}" srcOrd="1" destOrd="0" presId="urn:microsoft.com/office/officeart/2005/8/layout/hierarchy1"/>
    <dgm:cxn modelId="{918560F2-6D6B-411A-997B-46F6818F7821}" type="presParOf" srcId="{5E9C1F68-B9F5-47F4-BAC0-D06EC7E91B51}" destId="{ECC6670F-683A-4F40-B786-2BB27D2223AA}" srcOrd="1" destOrd="0" presId="urn:microsoft.com/office/officeart/2005/8/layout/hierarchy1"/>
    <dgm:cxn modelId="{EA25B9A4-7D82-4A89-A3DC-C029B23837ED}" type="presParOf" srcId="{ECC6670F-683A-4F40-B786-2BB27D2223AA}" destId="{386E4E56-791F-4790-8855-207E976DDA53}" srcOrd="0" destOrd="0" presId="urn:microsoft.com/office/officeart/2005/8/layout/hierarchy1"/>
    <dgm:cxn modelId="{AB7D7622-8262-49DB-832C-564A0A4BBF9F}" type="presParOf" srcId="{ECC6670F-683A-4F40-B786-2BB27D2223AA}" destId="{DF2FE69E-A8D7-402A-886C-AAA03BEE5ED8}" srcOrd="1" destOrd="0" presId="urn:microsoft.com/office/officeart/2005/8/layout/hierarchy1"/>
    <dgm:cxn modelId="{8CF55644-E881-439C-A0A6-C07CEF461BBD}" type="presParOf" srcId="{DF2FE69E-A8D7-402A-886C-AAA03BEE5ED8}" destId="{45186C0F-609C-4E36-B510-FFD8ADDB1E82}" srcOrd="0" destOrd="0" presId="urn:microsoft.com/office/officeart/2005/8/layout/hierarchy1"/>
    <dgm:cxn modelId="{3B5DCE01-4A9E-4EB0-B6A0-43C861C1D786}" type="presParOf" srcId="{45186C0F-609C-4E36-B510-FFD8ADDB1E82}" destId="{EC5AD1A0-1D62-45E4-A372-DF799AD77A0B}" srcOrd="0" destOrd="0" presId="urn:microsoft.com/office/officeart/2005/8/layout/hierarchy1"/>
    <dgm:cxn modelId="{C4A1462B-2C8D-4D5B-B303-757FC2B0E3E4}" type="presParOf" srcId="{45186C0F-609C-4E36-B510-FFD8ADDB1E82}" destId="{F5FF89B2-9FC0-4886-9DF7-C28AE515431B}" srcOrd="1" destOrd="0" presId="urn:microsoft.com/office/officeart/2005/8/layout/hierarchy1"/>
    <dgm:cxn modelId="{9E8ABEB9-E803-41D7-8D11-7375EB881691}" type="presParOf" srcId="{DF2FE69E-A8D7-402A-886C-AAA03BEE5ED8}" destId="{AA32CAD3-3772-4AF5-9635-5679B125B07F}" srcOrd="1" destOrd="0" presId="urn:microsoft.com/office/officeart/2005/8/layout/hierarchy1"/>
    <dgm:cxn modelId="{64435A66-053A-488A-817A-162AFAF7EF83}" type="presParOf" srcId="{ECC6670F-683A-4F40-B786-2BB27D2223AA}" destId="{DE9EDC45-CFA4-4FB0-B856-B90E477A4607}" srcOrd="2" destOrd="0" presId="urn:microsoft.com/office/officeart/2005/8/layout/hierarchy1"/>
    <dgm:cxn modelId="{F5914763-93A5-4926-9A13-41E32B5F18D1}" type="presParOf" srcId="{ECC6670F-683A-4F40-B786-2BB27D2223AA}" destId="{798D4FB6-FA87-4E27-8638-3DBB596CEA2B}" srcOrd="3" destOrd="0" presId="urn:microsoft.com/office/officeart/2005/8/layout/hierarchy1"/>
    <dgm:cxn modelId="{B33F43BB-F84B-4FF1-93FC-31F91BB13FEC}" type="presParOf" srcId="{798D4FB6-FA87-4E27-8638-3DBB596CEA2B}" destId="{582E7ED8-C990-46FA-BD97-A30F0E381DDD}" srcOrd="0" destOrd="0" presId="urn:microsoft.com/office/officeart/2005/8/layout/hierarchy1"/>
    <dgm:cxn modelId="{84EBBCBA-D1C0-4732-BA72-3C14BFE98A92}" type="presParOf" srcId="{582E7ED8-C990-46FA-BD97-A30F0E381DDD}" destId="{E605943D-808C-4191-A160-9DC29E03CBD6}" srcOrd="0" destOrd="0" presId="urn:microsoft.com/office/officeart/2005/8/layout/hierarchy1"/>
    <dgm:cxn modelId="{9BF2D778-3956-444D-B432-F3D3346E1E18}" type="presParOf" srcId="{582E7ED8-C990-46FA-BD97-A30F0E381DDD}" destId="{E855BC71-7FBF-4AC2-A115-CAEA4ED44BA7}" srcOrd="1" destOrd="0" presId="urn:microsoft.com/office/officeart/2005/8/layout/hierarchy1"/>
    <dgm:cxn modelId="{84D55DED-5EB3-4BCB-9A7A-8097A370461E}" type="presParOf" srcId="{798D4FB6-FA87-4E27-8638-3DBB596CEA2B}" destId="{DDCA719F-98A5-4813-BB27-0F44D40BFA1F}" srcOrd="1" destOrd="0" presId="urn:microsoft.com/office/officeart/2005/8/layout/hierarchy1"/>
    <dgm:cxn modelId="{C73D5D38-E209-4322-9A9C-1DC9DB47450B}" type="presParOf" srcId="{AC01F1A0-2689-47AE-B477-2E335DB65BC6}" destId="{96059EA3-3A80-43AD-8E9B-23A00E5747FF}" srcOrd="2" destOrd="0" presId="urn:microsoft.com/office/officeart/2005/8/layout/hierarchy1"/>
    <dgm:cxn modelId="{F7552613-D1CD-42C1-8ED1-F6E2638154FA}" type="presParOf" srcId="{AC01F1A0-2689-47AE-B477-2E335DB65BC6}" destId="{A1D346C1-3874-4366-BAAF-554D626D0306}" srcOrd="3" destOrd="0" presId="urn:microsoft.com/office/officeart/2005/8/layout/hierarchy1"/>
    <dgm:cxn modelId="{443DE9DA-C089-4E01-9756-F17C248A1403}" type="presParOf" srcId="{A1D346C1-3874-4366-BAAF-554D626D0306}" destId="{D85773BF-E718-4D05-86F4-809E8458E274}" srcOrd="0" destOrd="0" presId="urn:microsoft.com/office/officeart/2005/8/layout/hierarchy1"/>
    <dgm:cxn modelId="{ABCC5865-F150-45D0-B559-AD5747901E50}" type="presParOf" srcId="{D85773BF-E718-4D05-86F4-809E8458E274}" destId="{A451257C-31D9-4044-B621-62C1B557DD25}" srcOrd="0" destOrd="0" presId="urn:microsoft.com/office/officeart/2005/8/layout/hierarchy1"/>
    <dgm:cxn modelId="{1BD1790B-4111-489C-8B46-8AF3182130AA}" type="presParOf" srcId="{D85773BF-E718-4D05-86F4-809E8458E274}" destId="{AE8C1C24-CF71-4999-A194-48182317BEDB}" srcOrd="1" destOrd="0" presId="urn:microsoft.com/office/officeart/2005/8/layout/hierarchy1"/>
    <dgm:cxn modelId="{44334534-E733-40D0-B827-71DD665B1364}" type="presParOf" srcId="{A1D346C1-3874-4366-BAAF-554D626D0306}" destId="{6FF78EFA-2788-4B3D-A653-F7E67A29D892}" srcOrd="1" destOrd="0" presId="urn:microsoft.com/office/officeart/2005/8/layout/hierarchy1"/>
    <dgm:cxn modelId="{590BFA91-4453-48D7-AC46-EC604090F9BC}" type="presParOf" srcId="{6FF78EFA-2788-4B3D-A653-F7E67A29D892}" destId="{C7B2463E-087F-4D3D-8C8B-B1B03CD16811}" srcOrd="0" destOrd="0" presId="urn:microsoft.com/office/officeart/2005/8/layout/hierarchy1"/>
    <dgm:cxn modelId="{7D3FD193-F4C9-4FA1-ACCF-DB2B7892D99E}" type="presParOf" srcId="{6FF78EFA-2788-4B3D-A653-F7E67A29D892}" destId="{C20A8DBD-2824-4A5F-AC01-14E1151E98FB}" srcOrd="1" destOrd="0" presId="urn:microsoft.com/office/officeart/2005/8/layout/hierarchy1"/>
    <dgm:cxn modelId="{11A7597B-500E-40C4-A2EA-8A759AD6AB02}" type="presParOf" srcId="{C20A8DBD-2824-4A5F-AC01-14E1151E98FB}" destId="{0BEBA9BB-236B-4004-AE21-98BB2BBCFBDF}" srcOrd="0" destOrd="0" presId="urn:microsoft.com/office/officeart/2005/8/layout/hierarchy1"/>
    <dgm:cxn modelId="{E32BA80A-A43F-4362-91FE-876A3A8E6353}" type="presParOf" srcId="{0BEBA9BB-236B-4004-AE21-98BB2BBCFBDF}" destId="{B0A4E5D2-7514-447C-B609-AB4F16C42EAB}" srcOrd="0" destOrd="0" presId="urn:microsoft.com/office/officeart/2005/8/layout/hierarchy1"/>
    <dgm:cxn modelId="{84D696B3-1899-4B6D-8104-9DFCC067DD16}" type="presParOf" srcId="{0BEBA9BB-236B-4004-AE21-98BB2BBCFBDF}" destId="{7BF5052A-1C9C-433C-977B-D20B3302B423}" srcOrd="1" destOrd="0" presId="urn:microsoft.com/office/officeart/2005/8/layout/hierarchy1"/>
    <dgm:cxn modelId="{3CFD0B45-F3D2-4AAF-9DE5-62C0D961C389}" type="presParOf" srcId="{C20A8DBD-2824-4A5F-AC01-14E1151E98FB}" destId="{B9F53640-F9C9-4EB1-871C-82A01E6888C4}" srcOrd="1" destOrd="0" presId="urn:microsoft.com/office/officeart/2005/8/layout/hierarchy1"/>
    <dgm:cxn modelId="{4B26CF06-906A-4AFF-8360-77139448D7B9}" type="presParOf" srcId="{6FF78EFA-2788-4B3D-A653-F7E67A29D892}" destId="{BE9C3E4E-3C73-473D-8592-D4EE6CB9335A}" srcOrd="2" destOrd="0" presId="urn:microsoft.com/office/officeart/2005/8/layout/hierarchy1"/>
    <dgm:cxn modelId="{867FDC3A-253B-4E93-868A-4F149FBB0DD7}" type="presParOf" srcId="{6FF78EFA-2788-4B3D-A653-F7E67A29D892}" destId="{E9139FBB-0B5A-45FD-AF7B-902207C29487}" srcOrd="3" destOrd="0" presId="urn:microsoft.com/office/officeart/2005/8/layout/hierarchy1"/>
    <dgm:cxn modelId="{F6C4B55B-4986-4C6E-807A-860E8B650343}" type="presParOf" srcId="{E9139FBB-0B5A-45FD-AF7B-902207C29487}" destId="{9CABCB38-C714-44FE-8F8C-629A0D3FAE84}" srcOrd="0" destOrd="0" presId="urn:microsoft.com/office/officeart/2005/8/layout/hierarchy1"/>
    <dgm:cxn modelId="{74DF1D19-8279-456E-A24D-278E6F5CDDDD}" type="presParOf" srcId="{9CABCB38-C714-44FE-8F8C-629A0D3FAE84}" destId="{634812D4-A468-4A37-9918-1200401DF2A4}" srcOrd="0" destOrd="0" presId="urn:microsoft.com/office/officeart/2005/8/layout/hierarchy1"/>
    <dgm:cxn modelId="{56536544-C830-463F-B8F7-9C483C8F374C}" type="presParOf" srcId="{9CABCB38-C714-44FE-8F8C-629A0D3FAE84}" destId="{9D338FB8-A75C-40F0-9B89-4291638BB6B6}" srcOrd="1" destOrd="0" presId="urn:microsoft.com/office/officeart/2005/8/layout/hierarchy1"/>
    <dgm:cxn modelId="{54D8F4E0-CFB5-4D5B-AF0E-337C04A557E8}" type="presParOf" srcId="{E9139FBB-0B5A-45FD-AF7B-902207C29487}" destId="{C8FC7951-731A-4121-87A7-8C811C07BC9C}"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4868F7FC-5D4C-4535-992A-F44D5B0EEF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36ECC36-8BBB-49B2-BC5D-B0D6DA963801}">
      <dgm:prSet phldrT="[Text]"/>
      <dgm:spPr/>
      <dgm:t>
        <a:bodyPr/>
        <a:lstStyle/>
        <a:p>
          <a:r>
            <a:rPr lang="en-US"/>
            <a:t>Time</a:t>
          </a:r>
        </a:p>
      </dgm:t>
    </dgm:pt>
    <dgm:pt modelId="{A822B4F8-ADC9-41C5-974E-CBDD12F80CD4}" type="parTrans" cxnId="{1546AA57-0C1C-4758-A72C-D25A4747E346}">
      <dgm:prSet/>
      <dgm:spPr/>
      <dgm:t>
        <a:bodyPr/>
        <a:lstStyle/>
        <a:p>
          <a:endParaRPr lang="en-US"/>
        </a:p>
      </dgm:t>
    </dgm:pt>
    <dgm:pt modelId="{D36B5C5D-A4E5-4A9D-B185-104039F8B126}" type="sibTrans" cxnId="{1546AA57-0C1C-4758-A72C-D25A4747E346}">
      <dgm:prSet/>
      <dgm:spPr/>
      <dgm:t>
        <a:bodyPr/>
        <a:lstStyle/>
        <a:p>
          <a:endParaRPr lang="en-US"/>
        </a:p>
      </dgm:t>
    </dgm:pt>
    <dgm:pt modelId="{D1ED10A4-396D-44A4-85F0-94C8C6BF1EF0}">
      <dgm:prSet phldrT="[Text]"/>
      <dgm:spPr/>
      <dgm:t>
        <a:bodyPr/>
        <a:lstStyle/>
        <a:p>
          <a:r>
            <a:rPr lang="en-US"/>
            <a:t>Permanent working capital </a:t>
          </a:r>
        </a:p>
      </dgm:t>
    </dgm:pt>
    <dgm:pt modelId="{7DE50F57-66BB-48A4-84EB-92F1C9216F18}" type="parTrans" cxnId="{CC891805-4BAC-47FE-86B4-303ED19F6DDD}">
      <dgm:prSet/>
      <dgm:spPr/>
      <dgm:t>
        <a:bodyPr/>
        <a:lstStyle/>
        <a:p>
          <a:endParaRPr lang="en-US"/>
        </a:p>
      </dgm:t>
    </dgm:pt>
    <dgm:pt modelId="{691971BD-6894-4137-A0A5-31AA089F5EB3}" type="sibTrans" cxnId="{CC891805-4BAC-47FE-86B4-303ED19F6DDD}">
      <dgm:prSet/>
      <dgm:spPr/>
      <dgm:t>
        <a:bodyPr/>
        <a:lstStyle/>
        <a:p>
          <a:endParaRPr lang="en-US"/>
        </a:p>
      </dgm:t>
    </dgm:pt>
    <dgm:pt modelId="{08C3483A-83C6-48F5-9956-34F4C38B57AF}">
      <dgm:prSet phldrT="[Text]"/>
      <dgm:spPr/>
      <dgm:t>
        <a:bodyPr/>
        <a:lstStyle/>
        <a:p>
          <a:r>
            <a:rPr lang="en-US"/>
            <a:t>Regular</a:t>
          </a:r>
        </a:p>
      </dgm:t>
    </dgm:pt>
    <dgm:pt modelId="{20176E9E-87FF-4431-85A8-A8D31A95F1AE}" type="parTrans" cxnId="{16F63CEA-1BB0-4101-841A-F662213D8375}">
      <dgm:prSet/>
      <dgm:spPr/>
      <dgm:t>
        <a:bodyPr/>
        <a:lstStyle/>
        <a:p>
          <a:endParaRPr lang="en-US"/>
        </a:p>
      </dgm:t>
    </dgm:pt>
    <dgm:pt modelId="{CE36C581-2383-468C-BF45-BCF131D46A72}" type="sibTrans" cxnId="{16F63CEA-1BB0-4101-841A-F662213D8375}">
      <dgm:prSet/>
      <dgm:spPr/>
      <dgm:t>
        <a:bodyPr/>
        <a:lstStyle/>
        <a:p>
          <a:endParaRPr lang="en-US"/>
        </a:p>
      </dgm:t>
    </dgm:pt>
    <dgm:pt modelId="{D34E00F5-4529-4F83-B600-FE13C7ED68A5}">
      <dgm:prSet phldrT="[Text]"/>
      <dgm:spPr/>
      <dgm:t>
        <a:bodyPr/>
        <a:lstStyle/>
        <a:p>
          <a:r>
            <a:rPr lang="en-US"/>
            <a:t>Reserve</a:t>
          </a:r>
        </a:p>
      </dgm:t>
    </dgm:pt>
    <dgm:pt modelId="{CCEA4D30-0516-4317-8D0F-A3A36F292396}" type="parTrans" cxnId="{26FC9301-F944-444F-BEA6-4F85F520E003}">
      <dgm:prSet/>
      <dgm:spPr/>
      <dgm:t>
        <a:bodyPr/>
        <a:lstStyle/>
        <a:p>
          <a:endParaRPr lang="en-US"/>
        </a:p>
      </dgm:t>
    </dgm:pt>
    <dgm:pt modelId="{45105D3D-E258-43D1-80E9-778B1A86B1FD}" type="sibTrans" cxnId="{26FC9301-F944-444F-BEA6-4F85F520E003}">
      <dgm:prSet/>
      <dgm:spPr/>
      <dgm:t>
        <a:bodyPr/>
        <a:lstStyle/>
        <a:p>
          <a:endParaRPr lang="en-US"/>
        </a:p>
      </dgm:t>
    </dgm:pt>
    <dgm:pt modelId="{10FF45B6-6FB9-41E6-9617-ACF9CEBEABD2}">
      <dgm:prSet phldrT="[Text]"/>
      <dgm:spPr/>
      <dgm:t>
        <a:bodyPr/>
        <a:lstStyle/>
        <a:p>
          <a:r>
            <a:rPr lang="en-US"/>
            <a:t>Temporary working Capital</a:t>
          </a:r>
        </a:p>
      </dgm:t>
    </dgm:pt>
    <dgm:pt modelId="{E451DE6E-17A6-4645-81F2-C4D4875E51D8}" type="parTrans" cxnId="{786C777C-7FD9-40ED-A10A-8C189BBA9EFA}">
      <dgm:prSet/>
      <dgm:spPr/>
      <dgm:t>
        <a:bodyPr/>
        <a:lstStyle/>
        <a:p>
          <a:endParaRPr lang="en-US"/>
        </a:p>
      </dgm:t>
    </dgm:pt>
    <dgm:pt modelId="{59CA4088-C969-4D61-8756-0406F4521372}" type="sibTrans" cxnId="{786C777C-7FD9-40ED-A10A-8C189BBA9EFA}">
      <dgm:prSet/>
      <dgm:spPr/>
      <dgm:t>
        <a:bodyPr/>
        <a:lstStyle/>
        <a:p>
          <a:endParaRPr lang="en-US"/>
        </a:p>
      </dgm:t>
    </dgm:pt>
    <dgm:pt modelId="{8DE35AA1-1FCF-4314-B3AE-02C95358F589}">
      <dgm:prSet phldrT="[Text]"/>
      <dgm:spPr/>
      <dgm:t>
        <a:bodyPr/>
        <a:lstStyle/>
        <a:p>
          <a:r>
            <a:rPr lang="en-US"/>
            <a:t>Seasonal</a:t>
          </a:r>
        </a:p>
      </dgm:t>
    </dgm:pt>
    <dgm:pt modelId="{2717F9E6-8E82-4A94-8522-D169F55D1D49}" type="parTrans" cxnId="{FE96DDD6-C37A-497E-8207-FC4679ECBC98}">
      <dgm:prSet/>
      <dgm:spPr/>
      <dgm:t>
        <a:bodyPr/>
        <a:lstStyle/>
        <a:p>
          <a:endParaRPr lang="en-US"/>
        </a:p>
      </dgm:t>
    </dgm:pt>
    <dgm:pt modelId="{669607DF-14BA-4E84-AE5E-96D0F0565EB6}" type="sibTrans" cxnId="{FE96DDD6-C37A-497E-8207-FC4679ECBC98}">
      <dgm:prSet/>
      <dgm:spPr/>
      <dgm:t>
        <a:bodyPr/>
        <a:lstStyle/>
        <a:p>
          <a:endParaRPr lang="en-US"/>
        </a:p>
      </dgm:t>
    </dgm:pt>
    <dgm:pt modelId="{9B3181F1-50E1-4E1B-9D7C-0FFECF70A3A7}">
      <dgm:prSet/>
      <dgm:spPr/>
      <dgm:t>
        <a:bodyPr/>
        <a:lstStyle/>
        <a:p>
          <a:r>
            <a:rPr lang="en-US"/>
            <a:t>Special</a:t>
          </a:r>
        </a:p>
      </dgm:t>
    </dgm:pt>
    <dgm:pt modelId="{3EF76EA6-EDF6-4B6F-9216-F2F04A59642D}" type="parTrans" cxnId="{703FFC0A-050A-491F-B6AE-B945C5211821}">
      <dgm:prSet/>
      <dgm:spPr/>
      <dgm:t>
        <a:bodyPr/>
        <a:lstStyle/>
        <a:p>
          <a:endParaRPr lang="en-US"/>
        </a:p>
      </dgm:t>
    </dgm:pt>
    <dgm:pt modelId="{8EEA3556-64A2-4DBA-B9F4-5AB6DB435BEB}" type="sibTrans" cxnId="{703FFC0A-050A-491F-B6AE-B945C5211821}">
      <dgm:prSet/>
      <dgm:spPr/>
      <dgm:t>
        <a:bodyPr/>
        <a:lstStyle/>
        <a:p>
          <a:endParaRPr lang="en-US"/>
        </a:p>
      </dgm:t>
    </dgm:pt>
    <dgm:pt modelId="{4440E151-C75B-41AA-871F-163B526DD602}" type="pres">
      <dgm:prSet presAssocID="{4868F7FC-5D4C-4535-992A-F44D5B0EEF0F}" presName="hierChild1" presStyleCnt="0">
        <dgm:presLayoutVars>
          <dgm:chPref val="1"/>
          <dgm:dir/>
          <dgm:animOne val="branch"/>
          <dgm:animLvl val="lvl"/>
          <dgm:resizeHandles/>
        </dgm:presLayoutVars>
      </dgm:prSet>
      <dgm:spPr/>
      <dgm:t>
        <a:bodyPr/>
        <a:lstStyle/>
        <a:p>
          <a:endParaRPr lang="en-US"/>
        </a:p>
      </dgm:t>
    </dgm:pt>
    <dgm:pt modelId="{7E656C84-0CE1-48FB-88CD-5C4EC0AF0DA0}" type="pres">
      <dgm:prSet presAssocID="{136ECC36-8BBB-49B2-BC5D-B0D6DA963801}" presName="hierRoot1" presStyleCnt="0"/>
      <dgm:spPr/>
    </dgm:pt>
    <dgm:pt modelId="{33B7E60C-9A83-47A0-81E7-25252AF5B5F9}" type="pres">
      <dgm:prSet presAssocID="{136ECC36-8BBB-49B2-BC5D-B0D6DA963801}" presName="composite" presStyleCnt="0"/>
      <dgm:spPr/>
    </dgm:pt>
    <dgm:pt modelId="{F43EA96D-DCF4-44AC-AB8B-29AF589D83C2}" type="pres">
      <dgm:prSet presAssocID="{136ECC36-8BBB-49B2-BC5D-B0D6DA963801}" presName="background" presStyleLbl="node0" presStyleIdx="0" presStyleCnt="1"/>
      <dgm:spPr/>
    </dgm:pt>
    <dgm:pt modelId="{315D4E54-C9DF-4B97-A2C7-5ED56B21A65B}" type="pres">
      <dgm:prSet presAssocID="{136ECC36-8BBB-49B2-BC5D-B0D6DA963801}" presName="text" presStyleLbl="fgAcc0" presStyleIdx="0" presStyleCnt="1">
        <dgm:presLayoutVars>
          <dgm:chPref val="3"/>
        </dgm:presLayoutVars>
      </dgm:prSet>
      <dgm:spPr/>
      <dgm:t>
        <a:bodyPr/>
        <a:lstStyle/>
        <a:p>
          <a:endParaRPr lang="en-US"/>
        </a:p>
      </dgm:t>
    </dgm:pt>
    <dgm:pt modelId="{5CF13A98-8FFC-4267-8519-84F6A8C46FAD}" type="pres">
      <dgm:prSet presAssocID="{136ECC36-8BBB-49B2-BC5D-B0D6DA963801}" presName="hierChild2" presStyleCnt="0"/>
      <dgm:spPr/>
    </dgm:pt>
    <dgm:pt modelId="{4F2DC707-F83D-4FBD-9D87-9310A36E00B4}" type="pres">
      <dgm:prSet presAssocID="{7DE50F57-66BB-48A4-84EB-92F1C9216F18}" presName="Name10" presStyleLbl="parChTrans1D2" presStyleIdx="0" presStyleCnt="2"/>
      <dgm:spPr/>
      <dgm:t>
        <a:bodyPr/>
        <a:lstStyle/>
        <a:p>
          <a:endParaRPr lang="en-US"/>
        </a:p>
      </dgm:t>
    </dgm:pt>
    <dgm:pt modelId="{8DB13FAA-05AC-42FB-BD9E-F5C7589A3F19}" type="pres">
      <dgm:prSet presAssocID="{D1ED10A4-396D-44A4-85F0-94C8C6BF1EF0}" presName="hierRoot2" presStyleCnt="0"/>
      <dgm:spPr/>
    </dgm:pt>
    <dgm:pt modelId="{F2D2D071-F128-409B-BEEA-A1BEE41F2CB5}" type="pres">
      <dgm:prSet presAssocID="{D1ED10A4-396D-44A4-85F0-94C8C6BF1EF0}" presName="composite2" presStyleCnt="0"/>
      <dgm:spPr/>
    </dgm:pt>
    <dgm:pt modelId="{3F3F7D0F-79CE-4500-B007-8FFB81BF89BF}" type="pres">
      <dgm:prSet presAssocID="{D1ED10A4-396D-44A4-85F0-94C8C6BF1EF0}" presName="background2" presStyleLbl="node2" presStyleIdx="0" presStyleCnt="2"/>
      <dgm:spPr/>
    </dgm:pt>
    <dgm:pt modelId="{407B7FA9-D502-4E54-A3DD-5BD8D0F43367}" type="pres">
      <dgm:prSet presAssocID="{D1ED10A4-396D-44A4-85F0-94C8C6BF1EF0}" presName="text2" presStyleLbl="fgAcc2" presStyleIdx="0" presStyleCnt="2">
        <dgm:presLayoutVars>
          <dgm:chPref val="3"/>
        </dgm:presLayoutVars>
      </dgm:prSet>
      <dgm:spPr/>
      <dgm:t>
        <a:bodyPr/>
        <a:lstStyle/>
        <a:p>
          <a:endParaRPr lang="en-US"/>
        </a:p>
      </dgm:t>
    </dgm:pt>
    <dgm:pt modelId="{9EBE028C-B2A7-460D-917E-46D867388DD4}" type="pres">
      <dgm:prSet presAssocID="{D1ED10A4-396D-44A4-85F0-94C8C6BF1EF0}" presName="hierChild3" presStyleCnt="0"/>
      <dgm:spPr/>
    </dgm:pt>
    <dgm:pt modelId="{992934BD-ABB5-4207-8F3D-305CCC6B4108}" type="pres">
      <dgm:prSet presAssocID="{20176E9E-87FF-4431-85A8-A8D31A95F1AE}" presName="Name17" presStyleLbl="parChTrans1D3" presStyleIdx="0" presStyleCnt="4"/>
      <dgm:spPr/>
      <dgm:t>
        <a:bodyPr/>
        <a:lstStyle/>
        <a:p>
          <a:endParaRPr lang="en-US"/>
        </a:p>
      </dgm:t>
    </dgm:pt>
    <dgm:pt modelId="{176DC21F-56D9-44E8-94CC-58630A93AB33}" type="pres">
      <dgm:prSet presAssocID="{08C3483A-83C6-48F5-9956-34F4C38B57AF}" presName="hierRoot3" presStyleCnt="0"/>
      <dgm:spPr/>
    </dgm:pt>
    <dgm:pt modelId="{2F8F1FFA-36CD-4932-B4E3-B37EF1130D9D}" type="pres">
      <dgm:prSet presAssocID="{08C3483A-83C6-48F5-9956-34F4C38B57AF}" presName="composite3" presStyleCnt="0"/>
      <dgm:spPr/>
    </dgm:pt>
    <dgm:pt modelId="{C2523AAC-CB2C-46A1-9AE3-36577F60B19C}" type="pres">
      <dgm:prSet presAssocID="{08C3483A-83C6-48F5-9956-34F4C38B57AF}" presName="background3" presStyleLbl="node3" presStyleIdx="0" presStyleCnt="4"/>
      <dgm:spPr/>
    </dgm:pt>
    <dgm:pt modelId="{B5B1B716-6714-42D0-8938-3EBEEC420769}" type="pres">
      <dgm:prSet presAssocID="{08C3483A-83C6-48F5-9956-34F4C38B57AF}" presName="text3" presStyleLbl="fgAcc3" presStyleIdx="0" presStyleCnt="4">
        <dgm:presLayoutVars>
          <dgm:chPref val="3"/>
        </dgm:presLayoutVars>
      </dgm:prSet>
      <dgm:spPr/>
      <dgm:t>
        <a:bodyPr/>
        <a:lstStyle/>
        <a:p>
          <a:endParaRPr lang="en-US"/>
        </a:p>
      </dgm:t>
    </dgm:pt>
    <dgm:pt modelId="{CF0CE358-2A59-4CDF-A1A8-34FCE7521D69}" type="pres">
      <dgm:prSet presAssocID="{08C3483A-83C6-48F5-9956-34F4C38B57AF}" presName="hierChild4" presStyleCnt="0"/>
      <dgm:spPr/>
    </dgm:pt>
    <dgm:pt modelId="{FBA78E24-1639-4C91-ADCC-0E44DBFE76E5}" type="pres">
      <dgm:prSet presAssocID="{CCEA4D30-0516-4317-8D0F-A3A36F292396}" presName="Name17" presStyleLbl="parChTrans1D3" presStyleIdx="1" presStyleCnt="4"/>
      <dgm:spPr/>
      <dgm:t>
        <a:bodyPr/>
        <a:lstStyle/>
        <a:p>
          <a:endParaRPr lang="en-US"/>
        </a:p>
      </dgm:t>
    </dgm:pt>
    <dgm:pt modelId="{D3BFDD6C-0E5A-4E62-BA98-7744AF853605}" type="pres">
      <dgm:prSet presAssocID="{D34E00F5-4529-4F83-B600-FE13C7ED68A5}" presName="hierRoot3" presStyleCnt="0"/>
      <dgm:spPr/>
    </dgm:pt>
    <dgm:pt modelId="{D6C6466B-B891-462E-BF60-C7DB9B01F87C}" type="pres">
      <dgm:prSet presAssocID="{D34E00F5-4529-4F83-B600-FE13C7ED68A5}" presName="composite3" presStyleCnt="0"/>
      <dgm:spPr/>
    </dgm:pt>
    <dgm:pt modelId="{8905AE3E-A441-4F2F-BD2E-29977EDED242}" type="pres">
      <dgm:prSet presAssocID="{D34E00F5-4529-4F83-B600-FE13C7ED68A5}" presName="background3" presStyleLbl="node3" presStyleIdx="1" presStyleCnt="4"/>
      <dgm:spPr/>
    </dgm:pt>
    <dgm:pt modelId="{DA5CDD08-E344-4198-9B93-A7D0EDEE0AF5}" type="pres">
      <dgm:prSet presAssocID="{D34E00F5-4529-4F83-B600-FE13C7ED68A5}" presName="text3" presStyleLbl="fgAcc3" presStyleIdx="1" presStyleCnt="4">
        <dgm:presLayoutVars>
          <dgm:chPref val="3"/>
        </dgm:presLayoutVars>
      </dgm:prSet>
      <dgm:spPr/>
      <dgm:t>
        <a:bodyPr/>
        <a:lstStyle/>
        <a:p>
          <a:endParaRPr lang="en-US"/>
        </a:p>
      </dgm:t>
    </dgm:pt>
    <dgm:pt modelId="{74FC9B54-3635-4949-A765-1EFA6420C266}" type="pres">
      <dgm:prSet presAssocID="{D34E00F5-4529-4F83-B600-FE13C7ED68A5}" presName="hierChild4" presStyleCnt="0"/>
      <dgm:spPr/>
    </dgm:pt>
    <dgm:pt modelId="{BFAD72FE-22CB-4033-8952-B078D16B7823}" type="pres">
      <dgm:prSet presAssocID="{E451DE6E-17A6-4645-81F2-C4D4875E51D8}" presName="Name10" presStyleLbl="parChTrans1D2" presStyleIdx="1" presStyleCnt="2"/>
      <dgm:spPr/>
      <dgm:t>
        <a:bodyPr/>
        <a:lstStyle/>
        <a:p>
          <a:endParaRPr lang="en-US"/>
        </a:p>
      </dgm:t>
    </dgm:pt>
    <dgm:pt modelId="{0825B36D-3225-42C4-8E68-BE6A1787E33F}" type="pres">
      <dgm:prSet presAssocID="{10FF45B6-6FB9-41E6-9617-ACF9CEBEABD2}" presName="hierRoot2" presStyleCnt="0"/>
      <dgm:spPr/>
    </dgm:pt>
    <dgm:pt modelId="{D4AF10D0-AB88-4C13-BBA4-156AEA8C17EF}" type="pres">
      <dgm:prSet presAssocID="{10FF45B6-6FB9-41E6-9617-ACF9CEBEABD2}" presName="composite2" presStyleCnt="0"/>
      <dgm:spPr/>
    </dgm:pt>
    <dgm:pt modelId="{71601146-B8C3-4171-B11C-88B8DDC682B9}" type="pres">
      <dgm:prSet presAssocID="{10FF45B6-6FB9-41E6-9617-ACF9CEBEABD2}" presName="background2" presStyleLbl="node2" presStyleIdx="1" presStyleCnt="2"/>
      <dgm:spPr/>
    </dgm:pt>
    <dgm:pt modelId="{C7577C81-8C7B-4856-B4BC-3D9B60571FDF}" type="pres">
      <dgm:prSet presAssocID="{10FF45B6-6FB9-41E6-9617-ACF9CEBEABD2}" presName="text2" presStyleLbl="fgAcc2" presStyleIdx="1" presStyleCnt="2">
        <dgm:presLayoutVars>
          <dgm:chPref val="3"/>
        </dgm:presLayoutVars>
      </dgm:prSet>
      <dgm:spPr/>
      <dgm:t>
        <a:bodyPr/>
        <a:lstStyle/>
        <a:p>
          <a:endParaRPr lang="en-US"/>
        </a:p>
      </dgm:t>
    </dgm:pt>
    <dgm:pt modelId="{E66FA56F-32F3-472F-908E-25419397F8A4}" type="pres">
      <dgm:prSet presAssocID="{10FF45B6-6FB9-41E6-9617-ACF9CEBEABD2}" presName="hierChild3" presStyleCnt="0"/>
      <dgm:spPr/>
    </dgm:pt>
    <dgm:pt modelId="{96FABC9B-D838-4233-A725-8FEAA9502EC1}" type="pres">
      <dgm:prSet presAssocID="{2717F9E6-8E82-4A94-8522-D169F55D1D49}" presName="Name17" presStyleLbl="parChTrans1D3" presStyleIdx="2" presStyleCnt="4"/>
      <dgm:spPr/>
      <dgm:t>
        <a:bodyPr/>
        <a:lstStyle/>
        <a:p>
          <a:endParaRPr lang="en-US"/>
        </a:p>
      </dgm:t>
    </dgm:pt>
    <dgm:pt modelId="{CD7F47C6-5A59-4F2C-B8DC-52205BA9B0B2}" type="pres">
      <dgm:prSet presAssocID="{8DE35AA1-1FCF-4314-B3AE-02C95358F589}" presName="hierRoot3" presStyleCnt="0"/>
      <dgm:spPr/>
    </dgm:pt>
    <dgm:pt modelId="{E8B6B964-A6D0-435A-9C8D-8DFF31B2A031}" type="pres">
      <dgm:prSet presAssocID="{8DE35AA1-1FCF-4314-B3AE-02C95358F589}" presName="composite3" presStyleCnt="0"/>
      <dgm:spPr/>
    </dgm:pt>
    <dgm:pt modelId="{9560F8EE-44E0-4E36-9668-2275B00350E8}" type="pres">
      <dgm:prSet presAssocID="{8DE35AA1-1FCF-4314-B3AE-02C95358F589}" presName="background3" presStyleLbl="node3" presStyleIdx="2" presStyleCnt="4"/>
      <dgm:spPr/>
    </dgm:pt>
    <dgm:pt modelId="{2EFC4262-355A-42A7-B5A1-83488617A92F}" type="pres">
      <dgm:prSet presAssocID="{8DE35AA1-1FCF-4314-B3AE-02C95358F589}" presName="text3" presStyleLbl="fgAcc3" presStyleIdx="2" presStyleCnt="4">
        <dgm:presLayoutVars>
          <dgm:chPref val="3"/>
        </dgm:presLayoutVars>
      </dgm:prSet>
      <dgm:spPr/>
      <dgm:t>
        <a:bodyPr/>
        <a:lstStyle/>
        <a:p>
          <a:endParaRPr lang="en-US"/>
        </a:p>
      </dgm:t>
    </dgm:pt>
    <dgm:pt modelId="{741C0B23-04C2-4BEE-9891-7CF300A3727E}" type="pres">
      <dgm:prSet presAssocID="{8DE35AA1-1FCF-4314-B3AE-02C95358F589}" presName="hierChild4" presStyleCnt="0"/>
      <dgm:spPr/>
    </dgm:pt>
    <dgm:pt modelId="{6F7EF7D1-7923-482E-A2A8-7DD9C35909B4}" type="pres">
      <dgm:prSet presAssocID="{3EF76EA6-EDF6-4B6F-9216-F2F04A59642D}" presName="Name17" presStyleLbl="parChTrans1D3" presStyleIdx="3" presStyleCnt="4"/>
      <dgm:spPr/>
      <dgm:t>
        <a:bodyPr/>
        <a:lstStyle/>
        <a:p>
          <a:endParaRPr lang="en-US"/>
        </a:p>
      </dgm:t>
    </dgm:pt>
    <dgm:pt modelId="{FC57B06B-59B9-4F48-9238-36906F73090A}" type="pres">
      <dgm:prSet presAssocID="{9B3181F1-50E1-4E1B-9D7C-0FFECF70A3A7}" presName="hierRoot3" presStyleCnt="0"/>
      <dgm:spPr/>
    </dgm:pt>
    <dgm:pt modelId="{A0929BBD-F738-4154-9558-4192D4D37C8E}" type="pres">
      <dgm:prSet presAssocID="{9B3181F1-50E1-4E1B-9D7C-0FFECF70A3A7}" presName="composite3" presStyleCnt="0"/>
      <dgm:spPr/>
    </dgm:pt>
    <dgm:pt modelId="{F22CFFA2-59CA-4E66-AA82-E4FB9868557E}" type="pres">
      <dgm:prSet presAssocID="{9B3181F1-50E1-4E1B-9D7C-0FFECF70A3A7}" presName="background3" presStyleLbl="node3" presStyleIdx="3" presStyleCnt="4"/>
      <dgm:spPr/>
    </dgm:pt>
    <dgm:pt modelId="{9FF0AD7C-ADF7-4207-A0C1-D78217DF68F8}" type="pres">
      <dgm:prSet presAssocID="{9B3181F1-50E1-4E1B-9D7C-0FFECF70A3A7}" presName="text3" presStyleLbl="fgAcc3" presStyleIdx="3" presStyleCnt="4">
        <dgm:presLayoutVars>
          <dgm:chPref val="3"/>
        </dgm:presLayoutVars>
      </dgm:prSet>
      <dgm:spPr/>
      <dgm:t>
        <a:bodyPr/>
        <a:lstStyle/>
        <a:p>
          <a:endParaRPr lang="en-US"/>
        </a:p>
      </dgm:t>
    </dgm:pt>
    <dgm:pt modelId="{FFFA51BC-ED9C-4847-A559-C4911FF3B5D0}" type="pres">
      <dgm:prSet presAssocID="{9B3181F1-50E1-4E1B-9D7C-0FFECF70A3A7}" presName="hierChild4" presStyleCnt="0"/>
      <dgm:spPr/>
    </dgm:pt>
  </dgm:ptLst>
  <dgm:cxnLst>
    <dgm:cxn modelId="{68D7F229-EEBD-4EBE-9614-D886C18AB42C}" type="presOf" srcId="{CCEA4D30-0516-4317-8D0F-A3A36F292396}" destId="{FBA78E24-1639-4C91-ADCC-0E44DBFE76E5}" srcOrd="0" destOrd="0" presId="urn:microsoft.com/office/officeart/2005/8/layout/hierarchy1"/>
    <dgm:cxn modelId="{CC891805-4BAC-47FE-86B4-303ED19F6DDD}" srcId="{136ECC36-8BBB-49B2-BC5D-B0D6DA963801}" destId="{D1ED10A4-396D-44A4-85F0-94C8C6BF1EF0}" srcOrd="0" destOrd="0" parTransId="{7DE50F57-66BB-48A4-84EB-92F1C9216F18}" sibTransId="{691971BD-6894-4137-A0A5-31AA089F5EB3}"/>
    <dgm:cxn modelId="{1546AA57-0C1C-4758-A72C-D25A4747E346}" srcId="{4868F7FC-5D4C-4535-992A-F44D5B0EEF0F}" destId="{136ECC36-8BBB-49B2-BC5D-B0D6DA963801}" srcOrd="0" destOrd="0" parTransId="{A822B4F8-ADC9-41C5-974E-CBDD12F80CD4}" sibTransId="{D36B5C5D-A4E5-4A9D-B185-104039F8B126}"/>
    <dgm:cxn modelId="{703FFC0A-050A-491F-B6AE-B945C5211821}" srcId="{10FF45B6-6FB9-41E6-9617-ACF9CEBEABD2}" destId="{9B3181F1-50E1-4E1B-9D7C-0FFECF70A3A7}" srcOrd="1" destOrd="0" parTransId="{3EF76EA6-EDF6-4B6F-9216-F2F04A59642D}" sibTransId="{8EEA3556-64A2-4DBA-B9F4-5AB6DB435BEB}"/>
    <dgm:cxn modelId="{16F63CEA-1BB0-4101-841A-F662213D8375}" srcId="{D1ED10A4-396D-44A4-85F0-94C8C6BF1EF0}" destId="{08C3483A-83C6-48F5-9956-34F4C38B57AF}" srcOrd="0" destOrd="0" parTransId="{20176E9E-87FF-4431-85A8-A8D31A95F1AE}" sibTransId="{CE36C581-2383-468C-BF45-BCF131D46A72}"/>
    <dgm:cxn modelId="{37B2A7F4-1634-4CBA-9A25-1468B8C113B5}" type="presOf" srcId="{D1ED10A4-396D-44A4-85F0-94C8C6BF1EF0}" destId="{407B7FA9-D502-4E54-A3DD-5BD8D0F43367}" srcOrd="0" destOrd="0" presId="urn:microsoft.com/office/officeart/2005/8/layout/hierarchy1"/>
    <dgm:cxn modelId="{FE96DDD6-C37A-497E-8207-FC4679ECBC98}" srcId="{10FF45B6-6FB9-41E6-9617-ACF9CEBEABD2}" destId="{8DE35AA1-1FCF-4314-B3AE-02C95358F589}" srcOrd="0" destOrd="0" parTransId="{2717F9E6-8E82-4A94-8522-D169F55D1D49}" sibTransId="{669607DF-14BA-4E84-AE5E-96D0F0565EB6}"/>
    <dgm:cxn modelId="{4A5D4518-A520-4BDF-8E01-D05971E12CB1}" type="presOf" srcId="{D34E00F5-4529-4F83-B600-FE13C7ED68A5}" destId="{DA5CDD08-E344-4198-9B93-A7D0EDEE0AF5}" srcOrd="0" destOrd="0" presId="urn:microsoft.com/office/officeart/2005/8/layout/hierarchy1"/>
    <dgm:cxn modelId="{E3EBAA69-951B-4C10-917C-93BF348E23E9}" type="presOf" srcId="{7DE50F57-66BB-48A4-84EB-92F1C9216F18}" destId="{4F2DC707-F83D-4FBD-9D87-9310A36E00B4}" srcOrd="0" destOrd="0" presId="urn:microsoft.com/office/officeart/2005/8/layout/hierarchy1"/>
    <dgm:cxn modelId="{B66A3441-E607-4A00-8C69-328C18CA8BC7}" type="presOf" srcId="{8DE35AA1-1FCF-4314-B3AE-02C95358F589}" destId="{2EFC4262-355A-42A7-B5A1-83488617A92F}" srcOrd="0" destOrd="0" presId="urn:microsoft.com/office/officeart/2005/8/layout/hierarchy1"/>
    <dgm:cxn modelId="{8DC53E51-53C4-4681-BB79-CE7353F409CC}" type="presOf" srcId="{3EF76EA6-EDF6-4B6F-9216-F2F04A59642D}" destId="{6F7EF7D1-7923-482E-A2A8-7DD9C35909B4}" srcOrd="0" destOrd="0" presId="urn:microsoft.com/office/officeart/2005/8/layout/hierarchy1"/>
    <dgm:cxn modelId="{451B6F7E-DB26-47A3-84DE-8C13C323CD32}" type="presOf" srcId="{9B3181F1-50E1-4E1B-9D7C-0FFECF70A3A7}" destId="{9FF0AD7C-ADF7-4207-A0C1-D78217DF68F8}" srcOrd="0" destOrd="0" presId="urn:microsoft.com/office/officeart/2005/8/layout/hierarchy1"/>
    <dgm:cxn modelId="{F6430CD2-4C0D-494A-B80B-7EF37BEBE7A9}" type="presOf" srcId="{10FF45B6-6FB9-41E6-9617-ACF9CEBEABD2}" destId="{C7577C81-8C7B-4856-B4BC-3D9B60571FDF}" srcOrd="0" destOrd="0" presId="urn:microsoft.com/office/officeart/2005/8/layout/hierarchy1"/>
    <dgm:cxn modelId="{F273B9AA-8226-4123-9BF8-35F30AEF261D}" type="presOf" srcId="{E451DE6E-17A6-4645-81F2-C4D4875E51D8}" destId="{BFAD72FE-22CB-4033-8952-B078D16B7823}" srcOrd="0" destOrd="0" presId="urn:microsoft.com/office/officeart/2005/8/layout/hierarchy1"/>
    <dgm:cxn modelId="{786C777C-7FD9-40ED-A10A-8C189BBA9EFA}" srcId="{136ECC36-8BBB-49B2-BC5D-B0D6DA963801}" destId="{10FF45B6-6FB9-41E6-9617-ACF9CEBEABD2}" srcOrd="1" destOrd="0" parTransId="{E451DE6E-17A6-4645-81F2-C4D4875E51D8}" sibTransId="{59CA4088-C969-4D61-8756-0406F4521372}"/>
    <dgm:cxn modelId="{26FC9301-F944-444F-BEA6-4F85F520E003}" srcId="{D1ED10A4-396D-44A4-85F0-94C8C6BF1EF0}" destId="{D34E00F5-4529-4F83-B600-FE13C7ED68A5}" srcOrd="1" destOrd="0" parTransId="{CCEA4D30-0516-4317-8D0F-A3A36F292396}" sibTransId="{45105D3D-E258-43D1-80E9-778B1A86B1FD}"/>
    <dgm:cxn modelId="{5016F45B-D987-4FBC-9705-F161A875737A}" type="presOf" srcId="{08C3483A-83C6-48F5-9956-34F4C38B57AF}" destId="{B5B1B716-6714-42D0-8938-3EBEEC420769}" srcOrd="0" destOrd="0" presId="urn:microsoft.com/office/officeart/2005/8/layout/hierarchy1"/>
    <dgm:cxn modelId="{AEB0001B-6237-499C-AD47-68AE0C16E44E}" type="presOf" srcId="{20176E9E-87FF-4431-85A8-A8D31A95F1AE}" destId="{992934BD-ABB5-4207-8F3D-305CCC6B4108}" srcOrd="0" destOrd="0" presId="urn:microsoft.com/office/officeart/2005/8/layout/hierarchy1"/>
    <dgm:cxn modelId="{266D5260-2838-4E6B-8E84-64E751B38412}" type="presOf" srcId="{4868F7FC-5D4C-4535-992A-F44D5B0EEF0F}" destId="{4440E151-C75B-41AA-871F-163B526DD602}" srcOrd="0" destOrd="0" presId="urn:microsoft.com/office/officeart/2005/8/layout/hierarchy1"/>
    <dgm:cxn modelId="{A03833F1-7A23-4CE1-B656-A3E9233355E6}" type="presOf" srcId="{136ECC36-8BBB-49B2-BC5D-B0D6DA963801}" destId="{315D4E54-C9DF-4B97-A2C7-5ED56B21A65B}" srcOrd="0" destOrd="0" presId="urn:microsoft.com/office/officeart/2005/8/layout/hierarchy1"/>
    <dgm:cxn modelId="{8D057FC7-F450-48B1-85A0-2342B6CD4D45}" type="presOf" srcId="{2717F9E6-8E82-4A94-8522-D169F55D1D49}" destId="{96FABC9B-D838-4233-A725-8FEAA9502EC1}" srcOrd="0" destOrd="0" presId="urn:microsoft.com/office/officeart/2005/8/layout/hierarchy1"/>
    <dgm:cxn modelId="{2F16DAC6-F54D-41AE-B808-A294BF586434}" type="presParOf" srcId="{4440E151-C75B-41AA-871F-163B526DD602}" destId="{7E656C84-0CE1-48FB-88CD-5C4EC0AF0DA0}" srcOrd="0" destOrd="0" presId="urn:microsoft.com/office/officeart/2005/8/layout/hierarchy1"/>
    <dgm:cxn modelId="{44ABE391-8262-4580-912E-2C6C8CBE1827}" type="presParOf" srcId="{7E656C84-0CE1-48FB-88CD-5C4EC0AF0DA0}" destId="{33B7E60C-9A83-47A0-81E7-25252AF5B5F9}" srcOrd="0" destOrd="0" presId="urn:microsoft.com/office/officeart/2005/8/layout/hierarchy1"/>
    <dgm:cxn modelId="{6B181DB1-6FF0-428B-9B95-ECF07861ABAB}" type="presParOf" srcId="{33B7E60C-9A83-47A0-81E7-25252AF5B5F9}" destId="{F43EA96D-DCF4-44AC-AB8B-29AF589D83C2}" srcOrd="0" destOrd="0" presId="urn:microsoft.com/office/officeart/2005/8/layout/hierarchy1"/>
    <dgm:cxn modelId="{76453DEB-31F8-483A-A09B-DB8D3528BB7E}" type="presParOf" srcId="{33B7E60C-9A83-47A0-81E7-25252AF5B5F9}" destId="{315D4E54-C9DF-4B97-A2C7-5ED56B21A65B}" srcOrd="1" destOrd="0" presId="urn:microsoft.com/office/officeart/2005/8/layout/hierarchy1"/>
    <dgm:cxn modelId="{F23123E1-4056-4F27-9F53-296D45F13A81}" type="presParOf" srcId="{7E656C84-0CE1-48FB-88CD-5C4EC0AF0DA0}" destId="{5CF13A98-8FFC-4267-8519-84F6A8C46FAD}" srcOrd="1" destOrd="0" presId="urn:microsoft.com/office/officeart/2005/8/layout/hierarchy1"/>
    <dgm:cxn modelId="{B2419128-A063-4F5D-9BE9-050B349F04A6}" type="presParOf" srcId="{5CF13A98-8FFC-4267-8519-84F6A8C46FAD}" destId="{4F2DC707-F83D-4FBD-9D87-9310A36E00B4}" srcOrd="0" destOrd="0" presId="urn:microsoft.com/office/officeart/2005/8/layout/hierarchy1"/>
    <dgm:cxn modelId="{029555F1-8133-4A74-987E-41A37D633075}" type="presParOf" srcId="{5CF13A98-8FFC-4267-8519-84F6A8C46FAD}" destId="{8DB13FAA-05AC-42FB-BD9E-F5C7589A3F19}" srcOrd="1" destOrd="0" presId="urn:microsoft.com/office/officeart/2005/8/layout/hierarchy1"/>
    <dgm:cxn modelId="{C87B8453-E5BE-40C5-81EE-0DB9715B3B8A}" type="presParOf" srcId="{8DB13FAA-05AC-42FB-BD9E-F5C7589A3F19}" destId="{F2D2D071-F128-409B-BEEA-A1BEE41F2CB5}" srcOrd="0" destOrd="0" presId="urn:microsoft.com/office/officeart/2005/8/layout/hierarchy1"/>
    <dgm:cxn modelId="{B5E76FCE-3790-4DD1-9DF4-84EFA0A57DA7}" type="presParOf" srcId="{F2D2D071-F128-409B-BEEA-A1BEE41F2CB5}" destId="{3F3F7D0F-79CE-4500-B007-8FFB81BF89BF}" srcOrd="0" destOrd="0" presId="urn:microsoft.com/office/officeart/2005/8/layout/hierarchy1"/>
    <dgm:cxn modelId="{29BB515C-F396-4D62-BD8D-0F348CDA2C2C}" type="presParOf" srcId="{F2D2D071-F128-409B-BEEA-A1BEE41F2CB5}" destId="{407B7FA9-D502-4E54-A3DD-5BD8D0F43367}" srcOrd="1" destOrd="0" presId="urn:microsoft.com/office/officeart/2005/8/layout/hierarchy1"/>
    <dgm:cxn modelId="{D5EC4CF6-ACA4-454E-89BB-874A1D82CF8E}" type="presParOf" srcId="{8DB13FAA-05AC-42FB-BD9E-F5C7589A3F19}" destId="{9EBE028C-B2A7-460D-917E-46D867388DD4}" srcOrd="1" destOrd="0" presId="urn:microsoft.com/office/officeart/2005/8/layout/hierarchy1"/>
    <dgm:cxn modelId="{2F8F9FD6-F689-48B0-B40A-BF2EA7CDF3A8}" type="presParOf" srcId="{9EBE028C-B2A7-460D-917E-46D867388DD4}" destId="{992934BD-ABB5-4207-8F3D-305CCC6B4108}" srcOrd="0" destOrd="0" presId="urn:microsoft.com/office/officeart/2005/8/layout/hierarchy1"/>
    <dgm:cxn modelId="{F7A0CF65-83B7-4B1F-B28D-2D178CC9C413}" type="presParOf" srcId="{9EBE028C-B2A7-460D-917E-46D867388DD4}" destId="{176DC21F-56D9-44E8-94CC-58630A93AB33}" srcOrd="1" destOrd="0" presId="urn:microsoft.com/office/officeart/2005/8/layout/hierarchy1"/>
    <dgm:cxn modelId="{899AE1B9-6EE5-42DA-B4FA-4411BD00F087}" type="presParOf" srcId="{176DC21F-56D9-44E8-94CC-58630A93AB33}" destId="{2F8F1FFA-36CD-4932-B4E3-B37EF1130D9D}" srcOrd="0" destOrd="0" presId="urn:microsoft.com/office/officeart/2005/8/layout/hierarchy1"/>
    <dgm:cxn modelId="{B255A8C6-C6AE-439D-A494-A89287745E60}" type="presParOf" srcId="{2F8F1FFA-36CD-4932-B4E3-B37EF1130D9D}" destId="{C2523AAC-CB2C-46A1-9AE3-36577F60B19C}" srcOrd="0" destOrd="0" presId="urn:microsoft.com/office/officeart/2005/8/layout/hierarchy1"/>
    <dgm:cxn modelId="{F26D587F-B833-40F8-8D11-B48397FABCB0}" type="presParOf" srcId="{2F8F1FFA-36CD-4932-B4E3-B37EF1130D9D}" destId="{B5B1B716-6714-42D0-8938-3EBEEC420769}" srcOrd="1" destOrd="0" presId="urn:microsoft.com/office/officeart/2005/8/layout/hierarchy1"/>
    <dgm:cxn modelId="{8DFC28BB-F69D-4C2E-8DF0-661CB147BD9F}" type="presParOf" srcId="{176DC21F-56D9-44E8-94CC-58630A93AB33}" destId="{CF0CE358-2A59-4CDF-A1A8-34FCE7521D69}" srcOrd="1" destOrd="0" presId="urn:microsoft.com/office/officeart/2005/8/layout/hierarchy1"/>
    <dgm:cxn modelId="{45F9A69C-BC67-4C68-B6AC-CD6F3C91541E}" type="presParOf" srcId="{9EBE028C-B2A7-460D-917E-46D867388DD4}" destId="{FBA78E24-1639-4C91-ADCC-0E44DBFE76E5}" srcOrd="2" destOrd="0" presId="urn:microsoft.com/office/officeart/2005/8/layout/hierarchy1"/>
    <dgm:cxn modelId="{963EBA3C-246F-4E06-9787-54BE57AD80BA}" type="presParOf" srcId="{9EBE028C-B2A7-460D-917E-46D867388DD4}" destId="{D3BFDD6C-0E5A-4E62-BA98-7744AF853605}" srcOrd="3" destOrd="0" presId="urn:microsoft.com/office/officeart/2005/8/layout/hierarchy1"/>
    <dgm:cxn modelId="{457A58BA-AD03-41A9-A0CA-BE1636C2C024}" type="presParOf" srcId="{D3BFDD6C-0E5A-4E62-BA98-7744AF853605}" destId="{D6C6466B-B891-462E-BF60-C7DB9B01F87C}" srcOrd="0" destOrd="0" presId="urn:microsoft.com/office/officeart/2005/8/layout/hierarchy1"/>
    <dgm:cxn modelId="{766D1BA2-5E18-4790-AFE8-827B58AACCC7}" type="presParOf" srcId="{D6C6466B-B891-462E-BF60-C7DB9B01F87C}" destId="{8905AE3E-A441-4F2F-BD2E-29977EDED242}" srcOrd="0" destOrd="0" presId="urn:microsoft.com/office/officeart/2005/8/layout/hierarchy1"/>
    <dgm:cxn modelId="{735EA732-72CF-4E15-B774-DBA5730C1DA1}" type="presParOf" srcId="{D6C6466B-B891-462E-BF60-C7DB9B01F87C}" destId="{DA5CDD08-E344-4198-9B93-A7D0EDEE0AF5}" srcOrd="1" destOrd="0" presId="urn:microsoft.com/office/officeart/2005/8/layout/hierarchy1"/>
    <dgm:cxn modelId="{6016E306-F6CD-46C7-A72A-5FD38434D7D6}" type="presParOf" srcId="{D3BFDD6C-0E5A-4E62-BA98-7744AF853605}" destId="{74FC9B54-3635-4949-A765-1EFA6420C266}" srcOrd="1" destOrd="0" presId="urn:microsoft.com/office/officeart/2005/8/layout/hierarchy1"/>
    <dgm:cxn modelId="{C78FCE68-BEB6-471B-93F6-7F8D45217F51}" type="presParOf" srcId="{5CF13A98-8FFC-4267-8519-84F6A8C46FAD}" destId="{BFAD72FE-22CB-4033-8952-B078D16B7823}" srcOrd="2" destOrd="0" presId="urn:microsoft.com/office/officeart/2005/8/layout/hierarchy1"/>
    <dgm:cxn modelId="{1D4ED364-C907-47BA-9771-647534250557}" type="presParOf" srcId="{5CF13A98-8FFC-4267-8519-84F6A8C46FAD}" destId="{0825B36D-3225-42C4-8E68-BE6A1787E33F}" srcOrd="3" destOrd="0" presId="urn:microsoft.com/office/officeart/2005/8/layout/hierarchy1"/>
    <dgm:cxn modelId="{EECEDCDF-229F-4604-B669-83BCB5B4965D}" type="presParOf" srcId="{0825B36D-3225-42C4-8E68-BE6A1787E33F}" destId="{D4AF10D0-AB88-4C13-BBA4-156AEA8C17EF}" srcOrd="0" destOrd="0" presId="urn:microsoft.com/office/officeart/2005/8/layout/hierarchy1"/>
    <dgm:cxn modelId="{ED3E07D9-E30E-4B29-A42E-2E3B29131FA8}" type="presParOf" srcId="{D4AF10D0-AB88-4C13-BBA4-156AEA8C17EF}" destId="{71601146-B8C3-4171-B11C-88B8DDC682B9}" srcOrd="0" destOrd="0" presId="urn:microsoft.com/office/officeart/2005/8/layout/hierarchy1"/>
    <dgm:cxn modelId="{1B35C70E-DF5E-4024-A005-4251AD1A8CC3}" type="presParOf" srcId="{D4AF10D0-AB88-4C13-BBA4-156AEA8C17EF}" destId="{C7577C81-8C7B-4856-B4BC-3D9B60571FDF}" srcOrd="1" destOrd="0" presId="urn:microsoft.com/office/officeart/2005/8/layout/hierarchy1"/>
    <dgm:cxn modelId="{3CD6C9AA-EA86-4356-8123-70FE11E4FF75}" type="presParOf" srcId="{0825B36D-3225-42C4-8E68-BE6A1787E33F}" destId="{E66FA56F-32F3-472F-908E-25419397F8A4}" srcOrd="1" destOrd="0" presId="urn:microsoft.com/office/officeart/2005/8/layout/hierarchy1"/>
    <dgm:cxn modelId="{B3083DED-78D9-4BC4-BBB0-B9024EECCD01}" type="presParOf" srcId="{E66FA56F-32F3-472F-908E-25419397F8A4}" destId="{96FABC9B-D838-4233-A725-8FEAA9502EC1}" srcOrd="0" destOrd="0" presId="urn:microsoft.com/office/officeart/2005/8/layout/hierarchy1"/>
    <dgm:cxn modelId="{6876AF60-B855-4962-92FB-76809CEA2A3B}" type="presParOf" srcId="{E66FA56F-32F3-472F-908E-25419397F8A4}" destId="{CD7F47C6-5A59-4F2C-B8DC-52205BA9B0B2}" srcOrd="1" destOrd="0" presId="urn:microsoft.com/office/officeart/2005/8/layout/hierarchy1"/>
    <dgm:cxn modelId="{BA0E76C3-3E79-4D1B-B47C-A0542001ABC0}" type="presParOf" srcId="{CD7F47C6-5A59-4F2C-B8DC-52205BA9B0B2}" destId="{E8B6B964-A6D0-435A-9C8D-8DFF31B2A031}" srcOrd="0" destOrd="0" presId="urn:microsoft.com/office/officeart/2005/8/layout/hierarchy1"/>
    <dgm:cxn modelId="{97270B9B-74A9-4CBB-A684-C0698353A351}" type="presParOf" srcId="{E8B6B964-A6D0-435A-9C8D-8DFF31B2A031}" destId="{9560F8EE-44E0-4E36-9668-2275B00350E8}" srcOrd="0" destOrd="0" presId="urn:microsoft.com/office/officeart/2005/8/layout/hierarchy1"/>
    <dgm:cxn modelId="{8C48809F-67BB-4052-906B-4E37089448B6}" type="presParOf" srcId="{E8B6B964-A6D0-435A-9C8D-8DFF31B2A031}" destId="{2EFC4262-355A-42A7-B5A1-83488617A92F}" srcOrd="1" destOrd="0" presId="urn:microsoft.com/office/officeart/2005/8/layout/hierarchy1"/>
    <dgm:cxn modelId="{5BDB8C87-4C55-4C08-A5F9-86A888377AE9}" type="presParOf" srcId="{CD7F47C6-5A59-4F2C-B8DC-52205BA9B0B2}" destId="{741C0B23-04C2-4BEE-9891-7CF300A3727E}" srcOrd="1" destOrd="0" presId="urn:microsoft.com/office/officeart/2005/8/layout/hierarchy1"/>
    <dgm:cxn modelId="{D2A2859C-EC92-4246-805D-2011D97918C3}" type="presParOf" srcId="{E66FA56F-32F3-472F-908E-25419397F8A4}" destId="{6F7EF7D1-7923-482E-A2A8-7DD9C35909B4}" srcOrd="2" destOrd="0" presId="urn:microsoft.com/office/officeart/2005/8/layout/hierarchy1"/>
    <dgm:cxn modelId="{ADA1369A-69CD-4505-8A27-3B69EC07E146}" type="presParOf" srcId="{E66FA56F-32F3-472F-908E-25419397F8A4}" destId="{FC57B06B-59B9-4F48-9238-36906F73090A}" srcOrd="3" destOrd="0" presId="urn:microsoft.com/office/officeart/2005/8/layout/hierarchy1"/>
    <dgm:cxn modelId="{B4EFEB51-9E8D-4B7F-807D-D2A9FFD5267D}" type="presParOf" srcId="{FC57B06B-59B9-4F48-9238-36906F73090A}" destId="{A0929BBD-F738-4154-9558-4192D4D37C8E}" srcOrd="0" destOrd="0" presId="urn:microsoft.com/office/officeart/2005/8/layout/hierarchy1"/>
    <dgm:cxn modelId="{8484E7C9-FDAB-4BD6-AA25-FE4409225448}" type="presParOf" srcId="{A0929BBD-F738-4154-9558-4192D4D37C8E}" destId="{F22CFFA2-59CA-4E66-AA82-E4FB9868557E}" srcOrd="0" destOrd="0" presId="urn:microsoft.com/office/officeart/2005/8/layout/hierarchy1"/>
    <dgm:cxn modelId="{BEE3771D-D1DA-41BC-865B-56B8685E2C38}" type="presParOf" srcId="{A0929BBD-F738-4154-9558-4192D4D37C8E}" destId="{9FF0AD7C-ADF7-4207-A0C1-D78217DF68F8}" srcOrd="1" destOrd="0" presId="urn:microsoft.com/office/officeart/2005/8/layout/hierarchy1"/>
    <dgm:cxn modelId="{26F41C85-CB11-49A8-8697-90C9DDC34479}" type="presParOf" srcId="{FC57B06B-59B9-4F48-9238-36906F73090A}" destId="{FFFA51BC-ED9C-4847-A559-C4911FF3B5D0}"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2798C3C1-F363-4730-8EA4-F20D289BF64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F549EC7E-DA15-482E-8611-DAB5ABA62887}">
      <dgm:prSet phldrT="[Text]"/>
      <dgm:spPr/>
      <dgm:t>
        <a:bodyPr/>
        <a:lstStyle/>
        <a:p>
          <a:r>
            <a:rPr lang="en-US" dirty="0"/>
            <a:t>cash management</a:t>
          </a:r>
        </a:p>
      </dgm:t>
    </dgm:pt>
    <dgm:pt modelId="{90CA302F-695A-4EDA-B996-38D11ED665B0}" type="parTrans" cxnId="{D3A97811-2563-4925-9B7A-97E716E94CC9}">
      <dgm:prSet/>
      <dgm:spPr/>
      <dgm:t>
        <a:bodyPr/>
        <a:lstStyle/>
        <a:p>
          <a:endParaRPr lang="en-US"/>
        </a:p>
      </dgm:t>
    </dgm:pt>
    <dgm:pt modelId="{D6CA4226-4665-46D5-9D66-46DD4DD4E3D6}" type="sibTrans" cxnId="{D3A97811-2563-4925-9B7A-97E716E94CC9}">
      <dgm:prSet/>
      <dgm:spPr/>
      <dgm:t>
        <a:bodyPr/>
        <a:lstStyle/>
        <a:p>
          <a:endParaRPr lang="en-US"/>
        </a:p>
      </dgm:t>
    </dgm:pt>
    <dgm:pt modelId="{34DD2377-8857-42AB-A666-3BCD3DD6E937}">
      <dgm:prSet phldrT="[Text]"/>
      <dgm:spPr/>
      <dgm:t>
        <a:bodyPr/>
        <a:lstStyle/>
        <a:p>
          <a:r>
            <a:rPr lang="en-US" dirty="0"/>
            <a:t>cash </a:t>
          </a:r>
          <a:r>
            <a:rPr lang="en-US" dirty="0" err="1"/>
            <a:t>planing</a:t>
          </a:r>
          <a:endParaRPr lang="en-US" dirty="0"/>
        </a:p>
      </dgm:t>
    </dgm:pt>
    <dgm:pt modelId="{DE7E8AB1-9B93-47B6-B230-9E45BB0C29E4}" type="parTrans" cxnId="{2142C685-689F-4296-81E4-89885121AF18}">
      <dgm:prSet/>
      <dgm:spPr/>
      <dgm:t>
        <a:bodyPr/>
        <a:lstStyle/>
        <a:p>
          <a:endParaRPr lang="en-US"/>
        </a:p>
      </dgm:t>
    </dgm:pt>
    <dgm:pt modelId="{3E7EF745-833C-4CEC-BB92-FB3B32DE797E}" type="sibTrans" cxnId="{2142C685-689F-4296-81E4-89885121AF18}">
      <dgm:prSet/>
      <dgm:spPr/>
      <dgm:t>
        <a:bodyPr/>
        <a:lstStyle/>
        <a:p>
          <a:endParaRPr lang="en-US"/>
        </a:p>
      </dgm:t>
    </dgm:pt>
    <dgm:pt modelId="{0037F945-A33C-415B-A22D-EFBB4ACA6672}">
      <dgm:prSet phldrT="[Text]"/>
      <dgm:spPr/>
      <dgm:t>
        <a:bodyPr/>
        <a:lstStyle/>
        <a:p>
          <a:r>
            <a:rPr lang="en-US" dirty="0"/>
            <a:t>Investing surplus cash</a:t>
          </a:r>
        </a:p>
        <a:p>
          <a:endParaRPr lang="en-US" dirty="0"/>
        </a:p>
      </dgm:t>
    </dgm:pt>
    <dgm:pt modelId="{59FBDCF3-F4C7-4298-B19E-D782B8F9CE6D}" type="parTrans" cxnId="{3EE58716-C768-49C2-92DA-60374E6C2E72}">
      <dgm:prSet/>
      <dgm:spPr/>
      <dgm:t>
        <a:bodyPr/>
        <a:lstStyle/>
        <a:p>
          <a:endParaRPr lang="en-US"/>
        </a:p>
      </dgm:t>
    </dgm:pt>
    <dgm:pt modelId="{A2777173-AFCF-4BB2-BA87-FF3CD7991A50}" type="sibTrans" cxnId="{3EE58716-C768-49C2-92DA-60374E6C2E72}">
      <dgm:prSet/>
      <dgm:spPr/>
      <dgm:t>
        <a:bodyPr/>
        <a:lstStyle/>
        <a:p>
          <a:endParaRPr lang="en-US"/>
        </a:p>
      </dgm:t>
    </dgm:pt>
    <dgm:pt modelId="{48F71773-BD4D-4730-9BEB-5A225B26CBFD}">
      <dgm:prSet phldrT="[Text]"/>
      <dgm:spPr/>
      <dgm:t>
        <a:bodyPr/>
        <a:lstStyle/>
        <a:p>
          <a:r>
            <a:rPr lang="en-US" dirty="0"/>
            <a:t>optimum cash level</a:t>
          </a:r>
        </a:p>
      </dgm:t>
    </dgm:pt>
    <dgm:pt modelId="{145B51E0-102A-45AC-A679-173EBF9CB73F}" type="parTrans" cxnId="{5E06E515-8CF8-4B2D-B9CC-FF4924DD28B5}">
      <dgm:prSet/>
      <dgm:spPr/>
      <dgm:t>
        <a:bodyPr/>
        <a:lstStyle/>
        <a:p>
          <a:endParaRPr lang="en-US"/>
        </a:p>
      </dgm:t>
    </dgm:pt>
    <dgm:pt modelId="{A8CDEBA9-E2AB-49CE-B8D0-9C08BF283A17}" type="sibTrans" cxnId="{5E06E515-8CF8-4B2D-B9CC-FF4924DD28B5}">
      <dgm:prSet/>
      <dgm:spPr/>
      <dgm:t>
        <a:bodyPr/>
        <a:lstStyle/>
        <a:p>
          <a:endParaRPr lang="en-US"/>
        </a:p>
      </dgm:t>
    </dgm:pt>
    <dgm:pt modelId="{7703DFD9-1547-42AC-B917-4C84A9F77D8E}">
      <dgm:prSet phldrT="[Text]"/>
      <dgm:spPr/>
      <dgm:t>
        <a:bodyPr/>
        <a:lstStyle/>
        <a:p>
          <a:r>
            <a:rPr lang="en-US" dirty="0"/>
            <a:t>managing the cash flow</a:t>
          </a:r>
        </a:p>
      </dgm:t>
    </dgm:pt>
    <dgm:pt modelId="{CAC9775F-04D1-492D-87AD-71E038AE506B}" type="parTrans" cxnId="{79A5A055-36B2-4266-B233-0FA689708367}">
      <dgm:prSet/>
      <dgm:spPr/>
      <dgm:t>
        <a:bodyPr/>
        <a:lstStyle/>
        <a:p>
          <a:endParaRPr lang="en-US"/>
        </a:p>
      </dgm:t>
    </dgm:pt>
    <dgm:pt modelId="{CF4BC213-64B9-428F-B22F-8FA6D5D2AC07}" type="sibTrans" cxnId="{79A5A055-36B2-4266-B233-0FA689708367}">
      <dgm:prSet/>
      <dgm:spPr/>
      <dgm:t>
        <a:bodyPr/>
        <a:lstStyle/>
        <a:p>
          <a:endParaRPr lang="en-US"/>
        </a:p>
      </dgm:t>
    </dgm:pt>
    <dgm:pt modelId="{2918600B-EB46-4381-A5F9-2CFD57AF92A6}" type="pres">
      <dgm:prSet presAssocID="{2798C3C1-F363-4730-8EA4-F20D289BF648}" presName="cycle" presStyleCnt="0">
        <dgm:presLayoutVars>
          <dgm:chMax val="1"/>
          <dgm:dir/>
          <dgm:animLvl val="ctr"/>
          <dgm:resizeHandles val="exact"/>
        </dgm:presLayoutVars>
      </dgm:prSet>
      <dgm:spPr/>
      <dgm:t>
        <a:bodyPr/>
        <a:lstStyle/>
        <a:p>
          <a:endParaRPr lang="en-US"/>
        </a:p>
      </dgm:t>
    </dgm:pt>
    <dgm:pt modelId="{CF5AC6A2-1AEE-400A-8666-E28616EF1C42}" type="pres">
      <dgm:prSet presAssocID="{F549EC7E-DA15-482E-8611-DAB5ABA62887}" presName="centerShape" presStyleLbl="node0" presStyleIdx="0" presStyleCnt="1"/>
      <dgm:spPr/>
      <dgm:t>
        <a:bodyPr/>
        <a:lstStyle/>
        <a:p>
          <a:endParaRPr lang="en-US"/>
        </a:p>
      </dgm:t>
    </dgm:pt>
    <dgm:pt modelId="{6D8F178C-CD36-4AAC-9175-C1D2F9AE444F}" type="pres">
      <dgm:prSet presAssocID="{DE7E8AB1-9B93-47B6-B230-9E45BB0C29E4}" presName="Name9" presStyleLbl="parChTrans1D2" presStyleIdx="0" presStyleCnt="4"/>
      <dgm:spPr/>
      <dgm:t>
        <a:bodyPr/>
        <a:lstStyle/>
        <a:p>
          <a:endParaRPr lang="en-US"/>
        </a:p>
      </dgm:t>
    </dgm:pt>
    <dgm:pt modelId="{C61FBABE-9EF2-4A0B-B201-44AE283A11F3}" type="pres">
      <dgm:prSet presAssocID="{DE7E8AB1-9B93-47B6-B230-9E45BB0C29E4}" presName="connTx" presStyleLbl="parChTrans1D2" presStyleIdx="0" presStyleCnt="4"/>
      <dgm:spPr/>
      <dgm:t>
        <a:bodyPr/>
        <a:lstStyle/>
        <a:p>
          <a:endParaRPr lang="en-US"/>
        </a:p>
      </dgm:t>
    </dgm:pt>
    <dgm:pt modelId="{E699D486-F22E-4CBE-92F1-35DBE23C6AAF}" type="pres">
      <dgm:prSet presAssocID="{34DD2377-8857-42AB-A666-3BCD3DD6E937}" presName="node" presStyleLbl="node1" presStyleIdx="0" presStyleCnt="4">
        <dgm:presLayoutVars>
          <dgm:bulletEnabled val="1"/>
        </dgm:presLayoutVars>
      </dgm:prSet>
      <dgm:spPr/>
      <dgm:t>
        <a:bodyPr/>
        <a:lstStyle/>
        <a:p>
          <a:endParaRPr lang="en-US"/>
        </a:p>
      </dgm:t>
    </dgm:pt>
    <dgm:pt modelId="{D98D7090-08EA-44D9-9181-7BBD1F1A5138}" type="pres">
      <dgm:prSet presAssocID="{59FBDCF3-F4C7-4298-B19E-D782B8F9CE6D}" presName="Name9" presStyleLbl="parChTrans1D2" presStyleIdx="1" presStyleCnt="4"/>
      <dgm:spPr/>
      <dgm:t>
        <a:bodyPr/>
        <a:lstStyle/>
        <a:p>
          <a:endParaRPr lang="en-US"/>
        </a:p>
      </dgm:t>
    </dgm:pt>
    <dgm:pt modelId="{4F42D1CD-FEB2-40C1-A4D6-3D1ADEC46A4C}" type="pres">
      <dgm:prSet presAssocID="{59FBDCF3-F4C7-4298-B19E-D782B8F9CE6D}" presName="connTx" presStyleLbl="parChTrans1D2" presStyleIdx="1" presStyleCnt="4"/>
      <dgm:spPr/>
      <dgm:t>
        <a:bodyPr/>
        <a:lstStyle/>
        <a:p>
          <a:endParaRPr lang="en-US"/>
        </a:p>
      </dgm:t>
    </dgm:pt>
    <dgm:pt modelId="{57CE7FA4-B448-4164-849B-73EFE8AAB803}" type="pres">
      <dgm:prSet presAssocID="{0037F945-A33C-415B-A22D-EFBB4ACA6672}" presName="node" presStyleLbl="node1" presStyleIdx="1" presStyleCnt="4">
        <dgm:presLayoutVars>
          <dgm:bulletEnabled val="1"/>
        </dgm:presLayoutVars>
      </dgm:prSet>
      <dgm:spPr/>
      <dgm:t>
        <a:bodyPr/>
        <a:lstStyle/>
        <a:p>
          <a:endParaRPr lang="en-US"/>
        </a:p>
      </dgm:t>
    </dgm:pt>
    <dgm:pt modelId="{13D20506-8397-49BF-BFD6-367E6CCB8193}" type="pres">
      <dgm:prSet presAssocID="{145B51E0-102A-45AC-A679-173EBF9CB73F}" presName="Name9" presStyleLbl="parChTrans1D2" presStyleIdx="2" presStyleCnt="4"/>
      <dgm:spPr/>
      <dgm:t>
        <a:bodyPr/>
        <a:lstStyle/>
        <a:p>
          <a:endParaRPr lang="en-US"/>
        </a:p>
      </dgm:t>
    </dgm:pt>
    <dgm:pt modelId="{DBDBD8A2-74C0-4433-AB74-A763FE063909}" type="pres">
      <dgm:prSet presAssocID="{145B51E0-102A-45AC-A679-173EBF9CB73F}" presName="connTx" presStyleLbl="parChTrans1D2" presStyleIdx="2" presStyleCnt="4"/>
      <dgm:spPr/>
      <dgm:t>
        <a:bodyPr/>
        <a:lstStyle/>
        <a:p>
          <a:endParaRPr lang="en-US"/>
        </a:p>
      </dgm:t>
    </dgm:pt>
    <dgm:pt modelId="{E73A02BA-2FC4-4BE6-A6AC-8E6589655918}" type="pres">
      <dgm:prSet presAssocID="{48F71773-BD4D-4730-9BEB-5A225B26CBFD}" presName="node" presStyleLbl="node1" presStyleIdx="2" presStyleCnt="4">
        <dgm:presLayoutVars>
          <dgm:bulletEnabled val="1"/>
        </dgm:presLayoutVars>
      </dgm:prSet>
      <dgm:spPr/>
      <dgm:t>
        <a:bodyPr/>
        <a:lstStyle/>
        <a:p>
          <a:endParaRPr lang="en-US"/>
        </a:p>
      </dgm:t>
    </dgm:pt>
    <dgm:pt modelId="{ACBCC276-A9B0-4574-BF1B-FB03843F524F}" type="pres">
      <dgm:prSet presAssocID="{CAC9775F-04D1-492D-87AD-71E038AE506B}" presName="Name9" presStyleLbl="parChTrans1D2" presStyleIdx="3" presStyleCnt="4"/>
      <dgm:spPr/>
      <dgm:t>
        <a:bodyPr/>
        <a:lstStyle/>
        <a:p>
          <a:endParaRPr lang="en-US"/>
        </a:p>
      </dgm:t>
    </dgm:pt>
    <dgm:pt modelId="{FDFD104E-5CB1-4340-B64C-04B140F1135D}" type="pres">
      <dgm:prSet presAssocID="{CAC9775F-04D1-492D-87AD-71E038AE506B}" presName="connTx" presStyleLbl="parChTrans1D2" presStyleIdx="3" presStyleCnt="4"/>
      <dgm:spPr/>
      <dgm:t>
        <a:bodyPr/>
        <a:lstStyle/>
        <a:p>
          <a:endParaRPr lang="en-US"/>
        </a:p>
      </dgm:t>
    </dgm:pt>
    <dgm:pt modelId="{FAE05D9B-E9B0-491A-89B4-1D26F255BD41}" type="pres">
      <dgm:prSet presAssocID="{7703DFD9-1547-42AC-B917-4C84A9F77D8E}" presName="node" presStyleLbl="node1" presStyleIdx="3" presStyleCnt="4">
        <dgm:presLayoutVars>
          <dgm:bulletEnabled val="1"/>
        </dgm:presLayoutVars>
      </dgm:prSet>
      <dgm:spPr/>
      <dgm:t>
        <a:bodyPr/>
        <a:lstStyle/>
        <a:p>
          <a:endParaRPr lang="en-US"/>
        </a:p>
      </dgm:t>
    </dgm:pt>
  </dgm:ptLst>
  <dgm:cxnLst>
    <dgm:cxn modelId="{C9256455-A739-4D4E-AE70-5D490B384F0D}" type="presOf" srcId="{59FBDCF3-F4C7-4298-B19E-D782B8F9CE6D}" destId="{4F42D1CD-FEB2-40C1-A4D6-3D1ADEC46A4C}" srcOrd="1" destOrd="0" presId="urn:microsoft.com/office/officeart/2005/8/layout/radial1"/>
    <dgm:cxn modelId="{EC53D04D-EB21-456A-9112-607DA3F4CD87}" type="presOf" srcId="{CAC9775F-04D1-492D-87AD-71E038AE506B}" destId="{ACBCC276-A9B0-4574-BF1B-FB03843F524F}" srcOrd="0" destOrd="0" presId="urn:microsoft.com/office/officeart/2005/8/layout/radial1"/>
    <dgm:cxn modelId="{2116B2AE-4814-4A41-A4C1-B656DF586E3A}" type="presOf" srcId="{34DD2377-8857-42AB-A666-3BCD3DD6E937}" destId="{E699D486-F22E-4CBE-92F1-35DBE23C6AAF}" srcOrd="0" destOrd="0" presId="urn:microsoft.com/office/officeart/2005/8/layout/radial1"/>
    <dgm:cxn modelId="{3EE58716-C768-49C2-92DA-60374E6C2E72}" srcId="{F549EC7E-DA15-482E-8611-DAB5ABA62887}" destId="{0037F945-A33C-415B-A22D-EFBB4ACA6672}" srcOrd="1" destOrd="0" parTransId="{59FBDCF3-F4C7-4298-B19E-D782B8F9CE6D}" sibTransId="{A2777173-AFCF-4BB2-BA87-FF3CD7991A50}"/>
    <dgm:cxn modelId="{D3A97811-2563-4925-9B7A-97E716E94CC9}" srcId="{2798C3C1-F363-4730-8EA4-F20D289BF648}" destId="{F549EC7E-DA15-482E-8611-DAB5ABA62887}" srcOrd="0" destOrd="0" parTransId="{90CA302F-695A-4EDA-B996-38D11ED665B0}" sibTransId="{D6CA4226-4665-46D5-9D66-46DD4DD4E3D6}"/>
    <dgm:cxn modelId="{44867B75-2143-46DA-94C4-3C91E662185B}" type="presOf" srcId="{CAC9775F-04D1-492D-87AD-71E038AE506B}" destId="{FDFD104E-5CB1-4340-B64C-04B140F1135D}" srcOrd="1" destOrd="0" presId="urn:microsoft.com/office/officeart/2005/8/layout/radial1"/>
    <dgm:cxn modelId="{F2338CAF-80DE-4FDF-8EE0-BAE925C105E1}" type="presOf" srcId="{145B51E0-102A-45AC-A679-173EBF9CB73F}" destId="{13D20506-8397-49BF-BFD6-367E6CCB8193}" srcOrd="0" destOrd="0" presId="urn:microsoft.com/office/officeart/2005/8/layout/radial1"/>
    <dgm:cxn modelId="{7FE0A7C0-6862-4C4C-A7FD-B574EC955280}" type="presOf" srcId="{59FBDCF3-F4C7-4298-B19E-D782B8F9CE6D}" destId="{D98D7090-08EA-44D9-9181-7BBD1F1A5138}" srcOrd="0" destOrd="0" presId="urn:microsoft.com/office/officeart/2005/8/layout/radial1"/>
    <dgm:cxn modelId="{2142C685-689F-4296-81E4-89885121AF18}" srcId="{F549EC7E-DA15-482E-8611-DAB5ABA62887}" destId="{34DD2377-8857-42AB-A666-3BCD3DD6E937}" srcOrd="0" destOrd="0" parTransId="{DE7E8AB1-9B93-47B6-B230-9E45BB0C29E4}" sibTransId="{3E7EF745-833C-4CEC-BB92-FB3B32DE797E}"/>
    <dgm:cxn modelId="{0CBF6F9B-50A8-4EC8-8566-CDC3875A2F51}" type="presOf" srcId="{145B51E0-102A-45AC-A679-173EBF9CB73F}" destId="{DBDBD8A2-74C0-4433-AB74-A763FE063909}" srcOrd="1" destOrd="0" presId="urn:microsoft.com/office/officeart/2005/8/layout/radial1"/>
    <dgm:cxn modelId="{215BC04C-4035-4E29-A242-506B832897FF}" type="presOf" srcId="{7703DFD9-1547-42AC-B917-4C84A9F77D8E}" destId="{FAE05D9B-E9B0-491A-89B4-1D26F255BD41}" srcOrd="0" destOrd="0" presId="urn:microsoft.com/office/officeart/2005/8/layout/radial1"/>
    <dgm:cxn modelId="{7C72224B-52F4-4EE9-9ADB-5DE08EB9FD78}" type="presOf" srcId="{DE7E8AB1-9B93-47B6-B230-9E45BB0C29E4}" destId="{6D8F178C-CD36-4AAC-9175-C1D2F9AE444F}" srcOrd="0" destOrd="0" presId="urn:microsoft.com/office/officeart/2005/8/layout/radial1"/>
    <dgm:cxn modelId="{EE5B1F5A-A49B-4788-9083-49E63796725D}" type="presOf" srcId="{2798C3C1-F363-4730-8EA4-F20D289BF648}" destId="{2918600B-EB46-4381-A5F9-2CFD57AF92A6}" srcOrd="0" destOrd="0" presId="urn:microsoft.com/office/officeart/2005/8/layout/radial1"/>
    <dgm:cxn modelId="{5E06E515-8CF8-4B2D-B9CC-FF4924DD28B5}" srcId="{F549EC7E-DA15-482E-8611-DAB5ABA62887}" destId="{48F71773-BD4D-4730-9BEB-5A225B26CBFD}" srcOrd="2" destOrd="0" parTransId="{145B51E0-102A-45AC-A679-173EBF9CB73F}" sibTransId="{A8CDEBA9-E2AB-49CE-B8D0-9C08BF283A17}"/>
    <dgm:cxn modelId="{5281403B-2896-403B-BD45-193D3F4D8737}" type="presOf" srcId="{DE7E8AB1-9B93-47B6-B230-9E45BB0C29E4}" destId="{C61FBABE-9EF2-4A0B-B201-44AE283A11F3}" srcOrd="1" destOrd="0" presId="urn:microsoft.com/office/officeart/2005/8/layout/radial1"/>
    <dgm:cxn modelId="{79A5A055-36B2-4266-B233-0FA689708367}" srcId="{F549EC7E-DA15-482E-8611-DAB5ABA62887}" destId="{7703DFD9-1547-42AC-B917-4C84A9F77D8E}" srcOrd="3" destOrd="0" parTransId="{CAC9775F-04D1-492D-87AD-71E038AE506B}" sibTransId="{CF4BC213-64B9-428F-B22F-8FA6D5D2AC07}"/>
    <dgm:cxn modelId="{B319C26B-479D-4103-8840-04667B993E74}" type="presOf" srcId="{F549EC7E-DA15-482E-8611-DAB5ABA62887}" destId="{CF5AC6A2-1AEE-400A-8666-E28616EF1C42}" srcOrd="0" destOrd="0" presId="urn:microsoft.com/office/officeart/2005/8/layout/radial1"/>
    <dgm:cxn modelId="{22A883EE-68BA-4734-9798-DF106844CE70}" type="presOf" srcId="{48F71773-BD4D-4730-9BEB-5A225B26CBFD}" destId="{E73A02BA-2FC4-4BE6-A6AC-8E6589655918}" srcOrd="0" destOrd="0" presId="urn:microsoft.com/office/officeart/2005/8/layout/radial1"/>
    <dgm:cxn modelId="{EB7A9D89-BB6F-4CBF-B737-F70E6FA38806}" type="presOf" srcId="{0037F945-A33C-415B-A22D-EFBB4ACA6672}" destId="{57CE7FA4-B448-4164-849B-73EFE8AAB803}" srcOrd="0" destOrd="0" presId="urn:microsoft.com/office/officeart/2005/8/layout/radial1"/>
    <dgm:cxn modelId="{F17FB643-FABF-4961-AC56-CAC9CFF7B0D2}" type="presParOf" srcId="{2918600B-EB46-4381-A5F9-2CFD57AF92A6}" destId="{CF5AC6A2-1AEE-400A-8666-E28616EF1C42}" srcOrd="0" destOrd="0" presId="urn:microsoft.com/office/officeart/2005/8/layout/radial1"/>
    <dgm:cxn modelId="{4AA7103D-89F3-4455-AE5B-41A32E5A3479}" type="presParOf" srcId="{2918600B-EB46-4381-A5F9-2CFD57AF92A6}" destId="{6D8F178C-CD36-4AAC-9175-C1D2F9AE444F}" srcOrd="1" destOrd="0" presId="urn:microsoft.com/office/officeart/2005/8/layout/radial1"/>
    <dgm:cxn modelId="{78E564E5-CA4A-4369-940A-1CD7DE94615B}" type="presParOf" srcId="{6D8F178C-CD36-4AAC-9175-C1D2F9AE444F}" destId="{C61FBABE-9EF2-4A0B-B201-44AE283A11F3}" srcOrd="0" destOrd="0" presId="urn:microsoft.com/office/officeart/2005/8/layout/radial1"/>
    <dgm:cxn modelId="{2FE8525A-11B9-448D-97C5-D77A2AF8BF8F}" type="presParOf" srcId="{2918600B-EB46-4381-A5F9-2CFD57AF92A6}" destId="{E699D486-F22E-4CBE-92F1-35DBE23C6AAF}" srcOrd="2" destOrd="0" presId="urn:microsoft.com/office/officeart/2005/8/layout/radial1"/>
    <dgm:cxn modelId="{88E56D60-8ECA-4799-AA0D-ABB386D2A56B}" type="presParOf" srcId="{2918600B-EB46-4381-A5F9-2CFD57AF92A6}" destId="{D98D7090-08EA-44D9-9181-7BBD1F1A5138}" srcOrd="3" destOrd="0" presId="urn:microsoft.com/office/officeart/2005/8/layout/radial1"/>
    <dgm:cxn modelId="{C8108877-1076-4775-ACE6-B02655B7982F}" type="presParOf" srcId="{D98D7090-08EA-44D9-9181-7BBD1F1A5138}" destId="{4F42D1CD-FEB2-40C1-A4D6-3D1ADEC46A4C}" srcOrd="0" destOrd="0" presId="urn:microsoft.com/office/officeart/2005/8/layout/radial1"/>
    <dgm:cxn modelId="{3808285F-2B69-41D7-8A94-C232DB8B7323}" type="presParOf" srcId="{2918600B-EB46-4381-A5F9-2CFD57AF92A6}" destId="{57CE7FA4-B448-4164-849B-73EFE8AAB803}" srcOrd="4" destOrd="0" presId="urn:microsoft.com/office/officeart/2005/8/layout/radial1"/>
    <dgm:cxn modelId="{0B48BD3B-1710-4CCB-B208-76BAEC4FED9E}" type="presParOf" srcId="{2918600B-EB46-4381-A5F9-2CFD57AF92A6}" destId="{13D20506-8397-49BF-BFD6-367E6CCB8193}" srcOrd="5" destOrd="0" presId="urn:microsoft.com/office/officeart/2005/8/layout/radial1"/>
    <dgm:cxn modelId="{C9FFB6D3-7E25-40A9-A05C-61C64812B7FB}" type="presParOf" srcId="{13D20506-8397-49BF-BFD6-367E6CCB8193}" destId="{DBDBD8A2-74C0-4433-AB74-A763FE063909}" srcOrd="0" destOrd="0" presId="urn:microsoft.com/office/officeart/2005/8/layout/radial1"/>
    <dgm:cxn modelId="{3F3C71FD-1748-4E3D-A1B0-A920090F05D9}" type="presParOf" srcId="{2918600B-EB46-4381-A5F9-2CFD57AF92A6}" destId="{E73A02BA-2FC4-4BE6-A6AC-8E6589655918}" srcOrd="6" destOrd="0" presId="urn:microsoft.com/office/officeart/2005/8/layout/radial1"/>
    <dgm:cxn modelId="{0585D2C2-EAB4-475C-9E6C-BA7DAD501FFF}" type="presParOf" srcId="{2918600B-EB46-4381-A5F9-2CFD57AF92A6}" destId="{ACBCC276-A9B0-4574-BF1B-FB03843F524F}" srcOrd="7" destOrd="0" presId="urn:microsoft.com/office/officeart/2005/8/layout/radial1"/>
    <dgm:cxn modelId="{3B06149D-3D31-45C2-955D-34029BCD11EF}" type="presParOf" srcId="{ACBCC276-A9B0-4574-BF1B-FB03843F524F}" destId="{FDFD104E-5CB1-4340-B64C-04B140F1135D}" srcOrd="0" destOrd="0" presId="urn:microsoft.com/office/officeart/2005/8/layout/radial1"/>
    <dgm:cxn modelId="{EFCC6AAA-5225-4CCB-BEC7-A5776FFDBCFA}" type="presParOf" srcId="{2918600B-EB46-4381-A5F9-2CFD57AF92A6}" destId="{FAE05D9B-E9B0-491A-89B4-1D26F255BD41}" srcOrd="8"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42992-7A9F-499A-8C4A-98CAF1AA20AD}" type="datetimeFigureOut">
              <a:rPr lang="en-US" smtClean="0"/>
              <a:t>4/1/2020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823D4-D1D4-41B8-AB9D-5866E790E7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IN" dirty="0" smtClean="0"/>
          </a:p>
          <a:p>
            <a:endParaRPr lang="en-US" dirty="0"/>
          </a:p>
        </p:txBody>
      </p:sp>
      <p:sp>
        <p:nvSpPr>
          <p:cNvPr id="4" name="Slide Number Placeholder 3"/>
          <p:cNvSpPr>
            <a:spLocks noGrp="1"/>
          </p:cNvSpPr>
          <p:nvPr>
            <p:ph type="sldNum" sz="quarter" idx="10"/>
          </p:nvPr>
        </p:nvSpPr>
        <p:spPr/>
        <p:txBody>
          <a:bodyPr/>
          <a:lstStyle/>
          <a:p>
            <a:fld id="{596823D4-D1D4-41B8-AB9D-5866E790E7AD}"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B9C326D-229E-4A61-A0CF-0C9442C86350}" type="datetimeFigureOut">
              <a:rPr lang="en-US" smtClean="0"/>
              <a:pPr/>
              <a:t>4/1/2020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8156AA7-5E01-4DDE-9580-F12CC2A27F5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9C326D-229E-4A61-A0CF-0C9442C86350}"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56AA7-5E01-4DDE-9580-F12CC2A27F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9C326D-229E-4A61-A0CF-0C9442C86350}"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56AA7-5E01-4DDE-9580-F12CC2A27F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B9C326D-229E-4A61-A0CF-0C9442C86350}" type="datetimeFigureOut">
              <a:rPr lang="en-US" smtClean="0"/>
              <a:pPr/>
              <a:t>4/1/2020</a:t>
            </a:fld>
            <a:endParaRPr lang="en-US"/>
          </a:p>
        </p:txBody>
      </p:sp>
      <p:sp>
        <p:nvSpPr>
          <p:cNvPr id="9" name="Slide Number Placeholder 8"/>
          <p:cNvSpPr>
            <a:spLocks noGrp="1"/>
          </p:cNvSpPr>
          <p:nvPr>
            <p:ph type="sldNum" sz="quarter" idx="15"/>
          </p:nvPr>
        </p:nvSpPr>
        <p:spPr/>
        <p:txBody>
          <a:bodyPr rtlCol="0"/>
          <a:lstStyle/>
          <a:p>
            <a:fld id="{A8156AA7-5E01-4DDE-9580-F12CC2A27F5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B9C326D-229E-4A61-A0CF-0C9442C86350}" type="datetimeFigureOut">
              <a:rPr lang="en-US" smtClean="0"/>
              <a:pPr/>
              <a:t>4/1/2020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8156AA7-5E01-4DDE-9580-F12CC2A27F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9C326D-229E-4A61-A0CF-0C9442C86350}"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56AA7-5E01-4DDE-9580-F12CC2A27F5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B9C326D-229E-4A61-A0CF-0C9442C86350}" type="datetimeFigureOut">
              <a:rPr lang="en-US" smtClean="0"/>
              <a:pPr/>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56AA7-5E01-4DDE-9580-F12CC2A27F5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B9C326D-229E-4A61-A0CF-0C9442C86350}" type="datetimeFigureOut">
              <a:rPr lang="en-US" smtClean="0"/>
              <a:pPr/>
              <a:t>4/1/2020</a:t>
            </a:fld>
            <a:endParaRPr lang="en-US"/>
          </a:p>
        </p:txBody>
      </p:sp>
      <p:sp>
        <p:nvSpPr>
          <p:cNvPr id="7" name="Slide Number Placeholder 6"/>
          <p:cNvSpPr>
            <a:spLocks noGrp="1"/>
          </p:cNvSpPr>
          <p:nvPr>
            <p:ph type="sldNum" sz="quarter" idx="11"/>
          </p:nvPr>
        </p:nvSpPr>
        <p:spPr/>
        <p:txBody>
          <a:bodyPr rtlCol="0"/>
          <a:lstStyle/>
          <a:p>
            <a:fld id="{A8156AA7-5E01-4DDE-9580-F12CC2A27F5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C326D-229E-4A61-A0CF-0C9442C86350}" type="datetimeFigureOut">
              <a:rPr lang="en-US" smtClean="0"/>
              <a:pPr/>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56AA7-5E01-4DDE-9580-F12CC2A27F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B9C326D-229E-4A61-A0CF-0C9442C86350}" type="datetimeFigureOut">
              <a:rPr lang="en-US" smtClean="0"/>
              <a:pPr/>
              <a:t>4/1/2020</a:t>
            </a:fld>
            <a:endParaRPr lang="en-US"/>
          </a:p>
        </p:txBody>
      </p:sp>
      <p:sp>
        <p:nvSpPr>
          <p:cNvPr id="22" name="Slide Number Placeholder 21"/>
          <p:cNvSpPr>
            <a:spLocks noGrp="1"/>
          </p:cNvSpPr>
          <p:nvPr>
            <p:ph type="sldNum" sz="quarter" idx="15"/>
          </p:nvPr>
        </p:nvSpPr>
        <p:spPr/>
        <p:txBody>
          <a:bodyPr rtlCol="0"/>
          <a:lstStyle/>
          <a:p>
            <a:fld id="{A8156AA7-5E01-4DDE-9580-F12CC2A27F5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9C326D-229E-4A61-A0CF-0C9442C86350}" type="datetimeFigureOut">
              <a:rPr lang="en-US" smtClean="0"/>
              <a:pPr/>
              <a:t>4/1/2020</a:t>
            </a:fld>
            <a:endParaRPr lang="en-US"/>
          </a:p>
        </p:txBody>
      </p:sp>
      <p:sp>
        <p:nvSpPr>
          <p:cNvPr id="18" name="Slide Number Placeholder 17"/>
          <p:cNvSpPr>
            <a:spLocks noGrp="1"/>
          </p:cNvSpPr>
          <p:nvPr>
            <p:ph type="sldNum" sz="quarter" idx="11"/>
          </p:nvPr>
        </p:nvSpPr>
        <p:spPr/>
        <p:txBody>
          <a:bodyPr rtlCol="0"/>
          <a:lstStyle/>
          <a:p>
            <a:fld id="{A8156AA7-5E01-4DDE-9580-F12CC2A27F5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B9C326D-229E-4A61-A0CF-0C9442C86350}" type="datetimeFigureOut">
              <a:rPr lang="en-US" smtClean="0"/>
              <a:pPr/>
              <a:t>4/1/2020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156AA7-5E01-4DDE-9580-F12CC2A27F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yourarticlelibrary.com/wp-content/uploads/2014/05/clip_image002161.jp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yourarticlelibrary.com/wp-content/uploads/2014/05/clip_image00310.jp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yourarticlelibrary.com/wp-content/uploads/2014/05/clip_image00463.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dn.yourarticlelibrary.com/wp-content/uploads/2014/12/image35.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dn.yourarticlelibrary.com/wp-content/uploads/2014/12/image36.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financemanagement.com/investment-decisions/cost-of-capit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1000108"/>
            <a:ext cx="7143800" cy="4638692"/>
          </a:xfrm>
        </p:spPr>
        <p:txBody>
          <a:bodyPr>
            <a:normAutofit/>
          </a:bodyPr>
          <a:lstStyle/>
          <a:p>
            <a:r>
              <a:rPr lang="en-IN" sz="6600" b="1" dirty="0" smtClean="0">
                <a:solidFill>
                  <a:schemeClr val="tx1"/>
                </a:solidFill>
              </a:rPr>
              <a:t>WORKING CAPITAL MANAGEMENT</a:t>
            </a:r>
            <a:endParaRPr lang="en-US" sz="66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lstStyle/>
          <a:p>
            <a:pPr algn="just"/>
            <a:r>
              <a:rPr lang="en-US" b="1" u="sng" dirty="0" smtClean="0"/>
              <a:t>Easy Loans</a:t>
            </a:r>
            <a:r>
              <a:rPr lang="en-US" dirty="0" smtClean="0"/>
              <a:t>: Banks and financial institutions prefer to lend to organizations with adequate working capital.</a:t>
            </a:r>
          </a:p>
          <a:p>
            <a:pPr algn="just"/>
            <a:r>
              <a:rPr lang="en-US" b="1" u="sng" dirty="0" smtClean="0"/>
              <a:t>Ability to Deal with Unexpected Expenses</a:t>
            </a:r>
            <a:r>
              <a:rPr lang="en-US" dirty="0" smtClean="0"/>
              <a:t>: Adequate availability of funds prepares a business to meet any unexpected expenses or situations. Working capital is often used to judge the financial health of a business. A positive working capital situation indicates that a business is capable of paying off all its short-term debts, operating expenses and salaries with some extra amount remaining for reinvestment. In contrast, negative working capital is a cause for concern. It hints that the business may not be able to pay off its creditors.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normAutofit lnSpcReduction="10000"/>
          </a:bodyPr>
          <a:lstStyle/>
          <a:p>
            <a:pPr algn="just">
              <a:buNone/>
            </a:pPr>
            <a:r>
              <a:rPr lang="en-US" b="1" dirty="0" smtClean="0"/>
              <a:t>	Need for Working Capital Finance</a:t>
            </a:r>
            <a:endParaRPr lang="en-US" dirty="0" smtClean="0"/>
          </a:p>
          <a:p>
            <a:pPr algn="just"/>
            <a:r>
              <a:rPr lang="en-US" dirty="0" smtClean="0"/>
              <a:t>Many businesses do not have sufficient cash in hand or liquid assets like money in the current account to meet their daily operational expenses. This is where working capital finance comes to their rescue. Small retailers or merchants typically require capital to fund seasonal inventory buildup. Also, businesses that do not have stable revenues through the year may still need to maintain a specific amount of inventory to fulfill any sudden increase in demand for their products. Such units often require a working capital loan to pay wages or meet other expenses during lean periods or when they are servicing an order, and the receivables would become due only after order </a:t>
            </a:r>
            <a:r>
              <a:rPr lang="en-US" dirty="0" err="1" smtClean="0"/>
              <a:t>fulfilment</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lstStyle/>
          <a:p>
            <a:pPr algn="just"/>
            <a:r>
              <a:rPr lang="en-US" dirty="0" smtClean="0"/>
              <a:t>A working capital business loan is a short-term finance option that is generally repaid in the period when sales are high and the company has surplus cash. A major benefit of such credit is that its terms is short, which allows a business to maintain full control of its operations. Such loans need to be sanctioned quickly, without a lengthy approval process. Working capital funding can be secured or unsecured, depending on the financial product or lender.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lstStyle/>
          <a:p>
            <a:pPr algn="just">
              <a:buNone/>
            </a:pPr>
            <a:r>
              <a:rPr lang="en-US" b="1" dirty="0" smtClean="0"/>
              <a:t>	Determining Your Working Capital Needs</a:t>
            </a:r>
            <a:endParaRPr lang="en-US" dirty="0" smtClean="0"/>
          </a:p>
          <a:p>
            <a:pPr algn="just"/>
            <a:r>
              <a:rPr lang="en-US" dirty="0" smtClean="0"/>
              <a:t>The proper assessment of working capital needs is an important part of efficient financial planning. It allows a business to plan well and arrange the necessary funds on time to ensure smooth functioning of daily operations. The amount of current or working capital required by a business may vary. It is dependent on the operating cycle, or the amount needed to pay suppliers, the amount of inventory held and the time taken to collect cash from customers. Also, this may change with changes in demand for its products and services.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normAutofit fontScale="92500"/>
          </a:bodyPr>
          <a:lstStyle/>
          <a:p>
            <a:pPr algn="just"/>
            <a:r>
              <a:rPr lang="en-US" dirty="0" smtClean="0"/>
              <a:t>The working capital requirements of a business can be calculated by subtracting the accounts payable from the sum of the inventories and accounts receivables. Businesses need to fill the working capital gap by using internally generated profits or external borrowings or a combination of the two.</a:t>
            </a:r>
          </a:p>
          <a:p>
            <a:pPr algn="just"/>
            <a:r>
              <a:rPr lang="en-US" dirty="0" smtClean="0"/>
              <a:t>In case of new units or startups, working capital refers to the amount of money to be borrowed to keep operations going until the business starts generating adequate revenues to cover its operational expenses. Calculating the amount required to carry on business in the initial few months when there are no or very little revenues challenging and often leads to businesses borrowing too much or too little. A business should look towards raising working capital loans that have a prepayment option, or the option to repay the loan before the term is over.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lgn="just">
              <a:buNone/>
            </a:pPr>
            <a:r>
              <a:rPr lang="en-US" b="1" dirty="0" smtClean="0"/>
              <a:t>	Raising Working Capital Business Loans</a:t>
            </a:r>
            <a:endParaRPr lang="en-US" dirty="0" smtClean="0"/>
          </a:p>
          <a:p>
            <a:pPr algn="just"/>
            <a:r>
              <a:rPr lang="en-US" dirty="0" smtClean="0"/>
              <a:t>Financial institutions use two ratios – the current ratio and the quick ratio – to measure the financial health or liquidity of a business. The current ratio is obtained by dividing the value of current assets by the value of current liabilities. A ratio above one means the current assets are more than liabilities, which is viewed positively. The quick ratio measures the proportion of short term liquidity (current assets minus inventory) to the current liabilities of a business. It gives a good idea of the company’s ability to meet short-term expenses quickly.</a:t>
            </a:r>
          </a:p>
          <a:p>
            <a:pPr algn="just" fontAlgn="base">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928671"/>
          <a:ext cx="7467600"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686700" cy="5831034"/>
          </a:xfrm>
        </p:spPr>
        <p:txBody>
          <a:bodyPr>
            <a:normAutofit fontScale="92500" lnSpcReduction="10000"/>
          </a:bodyPr>
          <a:lstStyle/>
          <a:p>
            <a:pPr algn="just" fontAlgn="base"/>
            <a:r>
              <a:rPr lang="en-US" b="1" dirty="0" smtClean="0"/>
              <a:t>Gross Working Capital:</a:t>
            </a:r>
          </a:p>
          <a:p>
            <a:pPr algn="just" fontAlgn="base">
              <a:buNone/>
            </a:pPr>
            <a:r>
              <a:rPr lang="en-US" dirty="0" smtClean="0"/>
              <a:t>	The concept of gross working capital refers to the total value of current assets. In other words, gross working capital is the total amount available for financing of current assets. However, it does not reveal the true financial position of an enterprise. A borrowing will increase current assets and, thus, will increase gross working capital but, at the same time, it will increase current liabilities also.</a:t>
            </a:r>
          </a:p>
          <a:p>
            <a:pPr algn="just" fontAlgn="base">
              <a:buNone/>
            </a:pPr>
            <a:r>
              <a:rPr lang="en-US" dirty="0" smtClean="0"/>
              <a:t>	As a result, the net working capital will remain the same. This concept is usually supported by the business community as it raises their assets current and is in their advantage to borrow the funds from external sources such as banks and the financial institutions.</a:t>
            </a:r>
            <a:r>
              <a:rPr lang="en-US" b="1" dirty="0" smtClean="0"/>
              <a:t> In this sense, the working capital is a financial concept. As per this concept:</a:t>
            </a:r>
            <a:endParaRPr lang="en-US" dirty="0" smtClean="0"/>
          </a:p>
          <a:p>
            <a:pPr algn="just" fontAlgn="base">
              <a:buNone/>
            </a:pPr>
            <a:r>
              <a:rPr lang="en-US" dirty="0" smtClean="0"/>
              <a:t>	Gross Working Capital = Total Current Assets</a:t>
            </a:r>
          </a:p>
          <a:p>
            <a:pPr algn="just" fontAlgn="base">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686700" cy="5973910"/>
          </a:xfrm>
        </p:spPr>
        <p:txBody>
          <a:bodyPr>
            <a:normAutofit fontScale="92500" lnSpcReduction="10000"/>
          </a:bodyPr>
          <a:lstStyle/>
          <a:p>
            <a:pPr algn="just" fontAlgn="base">
              <a:buNone/>
            </a:pPr>
            <a:r>
              <a:rPr lang="en-US" b="1" dirty="0" smtClean="0"/>
              <a:t>	2. Net Working Capital:</a:t>
            </a:r>
          </a:p>
          <a:p>
            <a:pPr algn="just" fontAlgn="base"/>
            <a:r>
              <a:rPr lang="en-US" dirty="0" smtClean="0"/>
              <a:t>The net working capital is an accounting concept which represents the excess of current assets over current liabilities. Current assets consist of items such as cash, bank balance, stock, debtors, bills receivables, etc. and current liabilities include items such as bills payables, creditors, etc. Excess of current assets over current liabilities, thus, indicates the liquid position of an enterprise.</a:t>
            </a:r>
          </a:p>
          <a:p>
            <a:pPr algn="just"/>
            <a:r>
              <a:rPr lang="en-US" dirty="0" smtClean="0"/>
              <a:t>The ratio of 2:1 between current assets and current liabilities is considered as optimum or sound. What this ratio implies is that the firm/ enterprise have sufficient liquidity to meet operating expenses and current liabilities. It is important to mention that net working capital will not increase with every increase in gross working capital. Importantly, net working capital will increase only when there is increase in current assets without corresponding increase in current liabilities.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043890" cy="5973910"/>
          </a:xfrm>
        </p:spPr>
        <p:txBody>
          <a:bodyPr>
            <a:normAutofit fontScale="92500" lnSpcReduction="20000"/>
          </a:bodyPr>
          <a:lstStyle/>
          <a:p>
            <a:pPr algn="just" fontAlgn="base">
              <a:buNone/>
            </a:pPr>
            <a:r>
              <a:rPr lang="en-US" b="1" dirty="0" smtClean="0"/>
              <a:t>	Thus, in the form of a simple formula:</a:t>
            </a:r>
            <a:endParaRPr lang="en-US" dirty="0" smtClean="0"/>
          </a:p>
          <a:p>
            <a:pPr algn="just" fontAlgn="base">
              <a:buNone/>
            </a:pPr>
            <a:r>
              <a:rPr lang="en-US" dirty="0" smtClean="0"/>
              <a:t>	Net Working Capital = Current Assets-Current Liabilities</a:t>
            </a:r>
          </a:p>
          <a:p>
            <a:pPr algn="just" fontAlgn="base">
              <a:buNone/>
            </a:pPr>
            <a:r>
              <a:rPr lang="en-US" dirty="0" smtClean="0"/>
              <a:t>	After subtracting current liabilities from current assets what is left over is net working capital.</a:t>
            </a:r>
          </a:p>
          <a:p>
            <a:pPr algn="just" fontAlgn="base">
              <a:buNone/>
            </a:pPr>
            <a:r>
              <a:rPr lang="en-US" dirty="0" smtClean="0"/>
              <a:t>	Working capital normally refers to net working capital. The banks and financial institutions do also adopt the net working capital concept as it helps assess the requirement of the borrower. Yes, if in any particular case, the current assets are less than the current liabilities, then the difference between the two will be called ‘Working Capital Deficit.’ What this deficit in working capital indicates is that the funds from current sources, i.e., current liabilities have been diverted for acquiring fixed assets. In such case, the enterprise cannot survive for a long period because current liabilities are to be paid out of the </a:t>
            </a:r>
            <a:r>
              <a:rPr lang="en-US" dirty="0" err="1" smtClean="0"/>
              <a:t>realisation</a:t>
            </a:r>
            <a:r>
              <a:rPr lang="en-US" dirty="0" smtClean="0"/>
              <a:t> made through current assets which are insufficient. Let us understand the two concepts of Gross Working Capital and Net Working Capital with the help of an example also.</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554683"/>
          </a:xfrm>
        </p:spPr>
        <p:txBody>
          <a:bodyPr>
            <a:normAutofit/>
          </a:bodyPr>
          <a:lstStyle/>
          <a:p>
            <a:pPr algn="just">
              <a:buNone/>
            </a:pPr>
            <a:r>
              <a:rPr lang="en-US" dirty="0" smtClean="0"/>
              <a:t>	What </a:t>
            </a:r>
            <a:r>
              <a:rPr lang="en-US" dirty="0"/>
              <a:t>Is Working Capital Management?</a:t>
            </a:r>
          </a:p>
          <a:p>
            <a:pPr algn="just">
              <a:buFont typeface="Wingdings" pitchFamily="2" charset="2"/>
              <a:buChar char="Ø"/>
            </a:pPr>
            <a:r>
              <a:rPr lang="en-US" dirty="0"/>
              <a:t>Working capital management is a business strategy designed to ensure that a company operates efficiently by monitoring and using its current assets and liabilities to the best effect. The primary purpose of working capital management is to enable the company to maintain sufficient cash flow to meet its short-term operating costs and short-term debt </a:t>
            </a:r>
            <a:r>
              <a:rPr lang="en-US" dirty="0" smtClean="0"/>
              <a:t>obligations.</a:t>
            </a:r>
          </a:p>
          <a:p>
            <a:pPr algn="just">
              <a:buFont typeface="Wingdings" pitchFamily="2" charset="2"/>
              <a:buChar char="Ø"/>
            </a:pPr>
            <a:r>
              <a:rPr lang="en-US" dirty="0" smtClean="0"/>
              <a:t>A </a:t>
            </a:r>
            <a:r>
              <a:rPr lang="en-US" dirty="0"/>
              <a:t>company's working capital is made up of its current assets minus its current liabilities.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686700" cy="5902472"/>
          </a:xfrm>
        </p:spPr>
        <p:txBody>
          <a:bodyPr/>
          <a:lstStyle/>
          <a:p>
            <a:pPr algn="just" fontAlgn="base">
              <a:buNone/>
            </a:pPr>
            <a:r>
              <a:rPr lang="en-US" b="1" dirty="0" smtClean="0"/>
              <a:t>	Example:</a:t>
            </a:r>
            <a:endParaRPr lang="en-US" dirty="0" smtClean="0"/>
          </a:p>
          <a:p>
            <a:pPr algn="just" fontAlgn="base">
              <a:buNone/>
            </a:pPr>
            <a:r>
              <a:rPr lang="en-US" b="1" dirty="0" smtClean="0"/>
              <a:t>	The following is the Balance Sheet of </a:t>
            </a:r>
            <a:r>
              <a:rPr lang="en-US" b="1" dirty="0" err="1" smtClean="0"/>
              <a:t>Jindal</a:t>
            </a:r>
            <a:r>
              <a:rPr lang="en-US" b="1" dirty="0" smtClean="0"/>
              <a:t> Textiles Private Ltd. as at 31st December, 2019:</a:t>
            </a:r>
            <a:endParaRPr lang="en-US" dirty="0" smtClean="0"/>
          </a:p>
          <a:p>
            <a:pPr>
              <a:buNone/>
            </a:pPr>
            <a:endParaRPr lang="en-US" dirty="0"/>
          </a:p>
        </p:txBody>
      </p:sp>
      <p:pic>
        <p:nvPicPr>
          <p:cNvPr id="4" name="Picture 3" descr="The Balance Sheet of Bhilwara Textiles Private Ltd. as at 31st December, 2011">
            <a:hlinkClick r:id="rId2"/>
          </p:cNvPr>
          <p:cNvPicPr/>
          <p:nvPr/>
        </p:nvPicPr>
        <p:blipFill>
          <a:blip r:embed="rId3"/>
          <a:srcRect/>
          <a:stretch>
            <a:fillRect/>
          </a:stretch>
        </p:blipFill>
        <p:spPr bwMode="auto">
          <a:xfrm>
            <a:off x="928662" y="2214554"/>
            <a:ext cx="6643734" cy="357189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lgn="just">
              <a:buNone/>
            </a:pPr>
            <a:r>
              <a:rPr lang="en-US" b="1" dirty="0" smtClean="0"/>
              <a:t>Now, the Gross Working Capital will be:</a:t>
            </a:r>
          </a:p>
          <a:p>
            <a:pPr algn="just">
              <a:buNone/>
            </a:pPr>
            <a:endParaRPr lang="en-US" dirty="0" smtClean="0"/>
          </a:p>
          <a:p>
            <a:pPr algn="just"/>
            <a:endParaRPr lang="en-US" dirty="0"/>
          </a:p>
        </p:txBody>
      </p:sp>
      <p:pic>
        <p:nvPicPr>
          <p:cNvPr id="4" name="Picture 3" descr="The Gross Working Capital ">
            <a:hlinkClick r:id="rId2"/>
          </p:cNvPr>
          <p:cNvPicPr/>
          <p:nvPr/>
        </p:nvPicPr>
        <p:blipFill>
          <a:blip r:embed="rId3"/>
          <a:srcRect/>
          <a:stretch>
            <a:fillRect/>
          </a:stretch>
        </p:blipFill>
        <p:spPr bwMode="auto">
          <a:xfrm>
            <a:off x="571472" y="1357298"/>
            <a:ext cx="5861078" cy="342902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buNone/>
            </a:pPr>
            <a:r>
              <a:rPr lang="en-US" b="1" dirty="0" smtClean="0"/>
              <a:t>Accordingly, Net Working Capital will be:</a:t>
            </a:r>
          </a:p>
          <a:p>
            <a:pPr>
              <a:buNone/>
            </a:pPr>
            <a:endParaRPr lang="en-US" dirty="0"/>
          </a:p>
        </p:txBody>
      </p:sp>
      <p:pic>
        <p:nvPicPr>
          <p:cNvPr id="4" name="Picture 3" descr="Net Working Capital ">
            <a:hlinkClick r:id="rId2"/>
          </p:cNvPr>
          <p:cNvPicPr/>
          <p:nvPr/>
        </p:nvPicPr>
        <p:blipFill>
          <a:blip r:embed="rId3"/>
          <a:srcRect/>
          <a:stretch>
            <a:fillRect/>
          </a:stretch>
        </p:blipFill>
        <p:spPr bwMode="auto">
          <a:xfrm>
            <a:off x="857225" y="1357298"/>
            <a:ext cx="5793448" cy="287434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lgn="just" fontAlgn="base">
              <a:buNone/>
            </a:pPr>
            <a:r>
              <a:rPr lang="en-US" dirty="0" smtClean="0"/>
              <a:t>	The ratio of current assets to current liabilities will be Rs. 60,000: Rs. 30,000, or say 2:1.</a:t>
            </a:r>
          </a:p>
          <a:p>
            <a:pPr algn="just" fontAlgn="base">
              <a:buNone/>
            </a:pPr>
            <a:r>
              <a:rPr lang="en-US" dirty="0" smtClean="0"/>
              <a:t>	On the basic of Time:</a:t>
            </a:r>
          </a:p>
          <a:p>
            <a:pPr algn="just" fontAlgn="base">
              <a:buNone/>
            </a:pPr>
            <a:endParaRPr lang="en-US" dirty="0" smtClean="0"/>
          </a:p>
          <a:p>
            <a:pPr algn="just"/>
            <a:endParaRPr lang="en-US" dirty="0"/>
          </a:p>
        </p:txBody>
      </p:sp>
      <p:graphicFrame>
        <p:nvGraphicFramePr>
          <p:cNvPr id="4" name="Diagram 3"/>
          <p:cNvGraphicFramePr/>
          <p:nvPr/>
        </p:nvGraphicFramePr>
        <p:xfrm>
          <a:off x="1071538" y="2000240"/>
          <a:ext cx="6243662"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lgn="just" fontAlgn="base"/>
            <a:r>
              <a:rPr lang="en-US" b="1" dirty="0" smtClean="0"/>
              <a:t>Permanent Working Capital:</a:t>
            </a:r>
            <a:endParaRPr lang="en-US" dirty="0" smtClean="0"/>
          </a:p>
          <a:p>
            <a:pPr algn="just" fontAlgn="base">
              <a:buNone/>
            </a:pPr>
            <a:r>
              <a:rPr lang="en-US" dirty="0" smtClean="0"/>
              <a:t>	The minimum amount of working capital which even required dur­ing the dullest season of the year is known as Permanent working capital.</a:t>
            </a:r>
          </a:p>
          <a:p>
            <a:pPr algn="just" fontAlgn="base">
              <a:buNone/>
            </a:pPr>
            <a:r>
              <a:rPr lang="en-US" b="1" dirty="0" smtClean="0"/>
              <a:t>	(f) Temporary or Variable Working Capital:</a:t>
            </a:r>
            <a:endParaRPr lang="en-US" dirty="0" smtClean="0"/>
          </a:p>
          <a:p>
            <a:pPr algn="just" fontAlgn="base">
              <a:buNone/>
            </a:pPr>
            <a:r>
              <a:rPr lang="en-US" dirty="0" smtClean="0"/>
              <a:t>	It represents the additional current assets required at different times during the operating year to meet additional inventory, extra cash, etc.</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lstStyle/>
          <a:p>
            <a:pPr algn="just">
              <a:buNone/>
            </a:pPr>
            <a:r>
              <a:rPr lang="en-US" dirty="0" smtClean="0"/>
              <a:t>	It can be said that Permanent working capital represents minimum amount of the current assets required throughout the year for normal production whereas Temporary working capital is the addi­tional capital required at different time of the year to finance the fluctuations in production due to seasonal change. A firm having constant annual production will also have constant Permanent work­ing capital and only Variable working capital changes due to change in production caused by seasonal changes. </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king Capital of Firm having Constant Annual Sales">
            <a:hlinkClick r:id="rId2"/>
          </p:cNvPr>
          <p:cNvPicPr>
            <a:picLocks noGrp="1"/>
          </p:cNvPicPr>
          <p:nvPr>
            <p:ph sz="quarter" idx="1"/>
          </p:nvPr>
        </p:nvPicPr>
        <p:blipFill>
          <a:blip r:embed="rId3"/>
          <a:srcRect/>
          <a:stretch>
            <a:fillRect/>
          </a:stretch>
        </p:blipFill>
        <p:spPr bwMode="auto">
          <a:xfrm>
            <a:off x="1071538" y="1500175"/>
            <a:ext cx="6357981" cy="392909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pPr algn="just">
              <a:buNone/>
            </a:pPr>
            <a:r>
              <a:rPr lang="en-US" dirty="0" smtClean="0"/>
              <a:t>	Similarly, a growth firm is the firm having unutilized capacity, however, production and operation continues to grow naturally. As its volume of production rises with the passage of time so also does the quantum of the Permanent working capital. </a:t>
            </a:r>
          </a:p>
          <a:p>
            <a:pPr algn="just">
              <a:buNone/>
            </a:pPr>
            <a:endParaRPr lang="en-US" dirty="0" smtClean="0"/>
          </a:p>
          <a:p>
            <a:pPr>
              <a:buNone/>
            </a:pPr>
            <a:r>
              <a:rPr lang="en-IN" dirty="0" smtClean="0"/>
              <a:t>	</a:t>
            </a:r>
            <a:endParaRPr lang="en-US" dirty="0"/>
          </a:p>
        </p:txBody>
      </p:sp>
      <p:pic>
        <p:nvPicPr>
          <p:cNvPr id="4" name="Picture 3" descr="Working Capital of a Growth Firm">
            <a:hlinkClick r:id="rId2"/>
          </p:cNvPr>
          <p:cNvPicPr/>
          <p:nvPr/>
        </p:nvPicPr>
        <p:blipFill>
          <a:blip r:embed="rId3"/>
          <a:srcRect/>
          <a:stretch>
            <a:fillRect/>
          </a:stretch>
        </p:blipFill>
        <p:spPr bwMode="auto">
          <a:xfrm>
            <a:off x="1071538" y="3000372"/>
            <a:ext cx="6072230" cy="257176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normAutofit/>
          </a:bodyPr>
          <a:lstStyle/>
          <a:p>
            <a:pPr algn="just" fontAlgn="base"/>
            <a:r>
              <a:rPr lang="en-US" b="1" dirty="0" smtClean="0"/>
              <a:t>Components of Working Capital:</a:t>
            </a:r>
            <a:endParaRPr lang="en-US" dirty="0" smtClean="0"/>
          </a:p>
          <a:p>
            <a:pPr algn="just" fontAlgn="base">
              <a:buNone/>
            </a:pPr>
            <a:r>
              <a:rPr lang="en-US" b="1" dirty="0" smtClean="0"/>
              <a:t>	Working capital is composed of various current assets and current liabilities, which are as follows:</a:t>
            </a:r>
            <a:endParaRPr lang="en-US" dirty="0" smtClean="0"/>
          </a:p>
          <a:p>
            <a:pPr algn="just" fontAlgn="base">
              <a:buNone/>
            </a:pPr>
            <a:r>
              <a:rPr lang="en-US" b="1" dirty="0" smtClean="0"/>
              <a:t>	(A) Current Assets:</a:t>
            </a:r>
            <a:endParaRPr lang="en-US" dirty="0" smtClean="0"/>
          </a:p>
          <a:p>
            <a:pPr algn="just" fontAlgn="base">
              <a:buNone/>
            </a:pPr>
            <a:r>
              <a:rPr lang="en-US" dirty="0" smtClean="0"/>
              <a:t>	These assets are generally realized within a short period of time, i.e. within one year.</a:t>
            </a:r>
          </a:p>
          <a:p>
            <a:pPr algn="just" fontAlgn="base">
              <a:buNone/>
            </a:pPr>
            <a:r>
              <a:rPr lang="en-US" b="1" dirty="0" smtClean="0"/>
              <a:t>	Current assets include:</a:t>
            </a:r>
            <a:endParaRPr lang="en-US" dirty="0" smtClean="0"/>
          </a:p>
          <a:p>
            <a:pPr algn="just" fontAlgn="base">
              <a:buNone/>
            </a:pPr>
            <a:r>
              <a:rPr lang="en-US" dirty="0" smtClean="0"/>
              <a:t>(a) Inventories or Stocks</a:t>
            </a:r>
          </a:p>
          <a:p>
            <a:pPr algn="just" fontAlgn="base">
              <a:buNone/>
            </a:pPr>
            <a:r>
              <a:rPr lang="en-US" dirty="0" smtClean="0"/>
              <a:t>(</a:t>
            </a:r>
            <a:r>
              <a:rPr lang="en-US" dirty="0" err="1" smtClean="0"/>
              <a:t>i</a:t>
            </a:r>
            <a:r>
              <a:rPr lang="en-US" dirty="0" smtClean="0"/>
              <a:t>) Raw materials</a:t>
            </a:r>
          </a:p>
          <a:p>
            <a:pPr algn="just" fontAlgn="base">
              <a:buNone/>
            </a:pPr>
            <a:r>
              <a:rPr lang="en-US" dirty="0" smtClean="0"/>
              <a:t>(ii) Work in progress</a:t>
            </a:r>
          </a:p>
          <a:p>
            <a:pPr algn="just" fontAlgn="base">
              <a:buNone/>
            </a:pPr>
            <a:r>
              <a:rPr lang="en-US" dirty="0" smtClean="0"/>
              <a:t>(iii) Consumable Stores</a:t>
            </a:r>
          </a:p>
          <a:p>
            <a:pPr algn="just" fontAlgn="base">
              <a:buNone/>
            </a:pPr>
            <a:r>
              <a:rPr lang="en-US" dirty="0" smtClean="0"/>
              <a:t>(iv) Finished goods</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758138" cy="6045348"/>
          </a:xfrm>
        </p:spPr>
        <p:txBody>
          <a:bodyPr>
            <a:normAutofit fontScale="92500" lnSpcReduction="20000"/>
          </a:bodyPr>
          <a:lstStyle/>
          <a:p>
            <a:pPr algn="just" fontAlgn="base">
              <a:buNone/>
            </a:pPr>
            <a:r>
              <a:rPr lang="en-US" dirty="0" smtClean="0"/>
              <a:t>(b) Sundry Debtors</a:t>
            </a:r>
          </a:p>
          <a:p>
            <a:pPr algn="just" fontAlgn="base">
              <a:buNone/>
            </a:pPr>
            <a:r>
              <a:rPr lang="en-US" dirty="0" smtClean="0"/>
              <a:t>(c) Bills Receivable</a:t>
            </a:r>
          </a:p>
          <a:p>
            <a:pPr algn="just" fontAlgn="base">
              <a:buNone/>
            </a:pPr>
            <a:r>
              <a:rPr lang="en-US" dirty="0" smtClean="0"/>
              <a:t>(d) Pre-payments</a:t>
            </a:r>
          </a:p>
          <a:p>
            <a:pPr algn="just" fontAlgn="base">
              <a:buNone/>
            </a:pPr>
            <a:r>
              <a:rPr lang="en-US" dirty="0" smtClean="0"/>
              <a:t>(e) Short-term Investments</a:t>
            </a:r>
          </a:p>
          <a:p>
            <a:pPr algn="just" fontAlgn="base">
              <a:buNone/>
            </a:pPr>
            <a:r>
              <a:rPr lang="en-US" dirty="0" smtClean="0"/>
              <a:t>(f) Accrued Income and</a:t>
            </a:r>
          </a:p>
          <a:p>
            <a:pPr algn="just" fontAlgn="base">
              <a:buNone/>
            </a:pPr>
            <a:r>
              <a:rPr lang="en-US" dirty="0" smtClean="0"/>
              <a:t>(g) Cash and Bank Balances</a:t>
            </a:r>
          </a:p>
          <a:p>
            <a:pPr algn="just" fontAlgn="base">
              <a:buNone/>
            </a:pPr>
            <a:r>
              <a:rPr lang="en-US" b="1" dirty="0" smtClean="0"/>
              <a:t>(B) Current Liabilities:</a:t>
            </a:r>
            <a:endParaRPr lang="en-US" dirty="0" smtClean="0"/>
          </a:p>
          <a:p>
            <a:pPr algn="just" fontAlgn="base">
              <a:buNone/>
            </a:pPr>
            <a:r>
              <a:rPr lang="en-US" dirty="0" smtClean="0"/>
              <a:t>	Current liabilities are those which are generally paid in the ordinary course of business within a short period of time, i.e. one year.</a:t>
            </a:r>
          </a:p>
          <a:p>
            <a:pPr algn="just" fontAlgn="base">
              <a:buNone/>
            </a:pPr>
            <a:endParaRPr lang="en-US" dirty="0" smtClean="0"/>
          </a:p>
          <a:p>
            <a:pPr algn="just" fontAlgn="base">
              <a:buNone/>
            </a:pPr>
            <a:r>
              <a:rPr lang="en-US" b="1" dirty="0" smtClean="0"/>
              <a:t>Current liabilities include:</a:t>
            </a:r>
            <a:endParaRPr lang="en-US" dirty="0" smtClean="0"/>
          </a:p>
          <a:p>
            <a:pPr algn="just" fontAlgn="base">
              <a:buNone/>
            </a:pPr>
            <a:r>
              <a:rPr lang="en-US" dirty="0" smtClean="0"/>
              <a:t>(a) Sundry Creditors</a:t>
            </a:r>
          </a:p>
          <a:p>
            <a:pPr algn="just" fontAlgn="base">
              <a:buNone/>
            </a:pPr>
            <a:r>
              <a:rPr lang="en-US" dirty="0" smtClean="0"/>
              <a:t>(b) Bills Payable</a:t>
            </a:r>
          </a:p>
          <a:p>
            <a:pPr algn="just" fontAlgn="base">
              <a:buNone/>
            </a:pPr>
            <a:r>
              <a:rPr lang="en-US" dirty="0" smtClean="0"/>
              <a:t>(c) Accrued Expenses</a:t>
            </a:r>
          </a:p>
          <a:p>
            <a:pPr algn="just" fontAlgn="base">
              <a:buNone/>
            </a:pPr>
            <a:r>
              <a:rPr lang="en-US" dirty="0" smtClean="0"/>
              <a:t>(d) Bank Overdrafts</a:t>
            </a:r>
          </a:p>
          <a:p>
            <a:pPr algn="just" fontAlgn="base">
              <a:buNone/>
            </a:pPr>
            <a:r>
              <a:rPr lang="en-US" dirty="0" smtClean="0"/>
              <a:t>(e) Bank Loans (short-term) </a:t>
            </a:r>
          </a:p>
          <a:p>
            <a:pPr fontAlgn="base">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lnSpcReduction="10000"/>
          </a:bodyPr>
          <a:lstStyle/>
          <a:p>
            <a:pPr algn="just" fontAlgn="base">
              <a:buNone/>
            </a:pPr>
            <a:r>
              <a:rPr lang="en-US" cap="all" dirty="0" smtClean="0"/>
              <a:t>	OBJECTIVES </a:t>
            </a:r>
            <a:r>
              <a:rPr lang="en-US" cap="all" dirty="0"/>
              <a:t>OF WORKING CAPITAL MANAGEMENT</a:t>
            </a:r>
            <a:endParaRPr lang="en-US" dirty="0"/>
          </a:p>
          <a:p>
            <a:pPr algn="just" fontAlgn="base">
              <a:buNone/>
            </a:pPr>
            <a:r>
              <a:rPr lang="en-US" dirty="0" smtClean="0"/>
              <a:t>	The </a:t>
            </a:r>
            <a:r>
              <a:rPr lang="en-US" dirty="0"/>
              <a:t>primary objectives of working capital management include the following:</a:t>
            </a:r>
          </a:p>
          <a:p>
            <a:pPr lvl="0" algn="just" fontAlgn="base">
              <a:buFont typeface="Wingdings" pitchFamily="2" charset="2"/>
              <a:buChar char="Ø"/>
            </a:pPr>
            <a:r>
              <a:rPr lang="en-US" b="1" dirty="0"/>
              <a:t>Smooth Operating Cycle:</a:t>
            </a:r>
            <a:r>
              <a:rPr lang="en-US" dirty="0"/>
              <a:t> The key objective of working capital management is to ensure a smooth operating cycle. It means the cycle should never stop for the lack of liquidity whether it is for buying raw material, salaries, tax payments </a:t>
            </a:r>
            <a:r>
              <a:rPr lang="en-US" dirty="0" smtClean="0"/>
              <a:t>etc.</a:t>
            </a:r>
          </a:p>
          <a:p>
            <a:pPr lvl="0" algn="just" fontAlgn="base">
              <a:buFont typeface="Wingdings" pitchFamily="2" charset="2"/>
              <a:buChar char="Ø"/>
            </a:pPr>
            <a:r>
              <a:rPr lang="en-US" b="1" dirty="0" smtClean="0"/>
              <a:t>Lowest </a:t>
            </a:r>
            <a:r>
              <a:rPr lang="en-US" b="1" dirty="0"/>
              <a:t>Working Capital:</a:t>
            </a:r>
            <a:r>
              <a:rPr lang="en-US" dirty="0"/>
              <a:t> For achieving the smooth operating cycle, it is also important to keep the requirement of working capital at the lowest. This may be achieved by favorable credit terms with accounts payable and receivables both, faster production cycle, effective inventory management etc.</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sz="quarter" idx="1"/>
          </p:nvPr>
        </p:nvSpPr>
        <p:spPr>
          <a:xfrm>
            <a:off x="457200" y="142875"/>
            <a:ext cx="7467600" cy="6330950"/>
          </a:xfrm>
        </p:spPr>
        <p:txBody>
          <a:bodyPr>
            <a:normAutofit/>
          </a:bodyPr>
          <a:lstStyle/>
          <a:p>
            <a:endParaRPr lang="en-IN" sz="7200" b="1" dirty="0" smtClean="0">
              <a:solidFill>
                <a:schemeClr val="tx1"/>
              </a:solidFill>
            </a:endParaRPr>
          </a:p>
          <a:p>
            <a:pPr algn="ctr">
              <a:buNone/>
            </a:pPr>
            <a:r>
              <a:rPr lang="en-IN" sz="6600" b="1" dirty="0" smtClean="0">
                <a:solidFill>
                  <a:schemeClr val="tx1"/>
                </a:solidFill>
              </a:rPr>
              <a:t>CASH MANAGEMENT </a:t>
            </a:r>
            <a:endParaRPr lang="en-US" sz="6600" b="1"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lstStyle/>
          <a:p>
            <a:pPr algn="just">
              <a:buNone/>
            </a:pPr>
            <a:r>
              <a:rPr lang="en-US" b="1" dirty="0" smtClean="0"/>
              <a:t>Cash - What is cash?</a:t>
            </a:r>
          </a:p>
          <a:p>
            <a:pPr algn="just"/>
            <a:r>
              <a:rPr lang="en-US" dirty="0" smtClean="0"/>
              <a:t>Cash is the most liquid asset and is vital for the solvency of a company From an accounting perspective, cash is the most liquid asset a company can possess. A cash balance indicates that a company has cash on hand and can use that cash however it wishes. Cash includes more than just the physical traditional bills and coins. Cash can include any other currencies, as well as </a:t>
            </a:r>
            <a:r>
              <a:rPr lang="en-US" dirty="0" err="1" smtClean="0"/>
              <a:t>undeposited</a:t>
            </a:r>
            <a:r>
              <a:rPr lang="en-US" dirty="0" smtClean="0"/>
              <a:t> </a:t>
            </a:r>
            <a:r>
              <a:rPr lang="en-US" dirty="0" err="1" smtClean="0"/>
              <a:t>cheques</a:t>
            </a:r>
            <a:r>
              <a:rPr lang="en-US" dirty="0" smtClean="0"/>
              <a:t> and amounts in a current account.</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7467600" cy="6116786"/>
          </a:xfrm>
        </p:spPr>
        <p:txBody>
          <a:bodyPr/>
          <a:lstStyle/>
          <a:p>
            <a:pPr algn="just">
              <a:buNone/>
            </a:pPr>
            <a:r>
              <a:rPr lang="en-US" dirty="0" smtClean="0"/>
              <a:t>Cash Management</a:t>
            </a:r>
            <a:r>
              <a:rPr lang="en-US" b="1" dirty="0" smtClean="0"/>
              <a:t> </a:t>
            </a:r>
          </a:p>
          <a:p>
            <a:pPr algn="just"/>
            <a:r>
              <a:rPr lang="en-US" b="1" dirty="0" smtClean="0"/>
              <a:t>Definition</a:t>
            </a:r>
            <a:r>
              <a:rPr lang="en-US" dirty="0" smtClean="0"/>
              <a:t>: Cash Management refers to the collection, handling, control and investment of the organizational cash and cash equivalents, to ensure optimum utilization of the firm’s liquid resources. Money is the lifeline of the business, and therefore it is essential to maintain a sound cash flow position in the organization.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lstStyle/>
          <a:p>
            <a:pPr algn="just">
              <a:buNone/>
            </a:pPr>
            <a:r>
              <a:rPr lang="en-US" dirty="0" smtClean="0"/>
              <a:t>.</a:t>
            </a:r>
            <a:endParaRPr lang="en-US" dirty="0" smtClean="0"/>
          </a:p>
          <a:p>
            <a:endParaRPr lang="en-US" dirty="0"/>
          </a:p>
        </p:txBody>
      </p:sp>
      <p:sp>
        <p:nvSpPr>
          <p:cNvPr id="4" name="Content Placeholder 2"/>
          <p:cNvSpPr txBox="1">
            <a:spLocks/>
          </p:cNvSpPr>
          <p:nvPr/>
        </p:nvSpPr>
        <p:spPr>
          <a:xfrm>
            <a:off x="502920" y="530352"/>
            <a:ext cx="8183880" cy="4756036"/>
          </a:xfrm>
          <a:prstGeom prst="rect">
            <a:avLst/>
          </a:prstGeom>
        </p:spPr>
        <p:txBody>
          <a:bodyPr vert="horz">
            <a:normAutofit/>
          </a:bodyPr>
          <a:lstStyle/>
          <a:p>
            <a:pPr marL="1737360" marR="0" lvl="5" indent="-182880" algn="l" defTabSz="914400" rtl="0" eaLnBrk="1" fontAlgn="auto" latinLnBrk="0" hangingPunct="1">
              <a:lnSpc>
                <a:spcPct val="100000"/>
              </a:lnSpc>
              <a:spcBef>
                <a:spcPct val="20000"/>
              </a:spcBef>
              <a:spcAft>
                <a:spcPts val="0"/>
              </a:spcAft>
              <a:buClr>
                <a:schemeClr val="accent1"/>
              </a:buClr>
              <a:buSzTx/>
              <a:tabLst/>
              <a:defRPr/>
            </a:pPr>
            <a:r>
              <a:rPr kumimoji="0" lang="en-US" sz="1600" b="0" i="0" u="none" strike="noStrike" kern="1200" cap="none" spc="0" normalizeH="0" baseline="0" noProof="0" dirty="0" smtClean="0">
                <a:ln>
                  <a:noFill/>
                </a:ln>
                <a:solidFill>
                  <a:schemeClr val="tx2"/>
                </a:solidFill>
                <a:effectLst/>
                <a:uLnTx/>
                <a:uFillTx/>
                <a:latin typeface="+mn-lt"/>
                <a:ea typeface="+mn-ea"/>
                <a:cs typeface="+mn-cs"/>
              </a:rPr>
              <a:t>Four facts of cash management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Diagram 4"/>
          <p:cNvGraphicFramePr/>
          <p:nvPr/>
        </p:nvGraphicFramePr>
        <p:xfrm>
          <a:off x="1357290" y="1357298"/>
          <a:ext cx="6286544" cy="385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lstStyle/>
          <a:p>
            <a:pPr algn="just">
              <a:buNone/>
            </a:pPr>
            <a:r>
              <a:rPr lang="en-US" b="1" dirty="0" smtClean="0"/>
              <a:t>Objectives of Cash Management:</a:t>
            </a:r>
          </a:p>
          <a:p>
            <a:pPr lvl="0" algn="just"/>
            <a:r>
              <a:rPr lang="en-US" b="1" dirty="0" err="1" smtClean="0"/>
              <a:t>Fulfil</a:t>
            </a:r>
            <a:r>
              <a:rPr lang="en-US" b="1" dirty="0" smtClean="0"/>
              <a:t> Working Capital Requirement</a:t>
            </a:r>
            <a:r>
              <a:rPr lang="en-US" dirty="0" smtClean="0"/>
              <a:t>: The organization needs to maintain ample liquid cash to meet its routine expenses which possible only through effective cash management.</a:t>
            </a:r>
          </a:p>
          <a:p>
            <a:pPr lvl="0" algn="just"/>
            <a:r>
              <a:rPr lang="en-US" b="1" dirty="0" smtClean="0"/>
              <a:t>Planning Capital Expenditure</a:t>
            </a:r>
            <a:r>
              <a:rPr lang="en-US" dirty="0" smtClean="0"/>
              <a:t>: It helps in planning the capital expenditure and determining the ratio of debt and equity to acquire finance for this purpose.</a:t>
            </a:r>
          </a:p>
          <a:p>
            <a:pPr lvl="0" algn="just"/>
            <a:r>
              <a:rPr lang="en-US" b="1" dirty="0" smtClean="0"/>
              <a:t>Handling Unorganized Costs</a:t>
            </a:r>
            <a:r>
              <a:rPr lang="en-US" dirty="0" smtClean="0"/>
              <a:t>: There are times when the company encounters unexpected circumstances like the breakdown of machinery. These are unforeseen expenses to cope up with; cash surplus is a lifesaver in such conditions.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7467600" cy="6331100"/>
          </a:xfrm>
        </p:spPr>
        <p:txBody>
          <a:bodyPr/>
          <a:lstStyle/>
          <a:p>
            <a:pPr algn="just"/>
            <a:r>
              <a:rPr lang="en-US" dirty="0" smtClean="0"/>
              <a:t>Cash Management Models</a:t>
            </a:r>
            <a:endParaRPr lang="en-US" b="1" dirty="0" smtClean="0"/>
          </a:p>
          <a:p>
            <a:pPr algn="just">
              <a:buNone/>
            </a:pPr>
            <a:r>
              <a:rPr lang="en-US" dirty="0" smtClean="0"/>
              <a:t>	Cash management requires a practical approach and a strong base to determine the requirement of cash by the organization to meet its daily expenses. For this purpose, some models were designed to determine the level of money on different parameters.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lstStyle/>
          <a:p>
            <a:r>
              <a:rPr lang="en-US" dirty="0" smtClean="0"/>
              <a:t>The two most important models are discussed in detail below:</a:t>
            </a:r>
          </a:p>
          <a:p>
            <a:endParaRPr lang="en-US" dirty="0" smtClean="0"/>
          </a:p>
          <a:p>
            <a:endParaRPr lang="en-US" dirty="0"/>
          </a:p>
        </p:txBody>
      </p:sp>
      <p:pic>
        <p:nvPicPr>
          <p:cNvPr id="5" name="Picture 4" descr="Cash Management Models"/>
          <p:cNvPicPr/>
          <p:nvPr/>
        </p:nvPicPr>
        <p:blipFill>
          <a:blip r:embed="rId2"/>
          <a:srcRect/>
          <a:stretch>
            <a:fillRect/>
          </a:stretch>
        </p:blipFill>
        <p:spPr bwMode="auto">
          <a:xfrm>
            <a:off x="928662" y="1285860"/>
            <a:ext cx="7429552" cy="4929222"/>
          </a:xfrm>
          <a:prstGeom prst="rect">
            <a:avLst/>
          </a:prstGeom>
          <a:ln>
            <a:noFill/>
          </a:ln>
          <a:effectLst>
            <a:softEdge rad="112500"/>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r>
              <a:rPr lang="en-US" dirty="0" smtClean="0"/>
              <a:t>Let us now elaborate on each of these models:  According to the transaction theory, money is a dominated asset people hold money unlike other assets, to make purchases. </a:t>
            </a:r>
            <a:r>
              <a:rPr lang="en-US" dirty="0" err="1" smtClean="0"/>
              <a:t>Baumol</a:t>
            </a:r>
            <a:r>
              <a:rPr lang="en-US" dirty="0" smtClean="0"/>
              <a:t>-Tobin model shows that demand for money depends positively on the income level and negatively on the interest rate. This model is explained in terms of assets. An individual holds portfolio for monetary assets (currency and checking account) and non-monetary assets (stocks and bonds).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pPr algn="just" fontAlgn="base">
              <a:buNone/>
            </a:pPr>
            <a:r>
              <a:rPr lang="en-US" b="1" dirty="0" smtClean="0"/>
              <a:t>The optimum amount of asset he can hold will depend on the cost considerations:</a:t>
            </a:r>
            <a:endParaRPr lang="en-US" dirty="0" smtClean="0"/>
          </a:p>
          <a:p>
            <a:pPr algn="just" fontAlgn="base">
              <a:buNone/>
            </a:pPr>
            <a:r>
              <a:rPr lang="en-US" dirty="0" smtClean="0"/>
              <a:t>	(</a:t>
            </a:r>
            <a:r>
              <a:rPr lang="en-US" dirty="0" err="1" smtClean="0"/>
              <a:t>i</a:t>
            </a:r>
            <a:r>
              <a:rPr lang="en-US" dirty="0" smtClean="0"/>
              <a:t>) Interest forgone on the cash balance held, and</a:t>
            </a:r>
          </a:p>
          <a:p>
            <a:pPr algn="just" fontAlgn="base">
              <a:buNone/>
            </a:pPr>
            <a:r>
              <a:rPr lang="en-US" dirty="0" smtClean="0"/>
              <a:t>	(ii) Cost of acquiring bonds and converting them into cash, i.e., cost of brokerage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lstStyle/>
          <a:p>
            <a:pPr lvl="0" algn="just" fontAlgn="base">
              <a:buFont typeface="Wingdings" pitchFamily="2" charset="2"/>
              <a:buChar char="Ø"/>
            </a:pPr>
            <a:r>
              <a:rPr lang="en-US" b="1" dirty="0" smtClean="0">
                <a:hlinkClick r:id="rId2"/>
              </a:rPr>
              <a:t>Cost of Capital</a:t>
            </a:r>
            <a:r>
              <a:rPr lang="en-US" b="1" dirty="0" smtClean="0"/>
              <a:t>:</a:t>
            </a:r>
            <a:r>
              <a:rPr lang="en-US" dirty="0" smtClean="0"/>
              <a:t> It is important to understand that the interest cost of capital is one of the major costs in any firm. The management of the firm should negotiate well with the financial institutions, select the right mode of finance, maintain optimal capital structure etc.</a:t>
            </a:r>
          </a:p>
          <a:p>
            <a:pPr lvl="0" algn="just" fontAlgn="base">
              <a:buFont typeface="Wingdings" pitchFamily="2" charset="2"/>
              <a:buChar char="Ø"/>
            </a:pPr>
            <a:r>
              <a:rPr lang="en-US" b="1" dirty="0" smtClean="0"/>
              <a:t>Optimal Return on Current Asset Investment:</a:t>
            </a:r>
            <a:r>
              <a:rPr lang="en-US" dirty="0" smtClean="0"/>
              <a:t> In many businesses, you have a liquidity crunch at one point of time and excess liquidity at another. This happens mostly with seasonal industries. At the time of excess liquidity, the management should have good short-term investment avenues to take benefit of the idle funds..</a:t>
            </a:r>
          </a:p>
          <a:p>
            <a:pPr algn="just" fontAlgn="base"/>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normAutofit fontScale="85000" lnSpcReduction="10000"/>
          </a:bodyPr>
          <a:lstStyle/>
          <a:p>
            <a:pPr algn="just" fontAlgn="base">
              <a:buNone/>
            </a:pPr>
            <a:r>
              <a:rPr lang="en-US" dirty="0" smtClean="0"/>
              <a:t>Money has both cost and benefit. Cost is the low rate of return and benefit is that, it makes transactions more convenient.</a:t>
            </a:r>
          </a:p>
          <a:p>
            <a:pPr algn="just" fontAlgn="base">
              <a:buNone/>
            </a:pPr>
            <a:r>
              <a:rPr lang="en-US" dirty="0" smtClean="0"/>
              <a:t>	So people decide how much money to hold by trading off these costs and benefits. </a:t>
            </a:r>
            <a:r>
              <a:rPr lang="en-US" dirty="0" err="1" smtClean="0"/>
              <a:t>Baumol</a:t>
            </a:r>
            <a:r>
              <a:rPr lang="en-US" dirty="0" smtClean="0"/>
              <a:t>-Tobin was not satisfied with Keynes treatment of demand for money so he developed the model of cash management in 1950 in which he explained the costs and benefits of holding money. People hold money in cash for convenience. When people hold money they incur both benefit and cost. Benefit is the convenience which they get by avoiding making a trip to the bank every time they wish to buy something. But the cost of this convenience is the forgone interest which they would have earned if they had deposited the money in the saving accounts. There is, thus, a trade off between benefits and </a:t>
            </a:r>
            <a:r>
              <a:rPr lang="en-US" dirty="0" err="1" smtClean="0"/>
              <a:t>costs.If</a:t>
            </a:r>
            <a:r>
              <a:rPr lang="en-US" dirty="0" smtClean="0"/>
              <a:t> one holds large amount of monetary assets, interest forgone will be very high but if one holds less cash, then the interest forgone will be less but the transaction cost of holding bonds, i.e., brokerage fee will be very high. To avoid these extreme situations, people will hold both monetary and non-monetary assets to minimize the cost.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lstStyle/>
          <a:p>
            <a:pPr algn="just" fontAlgn="base">
              <a:buNone/>
            </a:pPr>
            <a:r>
              <a:rPr lang="en-US" dirty="0" smtClean="0"/>
              <a:t>1.</a:t>
            </a:r>
            <a:r>
              <a:rPr lang="en-US" b="1" dirty="0" smtClean="0"/>
              <a:t> </a:t>
            </a:r>
            <a:r>
              <a:rPr lang="en-US" dirty="0" smtClean="0"/>
              <a:t>Price level is constant</a:t>
            </a:r>
          </a:p>
          <a:p>
            <a:pPr algn="just" fontAlgn="base">
              <a:buNone/>
            </a:pPr>
            <a:r>
              <a:rPr lang="en-US" dirty="0" smtClean="0"/>
              <a:t>2.</a:t>
            </a:r>
            <a:r>
              <a:rPr lang="en-US" b="1" dirty="0" smtClean="0"/>
              <a:t> </a:t>
            </a:r>
            <a:r>
              <a:rPr lang="en-US" dirty="0" err="1" smtClean="0"/>
              <a:t>Transactor</a:t>
            </a:r>
            <a:r>
              <a:rPr lang="en-US" dirty="0" smtClean="0"/>
              <a:t> has a given income. Real spending is constant over the year, that is, an individual spends uniformly over the year.</a:t>
            </a:r>
          </a:p>
          <a:p>
            <a:pPr algn="just" fontAlgn="base">
              <a:buNone/>
            </a:pPr>
            <a:r>
              <a:rPr lang="en-US" dirty="0" smtClean="0"/>
              <a:t>3. Transaction funds can be held either in money or in interest yielding bonds.</a:t>
            </a:r>
          </a:p>
          <a:p>
            <a:pPr algn="just" fontAlgn="base">
              <a:buNone/>
            </a:pPr>
            <a:r>
              <a:rPr lang="en-US" dirty="0" smtClean="0"/>
              <a:t>4.</a:t>
            </a:r>
            <a:r>
              <a:rPr lang="en-US" b="1" dirty="0" smtClean="0"/>
              <a:t> </a:t>
            </a:r>
            <a:r>
              <a:rPr lang="en-US" dirty="0" smtClean="0"/>
              <a:t>Individual X makes ‘N’ trips to the bank. Mr. X plans to spend Rs. Y gradually over a year.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pPr algn="just"/>
            <a:r>
              <a:rPr lang="en-US" dirty="0" smtClean="0"/>
              <a:t>Miller-Orr Model Definition</a:t>
            </a:r>
          </a:p>
          <a:p>
            <a:pPr algn="just" fontAlgn="base">
              <a:buNone/>
            </a:pPr>
            <a:r>
              <a:rPr lang="en-US" dirty="0" smtClean="0"/>
              <a:t>	The Miller-Orr model of cash management is developed for businesses with uncertain cash inflows and outflows. This approach allows lower and upper limits of cash balance to be set and determine the return point (target cash balance). This is different from the </a:t>
            </a:r>
            <a:r>
              <a:rPr lang="en-US" dirty="0" err="1" smtClean="0"/>
              <a:t>Baumol</a:t>
            </a:r>
            <a:r>
              <a:rPr lang="en-US" dirty="0" smtClean="0"/>
              <a:t>-Tobin model, which is based on the assumption that the cash spending rate is constant.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0"/>
            <a:ext cx="6215090" cy="3416320"/>
          </a:xfrm>
          <a:prstGeom prst="rect">
            <a:avLst/>
          </a:prstGeom>
        </p:spPr>
        <p:txBody>
          <a:bodyPr wrap="square">
            <a:spAutoFit/>
          </a:bodyPr>
          <a:lstStyle/>
          <a:p>
            <a:pPr algn="just" fontAlgn="base">
              <a:buNone/>
            </a:pPr>
            <a:r>
              <a:rPr lang="en-US" b="1" dirty="0" smtClean="0"/>
              <a:t>Assumptions</a:t>
            </a:r>
            <a:endParaRPr lang="en-US" dirty="0" smtClean="0"/>
          </a:p>
          <a:p>
            <a:pPr algn="just" fontAlgn="base"/>
            <a:r>
              <a:rPr lang="en-US" dirty="0" smtClean="0"/>
              <a:t>The Miller-Orr model of cash management can be used if the following assumptions are met:</a:t>
            </a:r>
          </a:p>
          <a:p>
            <a:pPr lvl="0" algn="just" fontAlgn="base"/>
            <a:r>
              <a:rPr lang="en-US" dirty="0" smtClean="0"/>
              <a:t>The cash inflows and cash outflows are stochastic. In other words, each day a business may have both different cash payments and different cash receipts.</a:t>
            </a:r>
          </a:p>
          <a:p>
            <a:pPr lvl="0" algn="just" fontAlgn="base"/>
            <a:r>
              <a:rPr lang="en-US" dirty="0" smtClean="0"/>
              <a:t>The daily cash balance is normally distributed, i.e., it occurs randomly.</a:t>
            </a:r>
          </a:p>
          <a:p>
            <a:pPr lvl="0" algn="just" fontAlgn="base"/>
            <a:r>
              <a:rPr lang="en-US" dirty="0" smtClean="0"/>
              <a:t>There is a possibility to invest idle cash in marketable securities.</a:t>
            </a:r>
          </a:p>
          <a:p>
            <a:pPr lvl="0" algn="just" fontAlgn="base"/>
            <a:r>
              <a:rPr lang="en-US" dirty="0" smtClean="0"/>
              <a:t>There is a transaction fee when marketable securities are bought or sold.</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467600" cy="5902472"/>
          </a:xfrm>
        </p:spPr>
        <p:txBody>
          <a:bodyPr>
            <a:normAutofit fontScale="92500" lnSpcReduction="20000"/>
          </a:bodyPr>
          <a:lstStyle/>
          <a:p>
            <a:pPr algn="just" fontAlgn="base">
              <a:buNone/>
            </a:pPr>
            <a:r>
              <a:rPr lang="en-US" b="1" dirty="0" smtClean="0"/>
              <a:t>Formula</a:t>
            </a:r>
            <a:endParaRPr lang="en-US" dirty="0" smtClean="0"/>
          </a:p>
          <a:p>
            <a:pPr algn="just" fontAlgn="base">
              <a:buNone/>
            </a:pPr>
            <a:r>
              <a:rPr lang="en-US" dirty="0" smtClean="0"/>
              <a:t>	The return point for the cash balance under the Miller-Orr model can be calculated as follows:</a:t>
            </a:r>
          </a:p>
          <a:p>
            <a:pPr algn="just" fontAlgn="ctr">
              <a:buFont typeface="Wingdings" pitchFamily="2" charset="2"/>
              <a:buChar char="Ø"/>
            </a:pPr>
            <a:r>
              <a:rPr lang="en-US" b="1" dirty="0" smtClean="0"/>
              <a:t>Return Point = Lower Limit + 1/3 × Spread</a:t>
            </a:r>
            <a:endParaRPr lang="en-US" dirty="0" smtClean="0"/>
          </a:p>
          <a:p>
            <a:pPr algn="just" fontAlgn="base">
              <a:buNone/>
            </a:pPr>
            <a:r>
              <a:rPr lang="en-US" dirty="0" smtClean="0"/>
              <a:t>	The lower limit is set by management. It depends on the acceptable risk of cash flows gap, creditworthiness of a business, and expected needs in cash. However, the lower limit can be set as zero if a business has sufficient investments in marketable securities or perfect creditworthiness and can raise additional short-term debt at any time.</a:t>
            </a:r>
          </a:p>
          <a:p>
            <a:pPr algn="just" fontAlgn="base">
              <a:buNone/>
            </a:pPr>
            <a:r>
              <a:rPr lang="en-US" dirty="0" smtClean="0"/>
              <a:t>	The equation to compute the spread is as follows:</a:t>
            </a:r>
          </a:p>
          <a:p>
            <a:pPr algn="just" fontAlgn="base">
              <a:buFont typeface="Wingdings" pitchFamily="2" charset="2"/>
              <a:buChar char="Ø"/>
            </a:pPr>
            <a:r>
              <a:rPr lang="en-US" dirty="0" smtClean="0"/>
              <a:t>Where F is the transaction cost, K is the opportunity cost of holding cash, and σ2 is a </a:t>
            </a:r>
            <a:r>
              <a:rPr lang="en-US" dirty="0" smtClean="0"/>
              <a:t>of </a:t>
            </a:r>
            <a:r>
              <a:rPr lang="en-US" dirty="0" smtClean="0"/>
              <a:t>a daily cash balance.</a:t>
            </a:r>
          </a:p>
          <a:p>
            <a:pPr algn="just" fontAlgn="base">
              <a:buFont typeface="Wingdings" pitchFamily="2" charset="2"/>
              <a:buChar char="Ø"/>
            </a:pPr>
            <a:r>
              <a:rPr lang="en-US" dirty="0" smtClean="0"/>
              <a:t>To find the upper limit of the cash balance, the following formula should be used:</a:t>
            </a:r>
          </a:p>
          <a:p>
            <a:pPr algn="just">
              <a:buFont typeface="Wingdings" pitchFamily="2" charset="2"/>
              <a:buChar char="Ø"/>
            </a:pPr>
            <a:r>
              <a:rPr lang="en-US" b="1" dirty="0" smtClean="0"/>
              <a:t>Upper Limit = Lower Limit + Spread</a:t>
            </a:r>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357188"/>
            <a:ext cx="7467600" cy="6116637"/>
          </a:xfrm>
        </p:spPr>
        <p:txBody>
          <a:bodyPr/>
          <a:lstStyle/>
          <a:p>
            <a:pPr lvl="0" algn="just" fontAlgn="base"/>
            <a:r>
              <a:rPr lang="en-US" dirty="0" smtClean="0"/>
              <a:t>A is when the actual cash balance drops to the lower limit. A company’s management should replenish it to reach the return point, which can be done by selling investments in marketable securities.</a:t>
            </a:r>
          </a:p>
          <a:p>
            <a:pPr lvl="0" algn="just" fontAlgn="base"/>
            <a:r>
              <a:rPr lang="en-US" dirty="0" smtClean="0"/>
              <a:t>B is when the actual cash balance touches the upper limit. In such cases, it is necessary to buy marketable securities and restore the cash balance down to the return point. The amount to be invested is the difference between the upper limit and return point.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428625"/>
            <a:ext cx="7467600" cy="6045200"/>
          </a:xfrm>
        </p:spPr>
        <p:txBody>
          <a:bodyPr>
            <a:normAutofit lnSpcReduction="10000"/>
          </a:bodyPr>
          <a:lstStyle/>
          <a:p>
            <a:pPr algn="just" fontAlgn="base">
              <a:buNone/>
            </a:pPr>
            <a:r>
              <a:rPr lang="en-US" b="1" dirty="0" smtClean="0"/>
              <a:t>Example</a:t>
            </a:r>
            <a:endParaRPr lang="en-US" dirty="0" smtClean="0"/>
          </a:p>
          <a:p>
            <a:pPr algn="just" fontAlgn="base">
              <a:buNone/>
            </a:pPr>
            <a:r>
              <a:rPr lang="en-US" dirty="0" smtClean="0"/>
              <a:t>	The management of </a:t>
            </a:r>
            <a:r>
              <a:rPr lang="en-US" dirty="0" err="1" smtClean="0"/>
              <a:t>Stilmill</a:t>
            </a:r>
            <a:r>
              <a:rPr lang="en-US" dirty="0" smtClean="0"/>
              <a:t> Inc. has set a safety cash balance of $50,000. The standard deviation (σ) of the daily cash balance during the last year was $37,500, and the transaction cost was $75. The company also has the opportunity to invest idle cash in marketable securities at an annual interest rate of 8%.</a:t>
            </a:r>
          </a:p>
          <a:p>
            <a:r>
              <a:rPr lang="en-US" dirty="0" smtClean="0"/>
              <a:t>Daily interest rate = 8%∕365 = 0.022</a:t>
            </a:r>
            <a:r>
              <a:rPr lang="en-US" dirty="0" smtClean="0"/>
              <a:t>%</a:t>
            </a:r>
          </a:p>
          <a:p>
            <a:endParaRPr lang="en-IN" dirty="0" smtClean="0"/>
          </a:p>
          <a:p>
            <a:endParaRPr lang="en-IN" dirty="0" smtClean="0"/>
          </a:p>
          <a:p>
            <a:endParaRPr lang="en-US" dirty="0" smtClean="0"/>
          </a:p>
          <a:p>
            <a:endParaRPr lang="en-IN" dirty="0" smtClean="0"/>
          </a:p>
          <a:p>
            <a:pPr>
              <a:buNone/>
            </a:pPr>
            <a:r>
              <a:rPr lang="en-US" dirty="0" smtClean="0"/>
              <a:t>Return </a:t>
            </a:r>
            <a:r>
              <a:rPr lang="en-US" dirty="0" smtClean="0"/>
              <a:t>point = $50,000 + 1∕3 × $213,325 = $121,108</a:t>
            </a:r>
          </a:p>
          <a:p>
            <a:pPr fontAlgn="base"/>
            <a:r>
              <a:rPr lang="en-US" dirty="0" smtClean="0"/>
              <a:t>Upper limit = $50,000 + $213,325 = $263,325</a:t>
            </a:r>
          </a:p>
          <a:p>
            <a:endParaRPr lang="en-US" dirty="0"/>
          </a:p>
        </p:txBody>
      </p:sp>
      <p:pic>
        <p:nvPicPr>
          <p:cNvPr id="5" name="Picture 4" descr="Miller-Orr model calculation example"/>
          <p:cNvPicPr/>
          <p:nvPr/>
        </p:nvPicPr>
        <p:blipFill>
          <a:blip r:embed="rId2">
            <a:duotone>
              <a:prstClr val="black"/>
              <a:srgbClr val="D9C3A5">
                <a:tint val="50000"/>
                <a:satMod val="180000"/>
              </a:srgbClr>
            </a:duotone>
          </a:blip>
          <a:srcRect/>
          <a:stretch>
            <a:fillRect/>
          </a:stretch>
        </p:blipFill>
        <p:spPr bwMode="auto">
          <a:xfrm>
            <a:off x="1357290" y="3571876"/>
            <a:ext cx="4857784" cy="6699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normAutofit fontScale="85000" lnSpcReduction="20000"/>
          </a:bodyPr>
          <a:lstStyle/>
          <a:p>
            <a:pPr algn="just" fontAlgn="base">
              <a:buNone/>
            </a:pPr>
            <a:r>
              <a:rPr lang="en-US" cap="all" dirty="0" smtClean="0"/>
              <a:t>	IMPORTANCE OF EFFECTIVE WORKING CAPITAL MANAGEMENT</a:t>
            </a:r>
            <a:endParaRPr lang="en-US" dirty="0" smtClean="0"/>
          </a:p>
          <a:p>
            <a:pPr algn="just" fontAlgn="base">
              <a:buNone/>
            </a:pPr>
            <a:r>
              <a:rPr lang="en-US" dirty="0" smtClean="0"/>
              <a:t>	Although the importance of working capital is unquestionable in any type of business. Working capital management is a day to day activity, unlike capital budgeting decisions. Most importantly, inefficiencies at any levels of management have an impact on the working capital and its management. Following are the main points that signify why it is important to take the management of working capital seriously.</a:t>
            </a:r>
          </a:p>
          <a:p>
            <a:pPr lvl="0" algn="just" fontAlgn="base"/>
            <a:r>
              <a:rPr lang="en-US" dirty="0" smtClean="0"/>
              <a:t>Ensures Higher Return on Capital</a:t>
            </a:r>
          </a:p>
          <a:p>
            <a:pPr lvl="0" algn="just" fontAlgn="base"/>
            <a:r>
              <a:rPr lang="en-US" dirty="0" smtClean="0"/>
              <a:t>Improvement in Credit Profile</a:t>
            </a:r>
          </a:p>
          <a:p>
            <a:pPr lvl="0" algn="just" fontAlgn="base"/>
            <a:r>
              <a:rPr lang="en-US" dirty="0" smtClean="0"/>
              <a:t>Increased Profitability</a:t>
            </a:r>
          </a:p>
          <a:p>
            <a:pPr lvl="0" algn="just" fontAlgn="base"/>
            <a:r>
              <a:rPr lang="en-US" dirty="0" smtClean="0"/>
              <a:t>Better Liquidity</a:t>
            </a:r>
          </a:p>
          <a:p>
            <a:pPr lvl="0" algn="just" fontAlgn="base"/>
            <a:r>
              <a:rPr lang="en-US" dirty="0" smtClean="0"/>
              <a:t>Business Value Appreciation</a:t>
            </a:r>
          </a:p>
          <a:p>
            <a:pPr lvl="0" algn="just" fontAlgn="base"/>
            <a:r>
              <a:rPr lang="en-US" dirty="0" smtClean="0"/>
              <a:t>Most Suitable Financing Terms</a:t>
            </a:r>
          </a:p>
          <a:p>
            <a:pPr lvl="0" algn="just" fontAlgn="base"/>
            <a:r>
              <a:rPr lang="en-US" dirty="0" smtClean="0"/>
              <a:t>Interruption Free Production</a:t>
            </a:r>
          </a:p>
          <a:p>
            <a:pPr lvl="0" algn="just" fontAlgn="base"/>
            <a:r>
              <a:rPr lang="en-US" dirty="0" smtClean="0"/>
              <a:t>Readiness for Shocks and Peak Demand</a:t>
            </a:r>
          </a:p>
          <a:p>
            <a:pPr lvl="0" algn="just" fontAlgn="base"/>
            <a:r>
              <a:rPr lang="en-US" dirty="0" smtClean="0"/>
              <a:t>Advantage over Competitors</a:t>
            </a:r>
          </a:p>
          <a:p>
            <a:pPr fontAlgn="base"/>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pPr algn="just" fontAlgn="base">
              <a:buNone/>
            </a:pPr>
            <a:r>
              <a:rPr lang="en-US" b="1" dirty="0" smtClean="0"/>
              <a:t>	It is useful for the following purposes:</a:t>
            </a:r>
            <a:endParaRPr lang="en-US" dirty="0" smtClean="0"/>
          </a:p>
          <a:p>
            <a:pPr algn="just" fontAlgn="base">
              <a:buNone/>
            </a:pPr>
            <a:r>
              <a:rPr lang="en-US" dirty="0" smtClean="0"/>
              <a:t>	(a) It is the total investment in current assets which earns profit.</a:t>
            </a:r>
          </a:p>
          <a:p>
            <a:pPr algn="just" fontAlgn="base">
              <a:buNone/>
            </a:pPr>
            <a:r>
              <a:rPr lang="en-US" dirty="0" smtClean="0"/>
              <a:t>	(b) Management can give attention to manage very efficiently and carefully each item of the current assets in order to minimize bad debt, slow-moving and non-moving items, idle cash etc.</a:t>
            </a:r>
          </a:p>
          <a:p>
            <a:pPr algn="just" fontAlgn="base">
              <a:buNone/>
            </a:pPr>
            <a:r>
              <a:rPr lang="en-US" dirty="0" smtClean="0"/>
              <a:t>	(c) It takes into consideration of the fact that, if other things remain constant, infusion of fund in the business increases its working capital.</a:t>
            </a:r>
          </a:p>
          <a:p>
            <a:pPr algn="just" fontAlgn="base">
              <a:buNone/>
            </a:pPr>
            <a:r>
              <a:rPr lang="en-US" dirty="0" smtClean="0"/>
              <a:t>	(d) It enables management to compute the rate of return on total investment in current assets.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7543824" cy="5902472"/>
          </a:xfrm>
        </p:spPr>
        <p:txBody>
          <a:bodyPr>
            <a:normAutofit fontScale="92500"/>
          </a:bodyPr>
          <a:lstStyle/>
          <a:p>
            <a:pPr algn="just" fontAlgn="base">
              <a:buNone/>
            </a:pPr>
            <a:r>
              <a:rPr lang="en-US" dirty="0" smtClean="0"/>
              <a:t>	</a:t>
            </a:r>
            <a:r>
              <a:rPr lang="en-US" b="1" dirty="0" smtClean="0"/>
              <a:t>Determinants capital of needs</a:t>
            </a:r>
          </a:p>
          <a:p>
            <a:pPr algn="just"/>
            <a:r>
              <a:rPr lang="en-US" dirty="0" smtClean="0"/>
              <a:t>The availability of working capital is probably the most critical aspect of running a business smoothly and successfully. Also known as the current capital, working capital basically refers to the cash available with an organization for managing its daily operations and is calculated by simply deducting the current liabilities of a business from its current assets.</a:t>
            </a:r>
          </a:p>
          <a:p>
            <a:pPr algn="just"/>
            <a:r>
              <a:rPr lang="en-US" dirty="0" smtClean="0"/>
              <a:t>Assets that can be easily converted into cash within a year or a business cycle are termed as current assets and include cash, accounts receivables, inventories and short-term prepaid expenses. Similarly, current liabilities are the ones that a business needs to pay off within a year or one business cycle and includes accounts payable, accrued liabilities, accrued income taxes and dividends payable.</a:t>
            </a:r>
          </a:p>
          <a:p>
            <a:pPr fontAlgn="base">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lstStyle/>
          <a:p>
            <a:pPr algn="just"/>
            <a:r>
              <a:rPr lang="en-US" dirty="0" smtClean="0"/>
              <a:t>If current assets are greater than current liabilities, the business has a positive working capital situation or extra cash to meet unexpected expenses. Conversely, if the current liabilities are more than the current assets, the business is said to have negative working capital and needs to take working capital business loans. </a:t>
            </a:r>
          </a:p>
          <a:p>
            <a:pPr algn="just"/>
            <a:r>
              <a:rPr lang="en-US" dirty="0" smtClean="0"/>
              <a:t>Adequate cash availability also allows a business to take care of newer opportunities that require quick infusion of funds. However, not all businesses have access to adequate funds to carry out their operations smoothly and often need working capital loans.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7467600" cy="5973910"/>
          </a:xfrm>
        </p:spPr>
        <p:txBody>
          <a:bodyPr>
            <a:normAutofit fontScale="92500" lnSpcReduction="20000"/>
          </a:bodyPr>
          <a:lstStyle/>
          <a:p>
            <a:pPr algn="just">
              <a:buNone/>
            </a:pPr>
            <a:r>
              <a:rPr lang="en-US" b="1" dirty="0" smtClean="0"/>
              <a:t>	</a:t>
            </a:r>
            <a:r>
              <a:rPr lang="en-US" sz="3900" b="1" dirty="0" smtClean="0"/>
              <a:t>Working Capital: Need and Importance</a:t>
            </a:r>
            <a:endParaRPr lang="en-US" sz="3900" dirty="0" smtClean="0"/>
          </a:p>
          <a:p>
            <a:pPr algn="just">
              <a:buNone/>
            </a:pPr>
            <a:r>
              <a:rPr lang="en-US" dirty="0" smtClean="0"/>
              <a:t>	Every business needs to maintain some working capital to continue its operations smoothly. The amount of liquid funds available with a business is a measure of its ability to meet its short-term obligations. It is also a reflection of a company’s operational efficiency. Here are some reasons why working capital is essential:</a:t>
            </a:r>
          </a:p>
          <a:p>
            <a:pPr algn="just"/>
            <a:r>
              <a:rPr lang="en-US" b="1" u="sng" dirty="0" smtClean="0"/>
              <a:t>Smooth Running of Business</a:t>
            </a:r>
            <a:r>
              <a:rPr lang="en-US" dirty="0" smtClean="0"/>
              <a:t>: Funds are needed for the smooth working of day-to-day operations and spending on the purchase of raw materials, overhead expenses and payment of wages and salaries. Working capital enables an uninterrupted flow of production or provision of services. </a:t>
            </a:r>
          </a:p>
          <a:p>
            <a:pPr algn="just"/>
            <a:r>
              <a:rPr lang="en-US" b="1" u="sng" dirty="0" smtClean="0"/>
              <a:t>Goodwill</a:t>
            </a:r>
            <a:r>
              <a:rPr lang="en-US" dirty="0" smtClean="0"/>
              <a:t>: Sufficient cash with a business means it is capable of making prompt and timely payments, which in turn enhances its goodwill.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TotalTime>
  <Words>683</Words>
  <Application>Microsoft Office PowerPoint</Application>
  <PresentationFormat>On-screen Show (4:3)</PresentationFormat>
  <Paragraphs>169</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10</cp:revision>
  <dcterms:created xsi:type="dcterms:W3CDTF">2020-03-31T17:56:17Z</dcterms:created>
  <dcterms:modified xsi:type="dcterms:W3CDTF">2020-04-01T10:22:03Z</dcterms:modified>
</cp:coreProperties>
</file>