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E418C-5DA5-4FCF-A6FB-EFA3DE81BA39}"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E418C-5DA5-4FCF-A6FB-EFA3DE81BA39}"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E418C-5DA5-4FCF-A6FB-EFA3DE81BA39}"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E418C-5DA5-4FCF-A6FB-EFA3DE81BA39}"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9E418C-5DA5-4FCF-A6FB-EFA3DE81BA39}"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9E418C-5DA5-4FCF-A6FB-EFA3DE81BA39}"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9E418C-5DA5-4FCF-A6FB-EFA3DE81BA39}" type="datetimeFigureOut">
              <a:rPr lang="en-US" smtClean="0"/>
              <a:pPr/>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E418C-5DA5-4FCF-A6FB-EFA3DE81BA39}" type="datetimeFigureOut">
              <a:rPr lang="en-US" smtClean="0"/>
              <a:pPr/>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E418C-5DA5-4FCF-A6FB-EFA3DE81BA39}" type="datetimeFigureOut">
              <a:rPr lang="en-US" smtClean="0"/>
              <a:pPr/>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E418C-5DA5-4FCF-A6FB-EFA3DE81BA39}"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E418C-5DA5-4FCF-A6FB-EFA3DE81BA39}"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B887-FA92-4C6D-9269-3DE4BA0939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E418C-5DA5-4FCF-A6FB-EFA3DE81BA39}" type="datetimeFigureOut">
              <a:rPr lang="en-US" smtClean="0"/>
              <a:pPr/>
              <a:t>4/7/2020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B887-FA92-4C6D-9269-3DE4BA0939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b="1" dirty="0" smtClean="0"/>
              <a:t>E Commerce</a:t>
            </a:r>
            <a:endParaRPr lang="en-US" b="1" dirty="0"/>
          </a:p>
        </p:txBody>
      </p:sp>
      <p:sp>
        <p:nvSpPr>
          <p:cNvPr id="3" name="Content Placeholder 2"/>
          <p:cNvSpPr>
            <a:spLocks noGrp="1"/>
          </p:cNvSpPr>
          <p:nvPr>
            <p:ph idx="1"/>
          </p:nvPr>
        </p:nvSpPr>
        <p:spPr/>
        <p:txBody>
          <a:bodyPr/>
          <a:lstStyle/>
          <a:p>
            <a:pPr algn="ctr">
              <a:buNone/>
            </a:pPr>
            <a:endParaRPr lang="en-US" dirty="0" smtClean="0"/>
          </a:p>
          <a:p>
            <a:pPr algn="ctr">
              <a:buNone/>
            </a:pPr>
            <a:r>
              <a:rPr lang="en-US" dirty="0" smtClean="0"/>
              <a:t>BCA 3</a:t>
            </a:r>
            <a:r>
              <a:rPr lang="en-US" baseline="30000" dirty="0" smtClean="0"/>
              <a:t>RD</a:t>
            </a:r>
            <a:r>
              <a:rPr lang="en-US" dirty="0" smtClean="0"/>
              <a:t> YEAR</a:t>
            </a:r>
          </a:p>
          <a:p>
            <a:pPr algn="ctr">
              <a:buNone/>
            </a:pPr>
            <a:r>
              <a:rPr lang="en-US" dirty="0" smtClean="0"/>
              <a:t>Unit-4</a:t>
            </a:r>
          </a:p>
          <a:p>
            <a:pPr algn="ctr">
              <a:buNone/>
            </a:pPr>
            <a:endParaRPr lang="en-US" dirty="0" smtClean="0"/>
          </a:p>
          <a:p>
            <a:pPr>
              <a:buNone/>
            </a:pPr>
            <a:r>
              <a:rPr lang="en-US" dirty="0" smtClean="0"/>
              <a:t>Prepared By:	           Mrs. Monika </a:t>
            </a:r>
            <a:r>
              <a:rPr lang="en-US" dirty="0" err="1" smtClean="0"/>
              <a:t>Anand</a:t>
            </a:r>
            <a:endParaRPr lang="en-US" dirty="0" smtClean="0"/>
          </a:p>
          <a:p>
            <a:pPr>
              <a:buNone/>
            </a:pPr>
            <a:r>
              <a:rPr lang="en-US" dirty="0" smtClean="0"/>
              <a:t>		          	 	Assistant Professor</a:t>
            </a:r>
          </a:p>
          <a:p>
            <a:pPr>
              <a:buNone/>
            </a:pPr>
            <a:r>
              <a:rPr lang="en-US" dirty="0" smtClean="0"/>
              <a:t>	             		 	HIMT,ROHTAK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Shopping Procedure</a:t>
            </a:r>
          </a:p>
        </p:txBody>
      </p:sp>
      <p:sp>
        <p:nvSpPr>
          <p:cNvPr id="3" name="Content Placeholder 2"/>
          <p:cNvSpPr>
            <a:spLocks noGrp="1"/>
          </p:cNvSpPr>
          <p:nvPr>
            <p:ph idx="1"/>
          </p:nvPr>
        </p:nvSpPr>
        <p:spPr/>
        <p:txBody>
          <a:bodyPr>
            <a:normAutofit fontScale="70000" lnSpcReduction="20000"/>
          </a:bodyPr>
          <a:lstStyle/>
          <a:p>
            <a:pPr>
              <a:buNone/>
            </a:pPr>
            <a:r>
              <a:rPr lang="en-US" dirty="0"/>
              <a:t>Following are the steps used in B2C e-commerce −</a:t>
            </a:r>
          </a:p>
          <a:p>
            <a:pPr>
              <a:buNone/>
            </a:pPr>
            <a:r>
              <a:rPr lang="en-US" dirty="0"/>
              <a:t>A consumer −</a:t>
            </a:r>
          </a:p>
          <a:p>
            <a:pPr>
              <a:buNone/>
            </a:pPr>
            <a:r>
              <a:rPr lang="en-US" dirty="0"/>
              <a:t>• determines the requirement.</a:t>
            </a:r>
          </a:p>
          <a:p>
            <a:pPr>
              <a:buNone/>
            </a:pPr>
            <a:r>
              <a:rPr lang="en-US" dirty="0"/>
              <a:t>• searches available items on the website meeting the</a:t>
            </a:r>
          </a:p>
          <a:p>
            <a:pPr>
              <a:buNone/>
            </a:pPr>
            <a:r>
              <a:rPr lang="en-US" dirty="0" smtClean="0"/>
              <a:t>requirement.</a:t>
            </a:r>
            <a:endParaRPr lang="en-US" dirty="0"/>
          </a:p>
          <a:p>
            <a:pPr>
              <a:buNone/>
            </a:pPr>
            <a:r>
              <a:rPr lang="en-US" dirty="0"/>
              <a:t>• compares similar items for price, delivery date or any</a:t>
            </a:r>
          </a:p>
          <a:p>
            <a:pPr>
              <a:buNone/>
            </a:pPr>
            <a:r>
              <a:rPr lang="en-US" dirty="0"/>
              <a:t>other terms.</a:t>
            </a:r>
          </a:p>
          <a:p>
            <a:pPr>
              <a:buNone/>
            </a:pPr>
            <a:r>
              <a:rPr lang="en-US" dirty="0"/>
              <a:t>• places the order.</a:t>
            </a:r>
          </a:p>
          <a:p>
            <a:pPr>
              <a:buNone/>
            </a:pPr>
            <a:r>
              <a:rPr lang="en-US" dirty="0"/>
              <a:t>• pays the bill.</a:t>
            </a:r>
          </a:p>
          <a:p>
            <a:pPr>
              <a:buNone/>
            </a:pPr>
            <a:r>
              <a:rPr lang="en-US" dirty="0"/>
              <a:t>• receives the delivered item and review/inspect them.</a:t>
            </a:r>
          </a:p>
          <a:p>
            <a:pPr>
              <a:buNone/>
            </a:pPr>
            <a:r>
              <a:rPr lang="en-US" dirty="0"/>
              <a:t>• consults the vendor to get after service support or</a:t>
            </a:r>
          </a:p>
          <a:p>
            <a:pPr>
              <a:buNone/>
            </a:pPr>
            <a:r>
              <a:rPr lang="en-US" dirty="0"/>
              <a:t>returns the product if not satisfied with the delivered</a:t>
            </a:r>
          </a:p>
          <a:p>
            <a:pPr>
              <a:buNone/>
            </a:pPr>
            <a:r>
              <a:rPr lang="en-US" dirty="0"/>
              <a:t>product.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Disintermediation and </a:t>
            </a:r>
            <a:r>
              <a:rPr lang="en-US" dirty="0" smtClean="0"/>
              <a:t>Reinter mediation</a:t>
            </a:r>
            <a:endParaRPr lang="en-US" dirty="0"/>
          </a:p>
        </p:txBody>
      </p:sp>
      <p:sp>
        <p:nvSpPr>
          <p:cNvPr id="3" name="Content Placeholder 2"/>
          <p:cNvSpPr>
            <a:spLocks noGrp="1"/>
          </p:cNvSpPr>
          <p:nvPr>
            <p:ph idx="1"/>
          </p:nvPr>
        </p:nvSpPr>
        <p:spPr/>
        <p:txBody>
          <a:bodyPr>
            <a:normAutofit/>
          </a:bodyPr>
          <a:lstStyle/>
          <a:p>
            <a:pPr algn="just">
              <a:buNone/>
            </a:pPr>
            <a:r>
              <a:rPr lang="en-US" dirty="0"/>
              <a:t>In traditional commerce, there </a:t>
            </a:r>
            <a:r>
              <a:rPr lang="en-US" dirty="0" smtClean="0"/>
              <a:t>are intermediating </a:t>
            </a:r>
            <a:r>
              <a:rPr lang="en-US" dirty="0"/>
              <a:t>agents like </a:t>
            </a:r>
            <a:r>
              <a:rPr lang="en-US" dirty="0" smtClean="0"/>
              <a:t>wholesalers, distributors, </a:t>
            </a:r>
            <a:r>
              <a:rPr lang="en-US" dirty="0"/>
              <a:t>and retailers between </a:t>
            </a:r>
            <a:r>
              <a:rPr lang="en-US" dirty="0" smtClean="0"/>
              <a:t>the manufacturer </a:t>
            </a:r>
            <a:r>
              <a:rPr lang="en-US" dirty="0"/>
              <a:t>and the consumer. In </a:t>
            </a:r>
            <a:r>
              <a:rPr lang="en-US" dirty="0" smtClean="0"/>
              <a:t>B2C websites</a:t>
            </a:r>
            <a:r>
              <a:rPr lang="en-US" dirty="0"/>
              <a:t>, a manufacturer can sell its </a:t>
            </a:r>
            <a:r>
              <a:rPr lang="en-US" dirty="0" smtClean="0"/>
              <a:t>products directly </a:t>
            </a:r>
            <a:r>
              <a:rPr lang="en-US" dirty="0"/>
              <a:t>to potential consumers. This process </a:t>
            </a:r>
            <a:r>
              <a:rPr lang="en-US" dirty="0" smtClean="0"/>
              <a:t>of removal </a:t>
            </a:r>
            <a:r>
              <a:rPr lang="en-US" dirty="0"/>
              <a:t>of business layers responsible </a:t>
            </a:r>
            <a:r>
              <a:rPr lang="en-US" dirty="0" smtClean="0"/>
              <a:t>for intermediary </a:t>
            </a:r>
            <a:r>
              <a:rPr lang="en-US" dirty="0"/>
              <a:t>functions </a:t>
            </a:r>
            <a:r>
              <a:rPr lang="en-US" dirty="0" smtClean="0"/>
              <a:t>is called </a:t>
            </a:r>
            <a:r>
              <a:rPr lang="en-US" b="1" dirty="0"/>
              <a:t>disintermediation.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43000" y="685800"/>
            <a:ext cx="6934200" cy="517286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Nowadays, new electronic intermediary breeds</a:t>
            </a:r>
          </a:p>
          <a:p>
            <a:pPr>
              <a:buNone/>
            </a:pPr>
            <a:r>
              <a:rPr lang="en-US" dirty="0"/>
              <a:t>such as e-mall and product selection agents are</a:t>
            </a:r>
          </a:p>
          <a:p>
            <a:pPr>
              <a:buNone/>
            </a:pPr>
            <a:r>
              <a:rPr lang="en-US" dirty="0"/>
              <a:t>emerging. This process of shifting of business</a:t>
            </a:r>
          </a:p>
          <a:p>
            <a:pPr>
              <a:buNone/>
            </a:pPr>
            <a:r>
              <a:rPr lang="en-US" dirty="0"/>
              <a:t>layers responsible for intermediary functions</a:t>
            </a:r>
          </a:p>
          <a:p>
            <a:pPr>
              <a:buNone/>
            </a:pPr>
            <a:r>
              <a:rPr lang="en-US" dirty="0"/>
              <a:t>from traditional to electronic mediums is</a:t>
            </a:r>
          </a:p>
          <a:p>
            <a:pPr>
              <a:buNone/>
            </a:pPr>
            <a:r>
              <a:rPr lang="en-US" dirty="0"/>
              <a:t>called </a:t>
            </a:r>
            <a:r>
              <a:rPr lang="en-US" b="1" dirty="0"/>
              <a:t>re-intermediation.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676400"/>
            <a:ext cx="7931990" cy="378539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Advantages</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r>
              <a:rPr lang="en-US" b="1" dirty="0"/>
              <a:t>#1: Low Financial Cost</a:t>
            </a:r>
          </a:p>
          <a:p>
            <a:pPr>
              <a:buNone/>
            </a:pPr>
            <a:r>
              <a:rPr lang="en-US" b="1" dirty="0" smtClean="0"/>
              <a:t>#</a:t>
            </a:r>
            <a:r>
              <a:rPr lang="en-US" b="1" dirty="0"/>
              <a:t>2: 24/7 Potential Income</a:t>
            </a:r>
          </a:p>
          <a:p>
            <a:pPr>
              <a:buNone/>
            </a:pPr>
            <a:r>
              <a:rPr lang="en-US" dirty="0" smtClean="0"/>
              <a:t> </a:t>
            </a:r>
            <a:r>
              <a:rPr lang="en-US" b="1" dirty="0"/>
              <a:t>#3: Sell Internationally</a:t>
            </a:r>
          </a:p>
          <a:p>
            <a:pPr>
              <a:buNone/>
            </a:pPr>
            <a:r>
              <a:rPr lang="en-US" dirty="0" smtClean="0"/>
              <a:t> </a:t>
            </a:r>
            <a:r>
              <a:rPr lang="en-US" b="1" dirty="0"/>
              <a:t>#4: Easy to Showcase Bestsellers</a:t>
            </a:r>
          </a:p>
          <a:p>
            <a:pPr>
              <a:buNone/>
            </a:pPr>
            <a:r>
              <a:rPr lang="en-US" dirty="0" smtClean="0"/>
              <a:t> </a:t>
            </a:r>
            <a:r>
              <a:rPr lang="en-US" b="1" dirty="0"/>
              <a:t>#5: Personalized Online Experience</a:t>
            </a:r>
          </a:p>
          <a:p>
            <a:pPr>
              <a:buNone/>
            </a:pPr>
            <a:r>
              <a:rPr lang="en-US" dirty="0" smtClean="0"/>
              <a:t> </a:t>
            </a:r>
            <a:r>
              <a:rPr lang="en-US" b="1" dirty="0"/>
              <a:t>#6: Affordable employees</a:t>
            </a:r>
          </a:p>
          <a:p>
            <a:pPr>
              <a:buNone/>
            </a:pPr>
            <a:r>
              <a:rPr lang="en-US" dirty="0" smtClean="0"/>
              <a:t> </a:t>
            </a:r>
            <a:r>
              <a:rPr lang="en-US" b="1" dirty="0"/>
              <a:t>#7: Easier to Encourage Impulse Buy</a:t>
            </a:r>
          </a:p>
          <a:p>
            <a:pPr>
              <a:buNone/>
            </a:pPr>
            <a:r>
              <a:rPr lang="en-US" dirty="0" smtClean="0"/>
              <a:t> </a:t>
            </a:r>
            <a:r>
              <a:rPr lang="en-US" b="1" dirty="0"/>
              <a:t>#8: Easy to Retarget or Remarket to Customer</a:t>
            </a:r>
          </a:p>
          <a:p>
            <a:pPr>
              <a:buNone/>
            </a:pPr>
            <a:r>
              <a:rPr lang="en-US" dirty="0" smtClean="0"/>
              <a:t> </a:t>
            </a:r>
            <a:r>
              <a:rPr lang="en-US" b="1" dirty="0"/>
              <a:t>#9: Customers Get a Less Invasive Experience</a:t>
            </a:r>
          </a:p>
          <a:p>
            <a:pPr>
              <a:buNone/>
            </a:pPr>
            <a:r>
              <a:rPr lang="en-US" dirty="0" smtClean="0"/>
              <a:t> </a:t>
            </a:r>
            <a:r>
              <a:rPr lang="en-US" b="1" dirty="0"/>
              <a:t>#10: Gain Access to Customer Data Easily</a:t>
            </a:r>
          </a:p>
          <a:p>
            <a:pPr>
              <a:buNone/>
            </a:pPr>
            <a:r>
              <a:rPr lang="en-US" dirty="0" smtClean="0"/>
              <a:t> </a:t>
            </a:r>
            <a:r>
              <a:rPr lang="en-US" b="1" dirty="0"/>
              <a:t>#11: Able to Process a High Number of Orders</a:t>
            </a:r>
          </a:p>
          <a:p>
            <a:pPr>
              <a:buNone/>
            </a:pPr>
            <a:r>
              <a:rPr lang="en-US" dirty="0" smtClean="0"/>
              <a:t> </a:t>
            </a:r>
            <a:r>
              <a:rPr lang="en-US" b="1" dirty="0"/>
              <a:t>#12: Can Scale Business Quickly</a:t>
            </a:r>
          </a:p>
          <a:p>
            <a:pPr>
              <a:buNone/>
            </a:pPr>
            <a:r>
              <a:rPr lang="en-US" dirty="0" smtClean="0"/>
              <a:t> </a:t>
            </a:r>
            <a:r>
              <a:rPr lang="en-US" b="1" dirty="0"/>
              <a:t># 13: Can Grow Business Organically with Content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pPr>
              <a:buNone/>
            </a:pPr>
            <a:r>
              <a:rPr lang="en-US" b="1" dirty="0"/>
              <a:t>#1: No One Can Buy During a Site Crash</a:t>
            </a:r>
          </a:p>
          <a:p>
            <a:pPr>
              <a:buNone/>
            </a:pPr>
            <a:r>
              <a:rPr lang="en-US" dirty="0" smtClean="0"/>
              <a:t> </a:t>
            </a:r>
            <a:r>
              <a:rPr lang="en-US" b="1" dirty="0"/>
              <a:t>#2: Customers Can’t Try Before They Buy</a:t>
            </a:r>
          </a:p>
          <a:p>
            <a:pPr>
              <a:buNone/>
            </a:pPr>
            <a:r>
              <a:rPr lang="en-US" dirty="0" smtClean="0"/>
              <a:t> </a:t>
            </a:r>
            <a:r>
              <a:rPr lang="en-US" b="1" dirty="0"/>
              <a:t>#3: Ecommerce Is Highly Competitive</a:t>
            </a:r>
          </a:p>
          <a:p>
            <a:pPr>
              <a:buNone/>
            </a:pPr>
            <a:r>
              <a:rPr lang="en-US" dirty="0" smtClean="0"/>
              <a:t> </a:t>
            </a:r>
            <a:r>
              <a:rPr lang="en-US" b="1" dirty="0"/>
              <a:t>#4: Customers Can Be Impatient</a:t>
            </a:r>
          </a:p>
          <a:p>
            <a:pPr>
              <a:buNone/>
            </a:pPr>
            <a:r>
              <a:rPr lang="en-US" dirty="0" smtClean="0"/>
              <a:t> </a:t>
            </a:r>
            <a:r>
              <a:rPr lang="en-US" b="1" dirty="0"/>
              <a:t>#5: You Need To Ship Your Products</a:t>
            </a:r>
          </a:p>
          <a:p>
            <a:pPr>
              <a:buNone/>
            </a:pPr>
            <a:r>
              <a:rPr lang="en-US" dirty="0" smtClean="0"/>
              <a:t> </a:t>
            </a:r>
            <a:r>
              <a:rPr lang="en-US" b="1" dirty="0"/>
              <a:t>#6: Physical Retail is Still More Popular</a:t>
            </a:r>
          </a:p>
          <a:p>
            <a:pPr>
              <a:buNone/>
            </a:pPr>
            <a:r>
              <a:rPr lang="en-US" b="1" dirty="0" smtClean="0"/>
              <a:t>	Despite </a:t>
            </a:r>
            <a:r>
              <a:rPr lang="en-US" b="1" dirty="0"/>
              <a:t>Decline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PAYMENT SYSTEMS</a:t>
            </a:r>
            <a:endParaRPr lang="en-US" dirty="0"/>
          </a:p>
        </p:txBody>
      </p:sp>
      <p:sp>
        <p:nvSpPr>
          <p:cNvPr id="3" name="Content Placeholder 2"/>
          <p:cNvSpPr>
            <a:spLocks noGrp="1"/>
          </p:cNvSpPr>
          <p:nvPr>
            <p:ph idx="1"/>
          </p:nvPr>
        </p:nvSpPr>
        <p:spPr/>
        <p:txBody>
          <a:bodyPr>
            <a:normAutofit fontScale="92500"/>
          </a:bodyPr>
          <a:lstStyle/>
          <a:p>
            <a:r>
              <a:rPr lang="en-US" dirty="0" smtClean="0"/>
              <a:t>E-payment or Electronic payment is any digital financial payment transaction involving currency transfer between two or more parties </a:t>
            </a:r>
          </a:p>
          <a:p>
            <a:r>
              <a:rPr lang="en-US" dirty="0" smtClean="0"/>
              <a:t>Implementation of electronic payment systems is in its infancy and still evolving. </a:t>
            </a:r>
          </a:p>
          <a:p>
            <a:r>
              <a:rPr lang="en-US" dirty="0" smtClean="0"/>
              <a:t>Electronic payments are far cheaper than the traditional method of mailing out paper invoices and then processing payments received.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Types</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Payment Cards </a:t>
            </a:r>
          </a:p>
          <a:p>
            <a:r>
              <a:rPr lang="en-US" dirty="0" smtClean="0"/>
              <a:t> Electronic Cash </a:t>
            </a:r>
          </a:p>
          <a:p>
            <a:r>
              <a:rPr lang="en-US" dirty="0" smtClean="0"/>
              <a:t>Internet Cash </a:t>
            </a:r>
          </a:p>
          <a:p>
            <a:r>
              <a:rPr lang="en-US" dirty="0" smtClean="0"/>
              <a:t>Wallet</a:t>
            </a:r>
          </a:p>
          <a:p>
            <a:r>
              <a:rPr lang="en-US" dirty="0" smtClean="0"/>
              <a:t> Smart Card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CASH</a:t>
            </a:r>
            <a:endParaRPr lang="en-US" dirty="0"/>
          </a:p>
        </p:txBody>
      </p:sp>
      <p:sp>
        <p:nvSpPr>
          <p:cNvPr id="3" name="Content Placeholder 2"/>
          <p:cNvSpPr>
            <a:spLocks noGrp="1"/>
          </p:cNvSpPr>
          <p:nvPr>
            <p:ph idx="1"/>
          </p:nvPr>
        </p:nvSpPr>
        <p:spPr/>
        <p:txBody>
          <a:bodyPr>
            <a:normAutofit lnSpcReduction="10000"/>
          </a:bodyPr>
          <a:lstStyle/>
          <a:p>
            <a:r>
              <a:rPr lang="en-US" dirty="0" smtClean="0"/>
              <a:t>Electronic cash is a general term that describes the attempts of several companies to create a value storage and exchange system that operates online in much the same way that government-issued currency operates in the physical world.  Concerns about electronic payment methods include:</a:t>
            </a:r>
          </a:p>
          <a:p>
            <a:pPr>
              <a:buNone/>
            </a:pPr>
            <a:r>
              <a:rPr lang="en-US" dirty="0" smtClean="0"/>
              <a:t> • Privacy • Security • Independence • Portability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B2B- Inter Organization e-commerce</a:t>
            </a:r>
          </a:p>
        </p:txBody>
      </p:sp>
      <p:sp>
        <p:nvSpPr>
          <p:cNvPr id="3" name="Content Placeholder 2"/>
          <p:cNvSpPr>
            <a:spLocks noGrp="1"/>
          </p:cNvSpPr>
          <p:nvPr>
            <p:ph idx="1"/>
          </p:nvPr>
        </p:nvSpPr>
        <p:spPr>
          <a:xfrm>
            <a:off x="457200" y="1447800"/>
            <a:ext cx="8229600" cy="4754563"/>
          </a:xfrm>
        </p:spPr>
        <p:txBody>
          <a:bodyPr>
            <a:normAutofit fontScale="92500"/>
          </a:bodyPr>
          <a:lstStyle/>
          <a:p>
            <a:pPr algn="just">
              <a:buNone/>
            </a:pPr>
            <a:r>
              <a:rPr lang="en-US" b="1" dirty="0"/>
              <a:t>B2B- Inter Organization e-commerce</a:t>
            </a:r>
          </a:p>
          <a:p>
            <a:pPr algn="just">
              <a:buNone/>
            </a:pPr>
            <a:r>
              <a:rPr lang="en-US" dirty="0"/>
              <a:t>Website following the B2B business model sells its</a:t>
            </a:r>
          </a:p>
          <a:p>
            <a:pPr algn="just">
              <a:buNone/>
            </a:pPr>
            <a:r>
              <a:rPr lang="en-US" dirty="0"/>
              <a:t>products to an intermediate buyer who then sells</a:t>
            </a:r>
          </a:p>
          <a:p>
            <a:pPr algn="just">
              <a:buNone/>
            </a:pPr>
            <a:r>
              <a:rPr lang="en-US" dirty="0"/>
              <a:t>the products to the final customer. As </a:t>
            </a:r>
            <a:r>
              <a:rPr lang="en-US" dirty="0" smtClean="0"/>
              <a:t>an example</a:t>
            </a:r>
            <a:r>
              <a:rPr lang="en-US" dirty="0"/>
              <a:t>, </a:t>
            </a:r>
            <a:r>
              <a:rPr lang="en-US" dirty="0" smtClean="0"/>
              <a:t>a wholesaler </a:t>
            </a:r>
            <a:r>
              <a:rPr lang="en-US" dirty="0"/>
              <a:t>places an order from </a:t>
            </a:r>
            <a:r>
              <a:rPr lang="en-US" dirty="0" smtClean="0"/>
              <a:t>a company's </a:t>
            </a:r>
            <a:r>
              <a:rPr lang="en-US" dirty="0"/>
              <a:t>website and after receiving </a:t>
            </a:r>
            <a:r>
              <a:rPr lang="en-US" dirty="0" smtClean="0"/>
              <a:t>the consignment</a:t>
            </a:r>
            <a:r>
              <a:rPr lang="en-US" dirty="0"/>
              <a:t>, it sells the end product to the </a:t>
            </a:r>
            <a:r>
              <a:rPr lang="en-US" dirty="0" smtClean="0"/>
              <a:t>final customer </a:t>
            </a:r>
            <a:r>
              <a:rPr lang="en-US" dirty="0"/>
              <a:t>who comes to buy the product at </a:t>
            </a:r>
            <a:r>
              <a:rPr lang="en-US" dirty="0" smtClean="0"/>
              <a:t>the wholesaler's </a:t>
            </a:r>
            <a:r>
              <a:rPr lang="en-US" dirty="0"/>
              <a:t>retail outlet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WALLETS </a:t>
            </a:r>
            <a:endParaRPr lang="en-US" dirty="0"/>
          </a:p>
        </p:txBody>
      </p:sp>
      <p:sp>
        <p:nvSpPr>
          <p:cNvPr id="3" name="Content Placeholder 2"/>
          <p:cNvSpPr>
            <a:spLocks noGrp="1"/>
          </p:cNvSpPr>
          <p:nvPr>
            <p:ph idx="1"/>
          </p:nvPr>
        </p:nvSpPr>
        <p:spPr/>
        <p:txBody>
          <a:bodyPr/>
          <a:lstStyle/>
          <a:p>
            <a:r>
              <a:rPr lang="en-US" dirty="0" smtClean="0"/>
              <a:t>An electronic wallet serves a function similar to a physical wallet:</a:t>
            </a:r>
          </a:p>
          <a:p>
            <a:pPr>
              <a:buNone/>
            </a:pPr>
            <a:r>
              <a:rPr lang="en-US" dirty="0" smtClean="0"/>
              <a:t> • holds credit cards, electronic cash, owner identification, and owner contact information • provides owner contact information at an electronic commerce site’s checkout counter Some electronic wallets contain an address book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EDI?</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Electronic Data Interchange (EDI) is the computer-to-computer exchange of business documents in a standard electronic format between business partners.</a:t>
            </a:r>
          </a:p>
          <a:p>
            <a:pPr algn="just"/>
            <a:r>
              <a:rPr lang="en-US" dirty="0" smtClean="0"/>
              <a:t>By moving from a paper-based exchange of business document to one that is electronic, businesses enjoy major benefits such  as reduced cost,  increased processing speed, reduced errors , improved relationships with business partners.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a:bodyPr>
          <a:lstStyle/>
          <a:p>
            <a:r>
              <a:rPr lang="en-US" dirty="0" smtClean="0"/>
              <a:t>Computer-to-computer– EDI replaces postal mail, fax and email. While email is also an electronic approach, the documents exchanged via email must still be handled by people rather than computers. </a:t>
            </a:r>
          </a:p>
          <a:p>
            <a:r>
              <a:rPr lang="en-US" dirty="0" smtClean="0"/>
              <a:t>Having people involved slows down the processing of the documents and also introduces errors. Instead, EDI documents can flow straight through to the appropriate application on the receiver’s computer (e.g., the Order Management System) and processing can begin immediately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documents</a:t>
            </a:r>
            <a:endParaRPr lang="en-US" dirty="0"/>
          </a:p>
        </p:txBody>
      </p:sp>
      <p:sp>
        <p:nvSpPr>
          <p:cNvPr id="3" name="Content Placeholder 2"/>
          <p:cNvSpPr>
            <a:spLocks noGrp="1"/>
          </p:cNvSpPr>
          <p:nvPr>
            <p:ph idx="1"/>
          </p:nvPr>
        </p:nvSpPr>
        <p:spPr/>
        <p:txBody>
          <a:bodyPr/>
          <a:lstStyle/>
          <a:p>
            <a:r>
              <a:rPr lang="en-US" dirty="0" smtClean="0"/>
              <a:t>These are any of the documents that are typically exchanged between businesses. The most common documents exchanged via EDI are purchase orders, invoices and advance ship notices. But there are many, many others such as bill of lading, customs documents, inventory documents, shipping status documents and payment documents.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format</a:t>
            </a:r>
            <a:endParaRPr lang="en-US" dirty="0"/>
          </a:p>
        </p:txBody>
      </p:sp>
      <p:sp>
        <p:nvSpPr>
          <p:cNvPr id="3" name="Content Placeholder 2"/>
          <p:cNvSpPr>
            <a:spLocks noGrp="1"/>
          </p:cNvSpPr>
          <p:nvPr>
            <p:ph idx="1"/>
          </p:nvPr>
        </p:nvSpPr>
        <p:spPr/>
        <p:txBody>
          <a:bodyPr/>
          <a:lstStyle/>
          <a:p>
            <a:r>
              <a:rPr lang="en-US" dirty="0" smtClean="0"/>
              <a:t>Because EDI documents must be processed by computers rather than humans, a standard format must be used so that the computer will be able to read and understand the documents. A standard format describes what each piece of information is and in what format (e.g., integer, decimal, </a:t>
            </a:r>
            <a:r>
              <a:rPr lang="en-US" dirty="0" err="1" smtClean="0"/>
              <a:t>mmddyy</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partners</a:t>
            </a:r>
            <a:endParaRPr lang="en-US" dirty="0"/>
          </a:p>
        </p:txBody>
      </p:sp>
      <p:sp>
        <p:nvSpPr>
          <p:cNvPr id="3" name="Content Placeholder 2"/>
          <p:cNvSpPr>
            <a:spLocks noGrp="1"/>
          </p:cNvSpPr>
          <p:nvPr>
            <p:ph idx="1"/>
          </p:nvPr>
        </p:nvSpPr>
        <p:spPr/>
        <p:txBody>
          <a:bodyPr/>
          <a:lstStyle/>
          <a:p>
            <a:r>
              <a:rPr lang="en-US" dirty="0" smtClean="0"/>
              <a:t>The exchange of EDI documents is typically between two different companies, referred to as business partners or trading partners. For example, Company A may buy goods from Company B. Company A sends orders to Company B. Company A and Company B are business partners.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of EDI</a:t>
            </a:r>
            <a:endParaRPr lang="en-US" dirty="0"/>
          </a:p>
        </p:txBody>
      </p:sp>
      <p:pic>
        <p:nvPicPr>
          <p:cNvPr id="5122" name="Picture 2"/>
          <p:cNvPicPr>
            <a:picLocks noGrp="1" noChangeAspect="1" noChangeArrowheads="1"/>
          </p:cNvPicPr>
          <p:nvPr>
            <p:ph idx="1"/>
          </p:nvPr>
        </p:nvPicPr>
        <p:blipFill>
          <a:blip r:embed="rId2"/>
          <a:srcRect l="14030" t="8333" r="15923" b="11667"/>
          <a:stretch>
            <a:fillRect/>
          </a:stretch>
        </p:blipFill>
        <p:spPr bwMode="auto">
          <a:xfrm>
            <a:off x="1143000" y="1295400"/>
            <a:ext cx="6696075" cy="4343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 Documents</a:t>
            </a:r>
            <a:endParaRPr lang="en-US" dirty="0"/>
          </a:p>
        </p:txBody>
      </p:sp>
      <p:sp>
        <p:nvSpPr>
          <p:cNvPr id="3" name="Content Placeholder 2"/>
          <p:cNvSpPr>
            <a:spLocks noGrp="1"/>
          </p:cNvSpPr>
          <p:nvPr>
            <p:ph idx="1"/>
          </p:nvPr>
        </p:nvSpPr>
        <p:spPr/>
        <p:txBody>
          <a:bodyPr>
            <a:normAutofit lnSpcReduction="10000"/>
          </a:bodyPr>
          <a:lstStyle/>
          <a:p>
            <a:r>
              <a:rPr lang="en-US" dirty="0" smtClean="0"/>
              <a:t>Following are the few important documents used in EDI −</a:t>
            </a:r>
          </a:p>
          <a:p>
            <a:r>
              <a:rPr lang="en-US" dirty="0" smtClean="0"/>
              <a:t>  Invoices </a:t>
            </a:r>
          </a:p>
          <a:p>
            <a:r>
              <a:rPr lang="en-US" dirty="0" smtClean="0"/>
              <a:t>Purchase orders </a:t>
            </a:r>
          </a:p>
          <a:p>
            <a:r>
              <a:rPr lang="en-US" dirty="0" smtClean="0"/>
              <a:t> Shipping Requests </a:t>
            </a:r>
          </a:p>
          <a:p>
            <a:r>
              <a:rPr lang="en-US" dirty="0" smtClean="0"/>
              <a:t>Acknowledgement </a:t>
            </a:r>
          </a:p>
          <a:p>
            <a:r>
              <a:rPr lang="en-US" dirty="0" smtClean="0"/>
              <a:t> Business Correspondence letters </a:t>
            </a:r>
          </a:p>
          <a:p>
            <a:r>
              <a:rPr lang="en-US" dirty="0" smtClean="0"/>
              <a:t> Financial information letters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an EDI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Following are the steps in an EDI System. </a:t>
            </a:r>
          </a:p>
          <a:p>
            <a:r>
              <a:rPr lang="en-US" dirty="0" smtClean="0"/>
              <a:t> A program generates a file that contains the processed document. </a:t>
            </a:r>
          </a:p>
          <a:p>
            <a:r>
              <a:rPr lang="en-US" dirty="0" smtClean="0"/>
              <a:t> The document is converted into an agreed standard format. </a:t>
            </a:r>
          </a:p>
          <a:p>
            <a:r>
              <a:rPr lang="en-US" dirty="0" smtClean="0"/>
              <a:t> The file containing the document is sent electronically on the network. </a:t>
            </a:r>
          </a:p>
          <a:p>
            <a:r>
              <a:rPr lang="en-US" dirty="0" smtClean="0"/>
              <a:t> The trading partner receives the file. </a:t>
            </a:r>
            <a:endParaRPr lang="en-US" dirty="0"/>
          </a:p>
          <a:p>
            <a:r>
              <a:rPr lang="en-US" dirty="0" smtClean="0"/>
              <a:t>An acknowledgement document is generated and sent to the originating organization.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 EDI System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Reduction in data entry errors. − Chances of errors are much less while using a computer for data entry. </a:t>
            </a:r>
          </a:p>
          <a:p>
            <a:r>
              <a:rPr lang="en-US" dirty="0" smtClean="0"/>
              <a:t>Shorter processing life cycle − Orders can be processed as soon as they are entered into the system. It reduces the processing time of the transfer documents. </a:t>
            </a:r>
            <a:endParaRPr lang="en-US" dirty="0"/>
          </a:p>
          <a:p>
            <a:r>
              <a:rPr lang="en-US" dirty="0" smtClean="0"/>
              <a:t>Electronic form of data − It is quite easy to transfer or share the data, as it is present in electronic format. </a:t>
            </a:r>
            <a:endParaRPr lang="en-US" dirty="0"/>
          </a:p>
          <a:p>
            <a:r>
              <a:rPr lang="en-US" dirty="0" smtClean="0"/>
              <a:t>Reduction in paperwork − As a lot of paper documents are replaced with electronic documents, there is a huge reduction in paperwork. </a:t>
            </a:r>
          </a:p>
          <a:p>
            <a:r>
              <a:rPr lang="en-US" dirty="0" smtClean="0"/>
              <a:t>Cost Effective − As time is saved and orders are processed very effectively, EDI proves to be highly cost effective. </a:t>
            </a:r>
            <a:endParaRPr lang="en-US" dirty="0"/>
          </a:p>
          <a:p>
            <a:r>
              <a:rPr lang="en-US" dirty="0" smtClean="0"/>
              <a:t>Standard Means of communication − EDI enforces standards on the content of data and its format which leads to clearer communication.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990600"/>
            <a:ext cx="6934200" cy="4658519"/>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EDI</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lgn="just">
              <a:buNone/>
            </a:pPr>
            <a:r>
              <a:rPr lang="en-US" dirty="0" smtClean="0"/>
              <a:t>1) Expensive Setup and maintenance of some of the formats of EDI is expensive. </a:t>
            </a:r>
          </a:p>
          <a:p>
            <a:pPr algn="just">
              <a:buNone/>
            </a:pPr>
            <a:r>
              <a:rPr lang="en-US" dirty="0" smtClean="0"/>
              <a:t>2) Initial setup is time consuming Initial cost to setup EDI is time consuming. </a:t>
            </a:r>
          </a:p>
          <a:p>
            <a:pPr algn="just">
              <a:buNone/>
            </a:pPr>
            <a:r>
              <a:rPr lang="en-US" dirty="0" smtClean="0"/>
              <a:t>3) EDI standard changes The business process depends on EDI standard format. If any of the standard format changes then the business process has to be changed accordingly.</a:t>
            </a:r>
          </a:p>
          <a:p>
            <a:pPr algn="just">
              <a:buNone/>
            </a:pPr>
            <a:r>
              <a:rPr lang="en-US" dirty="0" smtClean="0"/>
              <a:t> 4) System electronic protection An EDI enabled system needs electronic protection from viruses, hacking, malware and other frauds.</a:t>
            </a:r>
          </a:p>
          <a:p>
            <a:pPr algn="just">
              <a:buNone/>
            </a:pPr>
            <a:r>
              <a:rPr lang="en-US" dirty="0" smtClean="0"/>
              <a:t> 5) Staff training cost Staff needs training in order to run EDI enabled software. Investment has to be done in training. </a:t>
            </a:r>
          </a:p>
          <a:p>
            <a:pPr algn="just">
              <a:buNone/>
            </a:pPr>
            <a:r>
              <a:rPr lang="en-US" dirty="0" smtClean="0"/>
              <a:t>6) Proper backup should be maintained as the whole data depends on EDI. In case of any crash of EDI system, proper backup has to be maintained and extra cost is required for it. </a:t>
            </a:r>
          </a:p>
          <a:p>
            <a:pPr algn="just">
              <a:buNone/>
            </a:pPr>
            <a:r>
              <a:rPr lang="en-US" dirty="0" smtClean="0"/>
              <a:t>7) Limit your trading partners Some organization stops doing business which don’t use EDI. For instance, Wal-Mart prefers to do business only with those organization which uses EDI.</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5600"/>
            <a:ext cx="8229600" cy="3230563"/>
          </a:xfrm>
        </p:spPr>
        <p:txBody>
          <a:bodyPr>
            <a:normAutofit/>
          </a:bodyPr>
          <a:lstStyle/>
          <a:p>
            <a:pPr algn="ctr">
              <a:buNone/>
            </a:pPr>
            <a:r>
              <a:rPr lang="en-US" sz="8800" dirty="0" smtClean="0"/>
              <a:t>THANKS</a:t>
            </a:r>
            <a:endParaRPr lang="en-US"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638800"/>
          </a:xfrm>
        </p:spPr>
        <p:txBody>
          <a:bodyPr>
            <a:normAutofit fontScale="77500" lnSpcReduction="20000"/>
          </a:bodyPr>
          <a:lstStyle/>
          <a:p>
            <a:pPr>
              <a:buNone/>
            </a:pPr>
            <a:r>
              <a:rPr lang="en-US" dirty="0"/>
              <a:t>B2B identifies both the seller as well as the buyer as business</a:t>
            </a:r>
          </a:p>
          <a:p>
            <a:pPr>
              <a:buNone/>
            </a:pPr>
            <a:r>
              <a:rPr lang="en-US" dirty="0"/>
              <a:t>entities. B2B covers a large number of applications, which</a:t>
            </a:r>
          </a:p>
          <a:p>
            <a:pPr>
              <a:buNone/>
            </a:pPr>
            <a:r>
              <a:rPr lang="en-US" dirty="0"/>
              <a:t>enables business to form relationships with their distributors,</a:t>
            </a:r>
          </a:p>
          <a:p>
            <a:pPr>
              <a:buNone/>
            </a:pPr>
            <a:r>
              <a:rPr lang="en-US" dirty="0"/>
              <a:t>re-sellers, suppliers, etc. Following are the leading items in</a:t>
            </a:r>
          </a:p>
          <a:p>
            <a:pPr>
              <a:buNone/>
            </a:pPr>
            <a:r>
              <a:rPr lang="en-US" dirty="0"/>
              <a:t>B2B </a:t>
            </a:r>
            <a:r>
              <a:rPr lang="en-US" dirty="0" smtClean="0"/>
              <a:t>ecommerce.</a:t>
            </a:r>
          </a:p>
          <a:p>
            <a:pPr>
              <a:buNone/>
            </a:pPr>
            <a:endParaRPr lang="en-US" dirty="0"/>
          </a:p>
          <a:p>
            <a:pPr>
              <a:buNone/>
            </a:pPr>
            <a:r>
              <a:rPr lang="en-US" dirty="0"/>
              <a:t>• Electronics</a:t>
            </a:r>
          </a:p>
          <a:p>
            <a:pPr>
              <a:buNone/>
            </a:pPr>
            <a:r>
              <a:rPr lang="en-US" dirty="0"/>
              <a:t>• Shipping and Warehousing</a:t>
            </a:r>
          </a:p>
          <a:p>
            <a:pPr>
              <a:buNone/>
            </a:pPr>
            <a:r>
              <a:rPr lang="en-US" dirty="0"/>
              <a:t>• Motor Vehicles</a:t>
            </a:r>
          </a:p>
          <a:p>
            <a:pPr>
              <a:buNone/>
            </a:pPr>
            <a:r>
              <a:rPr lang="en-US" dirty="0"/>
              <a:t>• Petrochemicals</a:t>
            </a:r>
          </a:p>
          <a:p>
            <a:pPr>
              <a:buNone/>
            </a:pPr>
            <a:r>
              <a:rPr lang="en-US" dirty="0"/>
              <a:t>• Paper</a:t>
            </a:r>
          </a:p>
          <a:p>
            <a:pPr>
              <a:buNone/>
            </a:pPr>
            <a:r>
              <a:rPr lang="en-US" dirty="0"/>
              <a:t>• Office products</a:t>
            </a:r>
          </a:p>
          <a:p>
            <a:pPr>
              <a:buNone/>
            </a:pPr>
            <a:r>
              <a:rPr lang="en-US" dirty="0"/>
              <a:t>• Food</a:t>
            </a:r>
          </a:p>
          <a:p>
            <a:pPr>
              <a:buNone/>
            </a:pPr>
            <a:r>
              <a:rPr lang="en-US" dirty="0"/>
              <a:t>• Agriculture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Technologies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a:t>Electronic Data Interchange (EDI) − EDI is an </a:t>
            </a:r>
            <a:r>
              <a:rPr lang="en-US" b="1" dirty="0" smtClean="0"/>
              <a:t>inter organizational</a:t>
            </a:r>
            <a:endParaRPr lang="en-US" b="1" dirty="0"/>
          </a:p>
          <a:p>
            <a:pPr>
              <a:buNone/>
            </a:pPr>
            <a:r>
              <a:rPr lang="en-US" dirty="0"/>
              <a:t>exchange of business documents in a</a:t>
            </a:r>
          </a:p>
          <a:p>
            <a:pPr>
              <a:buNone/>
            </a:pPr>
            <a:r>
              <a:rPr lang="en-US" dirty="0"/>
              <a:t>structured and machine </a:t>
            </a:r>
            <a:r>
              <a:rPr lang="en-US" dirty="0" smtClean="0"/>
              <a:t>process able </a:t>
            </a:r>
            <a:r>
              <a:rPr lang="en-US" dirty="0"/>
              <a:t>format.</a:t>
            </a:r>
          </a:p>
          <a:p>
            <a:pPr>
              <a:buNone/>
            </a:pPr>
            <a:r>
              <a:rPr lang="en-US" dirty="0"/>
              <a:t>• </a:t>
            </a:r>
            <a:r>
              <a:rPr lang="en-US" b="1" dirty="0"/>
              <a:t>Internet − Internet represents the World Wide Web or the</a:t>
            </a:r>
          </a:p>
          <a:p>
            <a:pPr>
              <a:buNone/>
            </a:pPr>
            <a:r>
              <a:rPr lang="en-US" dirty="0"/>
              <a:t>network of networks connecting computers across the world.</a:t>
            </a:r>
          </a:p>
          <a:p>
            <a:pPr>
              <a:buNone/>
            </a:pPr>
            <a:r>
              <a:rPr lang="en-US" dirty="0"/>
              <a:t>• </a:t>
            </a:r>
            <a:r>
              <a:rPr lang="en-US" b="1" dirty="0"/>
              <a:t>Intranet − Intranet represents a dedicated network of</a:t>
            </a:r>
          </a:p>
          <a:p>
            <a:pPr>
              <a:buNone/>
            </a:pPr>
            <a:r>
              <a:rPr lang="en-US" dirty="0"/>
              <a:t>computers within a single organization.</a:t>
            </a:r>
          </a:p>
          <a:p>
            <a:pPr>
              <a:buNone/>
            </a:pPr>
            <a:r>
              <a:rPr lang="en-US" dirty="0"/>
              <a:t>• </a:t>
            </a:r>
            <a:r>
              <a:rPr lang="en-US" b="1" dirty="0"/>
              <a:t>Extranet − Extranet represents a network where the outside</a:t>
            </a:r>
          </a:p>
          <a:p>
            <a:pPr>
              <a:buNone/>
            </a:pPr>
            <a:r>
              <a:rPr lang="en-US" dirty="0"/>
              <a:t>business partners, suppliers, or customers can have a limited</a:t>
            </a:r>
          </a:p>
          <a:p>
            <a:pPr>
              <a:buNone/>
            </a:pPr>
            <a:r>
              <a:rPr lang="en-US" dirty="0"/>
              <a:t>access to a portion of enterprise intranet/network.</a:t>
            </a:r>
          </a:p>
          <a:p>
            <a:pPr>
              <a:buNone/>
            </a:pPr>
            <a:r>
              <a:rPr lang="en-US" dirty="0"/>
              <a:t>• </a:t>
            </a:r>
            <a:r>
              <a:rPr lang="en-US" b="1" dirty="0"/>
              <a:t>Back-End Information System Integration − Back-end</a:t>
            </a:r>
          </a:p>
          <a:p>
            <a:pPr>
              <a:buNone/>
            </a:pPr>
            <a:r>
              <a:rPr lang="en-US" dirty="0"/>
              <a:t>information systems are database management systems used</a:t>
            </a:r>
          </a:p>
          <a:p>
            <a:pPr>
              <a:buNone/>
            </a:pPr>
            <a:r>
              <a:rPr lang="en-US" dirty="0"/>
              <a:t>to manage the business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t>
            </a:r>
            <a:r>
              <a:rPr lang="en-US" dirty="0"/>
              <a:t>Models</a:t>
            </a:r>
          </a:p>
        </p:txBody>
      </p:sp>
      <p:sp>
        <p:nvSpPr>
          <p:cNvPr id="3" name="Content Placeholder 2"/>
          <p:cNvSpPr>
            <a:spLocks noGrp="1"/>
          </p:cNvSpPr>
          <p:nvPr>
            <p:ph idx="1"/>
          </p:nvPr>
        </p:nvSpPr>
        <p:spPr/>
        <p:txBody>
          <a:bodyPr>
            <a:normAutofit fontScale="62500" lnSpcReduction="20000"/>
          </a:bodyPr>
          <a:lstStyle/>
          <a:p>
            <a:pPr>
              <a:buNone/>
            </a:pPr>
            <a:r>
              <a:rPr lang="en-US" dirty="0"/>
              <a:t>Following are the architectural models in B2B ecommerce</a:t>
            </a:r>
          </a:p>
          <a:p>
            <a:pPr>
              <a:buNone/>
            </a:pPr>
            <a:r>
              <a:rPr lang="en-US" dirty="0"/>
              <a:t>−</a:t>
            </a:r>
          </a:p>
          <a:p>
            <a:pPr>
              <a:buNone/>
            </a:pPr>
            <a:r>
              <a:rPr lang="en-US" dirty="0"/>
              <a:t>• </a:t>
            </a:r>
            <a:r>
              <a:rPr lang="en-US" b="1" dirty="0"/>
              <a:t>Supplier Oriented marketplace − In this type of</a:t>
            </a:r>
          </a:p>
          <a:p>
            <a:pPr>
              <a:buNone/>
            </a:pPr>
            <a:r>
              <a:rPr lang="en-US" dirty="0"/>
              <a:t>model, a common marketplace provided by supplier is</a:t>
            </a:r>
          </a:p>
          <a:p>
            <a:pPr>
              <a:buNone/>
            </a:pPr>
            <a:r>
              <a:rPr lang="en-US" dirty="0"/>
              <a:t>used by both individual customers as well as business</a:t>
            </a:r>
          </a:p>
          <a:p>
            <a:pPr>
              <a:buNone/>
            </a:pPr>
            <a:r>
              <a:rPr lang="en-US" dirty="0"/>
              <a:t>users. A supplier offers an e-stores for sales promotion.</a:t>
            </a:r>
          </a:p>
          <a:p>
            <a:pPr>
              <a:buNone/>
            </a:pPr>
            <a:r>
              <a:rPr lang="en-US" dirty="0"/>
              <a:t>• </a:t>
            </a:r>
            <a:r>
              <a:rPr lang="en-US" b="1" dirty="0"/>
              <a:t>Buyer Oriented marketplace − In this type of model,</a:t>
            </a:r>
          </a:p>
          <a:p>
            <a:pPr>
              <a:buNone/>
            </a:pPr>
            <a:r>
              <a:rPr lang="en-US" dirty="0"/>
              <a:t>buyer has his/her own market place or e-market. He</a:t>
            </a:r>
          </a:p>
          <a:p>
            <a:pPr>
              <a:buNone/>
            </a:pPr>
            <a:r>
              <a:rPr lang="en-US" dirty="0"/>
              <a:t>invites suppliers to bid on product's catalog. A Buyer</a:t>
            </a:r>
          </a:p>
          <a:p>
            <a:pPr>
              <a:buNone/>
            </a:pPr>
            <a:r>
              <a:rPr lang="en-US" dirty="0"/>
              <a:t>company opens a bidding site.</a:t>
            </a:r>
          </a:p>
          <a:p>
            <a:pPr>
              <a:buNone/>
            </a:pPr>
            <a:r>
              <a:rPr lang="en-US" dirty="0"/>
              <a:t>• </a:t>
            </a:r>
            <a:r>
              <a:rPr lang="en-US" b="1" dirty="0"/>
              <a:t>Intermediary Oriented marketplace − In this type</a:t>
            </a:r>
          </a:p>
          <a:p>
            <a:pPr>
              <a:buNone/>
            </a:pPr>
            <a:r>
              <a:rPr lang="en-US" dirty="0"/>
              <a:t>of model, an intermediary company runs a market place</a:t>
            </a:r>
          </a:p>
          <a:p>
            <a:pPr>
              <a:buNone/>
            </a:pPr>
            <a:r>
              <a:rPr lang="en-US" dirty="0"/>
              <a:t>where business buyers and sellers can transact with each</a:t>
            </a:r>
          </a:p>
          <a:p>
            <a:pPr>
              <a:buNone/>
            </a:pPr>
            <a:r>
              <a:rPr lang="en-US" dirty="0"/>
              <a:t>other.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B2C model – Intra-organizational ecommerce</a:t>
            </a:r>
          </a:p>
        </p:txBody>
      </p:sp>
      <p:sp>
        <p:nvSpPr>
          <p:cNvPr id="3" name="Content Placeholder 2"/>
          <p:cNvSpPr>
            <a:spLocks noGrp="1"/>
          </p:cNvSpPr>
          <p:nvPr>
            <p:ph idx="1"/>
          </p:nvPr>
        </p:nvSpPr>
        <p:spPr/>
        <p:txBody>
          <a:bodyPr/>
          <a:lstStyle/>
          <a:p>
            <a:r>
              <a:rPr lang="en-US" dirty="0"/>
              <a:t>In B2C model, a business website is a place</a:t>
            </a:r>
          </a:p>
          <a:p>
            <a:pPr>
              <a:buNone/>
            </a:pPr>
            <a:r>
              <a:rPr lang="en-US" dirty="0"/>
              <a:t>where all the transactions take place directly</a:t>
            </a:r>
          </a:p>
          <a:p>
            <a:pPr>
              <a:buNone/>
            </a:pPr>
            <a:r>
              <a:rPr lang="en-US" dirty="0"/>
              <a:t>between a business organization and a</a:t>
            </a:r>
          </a:p>
          <a:p>
            <a:pPr>
              <a:buNone/>
            </a:pPr>
            <a:r>
              <a:rPr lang="en-US" dirty="0"/>
              <a:t>consumer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09600" y="685800"/>
            <a:ext cx="7463242" cy="5562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B2C model</a:t>
            </a:r>
          </a:p>
        </p:txBody>
      </p:sp>
      <p:sp>
        <p:nvSpPr>
          <p:cNvPr id="3" name="Content Placeholder 2"/>
          <p:cNvSpPr>
            <a:spLocks noGrp="1"/>
          </p:cNvSpPr>
          <p:nvPr>
            <p:ph idx="1"/>
          </p:nvPr>
        </p:nvSpPr>
        <p:spPr/>
        <p:txBody>
          <a:bodyPr>
            <a:normAutofit fontScale="85000" lnSpcReduction="20000"/>
          </a:bodyPr>
          <a:lstStyle/>
          <a:p>
            <a:pPr>
              <a:buNone/>
            </a:pPr>
            <a:r>
              <a:rPr lang="en-US" dirty="0"/>
              <a:t>In the B2C model, a consumer goes to the website,</a:t>
            </a:r>
          </a:p>
          <a:p>
            <a:pPr>
              <a:buNone/>
            </a:pPr>
            <a:r>
              <a:rPr lang="en-US" dirty="0"/>
              <a:t>selects a catalog, orders the catalog, and an</a:t>
            </a:r>
          </a:p>
          <a:p>
            <a:pPr>
              <a:buNone/>
            </a:pPr>
            <a:r>
              <a:rPr lang="en-US" dirty="0"/>
              <a:t>email is sent to the business organization. After</a:t>
            </a:r>
          </a:p>
          <a:p>
            <a:pPr>
              <a:buNone/>
            </a:pPr>
            <a:r>
              <a:rPr lang="en-US" dirty="0"/>
              <a:t>receiving the order, goods are dispatched to the</a:t>
            </a:r>
          </a:p>
          <a:p>
            <a:pPr>
              <a:buNone/>
            </a:pPr>
            <a:r>
              <a:rPr lang="en-US" dirty="0"/>
              <a:t>customer. Following are the key features of the</a:t>
            </a:r>
          </a:p>
          <a:p>
            <a:pPr>
              <a:buNone/>
            </a:pPr>
            <a:r>
              <a:rPr lang="en-US" dirty="0"/>
              <a:t>B2C model −</a:t>
            </a:r>
          </a:p>
          <a:p>
            <a:pPr>
              <a:buNone/>
            </a:pPr>
            <a:r>
              <a:rPr lang="en-US" dirty="0"/>
              <a:t>• Heavy advertising required to attract customers.</a:t>
            </a:r>
          </a:p>
          <a:p>
            <a:pPr>
              <a:buNone/>
            </a:pPr>
            <a:r>
              <a:rPr lang="en-US" dirty="0"/>
              <a:t>• High investments in terms of</a:t>
            </a:r>
          </a:p>
          <a:p>
            <a:pPr>
              <a:buNone/>
            </a:pPr>
            <a:r>
              <a:rPr lang="en-US" dirty="0"/>
              <a:t>hardware/software.</a:t>
            </a:r>
          </a:p>
          <a:p>
            <a:pPr>
              <a:buNone/>
            </a:pPr>
            <a:r>
              <a:rPr lang="en-US" dirty="0"/>
              <a:t>• Support or good customer care service.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1739</Words>
  <Application>Microsoft Office PowerPoint</Application>
  <PresentationFormat>On-screen Show (4:3)</PresentationFormat>
  <Paragraphs>175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 Commerce</vt:lpstr>
      <vt:lpstr>B2B- Inter Organization e-commerce</vt:lpstr>
      <vt:lpstr>Slide 3</vt:lpstr>
      <vt:lpstr>Slide 4</vt:lpstr>
      <vt:lpstr>Key Technologies </vt:lpstr>
      <vt:lpstr>Architectural Models</vt:lpstr>
      <vt:lpstr>B2C model – Intra-organizational ecommerce</vt:lpstr>
      <vt:lpstr>Slide 8</vt:lpstr>
      <vt:lpstr>B2C model</vt:lpstr>
      <vt:lpstr>Consumer Shopping Procedure</vt:lpstr>
      <vt:lpstr>Disintermediation and Reinter mediation</vt:lpstr>
      <vt:lpstr>Slide 12</vt:lpstr>
      <vt:lpstr>Slide 13</vt:lpstr>
      <vt:lpstr>Slide 14</vt:lpstr>
      <vt:lpstr>Ecommerce Advantages</vt:lpstr>
      <vt:lpstr>Disadvantages</vt:lpstr>
      <vt:lpstr>ELECTRONIC PAYMENT SYSTEMS</vt:lpstr>
      <vt:lpstr>    Types   </vt:lpstr>
      <vt:lpstr>ELECTRONIC CASH</vt:lpstr>
      <vt:lpstr>ELECTRONIC WALLETS </vt:lpstr>
      <vt:lpstr>What is EDI?</vt:lpstr>
      <vt:lpstr>Slide 22</vt:lpstr>
      <vt:lpstr>Business documents</vt:lpstr>
      <vt:lpstr>Standard format</vt:lpstr>
      <vt:lpstr>Business partners</vt:lpstr>
      <vt:lpstr>Working model of EDI</vt:lpstr>
      <vt:lpstr>EDI Documents</vt:lpstr>
      <vt:lpstr>Steps in an EDI System</vt:lpstr>
      <vt:lpstr>Advantages of an EDI System</vt:lpstr>
      <vt:lpstr>Disadvantages of EDI</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obc</dc:creator>
  <cp:lastModifiedBy>obc</cp:lastModifiedBy>
  <cp:revision>6</cp:revision>
  <dcterms:created xsi:type="dcterms:W3CDTF">2020-04-07T10:24:00Z</dcterms:created>
  <dcterms:modified xsi:type="dcterms:W3CDTF">2020-04-07T11:02:04Z</dcterms:modified>
</cp:coreProperties>
</file>