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6" r:id="rId6"/>
    <p:sldId id="260" r:id="rId7"/>
    <p:sldId id="261" r:id="rId8"/>
    <p:sldId id="262" r:id="rId9"/>
    <p:sldId id="263" r:id="rId10"/>
    <p:sldId id="264" r:id="rId11"/>
    <p:sldId id="265"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D872139-EC8B-4729-9C8D-E5A1C01EB046}" type="datetimeFigureOut">
              <a:rPr lang="en-US" smtClean="0"/>
              <a:t>4/1/2020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528AF-1D4C-42E7-82B3-338E8C51DE5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872139-EC8B-4729-9C8D-E5A1C01EB046}" type="datetimeFigureOut">
              <a:rPr lang="en-US" smtClean="0"/>
              <a:t>4/1/2020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528AF-1D4C-42E7-82B3-338E8C51DE5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872139-EC8B-4729-9C8D-E5A1C01EB046}" type="datetimeFigureOut">
              <a:rPr lang="en-US" smtClean="0"/>
              <a:t>4/1/2020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528AF-1D4C-42E7-82B3-338E8C51DE5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872139-EC8B-4729-9C8D-E5A1C01EB046}" type="datetimeFigureOut">
              <a:rPr lang="en-US" smtClean="0"/>
              <a:t>4/1/2020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528AF-1D4C-42E7-82B3-338E8C51DE5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872139-EC8B-4729-9C8D-E5A1C01EB046}" type="datetimeFigureOut">
              <a:rPr lang="en-US" smtClean="0"/>
              <a:t>4/1/2020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528AF-1D4C-42E7-82B3-338E8C51DE5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D872139-EC8B-4729-9C8D-E5A1C01EB046}" type="datetimeFigureOut">
              <a:rPr lang="en-US" smtClean="0"/>
              <a:t>4/1/2020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8528AF-1D4C-42E7-82B3-338E8C51DE5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D872139-EC8B-4729-9C8D-E5A1C01EB046}" type="datetimeFigureOut">
              <a:rPr lang="en-US" smtClean="0"/>
              <a:t>4/1/2020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8528AF-1D4C-42E7-82B3-338E8C51DE5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D872139-EC8B-4729-9C8D-E5A1C01EB046}" type="datetimeFigureOut">
              <a:rPr lang="en-US" smtClean="0"/>
              <a:t>4/1/2020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8528AF-1D4C-42E7-82B3-338E8C51DE5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872139-EC8B-4729-9C8D-E5A1C01EB046}" type="datetimeFigureOut">
              <a:rPr lang="en-US" smtClean="0"/>
              <a:t>4/1/2020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8528AF-1D4C-42E7-82B3-338E8C51DE5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872139-EC8B-4729-9C8D-E5A1C01EB046}" type="datetimeFigureOut">
              <a:rPr lang="en-US" smtClean="0"/>
              <a:t>4/1/2020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8528AF-1D4C-42E7-82B3-338E8C51DE5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872139-EC8B-4729-9C8D-E5A1C01EB046}" type="datetimeFigureOut">
              <a:rPr lang="en-US" smtClean="0"/>
              <a:t>4/1/2020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8528AF-1D4C-42E7-82B3-338E8C51DE5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872139-EC8B-4729-9C8D-E5A1C01EB046}" type="datetimeFigureOut">
              <a:rPr lang="en-US" smtClean="0"/>
              <a:t>4/1/2020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8528AF-1D4C-42E7-82B3-338E8C51DE5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00100" y="428604"/>
            <a:ext cx="7643866" cy="6000792"/>
          </a:xfrm>
        </p:spPr>
        <p:txBody>
          <a:bodyPr/>
          <a:lstStyle/>
          <a:p>
            <a:pPr algn="l"/>
            <a:endParaRPr lang="en-US" dirty="0" smtClean="0"/>
          </a:p>
          <a:p>
            <a:pPr algn="l"/>
            <a:r>
              <a:rPr lang="en-US" dirty="0" smtClean="0"/>
              <a:t>WORKERS PARTICIPATION IN MANAGEMENT</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noAutofit/>
          </a:bodyPr>
          <a:lstStyle/>
          <a:p>
            <a:pPr fontAlgn="base"/>
            <a:r>
              <a:rPr lang="en-US" sz="1800" b="1" dirty="0">
                <a:latin typeface="Times New Roman" pitchFamily="18" charset="0"/>
                <a:cs typeface="Times New Roman" pitchFamily="18" charset="0"/>
              </a:rPr>
              <a:t>QWL is important because of the following reasons:</a:t>
            </a:r>
            <a:endParaRPr lang="en-US" sz="1800" dirty="0">
              <a:latin typeface="Times New Roman" pitchFamily="18" charset="0"/>
              <a:cs typeface="Times New Roman" pitchFamily="18" charset="0"/>
            </a:endParaRPr>
          </a:p>
          <a:p>
            <a:pPr fontAlgn="base"/>
            <a:r>
              <a:rPr lang="en-US" sz="1800" b="1" dirty="0">
                <a:latin typeface="Times New Roman" pitchFamily="18" charset="0"/>
                <a:cs typeface="Times New Roman" pitchFamily="18" charset="0"/>
              </a:rPr>
              <a:t>1. Enhance stakeholder relations and credibility:</a:t>
            </a:r>
            <a:endParaRPr lang="en-US" sz="1800" dirty="0">
              <a:latin typeface="Times New Roman" pitchFamily="18" charset="0"/>
              <a:cs typeface="Times New Roman" pitchFamily="18" charset="0"/>
            </a:endParaRPr>
          </a:p>
          <a:p>
            <a:pPr fontAlgn="base"/>
            <a:r>
              <a:rPr lang="en-US" sz="1800" dirty="0">
                <a:latin typeface="Times New Roman" pitchFamily="18" charset="0"/>
                <a:cs typeface="Times New Roman" pitchFamily="18" charset="0"/>
              </a:rPr>
              <a:t>A growing number of companies that focus on QWL improve their relationships with the stakeholders. They can communicate their views, policies, and performance on complex social issues; and develop interest among their key stakeholders like consumers, suppliers, employees etc.</a:t>
            </a:r>
          </a:p>
          <a:p>
            <a:pPr fontAlgn="base"/>
            <a:r>
              <a:rPr lang="en-US" sz="1800" b="1" dirty="0">
                <a:latin typeface="Times New Roman" pitchFamily="18" charset="0"/>
                <a:cs typeface="Times New Roman" pitchFamily="18" charset="0"/>
              </a:rPr>
              <a:t>2. Increase productivity:</a:t>
            </a:r>
            <a:endParaRPr lang="en-US" sz="1800" dirty="0">
              <a:latin typeface="Times New Roman" pitchFamily="18" charset="0"/>
              <a:cs typeface="Times New Roman" pitchFamily="18" charset="0"/>
            </a:endParaRPr>
          </a:p>
          <a:p>
            <a:pPr fontAlgn="base"/>
            <a:r>
              <a:rPr lang="en-US" sz="1800" dirty="0" err="1">
                <a:latin typeface="Times New Roman" pitchFamily="18" charset="0"/>
                <a:cs typeface="Times New Roman" pitchFamily="18" charset="0"/>
              </a:rPr>
              <a:t>Programmes</a:t>
            </a:r>
            <a:r>
              <a:rPr lang="en-US" sz="1800" dirty="0">
                <a:latin typeface="Times New Roman" pitchFamily="18" charset="0"/>
                <a:cs typeface="Times New Roman" pitchFamily="18" charset="0"/>
              </a:rPr>
              <a:t> which help employees balance their work and lives outside the work can improve productivity. A company’s recognition and support — through its stated values and policies — of employees’ commitments, interests and pressures, can relieve employees’ external stress.</a:t>
            </a:r>
          </a:p>
          <a:p>
            <a:pPr fontAlgn="base"/>
            <a:r>
              <a:rPr lang="en-US" sz="1800" dirty="0">
                <a:latin typeface="Times New Roman" pitchFamily="18" charset="0"/>
                <a:cs typeface="Times New Roman" pitchFamily="18" charset="0"/>
              </a:rPr>
              <a:t>This allows them to focus on their jobs during the workday and helps to minimize absenteeism. The result can be both enhanced productivity and strengthened employee commitment and loyalty.</a:t>
            </a:r>
          </a:p>
          <a:p>
            <a:pPr fontAlgn="base"/>
            <a:r>
              <a:rPr lang="en-US" sz="1800" b="1" dirty="0">
                <a:latin typeface="Times New Roman" pitchFamily="18" charset="0"/>
                <a:cs typeface="Times New Roman" pitchFamily="18" charset="0"/>
              </a:rPr>
              <a:t>3. Attraction and retention:</a:t>
            </a:r>
            <a:endParaRPr lang="en-US" sz="1800" dirty="0">
              <a:latin typeface="Times New Roman" pitchFamily="18" charset="0"/>
              <a:cs typeface="Times New Roman" pitchFamily="18" charset="0"/>
            </a:endParaRPr>
          </a:p>
          <a:p>
            <a:pPr fontAlgn="base"/>
            <a:r>
              <a:rPr lang="en-US" sz="1800" dirty="0">
                <a:latin typeface="Times New Roman" pitchFamily="18" charset="0"/>
                <a:cs typeface="Times New Roman" pitchFamily="18" charset="0"/>
              </a:rPr>
              <a:t>Work-life strategies have become a means of attracting new skilled employees and keeping existing ones satisfied. Many job seekers prefer flexible working hours as the benefit they would look for in their job. They would rather have the opportunity to work flexible hours than receive an additional increment in annual pay.</a:t>
            </a:r>
          </a:p>
          <a:p>
            <a:pPr fontAlgn="base"/>
            <a:r>
              <a:rPr lang="en-US" sz="1800" dirty="0">
                <a:latin typeface="Times New Roman" pitchFamily="18" charset="0"/>
                <a:cs typeface="Times New Roman" pitchFamily="18" charset="0"/>
              </a:rPr>
              <a:t>a. More employees may stay on a job, return after a break or take a job with one company over another if they can match their needs better with those of their paid work.</a:t>
            </a:r>
          </a:p>
          <a:p>
            <a:pPr fontAlgn="base"/>
            <a:r>
              <a:rPr lang="en-US" sz="1800" dirty="0">
                <a:latin typeface="Times New Roman" pitchFamily="18" charset="0"/>
                <a:cs typeface="Times New Roman" pitchFamily="18" charset="0"/>
              </a:rPr>
              <a:t>b. This results in savings for the employer as it avoids the cost of losing an experienced worker and recruiting someone new.</a:t>
            </a:r>
          </a:p>
          <a:p>
            <a:pPr fontAlgn="base"/>
            <a:r>
              <a:rPr lang="en-US" sz="1800" dirty="0">
                <a:latin typeface="Times New Roman" pitchFamily="18" charset="0"/>
                <a:cs typeface="Times New Roman" pitchFamily="18" charset="0"/>
              </a:rPr>
              <a:t>c. Employers who support their staff in this way often gain loyalty from the staff.</a:t>
            </a:r>
          </a:p>
          <a:p>
            <a:pPr fontAlgn="base"/>
            <a:r>
              <a:rPr lang="en-US" sz="1800" b="1" dirty="0">
                <a:latin typeface="Times New Roman" pitchFamily="18" charset="0"/>
                <a:cs typeface="Times New Roman" pitchFamily="18" charset="0"/>
              </a:rPr>
              <a:t>4. Reduces absenteeism:</a:t>
            </a:r>
            <a:endParaRPr lang="en-US" sz="1800" dirty="0">
              <a:latin typeface="Times New Roman" pitchFamily="18" charset="0"/>
              <a:cs typeface="Times New Roman" pitchFamily="18" charset="0"/>
            </a:endParaRPr>
          </a:p>
          <a:p>
            <a:pPr fontAlgn="base"/>
            <a:r>
              <a:rPr lang="en-US" sz="1800" dirty="0">
                <a:latin typeface="Times New Roman" pitchFamily="18" charset="0"/>
                <a:cs typeface="Times New Roman" pitchFamily="18" charset="0"/>
              </a:rPr>
              <a:t>a. Companies that have family-friendly or flexible work practices have low absenteeism. Sickness rates fall as pressures are managed better. Employees have better methods of dealing with work-life conflicts than taking unplanned leave.</a:t>
            </a:r>
          </a:p>
          <a:p>
            <a:pPr fontAlgn="base"/>
            <a:r>
              <a:rPr lang="en-US" sz="1800" dirty="0">
                <a:latin typeface="Times New Roman" pitchFamily="18" charset="0"/>
                <a:cs typeface="Times New Roman" pitchFamily="18" charset="0"/>
              </a:rPr>
              <a:t>b. Workers (including the managers) who are healthy and not over-stressed are more efficient at work.</a:t>
            </a:r>
          </a:p>
          <a:p>
            <a:pPr fontAlgn="base"/>
            <a:r>
              <a:rPr lang="en-US" sz="1800" b="1" dirty="0">
                <a:latin typeface="Times New Roman" pitchFamily="18" charset="0"/>
                <a:cs typeface="Times New Roman" pitchFamily="18" charset="0"/>
              </a:rPr>
              <a:t>5. Improve the quality of working lives</a:t>
            </a:r>
            <a:endParaRPr lang="en-US" sz="1800" dirty="0">
              <a:latin typeface="Times New Roman" pitchFamily="18" charset="0"/>
              <a:cs typeface="Times New Roman" pitchFamily="18" charset="0"/>
            </a:endParaRPr>
          </a:p>
          <a:p>
            <a:pPr fontAlgn="base"/>
            <a:r>
              <a:rPr lang="en-US" sz="1800" dirty="0">
                <a:latin typeface="Times New Roman" pitchFamily="18" charset="0"/>
                <a:cs typeface="Times New Roman" pitchFamily="18" charset="0"/>
              </a:rPr>
              <a:t>a. </a:t>
            </a:r>
            <a:r>
              <a:rPr lang="en-US" sz="1800" dirty="0" err="1">
                <a:latin typeface="Times New Roman" pitchFamily="18" charset="0"/>
                <a:cs typeface="Times New Roman" pitchFamily="18" charset="0"/>
              </a:rPr>
              <a:t>Minimising</a:t>
            </a:r>
            <a:r>
              <a:rPr lang="en-US" sz="1800" dirty="0">
                <a:latin typeface="Times New Roman" pitchFamily="18" charset="0"/>
                <a:cs typeface="Times New Roman" pitchFamily="18" charset="0"/>
              </a:rPr>
              <a:t> work-life role conflict helps prevent role overload and people have a more satisfying working life, fulfilling their potential both in paid work and outside it.</a:t>
            </a:r>
          </a:p>
          <a:p>
            <a:pPr fontAlgn="base"/>
            <a:r>
              <a:rPr lang="en-US" sz="1800" dirty="0">
                <a:latin typeface="Times New Roman" pitchFamily="18" charset="0"/>
                <a:cs typeface="Times New Roman" pitchFamily="18" charset="0"/>
              </a:rPr>
              <a:t>b. Work life balance can </a:t>
            </a:r>
            <a:r>
              <a:rPr lang="en-US" sz="1800" dirty="0" err="1">
                <a:latin typeface="Times New Roman" pitchFamily="18" charset="0"/>
                <a:cs typeface="Times New Roman" pitchFamily="18" charset="0"/>
              </a:rPr>
              <a:t>minimise</a:t>
            </a:r>
            <a:r>
              <a:rPr lang="en-US" sz="1800" dirty="0">
                <a:latin typeface="Times New Roman" pitchFamily="18" charset="0"/>
                <a:cs typeface="Times New Roman" pitchFamily="18" charset="0"/>
              </a:rPr>
              <a:t> stress and fatigue at work, enabling people to have safer and healthier working lives. Workplace stress and fatigue can contribute to injuries at work and home.</a:t>
            </a:r>
          </a:p>
          <a:p>
            <a:pPr fontAlgn="base"/>
            <a:r>
              <a:rPr lang="en-US" sz="1800" dirty="0">
                <a:latin typeface="Times New Roman" pitchFamily="18" charset="0"/>
                <a:cs typeface="Times New Roman" pitchFamily="18" charset="0"/>
              </a:rPr>
              <a:t>c. Self-employed people control their own work time to some extent. Most existing information on work-life balance is targeted at those in employment relationships. However, the self-employed too may benefit from maintaining healthy work habits and developing strategies to manage work flows which enable them to balance one with other roles in their lives.</a:t>
            </a:r>
          </a:p>
          <a:p>
            <a:endParaRPr lang="en-US" sz="18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5697559"/>
          </a:xfrm>
        </p:spPr>
        <p:txBody>
          <a:bodyPr>
            <a:normAutofit fontScale="55000" lnSpcReduction="20000"/>
          </a:bodyPr>
          <a:lstStyle/>
          <a:p>
            <a:pPr fontAlgn="base"/>
            <a:endParaRPr lang="en-US" dirty="0" smtClean="0">
              <a:latin typeface="Times New Roman" pitchFamily="18" charset="0"/>
              <a:cs typeface="Times New Roman" pitchFamily="18" charset="0"/>
            </a:endParaRPr>
          </a:p>
          <a:p>
            <a:pPr fontAlgn="base"/>
            <a:r>
              <a:rPr lang="en-US" dirty="0" smtClean="0">
                <a:latin typeface="Times New Roman" pitchFamily="18" charset="0"/>
                <a:cs typeface="Times New Roman" pitchFamily="18" charset="0"/>
              </a:rPr>
              <a:t>b. This results in savings for the employer as it avoids the cost of losing an experienced worker and recruiting someone new.</a:t>
            </a:r>
          </a:p>
          <a:p>
            <a:pPr fontAlgn="base"/>
            <a:r>
              <a:rPr lang="en-US" dirty="0" smtClean="0">
                <a:latin typeface="Times New Roman" pitchFamily="18" charset="0"/>
                <a:cs typeface="Times New Roman" pitchFamily="18" charset="0"/>
              </a:rPr>
              <a:t>c. Employers who support their staff in this way often gain loyalty from the staff.</a:t>
            </a:r>
          </a:p>
          <a:p>
            <a:pPr fontAlgn="base"/>
            <a:r>
              <a:rPr lang="en-US" b="1" dirty="0" smtClean="0">
                <a:latin typeface="Times New Roman" pitchFamily="18" charset="0"/>
                <a:cs typeface="Times New Roman" pitchFamily="18" charset="0"/>
              </a:rPr>
              <a:t>4. Reduces absenteeism:</a:t>
            </a:r>
            <a:endParaRPr lang="en-US" dirty="0" smtClean="0">
              <a:latin typeface="Times New Roman" pitchFamily="18" charset="0"/>
              <a:cs typeface="Times New Roman" pitchFamily="18" charset="0"/>
            </a:endParaRPr>
          </a:p>
          <a:p>
            <a:pPr fontAlgn="base"/>
            <a:r>
              <a:rPr lang="en-US" dirty="0" smtClean="0">
                <a:latin typeface="Times New Roman" pitchFamily="18" charset="0"/>
                <a:cs typeface="Times New Roman" pitchFamily="18" charset="0"/>
              </a:rPr>
              <a:t>a. Companies that have family-friendly or flexible work practices have low absenteeism. Sickness rates fall as pressures are managed better. Employees have better methods of dealing with work-life conflicts than taking unplanned leave.</a:t>
            </a:r>
          </a:p>
          <a:p>
            <a:pPr fontAlgn="base"/>
            <a:r>
              <a:rPr lang="en-US" dirty="0" smtClean="0">
                <a:latin typeface="Times New Roman" pitchFamily="18" charset="0"/>
                <a:cs typeface="Times New Roman" pitchFamily="18" charset="0"/>
              </a:rPr>
              <a:t>b. Workers (including the managers) who are healthy and not over-stressed are more efficient at work.</a:t>
            </a:r>
          </a:p>
          <a:p>
            <a:pPr fontAlgn="base"/>
            <a:r>
              <a:rPr lang="en-US" b="1" dirty="0" smtClean="0">
                <a:latin typeface="Times New Roman" pitchFamily="18" charset="0"/>
                <a:cs typeface="Times New Roman" pitchFamily="18" charset="0"/>
              </a:rPr>
              <a:t>5. Improve the quality of working lives</a:t>
            </a:r>
            <a:endParaRPr lang="en-US" dirty="0" smtClean="0">
              <a:latin typeface="Times New Roman" pitchFamily="18" charset="0"/>
              <a:cs typeface="Times New Roman" pitchFamily="18" charset="0"/>
            </a:endParaRPr>
          </a:p>
          <a:p>
            <a:pPr fontAlgn="base"/>
            <a:r>
              <a:rPr lang="en-US" dirty="0" smtClean="0">
                <a:latin typeface="Times New Roman" pitchFamily="18" charset="0"/>
                <a:cs typeface="Times New Roman" pitchFamily="18" charset="0"/>
              </a:rPr>
              <a:t>a. </a:t>
            </a:r>
            <a:r>
              <a:rPr lang="en-US" dirty="0" err="1" smtClean="0">
                <a:latin typeface="Times New Roman" pitchFamily="18" charset="0"/>
                <a:cs typeface="Times New Roman" pitchFamily="18" charset="0"/>
              </a:rPr>
              <a:t>Minimising</a:t>
            </a:r>
            <a:r>
              <a:rPr lang="en-US" dirty="0" smtClean="0">
                <a:latin typeface="Times New Roman" pitchFamily="18" charset="0"/>
                <a:cs typeface="Times New Roman" pitchFamily="18" charset="0"/>
              </a:rPr>
              <a:t> work-life role conflict helps prevent role overload and people have a more satisfying working life, fulfilling their potential both in paid work and outside it.</a:t>
            </a:r>
          </a:p>
          <a:p>
            <a:pPr fontAlgn="base"/>
            <a:r>
              <a:rPr lang="en-US" dirty="0" smtClean="0">
                <a:latin typeface="Times New Roman" pitchFamily="18" charset="0"/>
                <a:cs typeface="Times New Roman" pitchFamily="18" charset="0"/>
              </a:rPr>
              <a:t>b. Work life balance can </a:t>
            </a:r>
            <a:r>
              <a:rPr lang="en-US" dirty="0" err="1" smtClean="0">
                <a:latin typeface="Times New Roman" pitchFamily="18" charset="0"/>
                <a:cs typeface="Times New Roman" pitchFamily="18" charset="0"/>
              </a:rPr>
              <a:t>minimise</a:t>
            </a:r>
            <a:r>
              <a:rPr lang="en-US" dirty="0" smtClean="0">
                <a:latin typeface="Times New Roman" pitchFamily="18" charset="0"/>
                <a:cs typeface="Times New Roman" pitchFamily="18" charset="0"/>
              </a:rPr>
              <a:t> stress and fatigue at work, enabling people to have safer and healthier working lives. Workplace stress and fatigue can contribute to injuries at work and home.</a:t>
            </a:r>
          </a:p>
          <a:p>
            <a:pPr fontAlgn="base"/>
            <a:r>
              <a:rPr lang="en-US" dirty="0" smtClean="0">
                <a:latin typeface="Times New Roman" pitchFamily="18" charset="0"/>
                <a:cs typeface="Times New Roman" pitchFamily="18" charset="0"/>
              </a:rPr>
              <a:t>c. Self-employed people control their own work time to some extent. Most existing information on work-life balance is targeted at those in employment relationships. However, the self-employed too may benefit from maintaining healthy work habits and developing strategies to manage work flows which enable them to balance one with other roles in their lives.</a:t>
            </a:r>
          </a:p>
          <a:p>
            <a:endParaRPr lang="en-US" dirty="0" smtClean="0">
              <a:latin typeface="Times New Roman" pitchFamily="18" charset="0"/>
              <a:cs typeface="Times New Roman" pitchFamily="18" charset="0"/>
            </a:endParaRP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5768997"/>
          </a:xfrm>
        </p:spPr>
        <p:txBody>
          <a:bodyPr>
            <a:normAutofit fontScale="92500" lnSpcReduction="10000"/>
          </a:bodyPr>
          <a:lstStyle/>
          <a:p>
            <a:pPr fontAlgn="base"/>
            <a:r>
              <a:rPr lang="en-US" b="1" dirty="0"/>
              <a:t>Significance of Good Work-life Quality:</a:t>
            </a:r>
            <a:endParaRPr lang="en-US" dirty="0"/>
          </a:p>
          <a:p>
            <a:pPr fontAlgn="base"/>
            <a:r>
              <a:rPr lang="en-US" dirty="0"/>
              <a:t>1. Decrease absenteeism and increase turnover,</a:t>
            </a:r>
          </a:p>
          <a:p>
            <a:pPr fontAlgn="base"/>
            <a:r>
              <a:rPr lang="en-US" dirty="0"/>
              <a:t>2. Less number of accidents,</a:t>
            </a:r>
          </a:p>
          <a:p>
            <a:pPr fontAlgn="base"/>
            <a:r>
              <a:rPr lang="en-US" dirty="0"/>
              <a:t>3. Improved </a:t>
            </a:r>
            <a:r>
              <a:rPr lang="en-US" dirty="0" err="1"/>
              <a:t>labour</a:t>
            </a:r>
            <a:r>
              <a:rPr lang="en-US" dirty="0"/>
              <a:t> relations,</a:t>
            </a:r>
          </a:p>
          <a:p>
            <a:pPr fontAlgn="base"/>
            <a:r>
              <a:rPr lang="en-US" dirty="0"/>
              <a:t>4. Employee personification,</a:t>
            </a:r>
          </a:p>
          <a:p>
            <a:pPr fontAlgn="base"/>
            <a:r>
              <a:rPr lang="en-US" dirty="0"/>
              <a:t>5. Positive employee attitudes toward their work and the company,</a:t>
            </a:r>
          </a:p>
          <a:p>
            <a:pPr fontAlgn="base"/>
            <a:r>
              <a:rPr lang="en-US" dirty="0"/>
              <a:t>6. Increased productivity and intrinsic motivation,</a:t>
            </a:r>
          </a:p>
          <a:p>
            <a:pPr fontAlgn="base"/>
            <a:r>
              <a:rPr lang="en-US" dirty="0"/>
              <a:t>7. Enhanced organizational effectiveness and competitive advantage, and </a:t>
            </a:r>
          </a:p>
          <a:p>
            <a:pPr fontAlgn="base"/>
            <a:r>
              <a:rPr lang="en-US" dirty="0"/>
              <a:t>8. Employees gain a high sense of control over their work.</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229600" cy="5554683"/>
          </a:xfrm>
        </p:spPr>
        <p:txBody>
          <a:bodyPr/>
          <a:lstStyle/>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229600" cy="5554683"/>
          </a:xfrm>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5697559"/>
          </a:xfrm>
        </p:spPr>
        <p:txBody>
          <a:bodyPr>
            <a:normAutofit/>
          </a:bodyPr>
          <a:lstStyle/>
          <a:p>
            <a:pPr algn="just">
              <a:buNone/>
            </a:pPr>
            <a:r>
              <a:rPr lang="en-US" sz="2400" dirty="0">
                <a:latin typeface="Times New Roman" pitchFamily="18" charset="0"/>
                <a:cs typeface="Times New Roman" pitchFamily="18" charset="0"/>
              </a:rPr>
              <a:t>Workers’ participation in management is an essential </a:t>
            </a:r>
            <a:r>
              <a:rPr lang="en-US" sz="2400" dirty="0" smtClean="0">
                <a:latin typeface="Times New Roman" pitchFamily="18" charset="0"/>
                <a:cs typeface="Times New Roman" pitchFamily="18" charset="0"/>
              </a:rPr>
              <a:t>ingredient of </a:t>
            </a:r>
            <a:r>
              <a:rPr lang="en-US" sz="2400" dirty="0">
                <a:latin typeface="Times New Roman" pitchFamily="18" charset="0"/>
                <a:cs typeface="Times New Roman" pitchFamily="18" charset="0"/>
              </a:rPr>
              <a:t>Industrial democracy. The concept of workers’ participation in management is based on Human Relations approach to Management which brought about a new set of values to </a:t>
            </a:r>
            <a:r>
              <a:rPr lang="en-US" sz="2400" dirty="0" err="1">
                <a:latin typeface="Times New Roman" pitchFamily="18" charset="0"/>
                <a:cs typeface="Times New Roman" pitchFamily="18" charset="0"/>
              </a:rPr>
              <a:t>labour</a:t>
            </a:r>
            <a:r>
              <a:rPr lang="en-US" sz="2400" dirty="0">
                <a:latin typeface="Times New Roman" pitchFamily="18" charset="0"/>
                <a:cs typeface="Times New Roman" pitchFamily="18" charset="0"/>
              </a:rPr>
              <a:t> and management. Traditionally the concept of Workers’ Participation in Management (WPM) refers to participation of non-managerial employees in the decision-making process of the organization. Workers’ participation is also known as ‘</a:t>
            </a:r>
            <a:r>
              <a:rPr lang="en-US" sz="2400" dirty="0" err="1">
                <a:latin typeface="Times New Roman" pitchFamily="18" charset="0"/>
                <a:cs typeface="Times New Roman" pitchFamily="18" charset="0"/>
              </a:rPr>
              <a:t>labour</a:t>
            </a:r>
            <a:r>
              <a:rPr lang="en-US" sz="2400" dirty="0">
                <a:latin typeface="Times New Roman" pitchFamily="18" charset="0"/>
                <a:cs typeface="Times New Roman" pitchFamily="18" charset="0"/>
              </a:rPr>
              <a:t> participation’ or ‘employee participation’ in </a:t>
            </a:r>
            <a:r>
              <a:rPr lang="en-US" sz="2400" dirty="0" smtClean="0">
                <a:latin typeface="Times New Roman" pitchFamily="18" charset="0"/>
                <a:cs typeface="Times New Roman" pitchFamily="18" charset="0"/>
              </a:rPr>
              <a:t>management.</a:t>
            </a:r>
            <a:r>
              <a:rPr lang="en-US" sz="2400" dirty="0" smtClean="0"/>
              <a:t> </a:t>
            </a:r>
          </a:p>
          <a:p>
            <a:pPr algn="just">
              <a:buNone/>
            </a:pPr>
            <a:r>
              <a:rPr lang="en-US" sz="2400" dirty="0" smtClean="0"/>
              <a:t>In the words of Keith Davis “Participation is a mental and emotional involvement of a person in a group situation which encourages to contribute to group goals or objectives and share responsibilities.” </a:t>
            </a:r>
            <a:endParaRPr lang="en-US" sz="2400" dirty="0" smtClean="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457200" y="214313"/>
            <a:ext cx="8229600" cy="5911850"/>
          </a:xfrm>
        </p:spPr>
        <p:txBody>
          <a:bodyPr>
            <a:normAutofit fontScale="62500" lnSpcReduction="20000"/>
          </a:bodyPr>
          <a:lstStyle/>
          <a:p>
            <a:pPr>
              <a:buNone/>
            </a:pPr>
            <a:r>
              <a:rPr lang="en-US" dirty="0" smtClean="0">
                <a:latin typeface="Times New Roman" pitchFamily="18" charset="0"/>
                <a:cs typeface="Times New Roman" pitchFamily="18" charset="0"/>
              </a:rPr>
              <a:t>OBJECTIVES OF WORKERS PARTICIPATION IN MANAGEMENT </a:t>
            </a:r>
          </a:p>
          <a:p>
            <a:pPr algn="just">
              <a:buNone/>
            </a:pPr>
            <a:r>
              <a:rPr lang="en-US" sz="3600" dirty="0" smtClean="0">
                <a:latin typeface="Times New Roman" pitchFamily="18" charset="0"/>
                <a:cs typeface="Times New Roman" pitchFamily="18" charset="0"/>
              </a:rPr>
              <a:t>The objectives o f workers participation in management may vary from country to country, state to state, and from industry to industry depending upon the quality of manpower, level o f technology, level o f competition socio-economic status, political philosophy, attitude of the working class and the industrial relations scene. Though there are so many factors governing the objectives of workers participation some common objectives are: </a:t>
            </a:r>
          </a:p>
          <a:p>
            <a:pPr algn="just">
              <a:buNone/>
            </a:pPr>
            <a:r>
              <a:rPr lang="en-US" sz="3600" dirty="0" smtClean="0">
                <a:latin typeface="Times New Roman" pitchFamily="18" charset="0"/>
                <a:cs typeface="Times New Roman" pitchFamily="18" charset="0"/>
              </a:rPr>
              <a:t>1. To prevent workers from exploitation by the management or by the owners of the </a:t>
            </a:r>
            <a:r>
              <a:rPr lang="en-US" sz="3600" dirty="0" err="1" smtClean="0">
                <a:latin typeface="Times New Roman" pitchFamily="18" charset="0"/>
                <a:cs typeface="Times New Roman" pitchFamily="18" charset="0"/>
              </a:rPr>
              <a:t>organisation</a:t>
            </a:r>
            <a:r>
              <a:rPr lang="en-US" sz="3600" dirty="0" smtClean="0">
                <a:latin typeface="Times New Roman" pitchFamily="18" charset="0"/>
                <a:cs typeface="Times New Roman" pitchFamily="18" charset="0"/>
              </a:rPr>
              <a:t>. </a:t>
            </a:r>
          </a:p>
          <a:p>
            <a:pPr algn="just">
              <a:buNone/>
            </a:pPr>
            <a:r>
              <a:rPr lang="en-US" sz="3600" dirty="0" smtClean="0">
                <a:latin typeface="Times New Roman" pitchFamily="18" charset="0"/>
                <a:cs typeface="Times New Roman" pitchFamily="18" charset="0"/>
              </a:rPr>
              <a:t> 2. To have democracy in the organization. </a:t>
            </a:r>
          </a:p>
          <a:p>
            <a:pPr algn="just">
              <a:buNone/>
            </a:pPr>
            <a:r>
              <a:rPr lang="en-US" sz="3600" dirty="0" smtClean="0">
                <a:latin typeface="Times New Roman" pitchFamily="18" charset="0"/>
                <a:cs typeface="Times New Roman" pitchFamily="18" charset="0"/>
              </a:rPr>
              <a:t>3. To have proper development of the working class.</a:t>
            </a:r>
          </a:p>
          <a:p>
            <a:pPr algn="just">
              <a:buNone/>
            </a:pPr>
            <a:r>
              <a:rPr lang="en-US" sz="3600" dirty="0" smtClean="0">
                <a:latin typeface="Times New Roman" pitchFamily="18" charset="0"/>
                <a:cs typeface="Times New Roman" pitchFamily="18" charset="0"/>
              </a:rPr>
              <a:t> 4. To resolve conflicts and differences between management and employees in a democratic manner.</a:t>
            </a:r>
          </a:p>
          <a:p>
            <a:pPr algn="just">
              <a:buNone/>
            </a:pPr>
            <a:r>
              <a:rPr lang="en-US" sz="3600" dirty="0" smtClean="0">
                <a:latin typeface="Times New Roman" pitchFamily="18" charset="0"/>
                <a:cs typeface="Times New Roman" pitchFamily="18" charset="0"/>
              </a:rPr>
              <a:t> 5. To create in employees a sense of participation in industry.</a:t>
            </a:r>
          </a:p>
          <a:p>
            <a:pPr algn="just">
              <a:buNone/>
            </a:pPr>
            <a:r>
              <a:rPr lang="en-US" sz="3600" dirty="0" smtClean="0">
                <a:latin typeface="Times New Roman" pitchFamily="18" charset="0"/>
                <a:cs typeface="Times New Roman" pitchFamily="18" charset="0"/>
              </a:rPr>
              <a:t> 6. To encourage suggestions from employees. </a:t>
            </a:r>
          </a:p>
          <a:p>
            <a:pPr algn="just">
              <a:buNone/>
            </a:pPr>
            <a:r>
              <a:rPr lang="en-US" sz="3600" dirty="0" smtClean="0">
                <a:latin typeface="Times New Roman" pitchFamily="18" charset="0"/>
                <a:cs typeface="Times New Roman" pitchFamily="18" charset="0"/>
              </a:rPr>
              <a:t>7. To improve the working and living conditions of employees.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2918"/>
            <a:ext cx="8229600" cy="5483245"/>
          </a:xfrm>
        </p:spPr>
        <p:txBody>
          <a:bodyPr>
            <a:normAutofit fontScale="77500" lnSpcReduction="20000"/>
          </a:bodyPr>
          <a:lstStyle/>
          <a:p>
            <a:pPr fontAlgn="base"/>
            <a:r>
              <a:rPr lang="en-US" dirty="0"/>
              <a:t>Industrial disputes between the employee and employer can also be settled by discussion and negotiation between these two parties in order </a:t>
            </a:r>
            <a:r>
              <a:rPr lang="en-US" dirty="0" smtClean="0"/>
              <a:t>to </a:t>
            </a:r>
            <a:r>
              <a:rPr lang="en-US" dirty="0"/>
              <a:t>arrive at a decision</a:t>
            </a:r>
            <a:r>
              <a:rPr lang="en-US" dirty="0" smtClean="0"/>
              <a:t>.</a:t>
            </a:r>
            <a:r>
              <a:rPr lang="en-US" dirty="0"/>
              <a:t> This is also commonly known as collective bargaining as both the parties eventually agree to follow a decision that they arrive at after a lot of negotiation and discussion.</a:t>
            </a:r>
          </a:p>
          <a:p>
            <a:pPr fontAlgn="base"/>
            <a:r>
              <a:rPr lang="en-US" dirty="0"/>
              <a:t>According to Beach, “Collective Bargaining is concerned with the relations between unions reporting employees and employers (or their representatives).</a:t>
            </a:r>
          </a:p>
          <a:p>
            <a:pPr fontAlgn="base"/>
            <a:r>
              <a:rPr lang="en-US" dirty="0"/>
              <a:t>It involves the process of union organization of employees, negotiations administration and interpretation of collective agreements concerning wages, hours of work and other conditions of employees arguing in concerted economic actions dispute settlement procedures”.</a:t>
            </a:r>
          </a:p>
          <a:p>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285750"/>
            <a:ext cx="8229600" cy="5840413"/>
          </a:xfrm>
        </p:spPr>
        <p:txBody>
          <a:bodyPr>
            <a:noAutofit/>
          </a:bodyPr>
          <a:lstStyle/>
          <a:p>
            <a:pPr algn="just" fontAlgn="base"/>
            <a:r>
              <a:rPr lang="en-US" sz="1800" b="1" dirty="0">
                <a:latin typeface="Times New Roman" pitchFamily="18" charset="0"/>
                <a:cs typeface="Times New Roman" pitchFamily="18" charset="0"/>
              </a:rPr>
              <a:t>Features of Collective Bargaining:</a:t>
            </a:r>
          </a:p>
          <a:p>
            <a:pPr algn="just" fontAlgn="base"/>
            <a:r>
              <a:rPr lang="en-US" sz="1800" b="1" dirty="0" smtClean="0">
                <a:latin typeface="Times New Roman" pitchFamily="18" charset="0"/>
                <a:cs typeface="Times New Roman" pitchFamily="18" charset="0"/>
              </a:rPr>
              <a:t>1</a:t>
            </a:r>
            <a:r>
              <a:rPr lang="en-US" sz="1800" b="1" dirty="0">
                <a:latin typeface="Times New Roman" pitchFamily="18" charset="0"/>
                <a:cs typeface="Times New Roman" pitchFamily="18" charset="0"/>
              </a:rPr>
              <a:t>. It is a Group Action:</a:t>
            </a:r>
            <a:endParaRPr lang="en-US" sz="1800" dirty="0">
              <a:latin typeface="Times New Roman" pitchFamily="18" charset="0"/>
              <a:cs typeface="Times New Roman" pitchFamily="18" charset="0"/>
            </a:endParaRPr>
          </a:p>
          <a:p>
            <a:pPr algn="just" fontAlgn="base"/>
            <a:r>
              <a:rPr lang="en-US" sz="1800" dirty="0">
                <a:latin typeface="Times New Roman" pitchFamily="18" charset="0"/>
                <a:cs typeface="Times New Roman" pitchFamily="18" charset="0"/>
              </a:rPr>
              <a:t>Collective bargaining is a group action as opposed to individual action. Both the parties of settlement are represented by their groups. Employer is represented by its delegates and, on the other side; employees are represented by their trade union.</a:t>
            </a:r>
          </a:p>
          <a:p>
            <a:pPr algn="just" fontAlgn="base"/>
            <a:r>
              <a:rPr lang="en-US" sz="1800" b="1" dirty="0">
                <a:latin typeface="Times New Roman" pitchFamily="18" charset="0"/>
                <a:cs typeface="Times New Roman" pitchFamily="18" charset="0"/>
              </a:rPr>
              <a:t>2. It is a Continuous Process:</a:t>
            </a:r>
            <a:endParaRPr lang="en-US" sz="1800" dirty="0">
              <a:latin typeface="Times New Roman" pitchFamily="18" charset="0"/>
              <a:cs typeface="Times New Roman" pitchFamily="18" charset="0"/>
            </a:endParaRPr>
          </a:p>
          <a:p>
            <a:pPr algn="just" fontAlgn="base"/>
            <a:r>
              <a:rPr lang="en-US" sz="1800" dirty="0">
                <a:latin typeface="Times New Roman" pitchFamily="18" charset="0"/>
                <a:cs typeface="Times New Roman" pitchFamily="18" charset="0"/>
              </a:rPr>
              <a:t>Collective bargaining is a continuous process and does not end with one agreement. It provides a mechanism for continuing and </a:t>
            </a:r>
            <a:r>
              <a:rPr lang="en-US" sz="1800" dirty="0" err="1">
                <a:latin typeface="Times New Roman" pitchFamily="18" charset="0"/>
                <a:cs typeface="Times New Roman" pitchFamily="18" charset="0"/>
              </a:rPr>
              <a:t>organised</a:t>
            </a:r>
            <a:r>
              <a:rPr lang="en-US" sz="1800" dirty="0">
                <a:latin typeface="Times New Roman" pitchFamily="18" charset="0"/>
                <a:cs typeface="Times New Roman" pitchFamily="18" charset="0"/>
              </a:rPr>
              <a:t> relationship between management and trade union. It is a process that goes on for 365 days of the year.</a:t>
            </a:r>
          </a:p>
          <a:p>
            <a:pPr algn="just" fontAlgn="base"/>
            <a:r>
              <a:rPr lang="en-US" sz="1800" b="1" dirty="0">
                <a:latin typeface="Times New Roman" pitchFamily="18" charset="0"/>
                <a:cs typeface="Times New Roman" pitchFamily="18" charset="0"/>
              </a:rPr>
              <a:t>3. It is a Bipartite Process:</a:t>
            </a:r>
            <a:endParaRPr lang="en-US" sz="1800" dirty="0">
              <a:latin typeface="Times New Roman" pitchFamily="18" charset="0"/>
              <a:cs typeface="Times New Roman" pitchFamily="18" charset="0"/>
            </a:endParaRPr>
          </a:p>
          <a:p>
            <a:pPr algn="just" fontAlgn="base"/>
            <a:r>
              <a:rPr lang="en-US" sz="1800" dirty="0">
                <a:latin typeface="Times New Roman" pitchFamily="18" charset="0"/>
                <a:cs typeface="Times New Roman" pitchFamily="18" charset="0"/>
              </a:rPr>
              <a:t>Collective bargaining is a two party process. Both the parties—employers and employees— collectively take some action. There is no intervention of any third party. It is mutual given-and-take rather than take-it-or-leave-it method of arriving at the settlement of a dispute.</a:t>
            </a:r>
          </a:p>
          <a:p>
            <a:pPr algn="just" fontAlgn="base"/>
            <a:r>
              <a:rPr lang="en-US" sz="1800" b="1" dirty="0">
                <a:latin typeface="Times New Roman" pitchFamily="18" charset="0"/>
                <a:cs typeface="Times New Roman" pitchFamily="18" charset="0"/>
              </a:rPr>
              <a:t>4. It is a Process:</a:t>
            </a:r>
            <a:endParaRPr lang="en-US" sz="1800" dirty="0">
              <a:latin typeface="Times New Roman" pitchFamily="18" charset="0"/>
              <a:cs typeface="Times New Roman" pitchFamily="18" charset="0"/>
            </a:endParaRPr>
          </a:p>
          <a:p>
            <a:pPr algn="just" fontAlgn="base"/>
            <a:r>
              <a:rPr lang="en-US" sz="1800" dirty="0">
                <a:latin typeface="Times New Roman" pitchFamily="18" charset="0"/>
                <a:cs typeface="Times New Roman" pitchFamily="18" charset="0"/>
              </a:rPr>
              <a:t>Collective bargaining is a process in the sense that it consists of a number of steps. The starting point is the presentation of charter of demands by the workers and the last step is the reaching of an agreement, or a contract which would serve as the basic law governing </a:t>
            </a:r>
            <a:r>
              <a:rPr lang="en-US" sz="1800" dirty="0" err="1">
                <a:latin typeface="Times New Roman" pitchFamily="18" charset="0"/>
                <a:cs typeface="Times New Roman" pitchFamily="18" charset="0"/>
              </a:rPr>
              <a:t>labour</a:t>
            </a:r>
            <a:r>
              <a:rPr lang="en-US" sz="1800" dirty="0">
                <a:latin typeface="Times New Roman" pitchFamily="18" charset="0"/>
                <a:cs typeface="Times New Roman" pitchFamily="18" charset="0"/>
              </a:rPr>
              <a:t>-management relations over a period of time in an enterprise.</a:t>
            </a:r>
          </a:p>
          <a:p>
            <a:pPr algn="just"/>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a:normAutofit fontScale="92500" lnSpcReduction="20000"/>
          </a:bodyPr>
          <a:lstStyle/>
          <a:p>
            <a:pPr fontAlgn="base"/>
            <a:r>
              <a:rPr lang="en-US" b="1" dirty="0"/>
              <a:t>The collective bargaining reached has been of three types:</a:t>
            </a:r>
            <a:endParaRPr lang="en-US" dirty="0"/>
          </a:p>
          <a:p>
            <a:pPr fontAlgn="base"/>
            <a:r>
              <a:rPr lang="en-US" dirty="0"/>
              <a:t>(1) Agreement arrived at after voluntary direct negotiations between the parties concerned. Its implementation is purely voluntary;</a:t>
            </a:r>
          </a:p>
          <a:p>
            <a:pPr fontAlgn="base"/>
            <a:r>
              <a:rPr lang="en-US" dirty="0"/>
              <a:t>(2) Agreements between the two parties, though voluntary in nature, are compulsory when registered as settlement before a conciliator; and</a:t>
            </a:r>
          </a:p>
          <a:p>
            <a:pPr fontAlgn="base"/>
            <a:r>
              <a:rPr lang="en-US" dirty="0"/>
              <a:t>(3) Agreement which have legal status negotiated after successful discussion between the parties when the matter of dispute is under reference to industrial tribunal/courts.</a:t>
            </a:r>
          </a:p>
          <a:p>
            <a:r>
              <a:rPr lang="en-US" dirty="0" smtClean="0"/>
              <a:t/>
            </a:r>
            <a:br>
              <a:rPr lang="en-US" dirty="0" smtClean="0"/>
            </a:b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5768997"/>
          </a:xfrm>
        </p:spPr>
        <p:txBody>
          <a:bodyPr>
            <a:normAutofit lnSpcReduction="10000"/>
          </a:bodyPr>
          <a:lstStyle/>
          <a:p>
            <a:pPr fontAlgn="base"/>
            <a:r>
              <a:rPr lang="en-US" b="1" dirty="0"/>
              <a:t>Introduction to Quality of Work Life (QWL):</a:t>
            </a:r>
          </a:p>
          <a:p>
            <a:pPr fontAlgn="base"/>
            <a:r>
              <a:rPr lang="en-US" dirty="0"/>
              <a:t>Dissatisfaction with working life affects the workers some time or another, regardless of position or status. The frustration, boredom and anger common to employees can be costly to both individuals and </a:t>
            </a:r>
            <a:r>
              <a:rPr lang="en-US" dirty="0" err="1"/>
              <a:t>organisations</a:t>
            </a:r>
            <a:r>
              <a:rPr lang="en-US" dirty="0"/>
              <a:t>.</a:t>
            </a:r>
          </a:p>
          <a:p>
            <a:pPr fontAlgn="base"/>
            <a:r>
              <a:rPr lang="en-US" dirty="0"/>
              <a:t>Managers seek to reduce job dissatisfaction at all organizational levels, including their own. This is a complex problem, however, because it is difficult to isolate and identify the attributes which affect the quality of working life.</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2918"/>
            <a:ext cx="8229600" cy="5483245"/>
          </a:xfrm>
        </p:spPr>
        <p:txBody>
          <a:bodyPr>
            <a:normAutofit fontScale="92500" lnSpcReduction="10000"/>
          </a:bodyPr>
          <a:lstStyle/>
          <a:p>
            <a:pPr fontAlgn="base"/>
            <a:r>
              <a:rPr lang="en-US" b="1" dirty="0"/>
              <a:t>Quality of work life involves three major parts:</a:t>
            </a:r>
            <a:endParaRPr lang="en-US" dirty="0"/>
          </a:p>
          <a:p>
            <a:pPr fontAlgn="base"/>
            <a:r>
              <a:rPr lang="en-US" b="1" dirty="0"/>
              <a:t>1. Occupational health care:</a:t>
            </a:r>
            <a:endParaRPr lang="en-US" dirty="0"/>
          </a:p>
          <a:p>
            <a:pPr fontAlgn="base"/>
            <a:r>
              <a:rPr lang="en-US" dirty="0"/>
              <a:t>Safe work environment provides the basis for people to enjoy his work. The work should not pose health hazards for the employees.</a:t>
            </a:r>
          </a:p>
          <a:p>
            <a:pPr fontAlgn="base"/>
            <a:r>
              <a:rPr lang="en-US" b="1" dirty="0"/>
              <a:t>2. Suitable working time:</a:t>
            </a:r>
            <a:endParaRPr lang="en-US" dirty="0"/>
          </a:p>
          <a:p>
            <a:pPr fontAlgn="base"/>
            <a:r>
              <a:rPr lang="en-US" dirty="0"/>
              <a:t>Companies should observe the number of working hours and the standard limits on overtime, time of vacation and taking free days before national holidays.</a:t>
            </a:r>
          </a:p>
          <a:p>
            <a:pPr fontAlgn="base"/>
            <a:r>
              <a:rPr lang="en-US" b="1" dirty="0"/>
              <a:t>3. Appropriate salary:</a:t>
            </a:r>
            <a:endParaRPr lang="en-U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5697559"/>
          </a:xfrm>
        </p:spPr>
        <p:txBody>
          <a:bodyPr/>
          <a:lstStyle/>
          <a:p>
            <a:r>
              <a:rPr lang="en-US" b="1" dirty="0" smtClean="0"/>
              <a:t>3. Appropriate salary:</a:t>
            </a:r>
            <a:r>
              <a:rPr lang="en-US" b="1" dirty="0"/>
              <a:t> </a:t>
            </a:r>
            <a:r>
              <a:rPr lang="en-US" dirty="0" smtClean="0"/>
              <a:t>The </a:t>
            </a:r>
            <a:r>
              <a:rPr lang="en-US" dirty="0"/>
              <a:t>employee and the employer agree upon appropriate salary. The Government establishes the rate of minimum salary; the employer should not pay less than that to the employee. Work represents a role which a person has designated to himself. On the one hand, work earns one’s living for the family, on the other hand, it is a self-realization that provides enjoyment and satisfaction.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966</TotalTime>
  <Words>1050</Words>
  <Application>Microsoft Office PowerPoint</Application>
  <PresentationFormat>On-screen Show (4:3)</PresentationFormat>
  <Paragraphs>77</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11</cp:revision>
  <dcterms:created xsi:type="dcterms:W3CDTF">2020-03-31T19:15:22Z</dcterms:created>
  <dcterms:modified xsi:type="dcterms:W3CDTF">2020-04-01T11:21:48Z</dcterms:modified>
</cp:coreProperties>
</file>