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9AEA038-A0B8-4102-944A-28DDDE02B49F}" type="datetimeFigureOut">
              <a:rPr lang="en-US" smtClean="0"/>
              <a:t>4/1/2020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07747-6DEF-46B7-9636-AB1378AB932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AEA038-A0B8-4102-944A-28DDDE02B49F}" type="datetimeFigureOut">
              <a:rPr lang="en-US" smtClean="0"/>
              <a:t>4/1/2020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07747-6DEF-46B7-9636-AB1378AB932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AEA038-A0B8-4102-944A-28DDDE02B49F}" type="datetimeFigureOut">
              <a:rPr lang="en-US" smtClean="0"/>
              <a:t>4/1/2020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07747-6DEF-46B7-9636-AB1378AB932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AEA038-A0B8-4102-944A-28DDDE02B49F}" type="datetimeFigureOut">
              <a:rPr lang="en-US" smtClean="0"/>
              <a:t>4/1/2020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07747-6DEF-46B7-9636-AB1378AB932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AEA038-A0B8-4102-944A-28DDDE02B49F}" type="datetimeFigureOut">
              <a:rPr lang="en-US" smtClean="0"/>
              <a:t>4/1/2020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07747-6DEF-46B7-9636-AB1378AB932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9AEA038-A0B8-4102-944A-28DDDE02B49F}" type="datetimeFigureOut">
              <a:rPr lang="en-US" smtClean="0"/>
              <a:t>4/1/2020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07747-6DEF-46B7-9636-AB1378AB932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9AEA038-A0B8-4102-944A-28DDDE02B49F}" type="datetimeFigureOut">
              <a:rPr lang="en-US" smtClean="0"/>
              <a:t>4/1/2020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D07747-6DEF-46B7-9636-AB1378AB932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9AEA038-A0B8-4102-944A-28DDDE02B49F}" type="datetimeFigureOut">
              <a:rPr lang="en-US" smtClean="0"/>
              <a:t>4/1/2020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D07747-6DEF-46B7-9636-AB1378AB932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EA038-A0B8-4102-944A-28DDDE02B49F}" type="datetimeFigureOut">
              <a:rPr lang="en-US" smtClean="0"/>
              <a:t>4/1/2020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D07747-6DEF-46B7-9636-AB1378AB932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EA038-A0B8-4102-944A-28DDDE02B49F}" type="datetimeFigureOut">
              <a:rPr lang="en-US" smtClean="0"/>
              <a:t>4/1/2020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07747-6DEF-46B7-9636-AB1378AB932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EA038-A0B8-4102-944A-28DDDE02B49F}" type="datetimeFigureOut">
              <a:rPr lang="en-US" smtClean="0"/>
              <a:t>4/1/2020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07747-6DEF-46B7-9636-AB1378AB932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EA038-A0B8-4102-944A-28DDDE02B49F}" type="datetimeFigureOut">
              <a:rPr lang="en-US" smtClean="0"/>
              <a:t>4/1/2020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07747-6DEF-46B7-9636-AB1378AB932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1.xm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method-overriding-in-jav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685800" y="285729"/>
            <a:ext cx="7772400" cy="642941"/>
          </a:xfrm>
        </p:spPr>
        <p:txBody>
          <a:bodyPr>
            <a:normAutofit/>
          </a:bodyPr>
          <a:lstStyle/>
          <a:p>
            <a:r>
              <a:rPr lang="en-US" sz="3600" dirty="0" smtClean="0">
                <a:solidFill>
                  <a:schemeClr val="accent2">
                    <a:lumMod val="50000"/>
                  </a:schemeClr>
                </a:solidFill>
                <a:latin typeface="Times New Roman" pitchFamily="18" charset="0"/>
                <a:cs typeface="Times New Roman" pitchFamily="18" charset="0"/>
              </a:rPr>
              <a:t>Inheritance </a:t>
            </a:r>
            <a:endParaRPr lang="en-IN" sz="3600" dirty="0">
              <a:solidFill>
                <a:schemeClr val="accent2">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357158" y="928670"/>
            <a:ext cx="8429684" cy="5715040"/>
          </a:xfrm>
        </p:spPr>
        <p:txBody>
          <a:bodyPr>
            <a:noAutofit/>
          </a:bodyPr>
          <a:lstStyle/>
          <a:p>
            <a:pPr algn="just"/>
            <a:r>
              <a:rPr lang="en-IN" sz="2400" b="1" dirty="0">
                <a:solidFill>
                  <a:schemeClr val="tx1"/>
                </a:solidFill>
                <a:latin typeface="Times New Roman" pitchFamily="18" charset="0"/>
                <a:cs typeface="Times New Roman" pitchFamily="18" charset="0"/>
              </a:rPr>
              <a:t>Inheritance in Java</a:t>
            </a:r>
            <a:r>
              <a:rPr lang="en-IN" sz="2400" dirty="0">
                <a:solidFill>
                  <a:schemeClr val="tx1"/>
                </a:solidFill>
                <a:latin typeface="Times New Roman" pitchFamily="18" charset="0"/>
                <a:cs typeface="Times New Roman" pitchFamily="18" charset="0"/>
              </a:rPr>
              <a:t> is a mechanism in which one object acquires all the properties and </a:t>
            </a:r>
            <a:r>
              <a:rPr lang="en-IN" sz="2400" dirty="0" smtClean="0">
                <a:solidFill>
                  <a:schemeClr val="tx1"/>
                </a:solidFill>
                <a:latin typeface="Times New Roman" pitchFamily="18" charset="0"/>
                <a:cs typeface="Times New Roman" pitchFamily="18" charset="0"/>
              </a:rPr>
              <a:t>behaviour </a:t>
            </a:r>
            <a:r>
              <a:rPr lang="en-IN" sz="2400" dirty="0">
                <a:solidFill>
                  <a:schemeClr val="tx1"/>
                </a:solidFill>
                <a:latin typeface="Times New Roman" pitchFamily="18" charset="0"/>
                <a:cs typeface="Times New Roman" pitchFamily="18" charset="0"/>
              </a:rPr>
              <a:t>of a parent object. It is an important part of </a:t>
            </a:r>
            <a:r>
              <a:rPr lang="en-IN" sz="2400" dirty="0">
                <a:solidFill>
                  <a:schemeClr val="tx1"/>
                </a:solidFill>
                <a:latin typeface="Times New Roman" pitchFamily="18" charset="0"/>
                <a:cs typeface="Times New Roman" pitchFamily="18" charset="0"/>
                <a:hlinkClick r:id="rId2"/>
              </a:rPr>
              <a:t>OOPs</a:t>
            </a:r>
            <a:r>
              <a:rPr lang="en-IN" sz="2400" dirty="0">
                <a:solidFill>
                  <a:schemeClr val="tx1"/>
                </a:solidFill>
                <a:latin typeface="Times New Roman" pitchFamily="18" charset="0"/>
                <a:cs typeface="Times New Roman" pitchFamily="18" charset="0"/>
              </a:rPr>
              <a:t> (Object Oriented programming system).</a:t>
            </a:r>
          </a:p>
          <a:p>
            <a:pPr algn="just"/>
            <a:r>
              <a:rPr lang="en-IN" sz="2400" dirty="0">
                <a:solidFill>
                  <a:schemeClr val="tx1"/>
                </a:solidFill>
                <a:latin typeface="Times New Roman" pitchFamily="18" charset="0"/>
                <a:cs typeface="Times New Roman" pitchFamily="18" charset="0"/>
              </a:rPr>
              <a:t>The idea behind inheritance in Java is that you can create new </a:t>
            </a:r>
            <a:r>
              <a:rPr lang="en-IN" sz="2400" dirty="0">
                <a:solidFill>
                  <a:schemeClr val="tx1"/>
                </a:solidFill>
                <a:latin typeface="Times New Roman" pitchFamily="18" charset="0"/>
                <a:cs typeface="Times New Roman" pitchFamily="18" charset="0"/>
                <a:hlinkClick r:id="rId3"/>
              </a:rPr>
              <a:t>classes</a:t>
            </a:r>
            <a:r>
              <a:rPr lang="en-IN" sz="2400" dirty="0">
                <a:solidFill>
                  <a:schemeClr val="tx1"/>
                </a:solidFill>
                <a:latin typeface="Times New Roman" pitchFamily="18" charset="0"/>
                <a:cs typeface="Times New Roman" pitchFamily="18" charset="0"/>
              </a:rPr>
              <a:t> that are built upon existing classes. When you inherit from an existing class, you can reuse methods and fields of the parent class. Moreover, you can add new methods and fields in your current class also.</a:t>
            </a:r>
          </a:p>
          <a:p>
            <a:pPr algn="just"/>
            <a:r>
              <a:rPr lang="en-IN" sz="2400" dirty="0">
                <a:solidFill>
                  <a:schemeClr val="tx1"/>
                </a:solidFill>
                <a:latin typeface="Times New Roman" pitchFamily="18" charset="0"/>
                <a:cs typeface="Times New Roman" pitchFamily="18" charset="0"/>
              </a:rPr>
              <a:t>Inheritance represents the </a:t>
            </a:r>
            <a:r>
              <a:rPr lang="en-IN" sz="2400" b="1" dirty="0">
                <a:solidFill>
                  <a:schemeClr val="tx1"/>
                </a:solidFill>
                <a:latin typeface="Times New Roman" pitchFamily="18" charset="0"/>
                <a:cs typeface="Times New Roman" pitchFamily="18" charset="0"/>
              </a:rPr>
              <a:t>IS-A relationship</a:t>
            </a:r>
            <a:r>
              <a:rPr lang="en-IN" sz="2400" dirty="0">
                <a:solidFill>
                  <a:schemeClr val="tx1"/>
                </a:solidFill>
                <a:latin typeface="Times New Roman" pitchFamily="18" charset="0"/>
                <a:cs typeface="Times New Roman" pitchFamily="18" charset="0"/>
              </a:rPr>
              <a:t> which is also known as a </a:t>
            </a:r>
            <a:r>
              <a:rPr lang="en-IN" sz="2400" i="1" dirty="0">
                <a:solidFill>
                  <a:schemeClr val="tx1"/>
                </a:solidFill>
                <a:latin typeface="Times New Roman" pitchFamily="18" charset="0"/>
                <a:cs typeface="Times New Roman" pitchFamily="18" charset="0"/>
              </a:rPr>
              <a:t>parent-child</a:t>
            </a:r>
            <a:r>
              <a:rPr lang="en-IN" sz="2400" dirty="0">
                <a:solidFill>
                  <a:schemeClr val="tx1"/>
                </a:solidFill>
                <a:latin typeface="Times New Roman" pitchFamily="18" charset="0"/>
                <a:cs typeface="Times New Roman" pitchFamily="18" charset="0"/>
              </a:rPr>
              <a:t> relationship</a:t>
            </a:r>
            <a:r>
              <a:rPr lang="en-IN" sz="2400" dirty="0" smtClean="0">
                <a:solidFill>
                  <a:schemeClr val="tx1"/>
                </a:solidFill>
                <a:latin typeface="Times New Roman" pitchFamily="18" charset="0"/>
                <a:cs typeface="Times New Roman" pitchFamily="18" charset="0"/>
              </a:rPr>
              <a:t>.</a:t>
            </a:r>
          </a:p>
          <a:p>
            <a:pPr algn="l"/>
            <a:r>
              <a:rPr lang="en-IN" sz="2400" b="1" u="sng" dirty="0" smtClean="0">
                <a:solidFill>
                  <a:schemeClr val="tx1"/>
                </a:solidFill>
                <a:latin typeface="Times New Roman" pitchFamily="18" charset="0"/>
                <a:cs typeface="Times New Roman" pitchFamily="18" charset="0"/>
              </a:rPr>
              <a:t>Why </a:t>
            </a:r>
            <a:r>
              <a:rPr lang="en-IN" sz="2400" b="1" u="sng" dirty="0">
                <a:solidFill>
                  <a:schemeClr val="tx1"/>
                </a:solidFill>
                <a:latin typeface="Times New Roman" pitchFamily="18" charset="0"/>
                <a:cs typeface="Times New Roman" pitchFamily="18" charset="0"/>
              </a:rPr>
              <a:t>use inheritance in java</a:t>
            </a:r>
          </a:p>
          <a:p>
            <a:r>
              <a:rPr lang="en-IN" sz="2400" dirty="0" smtClean="0">
                <a:solidFill>
                  <a:schemeClr val="tx1"/>
                </a:solidFill>
                <a:latin typeface="Times New Roman" pitchFamily="18" charset="0"/>
                <a:cs typeface="Times New Roman" pitchFamily="18" charset="0"/>
              </a:rPr>
              <a:t>1.For</a:t>
            </a:r>
            <a:r>
              <a:rPr lang="en-IN" sz="2400" dirty="0">
                <a:solidFill>
                  <a:schemeClr val="tx1"/>
                </a:solidFill>
                <a:latin typeface="Times New Roman" pitchFamily="18" charset="0"/>
                <a:cs typeface="Times New Roman" pitchFamily="18" charset="0"/>
              </a:rPr>
              <a:t> </a:t>
            </a:r>
            <a:r>
              <a:rPr lang="en-IN" sz="2400" dirty="0">
                <a:solidFill>
                  <a:schemeClr val="tx1"/>
                </a:solidFill>
                <a:latin typeface="Times New Roman" pitchFamily="18" charset="0"/>
                <a:cs typeface="Times New Roman" pitchFamily="18" charset="0"/>
                <a:hlinkClick r:id="rId4"/>
              </a:rPr>
              <a:t>Method Overriding</a:t>
            </a:r>
            <a:r>
              <a:rPr lang="en-IN" sz="2400" dirty="0">
                <a:solidFill>
                  <a:schemeClr val="tx1"/>
                </a:solidFill>
                <a:latin typeface="Times New Roman" pitchFamily="18" charset="0"/>
                <a:cs typeface="Times New Roman" pitchFamily="18" charset="0"/>
              </a:rPr>
              <a:t> (so </a:t>
            </a:r>
            <a:r>
              <a:rPr lang="en-IN" sz="2400" dirty="0">
                <a:solidFill>
                  <a:schemeClr val="tx1"/>
                </a:solidFill>
                <a:latin typeface="Times New Roman" pitchFamily="18" charset="0"/>
                <a:cs typeface="Times New Roman" pitchFamily="18" charset="0"/>
                <a:hlinkClick r:id="rId5"/>
              </a:rPr>
              <a:t>runtime polymorphism</a:t>
            </a:r>
            <a:r>
              <a:rPr lang="en-IN" sz="2400" dirty="0">
                <a:solidFill>
                  <a:schemeClr val="tx1"/>
                </a:solidFill>
                <a:latin typeface="Times New Roman" pitchFamily="18" charset="0"/>
                <a:cs typeface="Times New Roman" pitchFamily="18" charset="0"/>
              </a:rPr>
              <a:t> can </a:t>
            </a:r>
            <a:r>
              <a:rPr lang="en-IN" sz="2400" dirty="0" smtClean="0">
                <a:solidFill>
                  <a:schemeClr val="tx1"/>
                </a:solidFill>
                <a:latin typeface="Times New Roman" pitchFamily="18" charset="0"/>
                <a:cs typeface="Times New Roman" pitchFamily="18" charset="0"/>
              </a:rPr>
              <a:t>be achieved).</a:t>
            </a:r>
          </a:p>
          <a:p>
            <a:pPr algn="l"/>
            <a:r>
              <a:rPr lang="en-US" sz="2400" dirty="0" smtClean="0">
                <a:solidFill>
                  <a:schemeClr val="tx1"/>
                </a:solidFill>
                <a:latin typeface="Times New Roman" pitchFamily="18" charset="0"/>
                <a:cs typeface="Times New Roman" pitchFamily="18" charset="0"/>
              </a:rPr>
              <a:t>   2. For code Reusability.</a:t>
            </a:r>
            <a:endParaRPr lang="en-IN" sz="2400" dirty="0" smtClean="0">
              <a:latin typeface="Times New Roman" pitchFamily="18" charset="0"/>
              <a:cs typeface="Times New Roman" pitchFamily="18" charset="0"/>
            </a:endParaRPr>
          </a:p>
          <a:p>
            <a:pPr algn="just"/>
            <a:endParaRPr lang="en-IN" sz="2400" dirty="0">
              <a:solidFill>
                <a:schemeClr val="tx1"/>
              </a:solidFill>
              <a:latin typeface="Times New Roman" pitchFamily="18" charset="0"/>
              <a:cs typeface="Times New Roman" pitchFamily="18" charset="0"/>
            </a:endParaRPr>
          </a:p>
          <a:p>
            <a:pPr algn="just"/>
            <a:r>
              <a:rPr lang="en-IN" sz="2400" dirty="0">
                <a:solidFill>
                  <a:schemeClr val="tx1"/>
                </a:solidFill>
                <a:latin typeface="Times New Roman" pitchFamily="18" charset="0"/>
                <a:cs typeface="Times New Roman" pitchFamily="18" charset="0"/>
              </a:rPr>
              <a:t/>
            </a:r>
            <a:br>
              <a:rPr lang="en-IN" sz="2400" dirty="0">
                <a:solidFill>
                  <a:schemeClr val="tx1"/>
                </a:solidFill>
                <a:latin typeface="Times New Roman" pitchFamily="18" charset="0"/>
                <a:cs typeface="Times New Roman" pitchFamily="18" charset="0"/>
              </a:rPr>
            </a:br>
            <a:endParaRPr lang="en-IN" sz="24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sz="3600" dirty="0" smtClean="0">
                <a:solidFill>
                  <a:schemeClr val="accent2">
                    <a:lumMod val="50000"/>
                  </a:schemeClr>
                </a:solidFill>
                <a:latin typeface="Times New Roman" pitchFamily="18" charset="0"/>
                <a:cs typeface="Times New Roman" pitchFamily="18" charset="0"/>
              </a:rPr>
              <a:t>Types Explanation of Access Modifiers</a:t>
            </a: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28670"/>
            <a:ext cx="8229600" cy="5929330"/>
          </a:xfrm>
        </p:spPr>
        <p:txBody>
          <a:bodyPr>
            <a:noAutofit/>
          </a:bodyPr>
          <a:lstStyle/>
          <a:p>
            <a:pPr algn="just"/>
            <a:r>
              <a:rPr lang="en-IN" sz="2400" b="1" dirty="0">
                <a:latin typeface="Times New Roman" pitchFamily="18" charset="0"/>
                <a:cs typeface="Times New Roman" pitchFamily="18" charset="0"/>
              </a:rPr>
              <a:t>Private</a:t>
            </a:r>
            <a:r>
              <a:rPr lang="en-IN" sz="2400" dirty="0">
                <a:latin typeface="Times New Roman" pitchFamily="18" charset="0"/>
                <a:cs typeface="Times New Roman" pitchFamily="18" charset="0"/>
              </a:rPr>
              <a:t>: The access level of a private modifier is only within the class. It cannot be accessed from outside the class</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lgn="just"/>
            <a:r>
              <a:rPr lang="en-IN" sz="2400" b="1" dirty="0">
                <a:latin typeface="Times New Roman" pitchFamily="18" charset="0"/>
                <a:cs typeface="Times New Roman" pitchFamily="18" charset="0"/>
              </a:rPr>
              <a:t>Default</a:t>
            </a:r>
            <a:r>
              <a:rPr lang="en-IN" sz="2400" dirty="0">
                <a:latin typeface="Times New Roman" pitchFamily="18" charset="0"/>
                <a:cs typeface="Times New Roman" pitchFamily="18" charset="0"/>
              </a:rPr>
              <a:t>: The access level of a default modifier is only within the package. It cannot be accessed from outside the package. If you do not specify any access level, it will be the default</a:t>
            </a:r>
            <a:r>
              <a:rPr lang="en-IN" sz="2400" dirty="0" smtClean="0">
                <a:latin typeface="Times New Roman" pitchFamily="18" charset="0"/>
                <a:cs typeface="Times New Roman" pitchFamily="18" charset="0"/>
              </a:rPr>
              <a:t>.</a:t>
            </a:r>
          </a:p>
          <a:p>
            <a:pPr algn="just"/>
            <a:r>
              <a:rPr lang="en-IN" sz="2400" b="1" dirty="0" smtClean="0">
                <a:latin typeface="Times New Roman" pitchFamily="18" charset="0"/>
                <a:cs typeface="Times New Roman" pitchFamily="18" charset="0"/>
              </a:rPr>
              <a:t>Protected</a:t>
            </a:r>
            <a:r>
              <a:rPr lang="en-IN" sz="2400" dirty="0">
                <a:latin typeface="Times New Roman" pitchFamily="18" charset="0"/>
                <a:cs typeface="Times New Roman" pitchFamily="18" charset="0"/>
              </a:rPr>
              <a:t>: The access level of a protected modifier is within the package and outside the package through child class. If you do not make the child class, it cannot be accessed from outside the package</a:t>
            </a:r>
            <a:r>
              <a:rPr lang="en-IN" sz="2400" dirty="0" smtClean="0">
                <a:latin typeface="Times New Roman" pitchFamily="18" charset="0"/>
                <a:cs typeface="Times New Roman" pitchFamily="18" charset="0"/>
              </a:rPr>
              <a:t>.</a:t>
            </a:r>
          </a:p>
          <a:p>
            <a:pPr algn="just"/>
            <a:r>
              <a:rPr lang="en-IN" sz="2400" b="1" dirty="0" smtClean="0">
                <a:latin typeface="Times New Roman" pitchFamily="18" charset="0"/>
                <a:cs typeface="Times New Roman" pitchFamily="18" charset="0"/>
              </a:rPr>
              <a:t>Public</a:t>
            </a:r>
            <a:r>
              <a:rPr lang="en-IN" sz="2400" dirty="0">
                <a:latin typeface="Times New Roman" pitchFamily="18" charset="0"/>
                <a:cs typeface="Times New Roman" pitchFamily="18" charset="0"/>
              </a:rPr>
              <a:t>: The access level of a public modifier is everywhere. It can be accessed from within the class, outside the class, within the package and outside the package.</a:t>
            </a:r>
          </a:p>
          <a:p>
            <a:pPr algn="just"/>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sz="3600" dirty="0" smtClean="0">
                <a:solidFill>
                  <a:schemeClr val="accent2">
                    <a:lumMod val="50000"/>
                  </a:schemeClr>
                </a:solidFill>
                <a:latin typeface="Times New Roman" pitchFamily="18" charset="0"/>
                <a:cs typeface="Times New Roman" pitchFamily="18" charset="0"/>
              </a:rPr>
              <a:t>Illustrate by Table</a:t>
            </a:r>
            <a:endParaRPr lang="en-IN" sz="3600" dirty="0">
              <a:solidFill>
                <a:schemeClr val="accent2">
                  <a:lumMod val="50000"/>
                </a:schemeClr>
              </a:solidFill>
              <a:latin typeface="Times New Roman" pitchFamily="18" charset="0"/>
              <a:cs typeface="Times New Roman" pitchFamily="18" charset="0"/>
            </a:endParaRPr>
          </a:p>
        </p:txBody>
      </p:sp>
      <p:pic>
        <p:nvPicPr>
          <p:cNvPr id="4" name="Content Placeholder 3" descr="download.png"/>
          <p:cNvPicPr>
            <a:picLocks noGrp="1" noChangeAspect="1"/>
          </p:cNvPicPr>
          <p:nvPr>
            <p:ph idx="1"/>
          </p:nvPr>
        </p:nvPicPr>
        <p:blipFill>
          <a:blip r:embed="rId2"/>
          <a:stretch>
            <a:fillRect/>
          </a:stretch>
        </p:blipFill>
        <p:spPr>
          <a:xfrm>
            <a:off x="357158" y="1285860"/>
            <a:ext cx="8572559" cy="521497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3357587"/>
          </a:xfrm>
        </p:spPr>
        <p:txBody>
          <a:bodyPr/>
          <a:lstStyle/>
          <a:p>
            <a:pPr lvl="1">
              <a:buNone/>
            </a:pPr>
            <a:r>
              <a:rPr lang="en-US" dirty="0" smtClean="0"/>
              <a:t>				</a:t>
            </a:r>
          </a:p>
          <a:p>
            <a:pPr lvl="1">
              <a:buNone/>
            </a:pPr>
            <a:endParaRPr lang="en-US" sz="5400" i="1" dirty="0">
              <a:solidFill>
                <a:schemeClr val="accent2">
                  <a:lumMod val="50000"/>
                </a:schemeClr>
              </a:solidFill>
              <a:latin typeface="Times New Roman" pitchFamily="18" charset="0"/>
              <a:cs typeface="Times New Roman" pitchFamily="18" charset="0"/>
            </a:endParaRPr>
          </a:p>
          <a:p>
            <a:pPr lvl="1" algn="ctr">
              <a:buNone/>
            </a:pPr>
            <a:r>
              <a:rPr lang="en-US" sz="5400" i="1" dirty="0" smtClean="0">
                <a:solidFill>
                  <a:schemeClr val="accent2">
                    <a:lumMod val="50000"/>
                  </a:schemeClr>
                </a:solidFill>
                <a:latin typeface="Times New Roman" pitchFamily="18" charset="0"/>
                <a:cs typeface="Times New Roman" pitchFamily="18" charset="0"/>
              </a:rPr>
              <a:t>Thanks……</a:t>
            </a:r>
            <a:endParaRPr lang="en-IN" sz="5400" i="1" dirty="0">
              <a:solidFill>
                <a:schemeClr val="accent2">
                  <a:lumMod val="50000"/>
                </a:schemeClr>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785818"/>
          </a:xfrm>
        </p:spPr>
        <p:txBody>
          <a:bodyPr>
            <a:normAutofit fontScale="90000"/>
          </a:bodyPr>
          <a:lstStyle/>
          <a:p>
            <a:r>
              <a:rPr lang="en-IN" sz="4000" dirty="0" smtClean="0">
                <a:solidFill>
                  <a:schemeClr val="accent2">
                    <a:lumMod val="50000"/>
                  </a:schemeClr>
                </a:solidFill>
                <a:latin typeface="Times New Roman" pitchFamily="18" charset="0"/>
                <a:cs typeface="Times New Roman" pitchFamily="18" charset="0"/>
              </a:rPr>
              <a:t/>
            </a:r>
            <a:br>
              <a:rPr lang="en-IN" sz="4000" dirty="0" smtClean="0">
                <a:solidFill>
                  <a:schemeClr val="accent2">
                    <a:lumMod val="50000"/>
                  </a:schemeClr>
                </a:solidFill>
                <a:latin typeface="Times New Roman" pitchFamily="18" charset="0"/>
                <a:cs typeface="Times New Roman" pitchFamily="18" charset="0"/>
              </a:rPr>
            </a:br>
            <a:r>
              <a:rPr lang="en-IN" sz="4000" dirty="0" smtClean="0">
                <a:solidFill>
                  <a:schemeClr val="accent2">
                    <a:lumMod val="50000"/>
                  </a:schemeClr>
                </a:solidFill>
                <a:latin typeface="Times New Roman" pitchFamily="18" charset="0"/>
                <a:cs typeface="Times New Roman" pitchFamily="18" charset="0"/>
              </a:rPr>
              <a:t>Terms used in Inheritance</a:t>
            </a:r>
            <a:r>
              <a:rPr lang="en-IN" dirty="0" smtClean="0"/>
              <a:t/>
            </a:r>
            <a:br>
              <a:rPr lang="en-IN" dirty="0" smtClean="0"/>
            </a:br>
            <a:endParaRPr lang="en-IN" dirty="0"/>
          </a:p>
        </p:txBody>
      </p:sp>
      <p:sp>
        <p:nvSpPr>
          <p:cNvPr id="3" name="Content Placeholder 2"/>
          <p:cNvSpPr>
            <a:spLocks noGrp="1"/>
          </p:cNvSpPr>
          <p:nvPr>
            <p:ph idx="1"/>
          </p:nvPr>
        </p:nvSpPr>
        <p:spPr>
          <a:xfrm>
            <a:off x="457200" y="1285860"/>
            <a:ext cx="8229600" cy="4840303"/>
          </a:xfrm>
        </p:spPr>
        <p:txBody>
          <a:bodyPr>
            <a:normAutofit fontScale="85000" lnSpcReduction="20000"/>
          </a:bodyPr>
          <a:lstStyle/>
          <a:p>
            <a:pPr algn="just"/>
            <a:r>
              <a:rPr lang="en-IN" sz="3100" b="1" dirty="0" smtClean="0">
                <a:latin typeface="Times New Roman" pitchFamily="18" charset="0"/>
                <a:cs typeface="Times New Roman" pitchFamily="18" charset="0"/>
              </a:rPr>
              <a:t>Class</a:t>
            </a:r>
            <a:r>
              <a:rPr lang="en-IN" sz="3100" b="1" dirty="0">
                <a:latin typeface="Times New Roman" pitchFamily="18" charset="0"/>
                <a:cs typeface="Times New Roman" pitchFamily="18" charset="0"/>
              </a:rPr>
              <a:t>:</a:t>
            </a:r>
            <a:r>
              <a:rPr lang="en-IN" sz="3100" dirty="0">
                <a:latin typeface="Times New Roman" pitchFamily="18" charset="0"/>
                <a:cs typeface="Times New Roman" pitchFamily="18" charset="0"/>
              </a:rPr>
              <a:t> A class is a group of objects which have common properties. It is a template or blueprint from which objects are created.</a:t>
            </a:r>
          </a:p>
          <a:p>
            <a:pPr algn="just"/>
            <a:r>
              <a:rPr lang="en-IN" sz="3100" b="1" dirty="0">
                <a:latin typeface="Times New Roman" pitchFamily="18" charset="0"/>
                <a:cs typeface="Times New Roman" pitchFamily="18" charset="0"/>
              </a:rPr>
              <a:t>Sub Class/Child Class:</a:t>
            </a:r>
            <a:r>
              <a:rPr lang="en-IN" sz="3100" dirty="0">
                <a:latin typeface="Times New Roman" pitchFamily="18" charset="0"/>
                <a:cs typeface="Times New Roman" pitchFamily="18" charset="0"/>
              </a:rPr>
              <a:t> Subclass is a class which inherits the other class. It is also called a derived class, extended class, or child class.</a:t>
            </a:r>
          </a:p>
          <a:p>
            <a:pPr algn="just"/>
            <a:r>
              <a:rPr lang="en-IN" sz="3100" b="1" dirty="0">
                <a:latin typeface="Times New Roman" pitchFamily="18" charset="0"/>
                <a:cs typeface="Times New Roman" pitchFamily="18" charset="0"/>
              </a:rPr>
              <a:t>Super Class/Parent Class:</a:t>
            </a:r>
            <a:r>
              <a:rPr lang="en-IN" sz="3100" dirty="0">
                <a:latin typeface="Times New Roman" pitchFamily="18" charset="0"/>
                <a:cs typeface="Times New Roman" pitchFamily="18" charset="0"/>
              </a:rPr>
              <a:t> Superclass is the class from where a subclass inherits the features. It is also called a base class or a parent class.</a:t>
            </a:r>
          </a:p>
          <a:p>
            <a:pPr algn="just"/>
            <a:r>
              <a:rPr lang="en-IN" sz="3100" b="1" dirty="0">
                <a:latin typeface="Times New Roman" pitchFamily="18" charset="0"/>
                <a:cs typeface="Times New Roman" pitchFamily="18" charset="0"/>
              </a:rPr>
              <a:t>Reusability:</a:t>
            </a:r>
            <a:r>
              <a:rPr lang="en-IN" sz="3100" dirty="0">
                <a:latin typeface="Times New Roman" pitchFamily="18" charset="0"/>
                <a:cs typeface="Times New Roman" pitchFamily="18" charset="0"/>
              </a:rPr>
              <a:t> As the name specifies, reusability is a mechanism which facilitates you to reuse the fields and methods of the existing class when you create a new class. You can use the same fields and methods already defined in the previous class.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sz="3600" dirty="0">
                <a:solidFill>
                  <a:schemeClr val="accent2">
                    <a:lumMod val="50000"/>
                  </a:schemeClr>
                </a:solidFill>
                <a:latin typeface="Times New Roman" pitchFamily="18" charset="0"/>
                <a:cs typeface="Times New Roman" pitchFamily="18" charset="0"/>
              </a:rPr>
              <a:t>The syntax of Java Inheritance</a:t>
            </a:r>
          </a:p>
        </p:txBody>
      </p:sp>
      <p:sp>
        <p:nvSpPr>
          <p:cNvPr id="3" name="Content Placeholder 2"/>
          <p:cNvSpPr>
            <a:spLocks noGrp="1"/>
          </p:cNvSpPr>
          <p:nvPr>
            <p:ph idx="1"/>
          </p:nvPr>
        </p:nvSpPr>
        <p:spPr>
          <a:xfrm>
            <a:off x="457200" y="1142984"/>
            <a:ext cx="8229600" cy="4983179"/>
          </a:xfrm>
        </p:spPr>
        <p:txBody>
          <a:bodyPr>
            <a:normAutofit/>
          </a:bodyPr>
          <a:lstStyle/>
          <a:p>
            <a:pPr>
              <a:buNone/>
            </a:pPr>
            <a:r>
              <a:rPr lang="en-IN" sz="2400" b="1" dirty="0">
                <a:latin typeface="Times New Roman" pitchFamily="18" charset="0"/>
                <a:cs typeface="Times New Roman" pitchFamily="18" charset="0"/>
              </a:rPr>
              <a:t>class</a:t>
            </a:r>
            <a:r>
              <a:rPr lang="en-IN" sz="2400" dirty="0">
                <a:latin typeface="Times New Roman" pitchFamily="18" charset="0"/>
                <a:cs typeface="Times New Roman" pitchFamily="18" charset="0"/>
              </a:rPr>
              <a:t> Subclass-name </a:t>
            </a:r>
            <a:r>
              <a:rPr lang="en-IN" sz="2400" b="1" dirty="0">
                <a:latin typeface="Times New Roman" pitchFamily="18" charset="0"/>
                <a:cs typeface="Times New Roman" pitchFamily="18" charset="0"/>
              </a:rPr>
              <a:t>extends</a:t>
            </a:r>
            <a:r>
              <a:rPr lang="en-IN" sz="2400" dirty="0">
                <a:latin typeface="Times New Roman" pitchFamily="18" charset="0"/>
                <a:cs typeface="Times New Roman" pitchFamily="18" charset="0"/>
              </a:rPr>
              <a:t> Superclass-name  </a:t>
            </a:r>
          </a:p>
          <a:p>
            <a:pPr>
              <a:buNone/>
            </a:pPr>
            <a:r>
              <a:rPr lang="en-IN" sz="2400" dirty="0">
                <a:latin typeface="Times New Roman" pitchFamily="18" charset="0"/>
                <a:cs typeface="Times New Roman" pitchFamily="18" charset="0"/>
              </a:rPr>
              <a:t>{  </a:t>
            </a:r>
          </a:p>
          <a:p>
            <a:pPr>
              <a:buNone/>
            </a:pPr>
            <a:r>
              <a:rPr lang="en-IN" sz="2400" dirty="0">
                <a:latin typeface="Times New Roman" pitchFamily="18" charset="0"/>
                <a:cs typeface="Times New Roman" pitchFamily="18" charset="0"/>
              </a:rPr>
              <a:t>  //methods and fields  </a:t>
            </a:r>
          </a:p>
          <a:p>
            <a:pPr>
              <a:buNone/>
            </a:pP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The </a:t>
            </a:r>
            <a:r>
              <a:rPr lang="en-IN" sz="2400" b="1" dirty="0">
                <a:latin typeface="Times New Roman" pitchFamily="18" charset="0"/>
                <a:cs typeface="Times New Roman" pitchFamily="18" charset="0"/>
              </a:rPr>
              <a:t>extends keyword</a:t>
            </a:r>
            <a:r>
              <a:rPr lang="en-IN" sz="2400" dirty="0">
                <a:latin typeface="Times New Roman" pitchFamily="18" charset="0"/>
                <a:cs typeface="Times New Roman" pitchFamily="18" charset="0"/>
              </a:rPr>
              <a:t> indicates that you are making a new class that derives from an existing class. The meaning of "extends" is to increase the </a:t>
            </a:r>
            <a:r>
              <a:rPr lang="en-IN" sz="2400" dirty="0" smtClean="0">
                <a:latin typeface="Times New Roman" pitchFamily="18" charset="0"/>
                <a:cs typeface="Times New Roman" pitchFamily="18" charset="0"/>
              </a:rPr>
              <a:t>functionality or to inherit the </a:t>
            </a:r>
            <a:r>
              <a:rPr lang="en-IN" sz="2400" dirty="0" err="1" smtClean="0">
                <a:latin typeface="Times New Roman" pitchFamily="18" charset="0"/>
                <a:cs typeface="Times New Roman" pitchFamily="18" charset="0"/>
              </a:rPr>
              <a:t>superclass</a:t>
            </a:r>
            <a:r>
              <a:rPr lang="en-IN" sz="2400" dirty="0" smtClean="0">
                <a:latin typeface="Times New Roman" pitchFamily="18" charset="0"/>
                <a:cs typeface="Times New Roman" pitchFamily="18" charset="0"/>
              </a:rPr>
              <a:t>.</a:t>
            </a:r>
          </a:p>
          <a:p>
            <a:r>
              <a:rPr lang="en-IN" sz="2400" b="1" u="sng" dirty="0">
                <a:solidFill>
                  <a:schemeClr val="accent2">
                    <a:lumMod val="50000"/>
                  </a:schemeClr>
                </a:solidFill>
                <a:latin typeface="Times New Roman" pitchFamily="18" charset="0"/>
                <a:cs typeface="Times New Roman" pitchFamily="18" charset="0"/>
              </a:rPr>
              <a:t>To reduce the complexity and simplify the language, multiple inheritance is not supported in java.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725470"/>
          </a:xfrm>
        </p:spPr>
        <p:txBody>
          <a:bodyPr>
            <a:normAutofit fontScale="90000"/>
          </a:bodyPr>
          <a:lstStyle/>
          <a:p>
            <a:r>
              <a:rPr lang="en-IN" sz="4000" dirty="0" smtClean="0">
                <a:solidFill>
                  <a:schemeClr val="accent2">
                    <a:lumMod val="50000"/>
                  </a:schemeClr>
                </a:solidFill>
                <a:latin typeface="Times New Roman" pitchFamily="18" charset="0"/>
                <a:cs typeface="Times New Roman" pitchFamily="18" charset="0"/>
              </a:rPr>
              <a:t/>
            </a:r>
            <a:br>
              <a:rPr lang="en-IN" sz="4000" dirty="0" smtClean="0">
                <a:solidFill>
                  <a:schemeClr val="accent2">
                    <a:lumMod val="50000"/>
                  </a:schemeClr>
                </a:solidFill>
                <a:latin typeface="Times New Roman" pitchFamily="18" charset="0"/>
                <a:cs typeface="Times New Roman" pitchFamily="18" charset="0"/>
              </a:rPr>
            </a:br>
            <a:r>
              <a:rPr lang="en-IN" sz="4000" dirty="0">
                <a:solidFill>
                  <a:schemeClr val="accent2">
                    <a:lumMod val="50000"/>
                  </a:schemeClr>
                </a:solidFill>
                <a:latin typeface="Times New Roman" pitchFamily="18" charset="0"/>
                <a:cs typeface="Times New Roman" pitchFamily="18" charset="0"/>
              </a:rPr>
              <a:t/>
            </a:r>
            <a:br>
              <a:rPr lang="en-IN" sz="4000" dirty="0">
                <a:solidFill>
                  <a:schemeClr val="accent2">
                    <a:lumMod val="50000"/>
                  </a:schemeClr>
                </a:solidFill>
                <a:latin typeface="Times New Roman" pitchFamily="18" charset="0"/>
                <a:cs typeface="Times New Roman" pitchFamily="18" charset="0"/>
              </a:rPr>
            </a:br>
            <a:r>
              <a:rPr lang="en-IN" sz="4000" dirty="0" smtClean="0">
                <a:solidFill>
                  <a:schemeClr val="accent2">
                    <a:lumMod val="50000"/>
                  </a:schemeClr>
                </a:solidFill>
                <a:latin typeface="Times New Roman" pitchFamily="18" charset="0"/>
                <a:cs typeface="Times New Roman" pitchFamily="18" charset="0"/>
              </a:rPr>
              <a:t>Types </a:t>
            </a:r>
            <a:r>
              <a:rPr lang="en-IN" sz="4000" dirty="0">
                <a:solidFill>
                  <a:schemeClr val="accent2">
                    <a:lumMod val="50000"/>
                  </a:schemeClr>
                </a:solidFill>
                <a:latin typeface="Times New Roman" pitchFamily="18" charset="0"/>
                <a:cs typeface="Times New Roman" pitchFamily="18" charset="0"/>
              </a:rPr>
              <a:t>of inheritance in </a:t>
            </a:r>
            <a:r>
              <a:rPr lang="en-IN" sz="4000" dirty="0" smtClean="0">
                <a:solidFill>
                  <a:schemeClr val="accent2">
                    <a:lumMod val="50000"/>
                  </a:schemeClr>
                </a:solidFill>
                <a:latin typeface="Times New Roman" pitchFamily="18" charset="0"/>
                <a:cs typeface="Times New Roman" pitchFamily="18" charset="0"/>
              </a:rPr>
              <a:t>java</a:t>
            </a:r>
            <a:br>
              <a:rPr lang="en-IN" sz="4000" dirty="0" smtClean="0">
                <a:solidFill>
                  <a:schemeClr val="accent2">
                    <a:lumMod val="50000"/>
                  </a:schemeClr>
                </a:solidFill>
                <a:latin typeface="Times New Roman" pitchFamily="18" charset="0"/>
                <a:cs typeface="Times New Roman" pitchFamily="18" charset="0"/>
              </a:rPr>
            </a:br>
            <a:r>
              <a:rPr lang="en-IN" dirty="0"/>
              <a:t/>
            </a:r>
            <a:br>
              <a:rPr lang="en-IN" dirty="0"/>
            </a:br>
            <a:endParaRPr lang="en-IN" dirty="0"/>
          </a:p>
        </p:txBody>
      </p:sp>
      <p:pic>
        <p:nvPicPr>
          <p:cNvPr id="4" name="Content Placeholder 3" descr="typesofinheritance.jpg"/>
          <p:cNvPicPr>
            <a:picLocks noGrp="1" noChangeAspect="1"/>
          </p:cNvPicPr>
          <p:nvPr>
            <p:ph idx="1"/>
          </p:nvPr>
        </p:nvPicPr>
        <p:blipFill>
          <a:blip r:embed="rId2"/>
          <a:stretch>
            <a:fillRect/>
          </a:stretch>
        </p:blipFill>
        <p:spPr>
          <a:xfrm>
            <a:off x="214282" y="2571744"/>
            <a:ext cx="8572560" cy="3929090"/>
          </a:xfrm>
        </p:spPr>
      </p:pic>
      <p:sp>
        <p:nvSpPr>
          <p:cNvPr id="6" name="TextBox 5"/>
          <p:cNvSpPr txBox="1"/>
          <p:nvPr/>
        </p:nvSpPr>
        <p:spPr>
          <a:xfrm>
            <a:off x="357158" y="928670"/>
            <a:ext cx="8358246"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IN" sz="2000" dirty="0">
                <a:latin typeface="Times New Roman" pitchFamily="18" charset="0"/>
                <a:cs typeface="Times New Roman" pitchFamily="18" charset="0"/>
              </a:rPr>
              <a:t>On the basis of class, there can be three types of inheritance in java: single, multilevel and hierarchical.</a:t>
            </a:r>
          </a:p>
          <a:p>
            <a:pPr algn="just"/>
            <a:r>
              <a:rPr lang="en-IN" sz="2000" dirty="0">
                <a:latin typeface="Times New Roman" pitchFamily="18" charset="0"/>
                <a:cs typeface="Times New Roman" pitchFamily="18" charset="0"/>
              </a:rPr>
              <a:t>In java programming, multiple and hybrid inheritance is supported through interface </a:t>
            </a:r>
            <a:r>
              <a:rPr lang="en-IN" sz="2000" dirty="0" smtClean="0">
                <a:latin typeface="Times New Roman" pitchFamily="18" charset="0"/>
                <a:cs typeface="Times New Roman" pitchFamily="18" charset="0"/>
              </a:rPr>
              <a:t>only.</a:t>
            </a:r>
            <a:endParaRPr lang="en-IN"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fontScale="90000"/>
          </a:bodyPr>
          <a:lstStyle/>
          <a:p>
            <a:r>
              <a:rPr lang="en-IN" dirty="0" smtClean="0"/>
              <a:t/>
            </a:r>
            <a:br>
              <a:rPr lang="en-IN" dirty="0" smtClean="0"/>
            </a:br>
            <a:r>
              <a:rPr lang="en-IN" sz="4000" dirty="0" smtClean="0">
                <a:solidFill>
                  <a:schemeClr val="accent2">
                    <a:lumMod val="50000"/>
                  </a:schemeClr>
                </a:solidFill>
                <a:latin typeface="Times New Roman" pitchFamily="18" charset="0"/>
                <a:cs typeface="Times New Roman" pitchFamily="18" charset="0"/>
              </a:rPr>
              <a:t>Single </a:t>
            </a:r>
            <a:r>
              <a:rPr lang="en-IN" sz="4000" dirty="0">
                <a:solidFill>
                  <a:schemeClr val="accent2">
                    <a:lumMod val="50000"/>
                  </a:schemeClr>
                </a:solidFill>
                <a:latin typeface="Times New Roman" pitchFamily="18" charset="0"/>
                <a:cs typeface="Times New Roman" pitchFamily="18" charset="0"/>
              </a:rPr>
              <a:t>Inheritance Example</a:t>
            </a:r>
            <a:r>
              <a:rPr lang="en-IN" dirty="0"/>
              <a:t/>
            </a:r>
            <a:br>
              <a:rPr lang="en-IN" dirty="0"/>
            </a:br>
            <a:endParaRPr lang="en-IN" dirty="0"/>
          </a:p>
        </p:txBody>
      </p:sp>
      <p:sp>
        <p:nvSpPr>
          <p:cNvPr id="3" name="Content Placeholder 2"/>
          <p:cNvSpPr>
            <a:spLocks noGrp="1"/>
          </p:cNvSpPr>
          <p:nvPr>
            <p:ph idx="1"/>
          </p:nvPr>
        </p:nvSpPr>
        <p:spPr>
          <a:xfrm>
            <a:off x="285720" y="785794"/>
            <a:ext cx="8643998" cy="6072206"/>
          </a:xfrm>
        </p:spPr>
        <p:txBody>
          <a:bodyPr>
            <a:normAutofit fontScale="92500" lnSpcReduction="20000"/>
          </a:bodyPr>
          <a:lstStyle/>
          <a:p>
            <a:pPr algn="just"/>
            <a:r>
              <a:rPr lang="en-IN" sz="2400" dirty="0">
                <a:latin typeface="Times New Roman" pitchFamily="18" charset="0"/>
                <a:cs typeface="Times New Roman" pitchFamily="18" charset="0"/>
              </a:rPr>
              <a:t>When a class inherits another class, it is known as a </a:t>
            </a:r>
            <a:r>
              <a:rPr lang="en-IN" sz="2400" i="1" dirty="0">
                <a:latin typeface="Times New Roman" pitchFamily="18" charset="0"/>
                <a:cs typeface="Times New Roman" pitchFamily="18" charset="0"/>
              </a:rPr>
              <a:t>single inheritance</a:t>
            </a:r>
            <a:r>
              <a:rPr lang="en-IN" sz="2400" dirty="0">
                <a:latin typeface="Times New Roman" pitchFamily="18" charset="0"/>
                <a:cs typeface="Times New Roman" pitchFamily="18" charset="0"/>
              </a:rPr>
              <a:t>. In the example given below, Dog class inherits the </a:t>
            </a:r>
            <a:r>
              <a:rPr lang="en-IN" sz="2400" dirty="0" smtClean="0">
                <a:latin typeface="Times New Roman" pitchFamily="18" charset="0"/>
                <a:cs typeface="Times New Roman" pitchFamily="18" charset="0"/>
              </a:rPr>
              <a:t>Animal </a:t>
            </a:r>
            <a:r>
              <a:rPr lang="en-IN" sz="2400" dirty="0">
                <a:latin typeface="Times New Roman" pitchFamily="18" charset="0"/>
                <a:cs typeface="Times New Roman" pitchFamily="18" charset="0"/>
              </a:rPr>
              <a:t>class, so there is the single inheritance</a:t>
            </a:r>
            <a:r>
              <a:rPr lang="en-IN" sz="2400" dirty="0" smtClean="0">
                <a:latin typeface="Times New Roman" pitchFamily="18" charset="0"/>
                <a:cs typeface="Times New Roman" pitchFamily="18" charset="0"/>
              </a:rPr>
              <a:t>.</a:t>
            </a:r>
          </a:p>
          <a:p>
            <a:pPr>
              <a:buNone/>
            </a:pPr>
            <a:r>
              <a:rPr lang="en-IN" sz="2400" b="1" dirty="0" err="1" smtClean="0">
                <a:latin typeface="Times New Roman" pitchFamily="18" charset="0"/>
                <a:cs typeface="Times New Roman" pitchFamily="18" charset="0"/>
              </a:rPr>
              <a:t>Eg:class</a:t>
            </a:r>
            <a:r>
              <a:rPr lang="en-IN" sz="2400" dirty="0">
                <a:latin typeface="Times New Roman" pitchFamily="18" charset="0"/>
                <a:cs typeface="Times New Roman" pitchFamily="18" charset="0"/>
              </a:rPr>
              <a:t> Animal{  </a:t>
            </a:r>
          </a:p>
          <a:p>
            <a:pPr>
              <a:buNone/>
            </a:pPr>
            <a:r>
              <a:rPr lang="en-IN" sz="2400" b="1" dirty="0" smtClean="0">
                <a:latin typeface="Times New Roman" pitchFamily="18" charset="0"/>
                <a:cs typeface="Times New Roman" pitchFamily="18" charset="0"/>
              </a:rPr>
              <a:t>	void</a:t>
            </a:r>
            <a:r>
              <a:rPr lang="en-IN" sz="2400" dirty="0">
                <a:latin typeface="Times New Roman" pitchFamily="18" charset="0"/>
                <a:cs typeface="Times New Roman" pitchFamily="18" charset="0"/>
              </a:rPr>
              <a:t> eat</a:t>
            </a:r>
            <a:r>
              <a:rPr lang="en-IN" sz="2400" dirty="0" smtClean="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System.out.println</a:t>
            </a:r>
            <a:r>
              <a:rPr lang="en-IN" sz="2400" dirty="0">
                <a:latin typeface="Times New Roman" pitchFamily="18" charset="0"/>
                <a:cs typeface="Times New Roman" pitchFamily="18" charset="0"/>
              </a:rPr>
              <a:t>("eating...");}  </a:t>
            </a:r>
          </a:p>
          <a:p>
            <a:pPr>
              <a:buNone/>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  </a:t>
            </a:r>
          </a:p>
          <a:p>
            <a:pPr>
              <a:buNone/>
            </a:pPr>
            <a:r>
              <a:rPr lang="en-IN" sz="2400" b="1" dirty="0" smtClean="0">
                <a:latin typeface="Times New Roman" pitchFamily="18" charset="0"/>
                <a:cs typeface="Times New Roman" pitchFamily="18" charset="0"/>
              </a:rPr>
              <a:t>	class</a:t>
            </a:r>
            <a:r>
              <a:rPr lang="en-IN" sz="2400" dirty="0">
                <a:latin typeface="Times New Roman" pitchFamily="18" charset="0"/>
                <a:cs typeface="Times New Roman" pitchFamily="18" charset="0"/>
              </a:rPr>
              <a:t> Dog </a:t>
            </a:r>
            <a:r>
              <a:rPr lang="en-IN" sz="2400" b="1" dirty="0">
                <a:latin typeface="Times New Roman" pitchFamily="18" charset="0"/>
                <a:cs typeface="Times New Roman" pitchFamily="18" charset="0"/>
              </a:rPr>
              <a:t>extends</a:t>
            </a:r>
            <a:r>
              <a:rPr lang="en-IN" sz="2400" dirty="0">
                <a:latin typeface="Times New Roman" pitchFamily="18" charset="0"/>
                <a:cs typeface="Times New Roman" pitchFamily="18" charset="0"/>
              </a:rPr>
              <a:t> Animal{  </a:t>
            </a:r>
          </a:p>
          <a:p>
            <a:pPr>
              <a:buNone/>
            </a:pPr>
            <a:r>
              <a:rPr lang="en-IN" sz="2400" b="1" dirty="0" smtClean="0">
                <a:latin typeface="Times New Roman" pitchFamily="18" charset="0"/>
                <a:cs typeface="Times New Roman" pitchFamily="18" charset="0"/>
              </a:rPr>
              <a:t>	void</a:t>
            </a:r>
            <a:r>
              <a:rPr lang="en-IN" sz="2400" dirty="0">
                <a:latin typeface="Times New Roman" pitchFamily="18" charset="0"/>
                <a:cs typeface="Times New Roman" pitchFamily="18" charset="0"/>
              </a:rPr>
              <a:t> bark</a:t>
            </a:r>
            <a:r>
              <a:rPr lang="en-IN" sz="2400" dirty="0" smtClean="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System.out.println</a:t>
            </a:r>
            <a:r>
              <a:rPr lang="en-IN" sz="2400" dirty="0">
                <a:latin typeface="Times New Roman" pitchFamily="18" charset="0"/>
                <a:cs typeface="Times New Roman" pitchFamily="18" charset="0"/>
              </a:rPr>
              <a:t>("barking...");}  </a:t>
            </a:r>
          </a:p>
          <a:p>
            <a:pPr>
              <a:buNone/>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  </a:t>
            </a:r>
          </a:p>
          <a:p>
            <a:pPr>
              <a:buNone/>
            </a:pPr>
            <a:r>
              <a:rPr lang="en-IN" sz="2400" b="1" dirty="0" smtClean="0">
                <a:latin typeface="Times New Roman" pitchFamily="18" charset="0"/>
                <a:cs typeface="Times New Roman" pitchFamily="18" charset="0"/>
              </a:rPr>
              <a:t>	class</a:t>
            </a:r>
            <a:r>
              <a:rPr lang="en-IN" sz="2400" dirty="0">
                <a:latin typeface="Times New Roman" pitchFamily="18" charset="0"/>
                <a:cs typeface="Times New Roman" pitchFamily="18" charset="0"/>
              </a:rPr>
              <a:t> TestInheritance{  </a:t>
            </a:r>
          </a:p>
          <a:p>
            <a:pPr>
              <a:buNone/>
            </a:pPr>
            <a:r>
              <a:rPr lang="en-IN" sz="2400" b="1" dirty="0" smtClean="0">
                <a:latin typeface="Times New Roman" pitchFamily="18" charset="0"/>
                <a:cs typeface="Times New Roman" pitchFamily="18" charset="0"/>
              </a:rPr>
              <a:t>	public</a:t>
            </a:r>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static</a:t>
            </a:r>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void</a:t>
            </a:r>
            <a:r>
              <a:rPr lang="en-IN" sz="2400" dirty="0">
                <a:latin typeface="Times New Roman" pitchFamily="18" charset="0"/>
                <a:cs typeface="Times New Roman" pitchFamily="18" charset="0"/>
              </a:rPr>
              <a:t> main(String args[]){  </a:t>
            </a:r>
          </a:p>
          <a:p>
            <a:pPr>
              <a:buNone/>
            </a:pPr>
            <a:r>
              <a:rPr lang="en-IN" sz="2400" dirty="0" smtClean="0">
                <a:latin typeface="Times New Roman" pitchFamily="18" charset="0"/>
                <a:cs typeface="Times New Roman" pitchFamily="18" charset="0"/>
              </a:rPr>
              <a:t>	Dog</a:t>
            </a:r>
            <a:r>
              <a:rPr lang="en-IN" sz="2400" dirty="0">
                <a:latin typeface="Times New Roman" pitchFamily="18" charset="0"/>
                <a:cs typeface="Times New Roman" pitchFamily="18" charset="0"/>
              </a:rPr>
              <a:t> d=</a:t>
            </a:r>
            <a:r>
              <a:rPr lang="en-IN" sz="2400" b="1" dirty="0">
                <a:latin typeface="Times New Roman" pitchFamily="18" charset="0"/>
                <a:cs typeface="Times New Roman" pitchFamily="18" charset="0"/>
              </a:rPr>
              <a:t>new</a:t>
            </a:r>
            <a:r>
              <a:rPr lang="en-IN" sz="2400" dirty="0">
                <a:latin typeface="Times New Roman" pitchFamily="18" charset="0"/>
                <a:cs typeface="Times New Roman" pitchFamily="18" charset="0"/>
              </a:rPr>
              <a:t> Dog();  </a:t>
            </a:r>
          </a:p>
          <a:p>
            <a:pPr>
              <a:buNone/>
            </a:pPr>
            <a:r>
              <a:rPr lang="en-IN" sz="2400" dirty="0" smtClean="0">
                <a:latin typeface="Times New Roman" pitchFamily="18" charset="0"/>
                <a:cs typeface="Times New Roman" pitchFamily="18" charset="0"/>
              </a:rPr>
              <a:t>	d.bark</a:t>
            </a:r>
            <a:r>
              <a:rPr lang="en-IN" sz="2400" dirty="0">
                <a:latin typeface="Times New Roman" pitchFamily="18" charset="0"/>
                <a:cs typeface="Times New Roman" pitchFamily="18" charset="0"/>
              </a:rPr>
              <a:t>();  </a:t>
            </a:r>
          </a:p>
          <a:p>
            <a:pPr>
              <a:buNone/>
            </a:pPr>
            <a:r>
              <a:rPr lang="en-IN" sz="2400" dirty="0" smtClean="0">
                <a:latin typeface="Times New Roman" pitchFamily="18" charset="0"/>
                <a:cs typeface="Times New Roman" pitchFamily="18" charset="0"/>
              </a:rPr>
              <a:t>	d.eat</a:t>
            </a:r>
            <a:r>
              <a:rPr lang="en-IN" sz="2400" dirty="0">
                <a:latin typeface="Times New Roman" pitchFamily="18" charset="0"/>
                <a:cs typeface="Times New Roman" pitchFamily="18" charset="0"/>
              </a:rPr>
              <a:t>();  </a:t>
            </a:r>
          </a:p>
          <a:p>
            <a:pPr>
              <a:buNone/>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  </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215106"/>
          </a:xfrm>
        </p:spPr>
        <p:txBody>
          <a:bodyPr>
            <a:normAutofit lnSpcReduction="10000"/>
          </a:bodyPr>
          <a:lstStyle/>
          <a:p>
            <a:pPr>
              <a:buNone/>
            </a:pPr>
            <a:r>
              <a:rPr lang="en-IN" dirty="0" smtClean="0"/>
              <a:t>	</a:t>
            </a:r>
            <a:r>
              <a:rPr lang="en-IN" dirty="0" smtClean="0">
                <a:solidFill>
                  <a:schemeClr val="accent2">
                    <a:lumMod val="50000"/>
                  </a:schemeClr>
                </a:solidFill>
                <a:latin typeface="Times New Roman" pitchFamily="18" charset="0"/>
                <a:cs typeface="Times New Roman" pitchFamily="18" charset="0"/>
              </a:rPr>
              <a:t>Output:</a:t>
            </a:r>
            <a:endParaRPr lang="en-IN" dirty="0" smtClean="0"/>
          </a:p>
          <a:p>
            <a:pPr>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barking... </a:t>
            </a:r>
          </a:p>
          <a:p>
            <a:pPr>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eating...</a:t>
            </a:r>
          </a:p>
          <a:p>
            <a:pPr>
              <a:buNone/>
            </a:pPr>
            <a:r>
              <a:rPr lang="en-IN" sz="2400" dirty="0">
                <a:solidFill>
                  <a:schemeClr val="accent2">
                    <a:lumMod val="50000"/>
                  </a:schemeClr>
                </a:solidFill>
                <a:latin typeface="Times New Roman" pitchFamily="18" charset="0"/>
                <a:cs typeface="Times New Roman" pitchFamily="18" charset="0"/>
              </a:rPr>
              <a:t>	</a:t>
            </a:r>
            <a:r>
              <a:rPr lang="en-IN" sz="2400" dirty="0" smtClean="0">
                <a:solidFill>
                  <a:schemeClr val="accent2">
                    <a:lumMod val="50000"/>
                  </a:schemeClr>
                </a:solidFill>
                <a:latin typeface="Times New Roman" pitchFamily="18" charset="0"/>
                <a:cs typeface="Times New Roman" pitchFamily="18" charset="0"/>
              </a:rPr>
              <a:t>		Multilevel </a:t>
            </a:r>
            <a:r>
              <a:rPr lang="en-IN" sz="2400" dirty="0">
                <a:solidFill>
                  <a:schemeClr val="accent2">
                    <a:lumMod val="50000"/>
                  </a:schemeClr>
                </a:solidFill>
                <a:latin typeface="Times New Roman" pitchFamily="18" charset="0"/>
                <a:cs typeface="Times New Roman" pitchFamily="18" charset="0"/>
              </a:rPr>
              <a:t>Inheritance </a:t>
            </a:r>
            <a:r>
              <a:rPr lang="en-IN" sz="2400" dirty="0" smtClean="0">
                <a:solidFill>
                  <a:schemeClr val="accent2">
                    <a:lumMod val="50000"/>
                  </a:schemeClr>
                </a:solidFill>
                <a:latin typeface="Times New Roman" pitchFamily="18" charset="0"/>
                <a:cs typeface="Times New Roman" pitchFamily="18" charset="0"/>
              </a:rPr>
              <a:t>Example</a:t>
            </a:r>
          </a:p>
          <a:p>
            <a:pPr algn="just">
              <a:buNone/>
            </a:pPr>
            <a:r>
              <a:rPr lang="en-IN" sz="2400" dirty="0" smtClean="0"/>
              <a:t>	</a:t>
            </a:r>
            <a:r>
              <a:rPr lang="en-IN" sz="2400" dirty="0" smtClean="0">
                <a:latin typeface="Times New Roman" pitchFamily="18" charset="0"/>
                <a:cs typeface="Times New Roman" pitchFamily="18" charset="0"/>
              </a:rPr>
              <a:t>When </a:t>
            </a:r>
            <a:r>
              <a:rPr lang="en-IN" sz="2400" dirty="0">
                <a:latin typeface="Times New Roman" pitchFamily="18" charset="0"/>
                <a:cs typeface="Times New Roman" pitchFamily="18" charset="0"/>
              </a:rPr>
              <a:t>there is a chain of inheritance, it is known as </a:t>
            </a:r>
            <a:r>
              <a:rPr lang="en-IN" sz="2400" i="1" dirty="0">
                <a:latin typeface="Times New Roman" pitchFamily="18" charset="0"/>
                <a:cs typeface="Times New Roman" pitchFamily="18" charset="0"/>
              </a:rPr>
              <a:t>multilevel inheritance</a:t>
            </a:r>
            <a:r>
              <a:rPr lang="en-IN" sz="2400" dirty="0">
                <a:latin typeface="Times New Roman" pitchFamily="18" charset="0"/>
                <a:cs typeface="Times New Roman" pitchFamily="18" charset="0"/>
              </a:rPr>
              <a:t>. As you can see in the example given below, </a:t>
            </a:r>
            <a:r>
              <a:rPr lang="en-IN" sz="2400" dirty="0" err="1">
                <a:latin typeface="Times New Roman" pitchFamily="18" charset="0"/>
                <a:cs typeface="Times New Roman" pitchFamily="18" charset="0"/>
              </a:rPr>
              <a:t>BabyDog</a:t>
            </a:r>
            <a:r>
              <a:rPr lang="en-IN" sz="2400" dirty="0">
                <a:latin typeface="Times New Roman" pitchFamily="18" charset="0"/>
                <a:cs typeface="Times New Roman" pitchFamily="18" charset="0"/>
              </a:rPr>
              <a:t> class inherits the Dog class which again inherits the Animal class, so there is a multilevel inheritance</a:t>
            </a:r>
            <a:r>
              <a:rPr lang="en-IN" sz="2400" dirty="0" smtClean="0">
                <a:latin typeface="Times New Roman" pitchFamily="18" charset="0"/>
                <a:cs typeface="Times New Roman" pitchFamily="18" charset="0"/>
              </a:rPr>
              <a:t>.</a:t>
            </a:r>
          </a:p>
          <a:p>
            <a:pPr algn="just">
              <a:buNone/>
            </a:pPr>
            <a:r>
              <a:rPr lang="en-US" sz="2400" u="sng" dirty="0" smtClean="0">
                <a:solidFill>
                  <a:schemeClr val="accent2">
                    <a:lumMod val="50000"/>
                  </a:schemeClr>
                </a:solidFill>
                <a:latin typeface="Times New Roman" pitchFamily="18" charset="0"/>
                <a:cs typeface="Times New Roman" pitchFamily="18" charset="0"/>
              </a:rPr>
              <a:t>Syntax:</a:t>
            </a:r>
          </a:p>
          <a:p>
            <a:pPr algn="just">
              <a:buNone/>
            </a:pPr>
            <a:r>
              <a:rPr lang="en-US" sz="2400" dirty="0">
                <a:solidFill>
                  <a:schemeClr val="accent2">
                    <a:lumMod val="50000"/>
                  </a:schemeClr>
                </a:solidFill>
                <a:latin typeface="Times New Roman" pitchFamily="18" charset="0"/>
                <a:cs typeface="Times New Roman" pitchFamily="18" charset="0"/>
              </a:rPr>
              <a:t>	</a:t>
            </a:r>
            <a:r>
              <a:rPr lang="en-US" sz="2200" dirty="0" smtClean="0">
                <a:solidFill>
                  <a:schemeClr val="accent2">
                    <a:lumMod val="50000"/>
                  </a:schemeClr>
                </a:solidFill>
                <a:latin typeface="Times New Roman" pitchFamily="18" charset="0"/>
                <a:cs typeface="Times New Roman" pitchFamily="18" charset="0"/>
              </a:rPr>
              <a:t>class A</a:t>
            </a:r>
          </a:p>
          <a:p>
            <a:pPr algn="just">
              <a:buNone/>
            </a:pPr>
            <a:r>
              <a:rPr lang="en-US" sz="2200" dirty="0">
                <a:solidFill>
                  <a:schemeClr val="accent2">
                    <a:lumMod val="50000"/>
                  </a:schemeClr>
                </a:solidFill>
                <a:latin typeface="Times New Roman" pitchFamily="18" charset="0"/>
                <a:cs typeface="Times New Roman" pitchFamily="18" charset="0"/>
              </a:rPr>
              <a:t>	</a:t>
            </a:r>
            <a:r>
              <a:rPr lang="en-US" sz="2200" dirty="0" smtClean="0">
                <a:solidFill>
                  <a:schemeClr val="accent2">
                    <a:lumMod val="50000"/>
                  </a:schemeClr>
                </a:solidFill>
                <a:latin typeface="Times New Roman" pitchFamily="18" charset="0"/>
                <a:cs typeface="Times New Roman" pitchFamily="18" charset="0"/>
              </a:rPr>
              <a:t>{}</a:t>
            </a:r>
          </a:p>
          <a:p>
            <a:pPr algn="just">
              <a:buNone/>
            </a:pPr>
            <a:r>
              <a:rPr lang="en-US" sz="2200" dirty="0">
                <a:solidFill>
                  <a:schemeClr val="accent2">
                    <a:lumMod val="50000"/>
                  </a:schemeClr>
                </a:solidFill>
                <a:latin typeface="Times New Roman" pitchFamily="18" charset="0"/>
                <a:cs typeface="Times New Roman" pitchFamily="18" charset="0"/>
              </a:rPr>
              <a:t>	</a:t>
            </a:r>
            <a:r>
              <a:rPr lang="en-US" sz="2200" dirty="0" smtClean="0">
                <a:solidFill>
                  <a:schemeClr val="accent2">
                    <a:lumMod val="50000"/>
                  </a:schemeClr>
                </a:solidFill>
                <a:latin typeface="Times New Roman" pitchFamily="18" charset="0"/>
                <a:cs typeface="Times New Roman" pitchFamily="18" charset="0"/>
              </a:rPr>
              <a:t>class B extends A</a:t>
            </a:r>
          </a:p>
          <a:p>
            <a:pPr algn="just">
              <a:buNone/>
            </a:pPr>
            <a:r>
              <a:rPr lang="en-US" sz="2200" dirty="0">
                <a:solidFill>
                  <a:schemeClr val="accent2">
                    <a:lumMod val="50000"/>
                  </a:schemeClr>
                </a:solidFill>
                <a:latin typeface="Times New Roman" pitchFamily="18" charset="0"/>
                <a:cs typeface="Times New Roman" pitchFamily="18" charset="0"/>
              </a:rPr>
              <a:t>	</a:t>
            </a:r>
            <a:r>
              <a:rPr lang="en-US" sz="2200" dirty="0" smtClean="0">
                <a:solidFill>
                  <a:schemeClr val="accent2">
                    <a:lumMod val="50000"/>
                  </a:schemeClr>
                </a:solidFill>
                <a:latin typeface="Times New Roman" pitchFamily="18" charset="0"/>
                <a:cs typeface="Times New Roman" pitchFamily="18" charset="0"/>
              </a:rPr>
              <a:t>{}</a:t>
            </a:r>
          </a:p>
          <a:p>
            <a:pPr algn="just">
              <a:buNone/>
            </a:pPr>
            <a:r>
              <a:rPr lang="en-US" sz="2200" dirty="0">
                <a:solidFill>
                  <a:schemeClr val="accent2">
                    <a:lumMod val="50000"/>
                  </a:schemeClr>
                </a:solidFill>
                <a:latin typeface="Times New Roman" pitchFamily="18" charset="0"/>
                <a:cs typeface="Times New Roman" pitchFamily="18" charset="0"/>
              </a:rPr>
              <a:t>	</a:t>
            </a:r>
            <a:r>
              <a:rPr lang="en-US" sz="2200" dirty="0" smtClean="0">
                <a:solidFill>
                  <a:schemeClr val="accent2">
                    <a:lumMod val="50000"/>
                  </a:schemeClr>
                </a:solidFill>
                <a:latin typeface="Times New Roman" pitchFamily="18" charset="0"/>
                <a:cs typeface="Times New Roman" pitchFamily="18" charset="0"/>
              </a:rPr>
              <a:t>class C extends B</a:t>
            </a:r>
          </a:p>
          <a:p>
            <a:pPr algn="just">
              <a:buNone/>
            </a:pPr>
            <a:r>
              <a:rPr lang="en-US" sz="2200" dirty="0">
                <a:solidFill>
                  <a:schemeClr val="accent2">
                    <a:lumMod val="50000"/>
                  </a:schemeClr>
                </a:solidFill>
                <a:latin typeface="Times New Roman" pitchFamily="18" charset="0"/>
                <a:cs typeface="Times New Roman" pitchFamily="18" charset="0"/>
              </a:rPr>
              <a:t>	</a:t>
            </a:r>
            <a:r>
              <a:rPr lang="en-US" sz="2200" dirty="0" smtClean="0">
                <a:solidFill>
                  <a:schemeClr val="accent2">
                    <a:lumMod val="50000"/>
                  </a:schemeClr>
                </a:solidFill>
                <a:latin typeface="Times New Roman" pitchFamily="18" charset="0"/>
                <a:cs typeface="Times New Roman" pitchFamily="18" charset="0"/>
              </a:rPr>
              <a:t>{}</a:t>
            </a:r>
          </a:p>
          <a:p>
            <a:pPr algn="just">
              <a:buNone/>
            </a:pPr>
            <a:endParaRPr lang="en-US" sz="2400" dirty="0" smtClean="0">
              <a:solidFill>
                <a:schemeClr val="accent2">
                  <a:lumMod val="50000"/>
                </a:schemeClr>
              </a:solidFill>
              <a:latin typeface="Times New Roman" pitchFamily="18" charset="0"/>
              <a:cs typeface="Times New Roman" pitchFamily="18" charset="0"/>
            </a:endParaRPr>
          </a:p>
          <a:p>
            <a:pPr algn="just">
              <a:buNone/>
            </a:pPr>
            <a:endParaRPr lang="en-US" sz="2400" dirty="0" smtClean="0">
              <a:solidFill>
                <a:schemeClr val="accent2">
                  <a:lumMod val="50000"/>
                </a:schemeClr>
              </a:solidFill>
              <a:latin typeface="Times New Roman" pitchFamily="18" charset="0"/>
              <a:cs typeface="Times New Roman" pitchFamily="18" charset="0"/>
            </a:endParaRPr>
          </a:p>
          <a:p>
            <a:pPr algn="just">
              <a:buNone/>
            </a:pPr>
            <a:endParaRPr lang="en-IN" sz="2400" dirty="0">
              <a:solidFill>
                <a:schemeClr val="accent2">
                  <a:lumMod val="50000"/>
                </a:schemeClr>
              </a:solidFill>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Autofit/>
          </a:bodyPr>
          <a:lstStyle/>
          <a:p>
            <a:r>
              <a:rPr lang="en-US" sz="3600" dirty="0" smtClean="0">
                <a:solidFill>
                  <a:schemeClr val="accent2">
                    <a:lumMod val="50000"/>
                  </a:schemeClr>
                </a:solidFill>
                <a:latin typeface="Times New Roman" pitchFamily="18" charset="0"/>
                <a:cs typeface="Times New Roman" pitchFamily="18" charset="0"/>
              </a:rPr>
              <a:t>Example of Multilevel Inheritance</a:t>
            </a:r>
            <a:endParaRPr lang="en-IN" sz="36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57232"/>
            <a:ext cx="8229600" cy="5786478"/>
          </a:xfrm>
        </p:spPr>
        <p:txBody>
          <a:bodyPr>
            <a:normAutofit fontScale="92500" lnSpcReduction="20000"/>
          </a:bodyPr>
          <a:lstStyle/>
          <a:p>
            <a:pPr>
              <a:buNone/>
            </a:pPr>
            <a:r>
              <a:rPr lang="en-IN" sz="2400" b="1" dirty="0" smtClean="0"/>
              <a:t>	class</a:t>
            </a:r>
            <a:r>
              <a:rPr lang="en-IN" sz="2400" dirty="0"/>
              <a:t> Animal{  </a:t>
            </a:r>
          </a:p>
          <a:p>
            <a:pPr>
              <a:buNone/>
            </a:pPr>
            <a:r>
              <a:rPr lang="en-IN" sz="2400" b="1" dirty="0" smtClean="0"/>
              <a:t>	void</a:t>
            </a:r>
            <a:r>
              <a:rPr lang="en-IN" sz="2400" dirty="0"/>
              <a:t> eat(){System.out.println("eating...");}  </a:t>
            </a:r>
          </a:p>
          <a:p>
            <a:pPr>
              <a:buNone/>
            </a:pPr>
            <a:r>
              <a:rPr lang="en-IN" sz="2400" dirty="0" smtClean="0"/>
              <a:t>	}</a:t>
            </a:r>
            <a:r>
              <a:rPr lang="en-IN" sz="2400" dirty="0"/>
              <a:t>  </a:t>
            </a:r>
          </a:p>
          <a:p>
            <a:pPr>
              <a:buNone/>
            </a:pPr>
            <a:r>
              <a:rPr lang="en-IN" sz="2400" b="1" dirty="0" smtClean="0"/>
              <a:t>	class</a:t>
            </a:r>
            <a:r>
              <a:rPr lang="en-IN" sz="2400" dirty="0"/>
              <a:t> Dog </a:t>
            </a:r>
            <a:r>
              <a:rPr lang="en-IN" sz="2400" b="1" dirty="0"/>
              <a:t>extends</a:t>
            </a:r>
            <a:r>
              <a:rPr lang="en-IN" sz="2400" dirty="0"/>
              <a:t> Animal{  </a:t>
            </a:r>
          </a:p>
          <a:p>
            <a:pPr>
              <a:buNone/>
            </a:pPr>
            <a:r>
              <a:rPr lang="en-IN" sz="2400" b="1" dirty="0" smtClean="0"/>
              <a:t>	void</a:t>
            </a:r>
            <a:r>
              <a:rPr lang="en-IN" sz="2400" dirty="0"/>
              <a:t> bark(){System.out.println("barking...");}  </a:t>
            </a:r>
          </a:p>
          <a:p>
            <a:pPr>
              <a:buNone/>
            </a:pPr>
            <a:r>
              <a:rPr lang="en-IN" sz="2400" dirty="0" smtClean="0"/>
              <a:t>	}</a:t>
            </a:r>
            <a:r>
              <a:rPr lang="en-IN" sz="2400" dirty="0"/>
              <a:t>  </a:t>
            </a:r>
          </a:p>
          <a:p>
            <a:pPr>
              <a:buNone/>
            </a:pPr>
            <a:r>
              <a:rPr lang="en-IN" sz="2400" b="1" dirty="0" smtClean="0"/>
              <a:t>	class</a:t>
            </a:r>
            <a:r>
              <a:rPr lang="en-IN" sz="2400" dirty="0"/>
              <a:t> </a:t>
            </a:r>
            <a:r>
              <a:rPr lang="en-IN" sz="2400" dirty="0" err="1"/>
              <a:t>BabyDog</a:t>
            </a:r>
            <a:r>
              <a:rPr lang="en-IN" sz="2400" dirty="0"/>
              <a:t> </a:t>
            </a:r>
            <a:r>
              <a:rPr lang="en-IN" sz="2400" b="1" dirty="0"/>
              <a:t>extends</a:t>
            </a:r>
            <a:r>
              <a:rPr lang="en-IN" sz="2400" dirty="0"/>
              <a:t> Dog{  </a:t>
            </a:r>
          </a:p>
          <a:p>
            <a:pPr>
              <a:buNone/>
            </a:pPr>
            <a:r>
              <a:rPr lang="en-IN" sz="2400" b="1" dirty="0" smtClean="0"/>
              <a:t>	void</a:t>
            </a:r>
            <a:r>
              <a:rPr lang="en-IN" sz="2400" dirty="0"/>
              <a:t> weep(){System.out.println("weeping...");}  </a:t>
            </a:r>
          </a:p>
          <a:p>
            <a:pPr>
              <a:buNone/>
            </a:pPr>
            <a:r>
              <a:rPr lang="en-IN" sz="2400" dirty="0" smtClean="0"/>
              <a:t>	}</a:t>
            </a:r>
            <a:r>
              <a:rPr lang="en-IN" sz="2400" dirty="0"/>
              <a:t>  </a:t>
            </a:r>
          </a:p>
          <a:p>
            <a:pPr>
              <a:buNone/>
            </a:pPr>
            <a:r>
              <a:rPr lang="en-IN" sz="2400" b="1" dirty="0" smtClean="0"/>
              <a:t>	class</a:t>
            </a:r>
            <a:r>
              <a:rPr lang="en-IN" sz="2400" dirty="0"/>
              <a:t> TestInheritance2{  </a:t>
            </a:r>
          </a:p>
          <a:p>
            <a:pPr>
              <a:buNone/>
            </a:pPr>
            <a:r>
              <a:rPr lang="en-IN" sz="2400" b="1" dirty="0"/>
              <a:t>	</a:t>
            </a:r>
            <a:r>
              <a:rPr lang="en-IN" sz="2400" b="1" dirty="0" smtClean="0"/>
              <a:t>public</a:t>
            </a:r>
            <a:r>
              <a:rPr lang="en-IN" sz="2400" dirty="0"/>
              <a:t> </a:t>
            </a:r>
            <a:r>
              <a:rPr lang="en-IN" sz="2400" b="1" dirty="0"/>
              <a:t>static</a:t>
            </a:r>
            <a:r>
              <a:rPr lang="en-IN" sz="2400" dirty="0"/>
              <a:t> </a:t>
            </a:r>
            <a:r>
              <a:rPr lang="en-IN" sz="2400" b="1" dirty="0"/>
              <a:t>void</a:t>
            </a:r>
            <a:r>
              <a:rPr lang="en-IN" sz="2400" dirty="0"/>
              <a:t> main(String args[]){  </a:t>
            </a:r>
          </a:p>
          <a:p>
            <a:pPr>
              <a:buNone/>
            </a:pPr>
            <a:r>
              <a:rPr lang="en-IN" sz="2400" dirty="0" smtClean="0"/>
              <a:t>	</a:t>
            </a:r>
            <a:r>
              <a:rPr lang="en-IN" sz="2400" dirty="0" err="1" smtClean="0"/>
              <a:t>BabyDog</a:t>
            </a:r>
            <a:r>
              <a:rPr lang="en-IN" sz="2400" dirty="0"/>
              <a:t> d=</a:t>
            </a:r>
            <a:r>
              <a:rPr lang="en-IN" sz="2400" b="1" dirty="0"/>
              <a:t>new</a:t>
            </a:r>
            <a:r>
              <a:rPr lang="en-IN" sz="2400" dirty="0"/>
              <a:t> </a:t>
            </a:r>
            <a:r>
              <a:rPr lang="en-IN" sz="2400" dirty="0" err="1"/>
              <a:t>BabyDog</a:t>
            </a:r>
            <a:r>
              <a:rPr lang="en-IN" sz="2400" dirty="0"/>
              <a:t>();  </a:t>
            </a:r>
          </a:p>
          <a:p>
            <a:pPr>
              <a:buNone/>
            </a:pPr>
            <a:r>
              <a:rPr lang="en-IN" sz="2400" dirty="0" smtClean="0"/>
              <a:t>	</a:t>
            </a:r>
            <a:r>
              <a:rPr lang="en-IN" sz="2400" dirty="0" err="1" smtClean="0"/>
              <a:t>d.weep</a:t>
            </a:r>
            <a:r>
              <a:rPr lang="en-IN" sz="2400" dirty="0"/>
              <a:t>();  </a:t>
            </a:r>
            <a:r>
              <a:rPr lang="en-IN" sz="2400" dirty="0" smtClean="0"/>
              <a:t>				</a:t>
            </a:r>
            <a:r>
              <a:rPr lang="en-IN" sz="2400" b="1" dirty="0" smtClean="0">
                <a:latin typeface="Times New Roman" pitchFamily="18" charset="0"/>
                <a:cs typeface="Times New Roman" pitchFamily="18" charset="0"/>
              </a:rPr>
              <a:t>Output:</a:t>
            </a:r>
            <a:endParaRPr lang="en-IN" sz="2400" b="1" dirty="0">
              <a:latin typeface="Times New Roman" pitchFamily="18" charset="0"/>
              <a:cs typeface="Times New Roman" pitchFamily="18" charset="0"/>
            </a:endParaRPr>
          </a:p>
          <a:p>
            <a:pPr>
              <a:buNone/>
            </a:pPr>
            <a:r>
              <a:rPr lang="en-IN" sz="2400" dirty="0" smtClean="0"/>
              <a:t>	d.bark</a:t>
            </a:r>
            <a:r>
              <a:rPr lang="en-IN" sz="2400" dirty="0"/>
              <a:t>();  </a:t>
            </a:r>
            <a:r>
              <a:rPr lang="en-IN" sz="2400" dirty="0" smtClean="0"/>
              <a:t>				weeping...</a:t>
            </a:r>
          </a:p>
          <a:p>
            <a:pPr>
              <a:buNone/>
            </a:pPr>
            <a:r>
              <a:rPr lang="en-IN" sz="2400" dirty="0"/>
              <a:t>	</a:t>
            </a:r>
            <a:r>
              <a:rPr lang="en-IN" sz="2400" dirty="0" smtClean="0"/>
              <a:t> d.eat(); </a:t>
            </a:r>
            <a:r>
              <a:rPr lang="en-IN" sz="2400" dirty="0" smtClean="0"/>
              <a:t>				 barking...</a:t>
            </a:r>
          </a:p>
          <a:p>
            <a:pPr>
              <a:buNone/>
            </a:pPr>
            <a:r>
              <a:rPr lang="en-IN" sz="2400" dirty="0"/>
              <a:t>	</a:t>
            </a:r>
            <a:r>
              <a:rPr lang="en-IN" sz="2400" dirty="0" smtClean="0"/>
              <a:t>}}  					 eating...  </a:t>
            </a:r>
          </a:p>
          <a:p>
            <a:pPr>
              <a:buNone/>
            </a:pPr>
            <a:r>
              <a:rPr lang="en-IN" sz="2400" dirty="0" smtClean="0"/>
              <a:t>					</a:t>
            </a:r>
            <a:r>
              <a:rPr lang="en-IN" sz="2400" dirty="0"/>
              <a:t> </a:t>
            </a:r>
          </a:p>
          <a:p>
            <a:endParaRPr lang="en-IN"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32"/>
          </a:xfrm>
        </p:spPr>
        <p:txBody>
          <a:bodyPr>
            <a:normAutofit fontScale="90000"/>
          </a:bodyPr>
          <a:lstStyle/>
          <a:p>
            <a:r>
              <a:rPr lang="en-IN" dirty="0" smtClean="0"/>
              <a:t>	</a:t>
            </a:r>
            <a:br>
              <a:rPr lang="en-IN" dirty="0" smtClean="0"/>
            </a:br>
            <a:r>
              <a:rPr lang="en-IN" sz="3600" dirty="0" smtClean="0">
                <a:solidFill>
                  <a:schemeClr val="accent2">
                    <a:lumMod val="50000"/>
                  </a:schemeClr>
                </a:solidFill>
                <a:latin typeface="Times New Roman" pitchFamily="18" charset="0"/>
                <a:cs typeface="Times New Roman" pitchFamily="18" charset="0"/>
              </a:rPr>
              <a:t>Hierarchical </a:t>
            </a:r>
            <a:r>
              <a:rPr lang="en-IN" sz="3600" dirty="0">
                <a:solidFill>
                  <a:schemeClr val="accent2">
                    <a:lumMod val="50000"/>
                  </a:schemeClr>
                </a:solidFill>
                <a:latin typeface="Times New Roman" pitchFamily="18" charset="0"/>
                <a:cs typeface="Times New Roman" pitchFamily="18" charset="0"/>
              </a:rPr>
              <a:t>Inheritance Example</a:t>
            </a:r>
            <a:r>
              <a:rPr lang="en-IN" dirty="0"/>
              <a:t/>
            </a:r>
            <a:br>
              <a:rPr lang="en-IN" dirty="0"/>
            </a:br>
            <a:endParaRPr lang="en-IN" dirty="0"/>
          </a:p>
        </p:txBody>
      </p:sp>
      <p:sp>
        <p:nvSpPr>
          <p:cNvPr id="3" name="Content Placeholder 2"/>
          <p:cNvSpPr>
            <a:spLocks noGrp="1"/>
          </p:cNvSpPr>
          <p:nvPr>
            <p:ph idx="1"/>
          </p:nvPr>
        </p:nvSpPr>
        <p:spPr>
          <a:xfrm>
            <a:off x="457200" y="785794"/>
            <a:ext cx="8229600" cy="5857916"/>
          </a:xfrm>
        </p:spPr>
        <p:txBody>
          <a:bodyPr>
            <a:normAutofit fontScale="92500" lnSpcReduction="20000"/>
          </a:bodyPr>
          <a:lstStyle/>
          <a:p>
            <a:pPr algn="just"/>
            <a:r>
              <a:rPr lang="en-IN" sz="2000" dirty="0">
                <a:latin typeface="Times New Roman" pitchFamily="18" charset="0"/>
                <a:cs typeface="Times New Roman" pitchFamily="18" charset="0"/>
              </a:rPr>
              <a:t>When two or more classes inherits a single class, it is known as </a:t>
            </a:r>
            <a:r>
              <a:rPr lang="en-IN" sz="2000" i="1" dirty="0">
                <a:latin typeface="Times New Roman" pitchFamily="18" charset="0"/>
                <a:cs typeface="Times New Roman" pitchFamily="18" charset="0"/>
              </a:rPr>
              <a:t>hierarchical inheritance</a:t>
            </a:r>
            <a:r>
              <a:rPr lang="en-IN" sz="2000" dirty="0">
                <a:latin typeface="Times New Roman" pitchFamily="18" charset="0"/>
                <a:cs typeface="Times New Roman" pitchFamily="18" charset="0"/>
              </a:rPr>
              <a:t>. In the example given below, Dog and Cat classes inherits the Animal class, so there is hierarchical inheritance</a:t>
            </a:r>
            <a:r>
              <a:rPr lang="en-IN" sz="2000" dirty="0" smtClean="0">
                <a:latin typeface="Times New Roman" pitchFamily="18" charset="0"/>
                <a:cs typeface="Times New Roman" pitchFamily="18" charset="0"/>
              </a:rPr>
              <a:t>.</a:t>
            </a:r>
          </a:p>
          <a:p>
            <a:pPr>
              <a:buNone/>
            </a:pPr>
            <a:r>
              <a:rPr lang="en-IN" sz="2000" b="1" dirty="0" smtClean="0"/>
              <a:t>	class</a:t>
            </a:r>
            <a:r>
              <a:rPr lang="en-IN" sz="2000" dirty="0"/>
              <a:t> Animal{  </a:t>
            </a:r>
          </a:p>
          <a:p>
            <a:pPr>
              <a:buNone/>
            </a:pPr>
            <a:r>
              <a:rPr lang="en-IN" sz="2000" b="1" dirty="0" smtClean="0"/>
              <a:t>	void</a:t>
            </a:r>
            <a:r>
              <a:rPr lang="en-IN" sz="2000" dirty="0"/>
              <a:t> eat(){System.out.println("eating...");}  </a:t>
            </a:r>
          </a:p>
          <a:p>
            <a:pPr>
              <a:buNone/>
            </a:pPr>
            <a:r>
              <a:rPr lang="en-IN" sz="2000" dirty="0" smtClean="0"/>
              <a:t>	}</a:t>
            </a:r>
            <a:r>
              <a:rPr lang="en-IN" sz="2000" dirty="0"/>
              <a:t>  </a:t>
            </a:r>
          </a:p>
          <a:p>
            <a:pPr>
              <a:buNone/>
            </a:pPr>
            <a:r>
              <a:rPr lang="en-IN" sz="2000" b="1" dirty="0" smtClean="0"/>
              <a:t>	class</a:t>
            </a:r>
            <a:r>
              <a:rPr lang="en-IN" sz="2000" dirty="0"/>
              <a:t> Dog </a:t>
            </a:r>
            <a:r>
              <a:rPr lang="en-IN" sz="2000" b="1" dirty="0"/>
              <a:t>extends</a:t>
            </a:r>
            <a:r>
              <a:rPr lang="en-IN" sz="2000" dirty="0"/>
              <a:t> Animal{  </a:t>
            </a:r>
          </a:p>
          <a:p>
            <a:pPr>
              <a:buNone/>
            </a:pPr>
            <a:r>
              <a:rPr lang="en-IN" sz="2000" b="1" dirty="0" smtClean="0"/>
              <a:t>	void</a:t>
            </a:r>
            <a:r>
              <a:rPr lang="en-IN" sz="2000" dirty="0"/>
              <a:t> bark(){System.out.println("barking...");}  </a:t>
            </a:r>
          </a:p>
          <a:p>
            <a:pPr>
              <a:buNone/>
            </a:pPr>
            <a:r>
              <a:rPr lang="en-IN" sz="2000" dirty="0" smtClean="0"/>
              <a:t>	}</a:t>
            </a:r>
            <a:r>
              <a:rPr lang="en-IN" sz="2000" dirty="0"/>
              <a:t>  </a:t>
            </a:r>
          </a:p>
          <a:p>
            <a:pPr>
              <a:buNone/>
            </a:pPr>
            <a:r>
              <a:rPr lang="en-IN" sz="2000" b="1" dirty="0" smtClean="0"/>
              <a:t>	class</a:t>
            </a:r>
            <a:r>
              <a:rPr lang="en-IN" sz="2000" dirty="0"/>
              <a:t> Cat </a:t>
            </a:r>
            <a:r>
              <a:rPr lang="en-IN" sz="2000" b="1" dirty="0"/>
              <a:t>extends</a:t>
            </a:r>
            <a:r>
              <a:rPr lang="en-IN" sz="2000" dirty="0"/>
              <a:t> Animal{  </a:t>
            </a:r>
          </a:p>
          <a:p>
            <a:pPr>
              <a:buNone/>
            </a:pPr>
            <a:r>
              <a:rPr lang="en-IN" sz="2000" b="1" dirty="0" smtClean="0"/>
              <a:t>	void</a:t>
            </a:r>
            <a:r>
              <a:rPr lang="en-IN" sz="2000" dirty="0"/>
              <a:t> meow(){System.out.println("meowing...");}  </a:t>
            </a:r>
          </a:p>
          <a:p>
            <a:pPr>
              <a:buNone/>
            </a:pPr>
            <a:r>
              <a:rPr lang="en-IN" sz="2000" dirty="0" smtClean="0"/>
              <a:t>	}</a:t>
            </a:r>
            <a:r>
              <a:rPr lang="en-IN" sz="2000" dirty="0"/>
              <a:t>  </a:t>
            </a:r>
          </a:p>
          <a:p>
            <a:pPr>
              <a:buNone/>
            </a:pPr>
            <a:r>
              <a:rPr lang="en-IN" sz="2000" b="1" dirty="0" smtClean="0"/>
              <a:t>	class</a:t>
            </a:r>
            <a:r>
              <a:rPr lang="en-IN" sz="2000" dirty="0"/>
              <a:t> TestInheritance3{  </a:t>
            </a:r>
          </a:p>
          <a:p>
            <a:pPr>
              <a:buNone/>
            </a:pPr>
            <a:r>
              <a:rPr lang="en-IN" sz="2000" b="1" dirty="0" smtClean="0"/>
              <a:t>	public</a:t>
            </a:r>
            <a:r>
              <a:rPr lang="en-IN" sz="2000" dirty="0"/>
              <a:t> </a:t>
            </a:r>
            <a:r>
              <a:rPr lang="en-IN" sz="2000" b="1" dirty="0"/>
              <a:t>static</a:t>
            </a:r>
            <a:r>
              <a:rPr lang="en-IN" sz="2000" dirty="0"/>
              <a:t> </a:t>
            </a:r>
            <a:r>
              <a:rPr lang="en-IN" sz="2000" b="1" dirty="0"/>
              <a:t>void</a:t>
            </a:r>
            <a:r>
              <a:rPr lang="en-IN" sz="2000" dirty="0"/>
              <a:t> main(String args[]){  </a:t>
            </a:r>
          </a:p>
          <a:p>
            <a:pPr>
              <a:buNone/>
            </a:pPr>
            <a:r>
              <a:rPr lang="en-IN" sz="2000" dirty="0" smtClean="0"/>
              <a:t>	Cat</a:t>
            </a:r>
            <a:r>
              <a:rPr lang="en-IN" sz="2000" dirty="0"/>
              <a:t> c=</a:t>
            </a:r>
            <a:r>
              <a:rPr lang="en-IN" sz="2000" b="1" dirty="0"/>
              <a:t>new</a:t>
            </a:r>
            <a:r>
              <a:rPr lang="en-IN" sz="2000" dirty="0"/>
              <a:t> Cat();  </a:t>
            </a:r>
            <a:r>
              <a:rPr lang="en-IN" sz="2000" dirty="0" smtClean="0"/>
              <a:t>				</a:t>
            </a:r>
            <a:r>
              <a:rPr lang="en-IN" sz="2600" b="1" dirty="0" smtClean="0">
                <a:latin typeface="Times New Roman" pitchFamily="18" charset="0"/>
                <a:cs typeface="Times New Roman" pitchFamily="18" charset="0"/>
              </a:rPr>
              <a:t>Output:</a:t>
            </a:r>
            <a:endParaRPr lang="en-IN" sz="2600" b="1" dirty="0">
              <a:latin typeface="Times New Roman" pitchFamily="18" charset="0"/>
              <a:cs typeface="Times New Roman" pitchFamily="18" charset="0"/>
            </a:endParaRPr>
          </a:p>
          <a:p>
            <a:pPr>
              <a:buNone/>
            </a:pPr>
            <a:r>
              <a:rPr lang="en-IN" sz="2000" dirty="0" smtClean="0"/>
              <a:t>	</a:t>
            </a:r>
            <a:r>
              <a:rPr lang="en-IN" sz="2000" dirty="0" err="1" smtClean="0"/>
              <a:t>c.meow</a:t>
            </a:r>
            <a:r>
              <a:rPr lang="en-IN" sz="2000" dirty="0"/>
              <a:t>();  </a:t>
            </a:r>
            <a:r>
              <a:rPr lang="en-IN" sz="2000" dirty="0" smtClean="0"/>
              <a:t>					</a:t>
            </a:r>
            <a:endParaRPr lang="en-IN" sz="2000" dirty="0"/>
          </a:p>
          <a:p>
            <a:pPr>
              <a:buNone/>
            </a:pPr>
            <a:r>
              <a:rPr lang="en-IN" sz="2000" dirty="0" smtClean="0"/>
              <a:t>	c.eat</a:t>
            </a:r>
            <a:r>
              <a:rPr lang="en-IN" sz="2000" dirty="0"/>
              <a:t>();  </a:t>
            </a:r>
            <a:r>
              <a:rPr lang="en-IN" sz="2000" dirty="0" smtClean="0"/>
              <a:t>					</a:t>
            </a:r>
            <a:r>
              <a:rPr lang="en-IN" sz="2600" dirty="0" smtClean="0">
                <a:latin typeface="Times New Roman" pitchFamily="18" charset="0"/>
                <a:cs typeface="Times New Roman" pitchFamily="18" charset="0"/>
              </a:rPr>
              <a:t>meowing...</a:t>
            </a:r>
            <a:endParaRPr lang="en-IN" sz="2600" dirty="0">
              <a:latin typeface="Times New Roman" pitchFamily="18" charset="0"/>
              <a:cs typeface="Times New Roman" pitchFamily="18" charset="0"/>
            </a:endParaRPr>
          </a:p>
          <a:p>
            <a:pPr>
              <a:buNone/>
            </a:pPr>
            <a:r>
              <a:rPr lang="en-IN" sz="2000" dirty="0" smtClean="0"/>
              <a:t>	//</a:t>
            </a:r>
            <a:r>
              <a:rPr lang="en-IN" sz="2000" dirty="0" err="1"/>
              <a:t>c.bark</a:t>
            </a:r>
            <a:r>
              <a:rPr lang="en-IN" sz="2000" dirty="0"/>
              <a:t>();//</a:t>
            </a:r>
            <a:r>
              <a:rPr lang="en-IN" sz="2000" dirty="0" err="1"/>
              <a:t>C.T.Error</a:t>
            </a:r>
            <a:r>
              <a:rPr lang="en-IN" sz="2000" dirty="0"/>
              <a:t>  </a:t>
            </a:r>
            <a:r>
              <a:rPr lang="en-IN" sz="2000" dirty="0" smtClean="0"/>
              <a:t>				</a:t>
            </a:r>
            <a:r>
              <a:rPr lang="en-IN" sz="2600" dirty="0" smtClean="0">
                <a:latin typeface="Times New Roman" pitchFamily="18" charset="0"/>
                <a:cs typeface="Times New Roman" pitchFamily="18" charset="0"/>
              </a:rPr>
              <a:t>eating...</a:t>
            </a:r>
            <a:endParaRPr lang="en-IN" sz="2600" dirty="0">
              <a:latin typeface="Times New Roman" pitchFamily="18" charset="0"/>
              <a:cs typeface="Times New Roman" pitchFamily="18" charset="0"/>
            </a:endParaRPr>
          </a:p>
          <a:p>
            <a:pPr>
              <a:buNone/>
            </a:pPr>
            <a:r>
              <a:rPr lang="en-IN" sz="2000" dirty="0" smtClean="0"/>
              <a:t>	}}</a:t>
            </a:r>
            <a:r>
              <a:rPr lang="en-IN" sz="2000" dirty="0"/>
              <a:t>  </a:t>
            </a:r>
          </a:p>
          <a:p>
            <a:pPr algn="just"/>
            <a:endParaRPr lang="en-IN"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sz="4000" dirty="0" smtClean="0">
                <a:solidFill>
                  <a:schemeClr val="accent2">
                    <a:lumMod val="50000"/>
                  </a:schemeClr>
                </a:solidFill>
                <a:latin typeface="Times New Roman" pitchFamily="18" charset="0"/>
                <a:cs typeface="Times New Roman" pitchFamily="18" charset="0"/>
              </a:rPr>
              <a:t/>
            </a:r>
            <a:br>
              <a:rPr lang="en-IN" sz="4000" dirty="0" smtClean="0">
                <a:solidFill>
                  <a:schemeClr val="accent2">
                    <a:lumMod val="50000"/>
                  </a:schemeClr>
                </a:solidFill>
                <a:latin typeface="Times New Roman" pitchFamily="18" charset="0"/>
                <a:cs typeface="Times New Roman" pitchFamily="18" charset="0"/>
              </a:rPr>
            </a:br>
            <a:r>
              <a:rPr lang="en-IN" sz="4000" dirty="0" smtClean="0">
                <a:solidFill>
                  <a:schemeClr val="accent2">
                    <a:lumMod val="50000"/>
                  </a:schemeClr>
                </a:solidFill>
                <a:latin typeface="Times New Roman" pitchFamily="18" charset="0"/>
                <a:cs typeface="Times New Roman" pitchFamily="18" charset="0"/>
              </a:rPr>
              <a:t>Access </a:t>
            </a:r>
            <a:r>
              <a:rPr lang="en-IN" sz="4000" dirty="0">
                <a:solidFill>
                  <a:schemeClr val="accent2">
                    <a:lumMod val="50000"/>
                  </a:schemeClr>
                </a:solidFill>
                <a:latin typeface="Times New Roman" pitchFamily="18" charset="0"/>
                <a:cs typeface="Times New Roman" pitchFamily="18" charset="0"/>
              </a:rPr>
              <a:t>Modifiers in Java</a:t>
            </a:r>
            <a:r>
              <a:rPr lang="en-IN" dirty="0"/>
              <a:t/>
            </a:r>
            <a:br>
              <a:rPr lang="en-IN" dirty="0"/>
            </a:br>
            <a:endParaRPr lang="en-IN" dirty="0"/>
          </a:p>
        </p:txBody>
      </p:sp>
      <p:sp>
        <p:nvSpPr>
          <p:cNvPr id="3" name="Content Placeholder 2"/>
          <p:cNvSpPr>
            <a:spLocks noGrp="1"/>
          </p:cNvSpPr>
          <p:nvPr>
            <p:ph idx="1"/>
          </p:nvPr>
        </p:nvSpPr>
        <p:spPr>
          <a:xfrm>
            <a:off x="457200" y="1071546"/>
            <a:ext cx="8229600" cy="5500726"/>
          </a:xfrm>
        </p:spPr>
        <p:txBody>
          <a:bodyPr/>
          <a:lstStyle/>
          <a:p>
            <a:pPr algn="just">
              <a:buNone/>
            </a:pPr>
            <a:r>
              <a:rPr lang="en-IN" dirty="0" smtClean="0"/>
              <a:t>	</a:t>
            </a: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access modifiers in Java specifies the accessibility or scope of a field, method, constructor, or class. We can change the access level of fields, constructors, methods, and class by applying the access modifier on it</a:t>
            </a:r>
            <a:r>
              <a:rPr lang="en-IN" sz="2400" dirty="0" smtClean="0">
                <a:latin typeface="Times New Roman" pitchFamily="18" charset="0"/>
                <a:cs typeface="Times New Roman" pitchFamily="18" charset="0"/>
              </a:rPr>
              <a:t>.</a:t>
            </a:r>
          </a:p>
          <a:p>
            <a:pPr algn="just">
              <a:buNone/>
            </a:pPr>
            <a:endParaRPr lang="en-IN" sz="2400" dirty="0">
              <a:latin typeface="Times New Roman" pitchFamily="18" charset="0"/>
              <a:cs typeface="Times New Roman" pitchFamily="18" charset="0"/>
            </a:endParaRPr>
          </a:p>
          <a:p>
            <a:r>
              <a:rPr lang="en-IN" sz="2400" u="sng" dirty="0">
                <a:solidFill>
                  <a:schemeClr val="accent2">
                    <a:lumMod val="50000"/>
                  </a:schemeClr>
                </a:solidFill>
                <a:latin typeface="Times New Roman" pitchFamily="18" charset="0"/>
                <a:cs typeface="Times New Roman" pitchFamily="18" charset="0"/>
              </a:rPr>
              <a:t>There are four types of Java access modifiers</a:t>
            </a:r>
            <a:r>
              <a:rPr lang="en-IN" sz="2400" u="sng" dirty="0" smtClean="0">
                <a:solidFill>
                  <a:schemeClr val="accent2">
                    <a:lumMod val="50000"/>
                  </a:schemeClr>
                </a:solidFill>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1.public</a:t>
            </a:r>
          </a:p>
          <a:p>
            <a:pPr>
              <a:buNone/>
            </a:pPr>
            <a:r>
              <a:rPr lang="en-US" sz="2400" dirty="0" smtClean="0">
                <a:latin typeface="Times New Roman" pitchFamily="18" charset="0"/>
                <a:cs typeface="Times New Roman" pitchFamily="18" charset="0"/>
              </a:rPr>
              <a:t>	2.private</a:t>
            </a:r>
          </a:p>
          <a:p>
            <a:pPr>
              <a:buNone/>
            </a:pPr>
            <a:r>
              <a:rPr lang="en-US" sz="2400" dirty="0" smtClean="0">
                <a:latin typeface="Times New Roman" pitchFamily="18" charset="0"/>
                <a:cs typeface="Times New Roman" pitchFamily="18" charset="0"/>
              </a:rPr>
              <a:t>	3.protected</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4.Friendly or default</a:t>
            </a:r>
          </a:p>
          <a:p>
            <a:pPr>
              <a:buNone/>
            </a:pP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221</Words>
  <Application>Microsoft Office PowerPoint</Application>
  <PresentationFormat>On-screen Show (4:3)</PresentationFormat>
  <Paragraphs>108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Inheritance </vt:lpstr>
      <vt:lpstr> Terms used in Inheritance </vt:lpstr>
      <vt:lpstr>The syntax of Java Inheritance</vt:lpstr>
      <vt:lpstr>  Types of inheritance in java  </vt:lpstr>
      <vt:lpstr> Single Inheritance Example </vt:lpstr>
      <vt:lpstr>Slide 6</vt:lpstr>
      <vt:lpstr>Example of Multilevel Inheritance</vt:lpstr>
      <vt:lpstr>  Hierarchical Inheritance Example </vt:lpstr>
      <vt:lpstr> Access Modifiers in Java </vt:lpstr>
      <vt:lpstr>Types Explanation of Access Modifiers</vt:lpstr>
      <vt:lpstr>Illustrate by Table</vt:lpstr>
      <vt:lpstr>Slide 12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dc:title>
  <dc:creator>alok</dc:creator>
  <cp:lastModifiedBy>alok</cp:lastModifiedBy>
  <cp:revision>27</cp:revision>
  <dcterms:created xsi:type="dcterms:W3CDTF">2020-04-01T07:40:00Z</dcterms:created>
  <dcterms:modified xsi:type="dcterms:W3CDTF">2020-04-01T09:28:56Z</dcterms:modified>
</cp:coreProperties>
</file>