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60" r:id="rId6"/>
    <p:sldId id="261" r:id="rId7"/>
    <p:sldId id="264" r:id="rId8"/>
    <p:sldId id="263"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B5A067-BE46-4E49-A4A1-713EF8B79E66}"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B5A067-BE46-4E49-A4A1-713EF8B79E66}"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B5A067-BE46-4E49-A4A1-713EF8B79E66}"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B5A067-BE46-4E49-A4A1-713EF8B79E66}"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5A067-BE46-4E49-A4A1-713EF8B79E66}"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B5A067-BE46-4E49-A4A1-713EF8B79E66}" type="datetimeFigureOut">
              <a:rPr lang="en-US" smtClean="0"/>
              <a:pPr/>
              <a:t>3/31/2020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B5A067-BE46-4E49-A4A1-713EF8B79E66}" type="datetimeFigureOut">
              <a:rPr lang="en-US" smtClean="0"/>
              <a:pPr/>
              <a:t>3/31/2020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B5A067-BE46-4E49-A4A1-713EF8B79E66}" type="datetimeFigureOut">
              <a:rPr lang="en-US" smtClean="0"/>
              <a:pPr/>
              <a:t>3/31/2020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5A067-BE46-4E49-A4A1-713EF8B79E66}" type="datetimeFigureOut">
              <a:rPr lang="en-US" smtClean="0"/>
              <a:pPr/>
              <a:t>3/31/2020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5A067-BE46-4E49-A4A1-713EF8B79E66}" type="datetimeFigureOut">
              <a:rPr lang="en-US" smtClean="0"/>
              <a:pPr/>
              <a:t>3/31/2020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5A067-BE46-4E49-A4A1-713EF8B79E66}" type="datetimeFigureOut">
              <a:rPr lang="en-US" smtClean="0"/>
              <a:pPr/>
              <a:t>3/31/2020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79A3E-780D-4D9E-A806-BDDBEB5184A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5A067-BE46-4E49-A4A1-713EF8B79E66}" type="datetimeFigureOut">
              <a:rPr lang="en-US" smtClean="0"/>
              <a:pPr/>
              <a:t>3/31/2020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79A3E-780D-4D9E-A806-BDDBEB5184A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procus.com/led-interfacing-with-8051-microcontroller/" TargetMode="External"/><Relationship Id="rId2" Type="http://schemas.openxmlformats.org/officeDocument/2006/relationships/hyperlink" Target="https://www.elprocus.com/arm7-based-lpc2148-microcontroller-pin-configur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lprocus.com/8086-assembly-language-programs-explan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lprocus.com/evolution-of-microprocessor-with-applic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rmAutofit/>
          </a:bodyPr>
          <a:lstStyle/>
          <a:p>
            <a:pPr>
              <a:buNone/>
            </a:pPr>
            <a:r>
              <a:rPr lang="en-US" dirty="0" smtClean="0"/>
              <a:t>	</a:t>
            </a:r>
            <a:r>
              <a:rPr lang="en-US" sz="4000" dirty="0" smtClean="0">
                <a:solidFill>
                  <a:schemeClr val="accent2">
                    <a:lumMod val="50000"/>
                  </a:schemeClr>
                </a:solidFill>
                <a:latin typeface="Times New Roman" pitchFamily="18" charset="0"/>
                <a:cs typeface="Times New Roman" pitchFamily="18" charset="0"/>
              </a:rPr>
              <a:t>Logical Organization Of Computer-2</a:t>
            </a:r>
          </a:p>
          <a:p>
            <a:pPr>
              <a:buNone/>
            </a:pPr>
            <a:r>
              <a:rPr lang="en-US" sz="4000" dirty="0" smtClean="0">
                <a:solidFill>
                  <a:schemeClr val="accent2">
                    <a:lumMod val="50000"/>
                  </a:schemeClr>
                </a:solidFill>
                <a:latin typeface="Times New Roman" pitchFamily="18" charset="0"/>
                <a:cs typeface="Times New Roman" pitchFamily="18" charset="0"/>
              </a:rPr>
              <a:t>				</a:t>
            </a:r>
            <a:r>
              <a:rPr lang="en-US" sz="4000" dirty="0" smtClean="0">
                <a:solidFill>
                  <a:schemeClr val="accent2">
                    <a:lumMod val="50000"/>
                  </a:schemeClr>
                </a:solidFill>
                <a:latin typeface="Times New Roman" pitchFamily="18" charset="0"/>
                <a:cs typeface="Times New Roman" pitchFamily="18" charset="0"/>
              </a:rPr>
              <a:t>BCA </a:t>
            </a:r>
            <a:r>
              <a:rPr lang="en-US" sz="4000" dirty="0" smtClean="0">
                <a:solidFill>
                  <a:schemeClr val="accent2">
                    <a:lumMod val="50000"/>
                  </a:schemeClr>
                </a:solidFill>
                <a:latin typeface="Times New Roman" pitchFamily="18" charset="0"/>
                <a:cs typeface="Times New Roman" pitchFamily="18" charset="0"/>
              </a:rPr>
              <a:t>2</a:t>
            </a:r>
            <a:r>
              <a:rPr lang="en-US" sz="4000" baseline="30000" dirty="0" smtClean="0">
                <a:solidFill>
                  <a:schemeClr val="accent2">
                    <a:lumMod val="50000"/>
                  </a:schemeClr>
                </a:solidFill>
                <a:latin typeface="Times New Roman" pitchFamily="18" charset="0"/>
                <a:cs typeface="Times New Roman" pitchFamily="18" charset="0"/>
              </a:rPr>
              <a:t>nd</a:t>
            </a:r>
            <a:r>
              <a:rPr lang="en-US" sz="4000" dirty="0" smtClean="0">
                <a:solidFill>
                  <a:schemeClr val="accent2">
                    <a:lumMod val="50000"/>
                  </a:schemeClr>
                </a:solidFill>
                <a:latin typeface="Times New Roman" pitchFamily="18" charset="0"/>
                <a:cs typeface="Times New Roman" pitchFamily="18" charset="0"/>
              </a:rPr>
              <a:t> </a:t>
            </a:r>
            <a:r>
              <a:rPr lang="en-US" sz="4000" dirty="0" smtClean="0">
                <a:solidFill>
                  <a:schemeClr val="accent2">
                    <a:lumMod val="50000"/>
                  </a:schemeClr>
                </a:solidFill>
                <a:latin typeface="Times New Roman" pitchFamily="18" charset="0"/>
                <a:cs typeface="Times New Roman" pitchFamily="18" charset="0"/>
              </a:rPr>
              <a:t>S</a:t>
            </a:r>
            <a:r>
              <a:rPr lang="en-US" dirty="0" smtClean="0">
                <a:solidFill>
                  <a:schemeClr val="accent2">
                    <a:lumMod val="50000"/>
                  </a:schemeClr>
                </a:solidFill>
                <a:latin typeface="Times New Roman" pitchFamily="18" charset="0"/>
                <a:cs typeface="Times New Roman" pitchFamily="18" charset="0"/>
              </a:rPr>
              <a:t>em</a:t>
            </a:r>
          </a:p>
          <a:p>
            <a:pPr algn="ctr">
              <a:buNone/>
            </a:pPr>
            <a:endParaRPr lang="en-US" sz="2400" dirty="0" smtClean="0">
              <a:solidFill>
                <a:schemeClr val="accent2">
                  <a:lumMod val="50000"/>
                </a:schemeClr>
              </a:solidFill>
              <a:latin typeface="Times New Roman" pitchFamily="18" charset="0"/>
              <a:cs typeface="Times New Roman" pitchFamily="18" charset="0"/>
            </a:endParaRPr>
          </a:p>
          <a:p>
            <a:pPr algn="ctr">
              <a:buNone/>
            </a:pPr>
            <a:endParaRPr lang="en-US" sz="2400" dirty="0" smtClean="0">
              <a:solidFill>
                <a:schemeClr val="accent2">
                  <a:lumMod val="50000"/>
                </a:schemeClr>
              </a:solidFill>
              <a:latin typeface="Times New Roman" pitchFamily="18" charset="0"/>
              <a:cs typeface="Times New Roman" pitchFamily="18" charset="0"/>
            </a:endParaRPr>
          </a:p>
          <a:p>
            <a:pPr algn="ctr">
              <a:buNone/>
            </a:pPr>
            <a:endParaRPr lang="en-US" sz="2400" dirty="0" smtClean="0">
              <a:solidFill>
                <a:schemeClr val="accent2">
                  <a:lumMod val="50000"/>
                </a:schemeClr>
              </a:solidFill>
              <a:latin typeface="Times New Roman" pitchFamily="18" charset="0"/>
              <a:cs typeface="Times New Roman" pitchFamily="18" charset="0"/>
            </a:endParaRPr>
          </a:p>
          <a:p>
            <a:pPr algn="ctr">
              <a:buNone/>
            </a:pPr>
            <a:r>
              <a:rPr lang="en-US" sz="2400" dirty="0" smtClean="0">
                <a:solidFill>
                  <a:schemeClr val="accent2">
                    <a:lumMod val="50000"/>
                  </a:schemeClr>
                </a:solidFill>
                <a:latin typeface="Times New Roman" pitchFamily="18" charset="0"/>
                <a:cs typeface="Times New Roman" pitchFamily="18" charset="0"/>
              </a:rPr>
              <a:t>By: </a:t>
            </a:r>
          </a:p>
          <a:p>
            <a:pPr algn="ctr">
              <a:buNone/>
            </a:pPr>
            <a:r>
              <a:rPr lang="en-US" sz="2400" dirty="0" smtClean="0">
                <a:solidFill>
                  <a:schemeClr val="accent2">
                    <a:lumMod val="50000"/>
                  </a:schemeClr>
                </a:solidFill>
                <a:latin typeface="Times New Roman" pitchFamily="18" charset="0"/>
                <a:cs typeface="Times New Roman" pitchFamily="18" charset="0"/>
              </a:rPr>
              <a:t>Mrs. </a:t>
            </a:r>
            <a:r>
              <a:rPr lang="en-US" sz="2400" dirty="0" err="1" smtClean="0">
                <a:solidFill>
                  <a:schemeClr val="accent2">
                    <a:lumMod val="50000"/>
                  </a:schemeClr>
                </a:solidFill>
                <a:latin typeface="Times New Roman" pitchFamily="18" charset="0"/>
                <a:cs typeface="Times New Roman" pitchFamily="18" charset="0"/>
              </a:rPr>
              <a:t>Meenu</a:t>
            </a:r>
            <a:r>
              <a:rPr lang="en-US" sz="2400" dirty="0" smtClean="0">
                <a:solidFill>
                  <a:schemeClr val="accent2">
                    <a:lumMod val="50000"/>
                  </a:schemeClr>
                </a:solidFill>
                <a:latin typeface="Times New Roman" pitchFamily="18" charset="0"/>
                <a:cs typeface="Times New Roman" pitchFamily="18" charset="0"/>
              </a:rPr>
              <a:t> </a:t>
            </a:r>
            <a:r>
              <a:rPr lang="en-US" sz="2400" dirty="0" err="1" smtClean="0">
                <a:solidFill>
                  <a:schemeClr val="accent2">
                    <a:lumMod val="50000"/>
                  </a:schemeClr>
                </a:solidFill>
                <a:latin typeface="Times New Roman" pitchFamily="18" charset="0"/>
                <a:cs typeface="Times New Roman" pitchFamily="18" charset="0"/>
              </a:rPr>
              <a:t>Nangia</a:t>
            </a:r>
            <a:endParaRPr lang="en-US" sz="2400" dirty="0" smtClean="0">
              <a:solidFill>
                <a:schemeClr val="accent2">
                  <a:lumMod val="50000"/>
                </a:schemeClr>
              </a:solidFill>
              <a:latin typeface="Times New Roman" pitchFamily="18" charset="0"/>
              <a:cs typeface="Times New Roman" pitchFamily="18" charset="0"/>
            </a:endParaRPr>
          </a:p>
          <a:p>
            <a:pPr algn="ctr">
              <a:buNone/>
            </a:pPr>
            <a:r>
              <a:rPr lang="en-US" sz="2400" dirty="0" err="1" smtClean="0">
                <a:solidFill>
                  <a:schemeClr val="accent2">
                    <a:lumMod val="50000"/>
                  </a:schemeClr>
                </a:solidFill>
                <a:latin typeface="Times New Roman" pitchFamily="18" charset="0"/>
                <a:cs typeface="Times New Roman" pitchFamily="18" charset="0"/>
              </a:rPr>
              <a:t>HIMT,Rohtak</a:t>
            </a:r>
            <a:endParaRPr lang="en-US" sz="2400" dirty="0" smtClean="0">
              <a:solidFill>
                <a:schemeClr val="accent2">
                  <a:lumMod val="50000"/>
                </a:schemeClr>
              </a:solidFill>
              <a:latin typeface="Times New Roman" pitchFamily="18" charset="0"/>
              <a:cs typeface="Times New Roman" pitchFamily="18" charset="0"/>
            </a:endParaRPr>
          </a:p>
          <a:p>
            <a:pPr algn="ctr">
              <a:buNone/>
            </a:pPr>
            <a:endParaRPr lang="en-IN" sz="4000"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chemeClr val="accent2">
                    <a:lumMod val="50000"/>
                  </a:schemeClr>
                </a:solidFill>
                <a:latin typeface="Times New Roman" pitchFamily="18" charset="0"/>
                <a:cs typeface="Times New Roman" pitchFamily="18" charset="0"/>
              </a:rPr>
              <a:t>DMA Controller</a:t>
            </a:r>
            <a:r>
              <a:rPr lang="en-IN" b="1" dirty="0" smtClean="0"/>
              <a:t/>
            </a:r>
            <a:br>
              <a:rPr lang="en-IN" b="1" dirty="0" smtClean="0"/>
            </a:br>
            <a:endParaRPr lang="en-IN" dirty="0"/>
          </a:p>
        </p:txBody>
      </p:sp>
      <p:sp>
        <p:nvSpPr>
          <p:cNvPr id="3" name="Content Placeholder 2"/>
          <p:cNvSpPr>
            <a:spLocks noGrp="1"/>
          </p:cNvSpPr>
          <p:nvPr>
            <p:ph idx="1"/>
          </p:nvPr>
        </p:nvSpPr>
        <p:spPr>
          <a:xfrm>
            <a:off x="457200" y="928670"/>
            <a:ext cx="8472518" cy="5500726"/>
          </a:xfrm>
        </p:spPr>
        <p:txBody>
          <a:bodyPr>
            <a:normAutofit fontScale="92500"/>
          </a:bodyPr>
          <a:lstStyle/>
          <a:p>
            <a:pPr algn="just"/>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The term DMA stands for direct memory access. The hardware device used for direct memory access is called the DMA controller. DMA </a:t>
            </a:r>
            <a:r>
              <a:rPr lang="en-IN" sz="2600" dirty="0" smtClean="0">
                <a:latin typeface="Times New Roman" pitchFamily="18" charset="0"/>
                <a:cs typeface="Times New Roman" pitchFamily="18" charset="0"/>
                <a:hlinkClick r:id="rId2"/>
              </a:rPr>
              <a:t>controller is a control unit</a:t>
            </a:r>
            <a:r>
              <a:rPr lang="en-IN" sz="2600" dirty="0" smtClean="0">
                <a:latin typeface="Times New Roman" pitchFamily="18" charset="0"/>
                <a:cs typeface="Times New Roman" pitchFamily="18" charset="0"/>
              </a:rPr>
              <a:t>, part of I/O device’s</a:t>
            </a:r>
            <a:r>
              <a:rPr lang="en-IN" sz="2600" dirty="0" smtClean="0">
                <a:latin typeface="Times New Roman" pitchFamily="18" charset="0"/>
                <a:cs typeface="Times New Roman" pitchFamily="18" charset="0"/>
                <a:hlinkClick r:id="rId3"/>
              </a:rPr>
              <a:t> interface circuit</a:t>
            </a:r>
            <a:r>
              <a:rPr lang="en-IN" sz="2600" dirty="0" smtClean="0">
                <a:latin typeface="Times New Roman" pitchFamily="18" charset="0"/>
                <a:cs typeface="Times New Roman" pitchFamily="18" charset="0"/>
              </a:rPr>
              <a:t>, which can transfer blocks of data between I/O devices and main memory with minimal intervention from the processor.</a:t>
            </a:r>
          </a:p>
          <a:p>
            <a:pPr algn="just"/>
            <a:r>
              <a:rPr lang="en-IN" sz="2600" dirty="0" smtClean="0">
                <a:latin typeface="Times New Roman" pitchFamily="18" charset="0"/>
                <a:cs typeface="Times New Roman" pitchFamily="18" charset="0"/>
              </a:rPr>
              <a:t>	DMA controller provides an interface between the bus and the input-output devices. Although it transfers data without intervention of processor, it is controlled by the processor. The processor initiates the DMA controller by sending the starting address, Number of words in the data block and direction of transfer of data .i.e. from I/O devices to the memory or from main memory to I/O devices. More than one external device can be connected to the DMA controller.</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00034" y="0"/>
            <a:ext cx="8358246" cy="6429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IN" sz="2400" dirty="0" smtClean="0">
                <a:latin typeface="Times New Roman" pitchFamily="18" charset="0"/>
                <a:cs typeface="Times New Roman" pitchFamily="18" charset="0"/>
              </a:rPr>
              <a:t>DMA controller contains an address unit, for generating addresses and selecting I/O device for transfer. It also contains the control unit and data count for keeping counts of the number of blocks transferred and indicating the direction of transfer of data. When the transfer is completed, DMA informs the processor by raising an interrupt.</a:t>
            </a: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pic>
        <p:nvPicPr>
          <p:cNvPr id="7" name="Picture 6" descr="typical-DMA-block-diagram (2).gif"/>
          <p:cNvPicPr>
            <a:picLocks noChangeAspect="1"/>
          </p:cNvPicPr>
          <p:nvPr/>
        </p:nvPicPr>
        <p:blipFill>
          <a:blip r:embed="rId2"/>
          <a:stretch>
            <a:fillRect/>
          </a:stretch>
        </p:blipFill>
        <p:spPr>
          <a:xfrm>
            <a:off x="785786" y="2500306"/>
            <a:ext cx="7500990" cy="414340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sz="4000" b="1" dirty="0" smtClean="0">
                <a:solidFill>
                  <a:schemeClr val="accent2">
                    <a:lumMod val="50000"/>
                  </a:schemeClr>
                </a:solidFill>
                <a:latin typeface="Times New Roman" pitchFamily="18" charset="0"/>
                <a:cs typeface="Times New Roman" pitchFamily="18" charset="0"/>
              </a:rPr>
              <a:t>Working of DMA Controller</a:t>
            </a:r>
            <a:r>
              <a:rPr lang="en-IN" b="1" dirty="0" smtClean="0"/>
              <a:t/>
            </a:r>
            <a:br>
              <a:rPr lang="en-IN" b="1" dirty="0" smtClean="0"/>
            </a:br>
            <a:endParaRPr lang="en-IN" dirty="0"/>
          </a:p>
        </p:txBody>
      </p:sp>
      <p:sp>
        <p:nvSpPr>
          <p:cNvPr id="3" name="Content Placeholder 2"/>
          <p:cNvSpPr>
            <a:spLocks noGrp="1"/>
          </p:cNvSpPr>
          <p:nvPr>
            <p:ph idx="1"/>
          </p:nvPr>
        </p:nvSpPr>
        <p:spPr>
          <a:xfrm>
            <a:off x="457200" y="857232"/>
            <a:ext cx="8472518" cy="5786478"/>
          </a:xfrm>
        </p:spPr>
        <p:txBody>
          <a:bodyPr>
            <a:normAutofit fontScale="92500" lnSpcReduction="10000"/>
          </a:bodyPr>
          <a:lstStyle/>
          <a:p>
            <a:pPr algn="just" fontAlgn="base"/>
            <a:r>
              <a:rPr lang="en-IN" sz="2600" dirty="0" smtClean="0">
                <a:latin typeface="Times New Roman" pitchFamily="18" charset="0"/>
                <a:cs typeface="Times New Roman" pitchFamily="18" charset="0"/>
              </a:rPr>
              <a:t>DMA controller has to share the bus with the processor to make the data transfer. The device that holds the bus at a given time is called bus master. When a transfer from I/O device to the memory or vice verse has to be made, the processor stops the execution of the current program, increments </a:t>
            </a:r>
            <a:r>
              <a:rPr lang="en-IN" sz="2600" dirty="0" smtClean="0">
                <a:latin typeface="Times New Roman" pitchFamily="18" charset="0"/>
                <a:cs typeface="Times New Roman" pitchFamily="18" charset="0"/>
                <a:hlinkClick r:id="rId2"/>
              </a:rPr>
              <a:t>the program</a:t>
            </a:r>
            <a:r>
              <a:rPr lang="en-IN" sz="2600" dirty="0" smtClean="0">
                <a:latin typeface="Times New Roman" pitchFamily="18" charset="0"/>
                <a:cs typeface="Times New Roman" pitchFamily="18" charset="0"/>
              </a:rPr>
              <a:t> counter, moves data over stack then sends a DMA select signal to DMA controller over the address bus.</a:t>
            </a:r>
          </a:p>
          <a:p>
            <a:pPr algn="just" fontAlgn="base"/>
            <a:r>
              <a:rPr lang="en-IN" sz="2600" dirty="0" smtClean="0">
                <a:latin typeface="Times New Roman" pitchFamily="18" charset="0"/>
                <a:cs typeface="Times New Roman" pitchFamily="18" charset="0"/>
              </a:rPr>
              <a:t>If the DMA controller is free, it requests the control of bus from the processor by raising the bus request signal. Processor grants the bus to the controller by raising the bus grant signal, now DMA controller is the bus master. The processor initiates the DMA controller by sending the memory addresses, number of blocks of data to be transferred and direction of data transfer. After assigning the data transfer task to the DMA controller, instead of waiting ideally till completion of data transfer, the processor resumes the execution of the program after retrieving instructions from the stack.</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nsfer-of-data-by-DMA-in-computer-by-DMA.jpg"/>
          <p:cNvPicPr>
            <a:picLocks noGrp="1" noChangeAspect="1"/>
          </p:cNvPicPr>
          <p:nvPr>
            <p:ph idx="1"/>
          </p:nvPr>
        </p:nvPicPr>
        <p:blipFill>
          <a:blip r:embed="rId2"/>
          <a:stretch>
            <a:fillRect/>
          </a:stretch>
        </p:blipFill>
        <p:spPr>
          <a:xfrm>
            <a:off x="285720" y="1285860"/>
            <a:ext cx="8429684" cy="4785756"/>
          </a:xfrm>
        </p:spPr>
      </p:pic>
      <p:sp>
        <p:nvSpPr>
          <p:cNvPr id="5" name="TextBox 4"/>
          <p:cNvSpPr txBox="1"/>
          <p:nvPr/>
        </p:nvSpPr>
        <p:spPr>
          <a:xfrm>
            <a:off x="571472" y="214290"/>
            <a:ext cx="8001056" cy="461665"/>
          </a:xfrm>
          <a:prstGeom prst="rect">
            <a:avLst/>
          </a:prstGeom>
          <a:noFill/>
        </p:spPr>
        <p:txBody>
          <a:bodyPr wrap="square" rtlCol="0">
            <a:spAutoFit/>
          </a:bodyPr>
          <a:lstStyle/>
          <a:p>
            <a:pPr algn="ctr"/>
            <a:r>
              <a:rPr lang="en-US" sz="2400" dirty="0" smtClean="0">
                <a:solidFill>
                  <a:schemeClr val="accent2">
                    <a:lumMod val="50000"/>
                  </a:schemeClr>
                </a:solidFill>
                <a:latin typeface="Times New Roman" pitchFamily="18" charset="0"/>
                <a:cs typeface="Times New Roman" pitchFamily="18" charset="0"/>
              </a:rPr>
              <a:t>Transfer of Data in Computer By DMA Controller</a:t>
            </a:r>
            <a:endParaRPr lang="en-IN" sz="2400"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92500" lnSpcReduction="10000"/>
          </a:bodyPr>
          <a:lstStyle/>
          <a:p>
            <a:pPr algn="just" fontAlgn="base"/>
            <a:r>
              <a:rPr lang="en-IN" sz="2600" dirty="0" smtClean="0">
                <a:latin typeface="Times New Roman" pitchFamily="18" charset="0"/>
                <a:cs typeface="Times New Roman" pitchFamily="18" charset="0"/>
              </a:rPr>
              <a:t>DMA controller now has the full control of buses and can interact directly with memory and I/O devices independent of CPU. It makes the data transfer according to the control instructions received by the processor. After completion of data transfer, it disables the bus request signal and CPU disables the bus grant signal thereby moving control of buses to the CPU.</a:t>
            </a:r>
          </a:p>
          <a:p>
            <a:pPr algn="just" fontAlgn="base"/>
            <a:r>
              <a:rPr lang="en-IN" sz="2600" dirty="0" smtClean="0">
                <a:latin typeface="Times New Roman" pitchFamily="18" charset="0"/>
                <a:cs typeface="Times New Roman" pitchFamily="18" charset="0"/>
              </a:rPr>
              <a:t>When an I/O device wants to initiate the transfer then it sends a DMA request signal to the DMA controller, for which the controller acknowledges if it is free. Then the controller requests the processor for the bus, raising the bus request signal. After receiving the bus grant signal it transfers the data from the device. For n </a:t>
            </a:r>
            <a:r>
              <a:rPr lang="en-IN" sz="2600" dirty="0" err="1" smtClean="0">
                <a:latin typeface="Times New Roman" pitchFamily="18" charset="0"/>
                <a:cs typeface="Times New Roman" pitchFamily="18" charset="0"/>
              </a:rPr>
              <a:t>channeled</a:t>
            </a:r>
            <a:r>
              <a:rPr lang="en-IN" sz="2600" dirty="0" smtClean="0">
                <a:latin typeface="Times New Roman" pitchFamily="18" charset="0"/>
                <a:cs typeface="Times New Roman" pitchFamily="18" charset="0"/>
              </a:rPr>
              <a:t> DMA controller n number of external devices can be connected.</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Mode of Transfer in DMA</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229600" cy="4983179"/>
          </a:xfrm>
        </p:spPr>
        <p:txBody>
          <a:bodyPr>
            <a:normAutofit lnSpcReduction="10000"/>
          </a:bodyPr>
          <a:lstStyle/>
          <a:p>
            <a:pPr algn="just" fontAlgn="base">
              <a:buNone/>
            </a:pPr>
            <a:r>
              <a:rPr lang="en-IN" sz="2000" dirty="0" smtClean="0"/>
              <a:t>	</a:t>
            </a:r>
            <a:r>
              <a:rPr lang="en-IN" sz="2400" dirty="0" smtClean="0">
                <a:latin typeface="Times New Roman" pitchFamily="18" charset="0"/>
                <a:cs typeface="Times New Roman" pitchFamily="18" charset="0"/>
              </a:rPr>
              <a:t>The DMA transfers the data in three modes which include the following.</a:t>
            </a:r>
          </a:p>
          <a:p>
            <a:pPr algn="just" fontAlgn="base">
              <a:buNone/>
            </a:pPr>
            <a:r>
              <a:rPr lang="en-IN" sz="2400" dirty="0" smtClean="0">
                <a:latin typeface="Times New Roman" pitchFamily="18" charset="0"/>
                <a:cs typeface="Times New Roman" pitchFamily="18" charset="0"/>
              </a:rPr>
              <a:t>	a) </a:t>
            </a:r>
            <a:r>
              <a:rPr lang="en-IN" sz="2400" b="1" dirty="0" smtClean="0">
                <a:latin typeface="Times New Roman" pitchFamily="18" charset="0"/>
                <a:cs typeface="Times New Roman" pitchFamily="18" charset="0"/>
              </a:rPr>
              <a:t>Burst Mode</a:t>
            </a:r>
            <a:r>
              <a:rPr lang="en-IN" sz="2400" dirty="0" smtClean="0">
                <a:latin typeface="Times New Roman" pitchFamily="18" charset="0"/>
                <a:cs typeface="Times New Roman" pitchFamily="18" charset="0"/>
              </a:rPr>
              <a:t>: In this mode DMA handover the buses to CPU only after completion of whole data transfer. Meanwhile, if the CPU requires the bus it has to stay ideal and wait for data transfer.</a:t>
            </a:r>
          </a:p>
          <a:p>
            <a:pPr algn="just" fontAlgn="base">
              <a:buNone/>
            </a:pPr>
            <a:r>
              <a:rPr lang="en-IN" sz="2400" dirty="0" smtClean="0">
                <a:latin typeface="Times New Roman" pitchFamily="18" charset="0"/>
                <a:cs typeface="Times New Roman" pitchFamily="18" charset="0"/>
              </a:rPr>
              <a:t>	b) </a:t>
            </a:r>
            <a:r>
              <a:rPr lang="en-IN" sz="2400" b="1" dirty="0" smtClean="0">
                <a:latin typeface="Times New Roman" pitchFamily="18" charset="0"/>
                <a:cs typeface="Times New Roman" pitchFamily="18" charset="0"/>
              </a:rPr>
              <a:t>Cycle Stealing Mode</a:t>
            </a:r>
            <a:r>
              <a:rPr lang="en-IN" sz="2400" dirty="0" smtClean="0">
                <a:latin typeface="Times New Roman" pitchFamily="18" charset="0"/>
                <a:cs typeface="Times New Roman" pitchFamily="18" charset="0"/>
              </a:rPr>
              <a:t>: In this mode, DMA gives control of buses to CPU after transfer of every byte. It continuously issues a request for bus control, makes the transfer of one byte and returns the bus. By this CPU doesn’t have to wait for a long time if it needs a bus for higher priority task.</a:t>
            </a:r>
          </a:p>
          <a:p>
            <a:pPr algn="just" fontAlgn="base">
              <a:buNone/>
            </a:pPr>
            <a:r>
              <a:rPr lang="en-IN" sz="2400" dirty="0" smtClean="0">
                <a:latin typeface="Times New Roman" pitchFamily="18" charset="0"/>
                <a:cs typeface="Times New Roman" pitchFamily="18" charset="0"/>
              </a:rPr>
              <a:t>	c) </a:t>
            </a:r>
            <a:r>
              <a:rPr lang="en-IN" sz="2400" b="1" dirty="0" smtClean="0">
                <a:latin typeface="Times New Roman" pitchFamily="18" charset="0"/>
                <a:cs typeface="Times New Roman" pitchFamily="18" charset="0"/>
              </a:rPr>
              <a:t>Transparent Mode:</a:t>
            </a:r>
            <a:r>
              <a:rPr lang="en-IN" sz="2400" dirty="0" smtClean="0">
                <a:latin typeface="Times New Roman" pitchFamily="18" charset="0"/>
                <a:cs typeface="Times New Roman" pitchFamily="18" charset="0"/>
              </a:rPr>
              <a:t> Here, DMA transfers data only when CPU is executing the instruction which does not require the use of buses.</a:t>
            </a:r>
          </a:p>
          <a:p>
            <a:endParaRPr lang="en-I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r>
              <a:rPr lang="en-US" sz="4400" i="1" dirty="0" smtClean="0">
                <a:solidFill>
                  <a:schemeClr val="accent2">
                    <a:lumMod val="50000"/>
                  </a:schemeClr>
                </a:solidFill>
                <a:latin typeface="Times New Roman" pitchFamily="18" charset="0"/>
                <a:cs typeface="Times New Roman" pitchFamily="18" charset="0"/>
              </a:rPr>
              <a:t>Thanks……..</a:t>
            </a:r>
            <a:endParaRPr lang="en-IN" sz="4400" i="1"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1285883"/>
          </a:xfrm>
        </p:spPr>
        <p:txBody>
          <a:bodyPr>
            <a:normAutofit fontScale="90000"/>
          </a:bodyPr>
          <a:lstStyle/>
          <a:p>
            <a:r>
              <a:rPr lang="en-IN" sz="4000" b="1" u="sng" dirty="0" smtClean="0">
                <a:solidFill>
                  <a:schemeClr val="accent2">
                    <a:lumMod val="50000"/>
                  </a:schemeClr>
                </a:solidFill>
                <a:latin typeface="Times New Roman" pitchFamily="18" charset="0"/>
                <a:cs typeface="Times New Roman" pitchFamily="18" charset="0"/>
              </a:rPr>
              <a:t>Addressing </a:t>
            </a:r>
            <a:r>
              <a:rPr lang="en-IN" sz="4000" b="1" u="sng" dirty="0">
                <a:solidFill>
                  <a:schemeClr val="accent2">
                    <a:lumMod val="50000"/>
                  </a:schemeClr>
                </a:solidFill>
                <a:latin typeface="Times New Roman" pitchFamily="18" charset="0"/>
                <a:cs typeface="Times New Roman" pitchFamily="18" charset="0"/>
              </a:rPr>
              <a:t>Modes</a:t>
            </a:r>
            <a:r>
              <a:rPr lang="en-IN" u="sng" dirty="0"/>
              <a:t/>
            </a:r>
            <a:br>
              <a:rPr lang="en-IN" u="sng" dirty="0"/>
            </a:br>
            <a:endParaRPr lang="en-IN" u="sng" dirty="0"/>
          </a:p>
        </p:txBody>
      </p:sp>
      <p:sp>
        <p:nvSpPr>
          <p:cNvPr id="3" name="Subtitle 2"/>
          <p:cNvSpPr>
            <a:spLocks noGrp="1"/>
          </p:cNvSpPr>
          <p:nvPr>
            <p:ph type="subTitle" idx="1"/>
          </p:nvPr>
        </p:nvSpPr>
        <p:spPr>
          <a:xfrm>
            <a:off x="428596" y="1428736"/>
            <a:ext cx="8143932" cy="4572032"/>
          </a:xfrm>
        </p:spPr>
        <p:txBody>
          <a:bodyPr>
            <a:normAutofit/>
          </a:bodyPr>
          <a:lstStyle/>
          <a:p>
            <a:pPr algn="just"/>
            <a:r>
              <a:rPr lang="en-IN" sz="2400" dirty="0">
                <a:solidFill>
                  <a:schemeClr val="tx1"/>
                </a:solidFill>
                <a:latin typeface="Times New Roman" pitchFamily="18" charset="0"/>
                <a:cs typeface="Times New Roman" pitchFamily="18" charset="0"/>
              </a:rPr>
              <a:t>The operation field of an instruction specifies the operation to be performed. This operation will be executed on some data which is stored in computer registers or the main memory. The way any operand is selected during the program execution is dependent on </a:t>
            </a:r>
            <a:r>
              <a:rPr lang="en-IN" sz="2400" dirty="0" smtClean="0">
                <a:solidFill>
                  <a:schemeClr val="tx1"/>
                </a:solidFill>
                <a:latin typeface="Times New Roman" pitchFamily="18" charset="0"/>
                <a:cs typeface="Times New Roman" pitchFamily="18" charset="0"/>
              </a:rPr>
              <a:t>the </a:t>
            </a:r>
            <a:r>
              <a:rPr lang="en-IN" sz="2400" dirty="0">
                <a:solidFill>
                  <a:schemeClr val="tx1"/>
                </a:solidFill>
                <a:latin typeface="Times New Roman" pitchFamily="18" charset="0"/>
                <a:cs typeface="Times New Roman" pitchFamily="18" charset="0"/>
              </a:rPr>
              <a:t>addressing mode of the </a:t>
            </a:r>
            <a:r>
              <a:rPr lang="en-IN" sz="2400" dirty="0" smtClean="0">
                <a:solidFill>
                  <a:schemeClr val="tx1"/>
                </a:solidFill>
                <a:latin typeface="Times New Roman" pitchFamily="18" charset="0"/>
                <a:cs typeface="Times New Roman" pitchFamily="18" charset="0"/>
              </a:rPr>
              <a:t>instruction.</a:t>
            </a:r>
          </a:p>
          <a:p>
            <a:pPr algn="just"/>
            <a:r>
              <a:rPr lang="en-US" sz="2400" b="1" u="sng" dirty="0" smtClean="0">
                <a:solidFill>
                  <a:schemeClr val="tx1"/>
                </a:solidFill>
                <a:latin typeface="Times New Roman" pitchFamily="18" charset="0"/>
                <a:cs typeface="Times New Roman" pitchFamily="18" charset="0"/>
              </a:rPr>
              <a:t>Purpose:</a:t>
            </a:r>
          </a:p>
          <a:p>
            <a:pPr algn="just"/>
            <a:r>
              <a:rPr lang="en-IN" sz="2400" dirty="0">
                <a:solidFill>
                  <a:schemeClr val="tx1"/>
                </a:solidFill>
                <a:latin typeface="Times New Roman" pitchFamily="18" charset="0"/>
                <a:cs typeface="Times New Roman" pitchFamily="18" charset="0"/>
              </a:rPr>
              <a:t>The purpose of using </a:t>
            </a:r>
            <a:r>
              <a:rPr lang="en-IN" sz="2400" dirty="0" smtClean="0">
                <a:solidFill>
                  <a:schemeClr val="tx1"/>
                </a:solidFill>
                <a:latin typeface="Times New Roman" pitchFamily="18" charset="0"/>
                <a:cs typeface="Times New Roman" pitchFamily="18" charset="0"/>
              </a:rPr>
              <a:t>addressing </a:t>
            </a:r>
            <a:r>
              <a:rPr lang="en-IN" sz="2400" dirty="0">
                <a:solidFill>
                  <a:schemeClr val="tx1"/>
                </a:solidFill>
                <a:latin typeface="Times New Roman" pitchFamily="18" charset="0"/>
                <a:cs typeface="Times New Roman" pitchFamily="18" charset="0"/>
              </a:rPr>
              <a:t>modes is as </a:t>
            </a:r>
            <a:r>
              <a:rPr lang="en-IN" sz="2400" dirty="0" smtClean="0">
                <a:solidFill>
                  <a:schemeClr val="tx1"/>
                </a:solidFill>
                <a:latin typeface="Times New Roman" pitchFamily="18" charset="0"/>
                <a:cs typeface="Times New Roman" pitchFamily="18" charset="0"/>
              </a:rPr>
              <a:t>follows:</a:t>
            </a:r>
          </a:p>
          <a:p>
            <a:pPr algn="just"/>
            <a:r>
              <a:rPr lang="en-IN" sz="2400" dirty="0" smtClean="0">
                <a:solidFill>
                  <a:schemeClr val="tx1"/>
                </a:solidFill>
                <a:latin typeface="Times New Roman" pitchFamily="18" charset="0"/>
                <a:cs typeface="Times New Roman" pitchFamily="18" charset="0"/>
              </a:rPr>
              <a:t>1.To </a:t>
            </a:r>
            <a:r>
              <a:rPr lang="en-IN" sz="2400" dirty="0">
                <a:solidFill>
                  <a:schemeClr val="tx1"/>
                </a:solidFill>
                <a:latin typeface="Times New Roman" pitchFamily="18" charset="0"/>
                <a:cs typeface="Times New Roman" pitchFamily="18" charset="0"/>
              </a:rPr>
              <a:t>give the programming versatility to the user.</a:t>
            </a:r>
          </a:p>
          <a:p>
            <a:r>
              <a:rPr lang="en-IN" sz="2400" dirty="0" smtClean="0">
                <a:solidFill>
                  <a:schemeClr val="tx1"/>
                </a:solidFill>
                <a:latin typeface="Times New Roman" pitchFamily="18" charset="0"/>
                <a:cs typeface="Times New Roman" pitchFamily="18" charset="0"/>
              </a:rPr>
              <a:t>2.To </a:t>
            </a:r>
            <a:r>
              <a:rPr lang="en-IN" sz="2400" dirty="0">
                <a:solidFill>
                  <a:schemeClr val="tx1"/>
                </a:solidFill>
                <a:latin typeface="Times New Roman" pitchFamily="18" charset="0"/>
                <a:cs typeface="Times New Roman" pitchFamily="18" charset="0"/>
              </a:rPr>
              <a:t>reduce the number of bits in addressing field of instruction</a:t>
            </a:r>
            <a:r>
              <a:rPr lang="en-IN" sz="2400" dirty="0"/>
              <a:t>.</a:t>
            </a:r>
          </a:p>
          <a:p>
            <a:pPr algn="just"/>
            <a:endParaRPr lang="en-IN" sz="2400" u="sng"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857256"/>
          </a:xfrm>
        </p:spPr>
        <p:txBody>
          <a:bodyPr>
            <a:normAutofit fontScale="90000"/>
          </a:bodyPr>
          <a:lstStyle/>
          <a:p>
            <a:r>
              <a:rPr lang="en-IN" sz="3600" dirty="0">
                <a:solidFill>
                  <a:schemeClr val="accent2">
                    <a:lumMod val="50000"/>
                  </a:schemeClr>
                </a:solidFill>
                <a:latin typeface="Times New Roman" pitchFamily="18" charset="0"/>
                <a:cs typeface="Times New Roman" pitchFamily="18" charset="0"/>
              </a:rPr>
              <a:t>Types of Addressing Modes</a:t>
            </a:r>
            <a:br>
              <a:rPr lang="en-IN" sz="3600" dirty="0">
                <a:solidFill>
                  <a:schemeClr val="accent2">
                    <a:lumMod val="50000"/>
                  </a:schemeClr>
                </a:solidFill>
                <a:latin typeface="Times New Roman" pitchFamily="18" charset="0"/>
                <a:cs typeface="Times New Roman" pitchFamily="18" charset="0"/>
              </a:rPr>
            </a:br>
            <a:endParaRPr lang="en-IN" sz="3600" dirty="0">
              <a:solidFill>
                <a:schemeClr val="accent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857224" y="1071546"/>
            <a:ext cx="7500990" cy="5429288"/>
          </a:xfrm>
        </p:spPr>
        <p:txBody>
          <a:bodyPr>
            <a:normAutofit fontScale="92500" lnSpcReduction="20000"/>
          </a:bodyPr>
          <a:lstStyle/>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Register </a:t>
            </a:r>
            <a:r>
              <a:rPr lang="en-IN" sz="2400" dirty="0" smtClean="0">
                <a:solidFill>
                  <a:schemeClr val="tx1"/>
                </a:solidFill>
                <a:latin typeface="Times New Roman" pitchFamily="18" charset="0"/>
                <a:cs typeface="Times New Roman" pitchFamily="18" charset="0"/>
              </a:rPr>
              <a:t>Mode</a:t>
            </a:r>
          </a:p>
          <a:p>
            <a:pPr algn="l">
              <a:lnSpc>
                <a:spcPct val="170000"/>
              </a:lnSpc>
              <a:buFont typeface="Wingdings" pitchFamily="2" charset="2"/>
              <a:buChar char="§"/>
            </a:pPr>
            <a:r>
              <a:rPr lang="en-US" sz="2400" dirty="0" smtClean="0">
                <a:solidFill>
                  <a:schemeClr val="tx1"/>
                </a:solidFill>
                <a:latin typeface="Times New Roman" pitchFamily="18" charset="0"/>
                <a:cs typeface="Times New Roman" pitchFamily="18" charset="0"/>
              </a:rPr>
              <a:t>Immediate Mode</a:t>
            </a:r>
            <a:endParaRPr lang="en-IN" sz="2400" dirty="0">
              <a:solidFill>
                <a:schemeClr val="tx1"/>
              </a:solidFill>
              <a:latin typeface="Times New Roman" pitchFamily="18" charset="0"/>
              <a:cs typeface="Times New Roman" pitchFamily="18" charset="0"/>
            </a:endParaRPr>
          </a:p>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Register Indirect </a:t>
            </a:r>
            <a:r>
              <a:rPr lang="en-IN" sz="2400" dirty="0" smtClean="0">
                <a:solidFill>
                  <a:schemeClr val="tx1"/>
                </a:solidFill>
                <a:latin typeface="Times New Roman" pitchFamily="18" charset="0"/>
                <a:cs typeface="Times New Roman" pitchFamily="18" charset="0"/>
              </a:rPr>
              <a:t>Mode</a:t>
            </a:r>
          </a:p>
          <a:p>
            <a:pPr algn="l">
              <a:lnSpc>
                <a:spcPct val="170000"/>
              </a:lnSpc>
              <a:buFont typeface="Wingdings" pitchFamily="2" charset="2"/>
              <a:buChar char="§"/>
            </a:pPr>
            <a:r>
              <a:rPr lang="en-IN" sz="2400" dirty="0" smtClean="0">
                <a:solidFill>
                  <a:schemeClr val="tx1"/>
                </a:solidFill>
                <a:latin typeface="Times New Roman" pitchFamily="18" charset="0"/>
                <a:cs typeface="Times New Roman" pitchFamily="18" charset="0"/>
              </a:rPr>
              <a:t>Auto </a:t>
            </a:r>
            <a:r>
              <a:rPr lang="en-IN" sz="2400" dirty="0">
                <a:solidFill>
                  <a:schemeClr val="tx1"/>
                </a:solidFill>
                <a:latin typeface="Times New Roman" pitchFamily="18" charset="0"/>
                <a:cs typeface="Times New Roman" pitchFamily="18" charset="0"/>
              </a:rPr>
              <a:t>Increment/Decrement </a:t>
            </a:r>
            <a:r>
              <a:rPr lang="en-IN" sz="2400" dirty="0" smtClean="0">
                <a:solidFill>
                  <a:schemeClr val="tx1"/>
                </a:solidFill>
                <a:latin typeface="Times New Roman" pitchFamily="18" charset="0"/>
                <a:cs typeface="Times New Roman" pitchFamily="18" charset="0"/>
              </a:rPr>
              <a:t>Mode</a:t>
            </a:r>
            <a:endParaRPr lang="en-IN" sz="2400" dirty="0">
              <a:solidFill>
                <a:schemeClr val="tx1"/>
              </a:solidFill>
              <a:latin typeface="Times New Roman" pitchFamily="18" charset="0"/>
              <a:cs typeface="Times New Roman" pitchFamily="18" charset="0"/>
            </a:endParaRPr>
          </a:p>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Direct Addressing </a:t>
            </a:r>
            <a:r>
              <a:rPr lang="en-IN" sz="2400" dirty="0" smtClean="0">
                <a:solidFill>
                  <a:schemeClr val="tx1"/>
                </a:solidFill>
                <a:latin typeface="Times New Roman" pitchFamily="18" charset="0"/>
                <a:cs typeface="Times New Roman" pitchFamily="18" charset="0"/>
              </a:rPr>
              <a:t>Mode</a:t>
            </a:r>
            <a:endParaRPr lang="en-IN" sz="2400" dirty="0">
              <a:solidFill>
                <a:schemeClr val="tx1"/>
              </a:solidFill>
              <a:latin typeface="Times New Roman" pitchFamily="18" charset="0"/>
              <a:cs typeface="Times New Roman" pitchFamily="18" charset="0"/>
            </a:endParaRPr>
          </a:p>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Indirect Addressing </a:t>
            </a:r>
            <a:r>
              <a:rPr lang="en-IN" sz="2400" dirty="0" smtClean="0">
                <a:solidFill>
                  <a:schemeClr val="tx1"/>
                </a:solidFill>
                <a:latin typeface="Times New Roman" pitchFamily="18" charset="0"/>
                <a:cs typeface="Times New Roman" pitchFamily="18" charset="0"/>
              </a:rPr>
              <a:t>Mode</a:t>
            </a:r>
            <a:endParaRPr lang="en-IN" sz="2400" dirty="0">
              <a:solidFill>
                <a:schemeClr val="tx1"/>
              </a:solidFill>
              <a:latin typeface="Times New Roman" pitchFamily="18" charset="0"/>
              <a:cs typeface="Times New Roman" pitchFamily="18" charset="0"/>
            </a:endParaRPr>
          </a:p>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Displacement Addressing </a:t>
            </a:r>
            <a:r>
              <a:rPr lang="en-IN" sz="2400" dirty="0" smtClean="0">
                <a:solidFill>
                  <a:schemeClr val="tx1"/>
                </a:solidFill>
                <a:latin typeface="Times New Roman" pitchFamily="18" charset="0"/>
                <a:cs typeface="Times New Roman" pitchFamily="18" charset="0"/>
              </a:rPr>
              <a:t>Mode</a:t>
            </a:r>
            <a:endParaRPr lang="en-IN" sz="2400" dirty="0">
              <a:solidFill>
                <a:schemeClr val="tx1"/>
              </a:solidFill>
              <a:latin typeface="Times New Roman" pitchFamily="18" charset="0"/>
              <a:cs typeface="Times New Roman" pitchFamily="18" charset="0"/>
            </a:endParaRPr>
          </a:p>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Relative Addressing </a:t>
            </a:r>
            <a:r>
              <a:rPr lang="en-IN" sz="2400" dirty="0" smtClean="0">
                <a:solidFill>
                  <a:schemeClr val="tx1"/>
                </a:solidFill>
                <a:latin typeface="Times New Roman" pitchFamily="18" charset="0"/>
                <a:cs typeface="Times New Roman" pitchFamily="18" charset="0"/>
              </a:rPr>
              <a:t>Mode</a:t>
            </a:r>
            <a:endParaRPr lang="en-IN" sz="2400" dirty="0">
              <a:solidFill>
                <a:schemeClr val="tx1"/>
              </a:solidFill>
              <a:latin typeface="Times New Roman" pitchFamily="18" charset="0"/>
              <a:cs typeface="Times New Roman" pitchFamily="18" charset="0"/>
            </a:endParaRPr>
          </a:p>
          <a:p>
            <a:pPr algn="l">
              <a:lnSpc>
                <a:spcPct val="170000"/>
              </a:lnSpc>
              <a:buFont typeface="Wingdings" pitchFamily="2" charset="2"/>
              <a:buChar char="§"/>
            </a:pPr>
            <a:r>
              <a:rPr lang="en-IN" sz="2400" dirty="0">
                <a:solidFill>
                  <a:schemeClr val="tx1"/>
                </a:solidFill>
                <a:latin typeface="Times New Roman" pitchFamily="18" charset="0"/>
                <a:cs typeface="Times New Roman" pitchFamily="18" charset="0"/>
              </a:rPr>
              <a:t>Base Register Addressing </a:t>
            </a:r>
            <a:r>
              <a:rPr lang="en-IN" sz="2400" dirty="0" smtClean="0">
                <a:solidFill>
                  <a:schemeClr val="tx1"/>
                </a:solidFill>
                <a:latin typeface="Times New Roman" pitchFamily="18" charset="0"/>
                <a:cs typeface="Times New Roman" pitchFamily="18" charset="0"/>
              </a:rPr>
              <a:t>Mode</a:t>
            </a:r>
            <a:endParaRPr lang="en-IN" sz="2400" dirty="0">
              <a:solidFill>
                <a:schemeClr val="tx1"/>
              </a:solidFill>
              <a:latin typeface="Times New Roman" pitchFamily="18" charset="0"/>
              <a:cs typeface="Times New Roman" pitchFamily="18" charset="0"/>
            </a:endParaRPr>
          </a:p>
          <a:p>
            <a:pPr algn="l"/>
            <a:endParaRPr lang="en-IN"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Illustrate By Diagram</a:t>
            </a:r>
            <a:endParaRPr lang="en-IN" sz="3600" dirty="0">
              <a:solidFill>
                <a:schemeClr val="accent2">
                  <a:lumMod val="50000"/>
                </a:schemeClr>
              </a:solidFill>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500034" y="1071546"/>
            <a:ext cx="8215369" cy="521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Types Explanation</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IN" sz="2400" b="1" dirty="0" smtClean="0">
                <a:latin typeface="Times New Roman" pitchFamily="18" charset="0"/>
                <a:cs typeface="Times New Roman" pitchFamily="18" charset="0"/>
              </a:rPr>
              <a:t>1.Immediate addressing mode</a:t>
            </a:r>
          </a:p>
          <a:p>
            <a:pPr algn="just">
              <a:buNone/>
            </a:pPr>
            <a:r>
              <a:rPr lang="en-IN" sz="2400" dirty="0" smtClean="0">
                <a:latin typeface="Times New Roman" pitchFamily="18" charset="0"/>
                <a:cs typeface="Times New Roman" pitchFamily="18" charset="0"/>
              </a:rPr>
              <a:t>	In this Immediate Addressing Mode, the data is provided in the instruction itself. The data is provided immediately after the </a:t>
            </a:r>
            <a:r>
              <a:rPr lang="en-IN" sz="2400" dirty="0" err="1" smtClean="0">
                <a:latin typeface="Times New Roman" pitchFamily="18" charset="0"/>
                <a:cs typeface="Times New Roman" pitchFamily="18" charset="0"/>
              </a:rPr>
              <a:t>opcode</a:t>
            </a:r>
            <a:r>
              <a:rPr lang="en-IN"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2.</a:t>
            </a:r>
            <a:r>
              <a:rPr lang="en-IN" sz="2400" b="1" dirty="0" smtClean="0">
                <a:latin typeface="Times New Roman" pitchFamily="18" charset="0"/>
                <a:cs typeface="Times New Roman" pitchFamily="18" charset="0"/>
              </a:rPr>
              <a:t> Register addressing mode</a:t>
            </a:r>
          </a:p>
          <a:p>
            <a:pPr algn="just">
              <a:buNone/>
            </a:pPr>
            <a:r>
              <a:rPr lang="en-IN" sz="2400" dirty="0" smtClean="0">
                <a:latin typeface="Times New Roman" pitchFamily="18" charset="0"/>
                <a:cs typeface="Times New Roman" pitchFamily="18" charset="0"/>
              </a:rPr>
              <a:t>	In the register addressing mode the source or destination data should be present in a register .</a:t>
            </a:r>
          </a:p>
          <a:p>
            <a:pPr algn="just">
              <a:buNone/>
            </a:pPr>
            <a:r>
              <a:rPr lang="en-IN" sz="2400" b="1" dirty="0" smtClean="0">
                <a:latin typeface="Times New Roman" pitchFamily="18" charset="0"/>
                <a:cs typeface="Times New Roman" pitchFamily="18" charset="0"/>
              </a:rPr>
              <a:t>3.Direct Addressing Mode</a:t>
            </a:r>
          </a:p>
          <a:p>
            <a:pPr algn="just">
              <a:buNone/>
            </a:pPr>
            <a:r>
              <a:rPr lang="en-IN" sz="2400" dirty="0" smtClean="0">
                <a:latin typeface="Times New Roman" pitchFamily="18" charset="0"/>
                <a:cs typeface="Times New Roman" pitchFamily="18" charset="0"/>
              </a:rPr>
              <a:t>	In the Direct Addressing Mode, the source or destination address is specified by using 8-bit data in the instruction. Only the internal data memory can be used in this mode.</a:t>
            </a:r>
          </a:p>
          <a:p>
            <a:pPr algn="just">
              <a:buNone/>
            </a:pPr>
            <a:endParaRPr lang="en-IN" sz="2400" dirty="0" smtClean="0">
              <a:latin typeface="Times New Roman" pitchFamily="18" charset="0"/>
              <a:cs typeface="Times New Roman" pitchFamily="18" charset="0"/>
            </a:endParaRPr>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72164"/>
          </a:xfrm>
        </p:spPr>
        <p:txBody>
          <a:bodyPr>
            <a:normAutofit/>
          </a:bodyPr>
          <a:lstStyle/>
          <a:p>
            <a:pPr algn="just">
              <a:buNone/>
            </a:pPr>
            <a:r>
              <a:rPr lang="en-US" sz="2600" dirty="0" smtClean="0">
                <a:latin typeface="Times New Roman" pitchFamily="18" charset="0"/>
                <a:cs typeface="Times New Roman" pitchFamily="18" charset="0"/>
              </a:rPr>
              <a:t>4.</a:t>
            </a:r>
            <a:r>
              <a:rPr lang="en-IN" sz="26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Register indirect addressing Mode</a:t>
            </a:r>
          </a:p>
          <a:p>
            <a:pPr algn="just">
              <a:buNone/>
            </a:pPr>
            <a:r>
              <a:rPr lang="en-IN" sz="2400" dirty="0" smtClean="0">
                <a:latin typeface="Times New Roman" pitchFamily="18" charset="0"/>
                <a:cs typeface="Times New Roman" pitchFamily="18" charset="0"/>
              </a:rPr>
              <a:t>	In this mode, the source or destination address is given in the register. By using register indirect addressing mode, the internal or external addresses can be accessed. </a:t>
            </a:r>
          </a:p>
          <a:p>
            <a:pPr algn="just">
              <a:buNone/>
            </a:pPr>
            <a:r>
              <a:rPr lang="en-IN" sz="2400" b="1" dirty="0" smtClean="0">
                <a:latin typeface="Times New Roman" pitchFamily="18" charset="0"/>
                <a:cs typeface="Times New Roman" pitchFamily="18" charset="0"/>
              </a:rPr>
              <a:t>5.Indexed addressing mode</a:t>
            </a:r>
          </a:p>
          <a:p>
            <a:pPr algn="just">
              <a:buNone/>
            </a:pPr>
            <a:r>
              <a:rPr lang="en-IN" sz="2400" dirty="0" smtClean="0">
                <a:latin typeface="Times New Roman" pitchFamily="18" charset="0"/>
                <a:cs typeface="Times New Roman" pitchFamily="18" charset="0"/>
              </a:rPr>
              <a:t>	In the indexed addressing mode, the source memory can only be accessed from program memory only. The destination operand is always the register .</a:t>
            </a:r>
          </a:p>
          <a:p>
            <a:pPr algn="just">
              <a:buNone/>
            </a:pPr>
            <a:r>
              <a:rPr lang="en-IN" sz="2400" b="1" dirty="0" smtClean="0">
                <a:latin typeface="Times New Roman" pitchFamily="18" charset="0"/>
                <a:cs typeface="Times New Roman" pitchFamily="18" charset="0"/>
              </a:rPr>
              <a:t>6.Implied Addressing Mode</a:t>
            </a:r>
          </a:p>
          <a:p>
            <a:pPr algn="just">
              <a:buNone/>
            </a:pPr>
            <a:r>
              <a:rPr lang="en-IN" sz="2400" dirty="0" smtClean="0">
                <a:latin typeface="Times New Roman" pitchFamily="18" charset="0"/>
                <a:cs typeface="Times New Roman" pitchFamily="18" charset="0"/>
              </a:rPr>
              <a:t>	In the implied addressing mode, there will be a single operand. These types of instruction can work on specific registers only. These types of instructions are also known as register specific instruction.</a:t>
            </a:r>
          </a:p>
          <a:p>
            <a:pPr algn="just">
              <a:buNone/>
            </a:pPr>
            <a:endParaRPr lang="en-IN" sz="2600" dirty="0" smtClean="0">
              <a:latin typeface="Times New Roman" pitchFamily="18" charset="0"/>
              <a:cs typeface="Times New Roman" pitchFamily="18" charset="0"/>
            </a:endParaRPr>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buNone/>
            </a:pPr>
            <a:r>
              <a:rPr lang="en-IN" sz="2400" b="1" dirty="0" smtClean="0">
                <a:latin typeface="Times New Roman" pitchFamily="18" charset="0"/>
                <a:cs typeface="Times New Roman" pitchFamily="18" charset="0"/>
              </a:rPr>
              <a:t>7.Indirect Addressing</a:t>
            </a:r>
            <a:endParaRPr lang="en-IN" sz="2400" dirty="0" smtClean="0">
              <a:latin typeface="Times New Roman" pitchFamily="18" charset="0"/>
              <a:cs typeface="Times New Roman" pitchFamily="18" charset="0"/>
            </a:endParaRPr>
          </a:p>
          <a:p>
            <a:pPr algn="just">
              <a:buNone/>
            </a:pPr>
            <a:r>
              <a:rPr lang="en-IN" sz="2400" b="1" dirty="0" smtClean="0">
                <a:latin typeface="Times New Roman" pitchFamily="18" charset="0"/>
                <a:cs typeface="Times New Roman" pitchFamily="18" charset="0"/>
              </a:rPr>
              <a:t>	Indirect addressing mode</a:t>
            </a:r>
            <a:r>
              <a:rPr lang="en-IN" sz="2400" dirty="0" smtClean="0">
                <a:latin typeface="Times New Roman" pitchFamily="18" charset="0"/>
                <a:cs typeface="Times New Roman" pitchFamily="18" charset="0"/>
              </a:rPr>
              <a:t> uses instructions that include the address of a value that points to the effective address of the operand. The instructions point to either a register or a memory location, and the location would contain the effective address of the operand in memory.</a:t>
            </a:r>
          </a:p>
          <a:p>
            <a:pPr algn="just">
              <a:buNone/>
            </a:pPr>
            <a:r>
              <a:rPr lang="en-IN" sz="2400" b="1" dirty="0" smtClean="0">
                <a:latin typeface="Times New Roman" pitchFamily="18" charset="0"/>
                <a:cs typeface="Times New Roman" pitchFamily="18" charset="0"/>
              </a:rPr>
              <a:t>8.Based indexed mode</a:t>
            </a:r>
            <a:r>
              <a:rPr lang="en-IN" sz="2400" dirty="0" smtClean="0">
                <a:latin typeface="Times New Roman" pitchFamily="18" charset="0"/>
                <a:cs typeface="Times New Roman" pitchFamily="18" charset="0"/>
              </a:rPr>
              <a:t> </a:t>
            </a:r>
          </a:p>
          <a:p>
            <a:pPr algn="just">
              <a:buNone/>
            </a:pPr>
            <a:r>
              <a:rPr lang="en-IN" sz="2400" dirty="0" smtClean="0">
                <a:latin typeface="Times New Roman" pitchFamily="18" charset="0"/>
                <a:cs typeface="Times New Roman" pitchFamily="18" charset="0"/>
              </a:rPr>
              <a:t>	In this the effective </a:t>
            </a:r>
            <a:r>
              <a:rPr lang="en-IN" sz="2400" b="1" dirty="0" smtClean="0">
                <a:latin typeface="Times New Roman" pitchFamily="18" charset="0"/>
                <a:cs typeface="Times New Roman" pitchFamily="18" charset="0"/>
              </a:rPr>
              <a:t>address</a:t>
            </a:r>
            <a:r>
              <a:rPr lang="en-IN" sz="2400" dirty="0" smtClean="0">
                <a:latin typeface="Times New Roman" pitchFamily="18" charset="0"/>
                <a:cs typeface="Times New Roman" pitchFamily="18" charset="0"/>
              </a:rPr>
              <a:t> is sum of </a:t>
            </a:r>
            <a:r>
              <a:rPr lang="en-IN" sz="2400" b="1" dirty="0" smtClean="0">
                <a:latin typeface="Times New Roman" pitchFamily="18" charset="0"/>
                <a:cs typeface="Times New Roman" pitchFamily="18" charset="0"/>
              </a:rPr>
              <a:t>base</a:t>
            </a:r>
            <a:r>
              <a:rPr lang="en-IN" sz="2400" dirty="0" smtClean="0">
                <a:latin typeface="Times New Roman" pitchFamily="18" charset="0"/>
                <a:cs typeface="Times New Roman" pitchFamily="18" charset="0"/>
              </a:rPr>
              <a:t> register and </a:t>
            </a:r>
            <a:r>
              <a:rPr lang="en-IN" sz="2400" b="1" dirty="0" smtClean="0">
                <a:latin typeface="Times New Roman" pitchFamily="18" charset="0"/>
                <a:cs typeface="Times New Roman" pitchFamily="18" charset="0"/>
              </a:rPr>
              <a:t>index</a:t>
            </a:r>
            <a:r>
              <a:rPr lang="en-IN" sz="2400" dirty="0" smtClean="0">
                <a:latin typeface="Times New Roman" pitchFamily="18" charset="0"/>
                <a:cs typeface="Times New Roman" pitchFamily="18" charset="0"/>
              </a:rPr>
              <a:t> register. The physical memory </a:t>
            </a:r>
            <a:r>
              <a:rPr lang="en-IN" sz="2400" b="1" dirty="0" smtClean="0">
                <a:latin typeface="Times New Roman" pitchFamily="18" charset="0"/>
                <a:cs typeface="Times New Roman" pitchFamily="18" charset="0"/>
              </a:rPr>
              <a:t>address</a:t>
            </a:r>
            <a:r>
              <a:rPr lang="en-IN" sz="2400" dirty="0" smtClean="0">
                <a:latin typeface="Times New Roman" pitchFamily="18" charset="0"/>
                <a:cs typeface="Times New Roman" pitchFamily="18" charset="0"/>
              </a:rPr>
              <a:t> is calculated according to the </a:t>
            </a:r>
            <a:r>
              <a:rPr lang="en-IN" sz="2400" b="1" dirty="0" smtClean="0">
                <a:latin typeface="Times New Roman" pitchFamily="18" charset="0"/>
                <a:cs typeface="Times New Roman" pitchFamily="18" charset="0"/>
              </a:rPr>
              <a:t>base</a:t>
            </a:r>
            <a:r>
              <a:rPr lang="en-IN" sz="2400" dirty="0" smtClean="0">
                <a:latin typeface="Times New Roman" pitchFamily="18" charset="0"/>
                <a:cs typeface="Times New Roman" pitchFamily="18" charset="0"/>
              </a:rPr>
              <a:t> register. </a:t>
            </a:r>
            <a:r>
              <a:rPr lang="en-IN" sz="2400" b="1" dirty="0" smtClean="0">
                <a:latin typeface="Times New Roman" pitchFamily="18" charset="0"/>
                <a:cs typeface="Times New Roman" pitchFamily="18" charset="0"/>
              </a:rPr>
              <a:t>Indexed mode</a:t>
            </a:r>
            <a:r>
              <a:rPr lang="en-IN" sz="2400" dirty="0" smtClean="0">
                <a:latin typeface="Times New Roman" pitchFamily="18" charset="0"/>
                <a:cs typeface="Times New Roman" pitchFamily="18" charset="0"/>
              </a:rPr>
              <a:t> – In this type of </a:t>
            </a:r>
            <a:r>
              <a:rPr lang="en-IN" sz="2400" b="1" dirty="0" smtClean="0">
                <a:latin typeface="Times New Roman" pitchFamily="18" charset="0"/>
                <a:cs typeface="Times New Roman" pitchFamily="18" charset="0"/>
              </a:rPr>
              <a:t>addressing mode</a:t>
            </a:r>
            <a:r>
              <a:rPr lang="en-IN" sz="2400" dirty="0" smtClean="0">
                <a:latin typeface="Times New Roman" pitchFamily="18" charset="0"/>
                <a:cs typeface="Times New Roman" pitchFamily="18" charset="0"/>
              </a:rPr>
              <a:t> the effective </a:t>
            </a:r>
            <a:r>
              <a:rPr lang="en-IN" sz="2400" b="1" dirty="0" smtClean="0">
                <a:latin typeface="Times New Roman" pitchFamily="18" charset="0"/>
                <a:cs typeface="Times New Roman" pitchFamily="18" charset="0"/>
              </a:rPr>
              <a:t>address</a:t>
            </a:r>
            <a:r>
              <a:rPr lang="en-IN" sz="2400" dirty="0" smtClean="0">
                <a:latin typeface="Times New Roman" pitchFamily="18" charset="0"/>
                <a:cs typeface="Times New Roman" pitchFamily="18" charset="0"/>
              </a:rPr>
              <a:t> is sum of </a:t>
            </a:r>
            <a:r>
              <a:rPr lang="en-IN" sz="2400" b="1" dirty="0" smtClean="0">
                <a:latin typeface="Times New Roman" pitchFamily="18" charset="0"/>
                <a:cs typeface="Times New Roman" pitchFamily="18" charset="0"/>
              </a:rPr>
              <a:t>index</a:t>
            </a:r>
            <a:r>
              <a:rPr lang="en-IN" sz="2400" dirty="0" smtClean="0">
                <a:latin typeface="Times New Roman" pitchFamily="18" charset="0"/>
                <a:cs typeface="Times New Roman" pitchFamily="18" charset="0"/>
              </a:rPr>
              <a:t> register and displacement.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Example of Addressing Modes</a:t>
            </a:r>
            <a:endParaRPr lang="en-IN" sz="3600" dirty="0">
              <a:solidFill>
                <a:schemeClr val="accent2">
                  <a:lumMod val="50000"/>
                </a:schemeClr>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457200" y="1737589"/>
            <a:ext cx="8229600" cy="42511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sz="3600" b="1" dirty="0" smtClean="0">
                <a:solidFill>
                  <a:schemeClr val="accent2">
                    <a:lumMod val="50000"/>
                  </a:schemeClr>
                </a:solidFill>
                <a:latin typeface="Times New Roman" pitchFamily="18" charset="0"/>
                <a:cs typeface="Times New Roman" pitchFamily="18" charset="0"/>
              </a:rPr>
              <a:t>Direct Memory Access (DMA) </a:t>
            </a:r>
            <a:r>
              <a:rPr lang="en-IN" sz="2000" b="1" dirty="0" smtClean="0"/>
              <a:t/>
            </a:r>
            <a:br>
              <a:rPr lang="en-IN" sz="2000" b="1" dirty="0" smtClean="0"/>
            </a:b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1142984"/>
            <a:ext cx="8643998" cy="5715016"/>
          </a:xfrm>
        </p:spPr>
        <p:txBody>
          <a:bodyPr>
            <a:noAutofit/>
          </a:bodyPr>
          <a:lstStyle/>
          <a:p>
            <a:pPr algn="just">
              <a:buNone/>
            </a:pPr>
            <a:r>
              <a:rPr lang="en-IN" sz="2400" dirty="0" smtClean="0">
                <a:latin typeface="Times New Roman" pitchFamily="18" charset="0"/>
                <a:cs typeface="Times New Roman" pitchFamily="18" charset="0"/>
              </a:rPr>
              <a:t>	For the execution of a computer program, it requires the synchronous working of more than one component of a computer. For example, </a:t>
            </a:r>
            <a:r>
              <a:rPr lang="en-IN" sz="2400" dirty="0" smtClean="0">
                <a:latin typeface="Times New Roman" pitchFamily="18" charset="0"/>
                <a:cs typeface="Times New Roman" pitchFamily="18" charset="0"/>
                <a:hlinkClick r:id="rId2"/>
              </a:rPr>
              <a:t>Processors</a:t>
            </a:r>
            <a:r>
              <a:rPr lang="en-IN" sz="2400" dirty="0" smtClean="0">
                <a:latin typeface="Times New Roman" pitchFamily="18" charset="0"/>
                <a:cs typeface="Times New Roman" pitchFamily="18" charset="0"/>
              </a:rPr>
              <a:t> – providing necessary control information, addresses…etc, buses – to transfer information and data to and from memory to I/O devices…etc. The interesting factor of the system would be the way it handles the transfer of information among processor, memory and I/O devices. Usually, processors control all the process of transferring data, right from initiating the transfer to the storage of data at the destination. This adds load on the processor and most of the time it stays in the ideal state, thus decreasing the efficiency of the system. To speed up the transfer of data between I/O devices and memory, DMA controller acts as station master. DMA controller transfers data with minimal intervention of the processor.</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397</Words>
  <Application>Microsoft Office PowerPoint</Application>
  <PresentationFormat>On-screen Show (4:3)</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Addressing Modes </vt:lpstr>
      <vt:lpstr>Types of Addressing Modes </vt:lpstr>
      <vt:lpstr>Illustrate By Diagram</vt:lpstr>
      <vt:lpstr>Types Explanation</vt:lpstr>
      <vt:lpstr>Slide 6</vt:lpstr>
      <vt:lpstr>Slide 7</vt:lpstr>
      <vt:lpstr>Example of Addressing Modes</vt:lpstr>
      <vt:lpstr>Direct Memory Access (DMA)  </vt:lpstr>
      <vt:lpstr>DMA Controller </vt:lpstr>
      <vt:lpstr>Slide 11</vt:lpstr>
      <vt:lpstr>Slide 12</vt:lpstr>
      <vt:lpstr>Working of DMA Controller </vt:lpstr>
      <vt:lpstr>Slide 14</vt:lpstr>
      <vt:lpstr>Slide 15</vt:lpstr>
      <vt:lpstr>Mode of Transfer in DMA</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Adressing Modes</dc:title>
  <dc:creator>alok</dc:creator>
  <cp:lastModifiedBy>alok</cp:lastModifiedBy>
  <cp:revision>37</cp:revision>
  <dcterms:created xsi:type="dcterms:W3CDTF">2020-03-31T08:29:22Z</dcterms:created>
  <dcterms:modified xsi:type="dcterms:W3CDTF">2020-03-31T12:25:52Z</dcterms:modified>
</cp:coreProperties>
</file>