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6098" y="778255"/>
            <a:ext cx="32569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806" y="1507693"/>
            <a:ext cx="10362387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646045" marR="5080" indent="-2633980">
              <a:lnSpc>
                <a:spcPts val="5190"/>
              </a:lnSpc>
              <a:spcBef>
                <a:spcPts val="750"/>
              </a:spcBef>
            </a:pPr>
            <a:r>
              <a:rPr spc="-35" dirty="0"/>
              <a:t>Patent, </a:t>
            </a:r>
            <a:r>
              <a:rPr spc="-55" dirty="0"/>
              <a:t>Trademark, </a:t>
            </a:r>
            <a:r>
              <a:rPr spc="-5" dirty="0"/>
              <a:t>Copyright  </a:t>
            </a:r>
            <a:r>
              <a:rPr spc="-25" dirty="0"/>
              <a:t>Protection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4267200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By:-</a:t>
            </a:r>
          </a:p>
          <a:p>
            <a:r>
              <a:rPr lang="en-US" sz="2800" dirty="0" err="1" smtClean="0"/>
              <a:t>Ashumani</a:t>
            </a:r>
            <a:r>
              <a:rPr lang="en-US" sz="2800" dirty="0" smtClean="0"/>
              <a:t> Bhatia</a:t>
            </a:r>
          </a:p>
          <a:p>
            <a:r>
              <a:rPr lang="en-US" sz="2800" dirty="0" err="1" smtClean="0"/>
              <a:t>Faculty,MBA</a:t>
            </a:r>
            <a:r>
              <a:rPr lang="en-US" sz="2800" dirty="0" smtClean="0"/>
              <a:t> </a:t>
            </a:r>
            <a:r>
              <a:rPr lang="en-US" sz="2800" dirty="0" err="1" smtClean="0"/>
              <a:t>Deptt</a:t>
            </a:r>
            <a:r>
              <a:rPr lang="en-US" sz="2800" dirty="0" smtClean="0"/>
              <a:t>.,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HIMT, Rohtak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564" y="632205"/>
            <a:ext cx="548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TRADEMARK Filing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463039"/>
            <a:ext cx="8322945" cy="40805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Choose mark that is not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generic,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descriptive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similar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Name and address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Drawing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mark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 already using mark –specimen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mark and dates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first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 anywhere 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 in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commerce</a:t>
            </a:r>
            <a:endParaRPr sz="2400">
              <a:latin typeface="Trebuchet MS"/>
              <a:cs typeface="Trebuchet MS"/>
            </a:endParaRPr>
          </a:p>
          <a:p>
            <a:pPr marL="355600" marR="39433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 not using mark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declaration that you intend to use  mark, and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upon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using mark, you must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file statement of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 that includes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specimen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dates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Government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filing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9439" y="919987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COPYRIGHT</a:t>
            </a:r>
            <a:r>
              <a:rPr spc="-114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739849"/>
            <a:ext cx="7571740" cy="506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577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Copyright protects “original works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authorship”  that are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fixed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tangible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form of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expression.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Copyrightable works include the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following: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1.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literary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(computer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programs)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2. musical works, including any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accompanying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words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dramatic works, including any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music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4.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pantomimes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choreographic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5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pictorial, graphic, and sculptural</a:t>
            </a:r>
            <a:r>
              <a:rPr sz="24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6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motion pictures and other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audiovisual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7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sound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recordings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architectural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589" y="919987"/>
            <a:ext cx="6069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COPYRIGHT </a:t>
            </a:r>
            <a:r>
              <a:rPr spc="-25" dirty="0"/>
              <a:t>REGISTRATION</a:t>
            </a:r>
            <a:r>
              <a:rPr spc="-9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739849"/>
            <a:ext cx="7609840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copyright is granted when work is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created.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Federal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registration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adds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benefits: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Notice to defeat innocent</a:t>
            </a:r>
            <a:r>
              <a:rPr sz="2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infringer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Statutory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damages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made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within 3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months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b="1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Pub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Right to sue in</a:t>
            </a:r>
            <a:r>
              <a:rPr sz="2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Court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Proof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200" b="1" spc="-15" dirty="0">
                <a:solidFill>
                  <a:srgbClr val="404040"/>
                </a:solidFill>
                <a:latin typeface="Trebuchet MS"/>
                <a:cs typeface="Trebuchet MS"/>
              </a:rPr>
              <a:t>registrant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is owner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copyright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40" dirty="0">
                <a:solidFill>
                  <a:srgbClr val="404040"/>
                </a:solidFill>
                <a:latin typeface="Trebuchet MS"/>
                <a:cs typeface="Trebuchet MS"/>
              </a:rPr>
              <a:t>Valid</a:t>
            </a:r>
            <a:r>
              <a:rPr sz="2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Copyright</a:t>
            </a:r>
            <a:endParaRPr sz="22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40"/>
              </a:spcBef>
            </a:pPr>
            <a:r>
              <a:rPr sz="800" spc="-5" dirty="0">
                <a:solidFill>
                  <a:srgbClr val="7E7E7E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476" y="632205"/>
            <a:ext cx="536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COPYRIGHT Filing</a:t>
            </a:r>
            <a:r>
              <a:rPr spc="-114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463039"/>
            <a:ext cx="7686040" cy="24892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Complete application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Deposit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your work in Copyright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Office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Government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filing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Copyright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protection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term 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life 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author plus 70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13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COPYRIGHT</a:t>
            </a:r>
            <a:r>
              <a:rPr spc="-114" dirty="0"/>
              <a:t> </a:t>
            </a:r>
            <a:r>
              <a:rPr spc="-10" dirty="0"/>
              <a:t>NOTICE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3713" y="1171879"/>
            <a:ext cx="7261225" cy="553339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Copyright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notice: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Informs Public that work is protected by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copyright</a:t>
            </a:r>
            <a:endParaRPr sz="2400">
              <a:latin typeface="Trebuchet MS"/>
              <a:cs typeface="Trebuchet MS"/>
            </a:endParaRPr>
          </a:p>
          <a:p>
            <a:pPr marL="355600" marR="14414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Identifies copyright 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owner,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shows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year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 first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publication.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Protects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against innocent infringement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defense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800">
              <a:latin typeface="Trebuchet MS"/>
              <a:cs typeface="Trebuchet MS"/>
            </a:endParaRPr>
          </a:p>
          <a:p>
            <a:pPr marL="347980" algn="ctr">
              <a:lnSpc>
                <a:spcPct val="100000"/>
              </a:lnSpc>
              <a:spcBef>
                <a:spcPts val="163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FORM 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NOTICE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The symbol © (the letter C in a circle),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word“Copyright” or</a:t>
            </a:r>
            <a:r>
              <a:rPr sz="2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45" dirty="0">
                <a:solidFill>
                  <a:srgbClr val="404040"/>
                </a:solidFill>
                <a:latin typeface="Trebuchet MS"/>
                <a:cs typeface="Trebuchet MS"/>
              </a:rPr>
              <a:t>“Copr.”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buAutoNum type="alphaUcPeriod" startAt="2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First Publication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60" dirty="0">
                <a:solidFill>
                  <a:srgbClr val="404040"/>
                </a:solidFill>
                <a:latin typeface="Trebuchet MS"/>
                <a:cs typeface="Trebuchet MS"/>
              </a:rPr>
              <a:t>Year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545"/>
              <a:buAutoNum type="alphaUcPeriod" startAt="2"/>
              <a:tabLst>
                <a:tab pos="926465" algn="l"/>
                <a:tab pos="927100" algn="l"/>
              </a:tabLst>
            </a:pP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Owner</a:t>
            </a:r>
            <a:r>
              <a:rPr sz="2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tabLst>
                <a:tab pos="926465" algn="l"/>
                <a:tab pos="927100" algn="l"/>
              </a:tabLst>
            </a:pP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6945" y="632205"/>
            <a:ext cx="549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 Agreements and</a:t>
            </a:r>
            <a:r>
              <a:rPr spc="-240" dirty="0"/>
              <a:t> </a:t>
            </a:r>
            <a:r>
              <a:rPr spc="-5" dirty="0"/>
              <a:t>Miscellaneous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058162"/>
            <a:ext cx="3940810" cy="1504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Indemnification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clauses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Nondisclosure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agreements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Trade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secrets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41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0146" y="919987"/>
            <a:ext cx="2488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PATENT</a:t>
            </a:r>
            <a:r>
              <a:rPr spc="-145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739849"/>
            <a:ext cx="7501255" cy="401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27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patent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grants the right to 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exclude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others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making,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using,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offering for sale, or selling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20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years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filing</a:t>
            </a: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Types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Patents</a:t>
            </a:r>
            <a:endParaRPr sz="2400">
              <a:latin typeface="Trebuchet MS"/>
              <a:cs typeface="Trebuchet MS"/>
            </a:endParaRPr>
          </a:p>
          <a:p>
            <a:pPr marL="927100" marR="907415" lvl="1" indent="-457200">
              <a:lnSpc>
                <a:spcPct val="100000"/>
              </a:lnSpc>
              <a:spcBef>
                <a:spcPts val="102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Utility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patents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process, machine, article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  manufacture, or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composition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matter</a:t>
            </a:r>
            <a:endParaRPr sz="2200">
              <a:latin typeface="Trebuchet MS"/>
              <a:cs typeface="Trebuchet MS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Design patents - 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ornamental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design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an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article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  manufacture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(15 years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from grant);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  <a:p>
            <a:pPr marL="927100" marR="851535" lvl="1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Plant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patents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asexually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reproduction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of any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distinct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new variety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plant.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1689" y="6349695"/>
            <a:ext cx="793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1205" y="632205"/>
            <a:ext cx="436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Patentable </a:t>
            </a:r>
            <a:r>
              <a:rPr spc="-10" dirty="0"/>
              <a:t>Subject</a:t>
            </a:r>
            <a:r>
              <a:rPr spc="25" dirty="0"/>
              <a:t> </a:t>
            </a:r>
            <a:r>
              <a:rPr spc="-10" dirty="0"/>
              <a:t>Matter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9721" y="1375917"/>
            <a:ext cx="8334375" cy="45224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Novel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Non obviousness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(not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just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combination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elements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A+B=AB,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but something new is created 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Red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Blue=Purple)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Non obviousness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evidence</a:t>
            </a:r>
            <a:endParaRPr sz="24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20"/>
              </a:spcBef>
              <a:buClr>
                <a:srgbClr val="90C225"/>
              </a:buClr>
              <a:buSzPct val="7894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Commercial</a:t>
            </a:r>
            <a:r>
              <a:rPr sz="1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success</a:t>
            </a:r>
            <a:endParaRPr sz="19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94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Long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felt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endParaRPr sz="19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94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Failure of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others</a:t>
            </a:r>
            <a:endParaRPr sz="19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94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Copying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19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before public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disclosure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 Abstract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idea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517" y="632205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INVENTION</a:t>
            </a:r>
            <a:r>
              <a:rPr spc="-40" dirty="0"/>
              <a:t> </a:t>
            </a:r>
            <a:r>
              <a:rPr spc="-5" dirty="0"/>
              <a:t>DISCLOSURE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527200"/>
            <a:ext cx="9314815" cy="43135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Title,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date,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purpose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Detailed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description of the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 (drawings,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formulas, flow</a:t>
            </a:r>
            <a:r>
              <a:rPr sz="2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charts)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 of the</a:t>
            </a: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Possible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alternative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embodiment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Invention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has been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funded by an </a:t>
            </a:r>
            <a:r>
              <a:rPr sz="2200" spc="-45" dirty="0">
                <a:solidFill>
                  <a:srgbClr val="404040"/>
                </a:solidFill>
                <a:latin typeface="Trebuchet MS"/>
                <a:cs typeface="Trebuchet MS"/>
              </a:rPr>
              <a:t>entity,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other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than </a:t>
            </a:r>
            <a:r>
              <a:rPr sz="2200" spc="-25" dirty="0">
                <a:solidFill>
                  <a:srgbClr val="404040"/>
                </a:solidFill>
                <a:latin typeface="Trebuchet MS"/>
                <a:cs typeface="Trebuchet MS"/>
              </a:rPr>
              <a:t>inventor’s</a:t>
            </a:r>
            <a:r>
              <a:rPr sz="22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employer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Date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or future date of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public disclosure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Identify technology related to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404040"/>
                </a:solidFill>
                <a:latin typeface="Trebuchet MS"/>
                <a:cs typeface="Trebuchet MS"/>
              </a:rPr>
              <a:t>Potential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licensees competitors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who may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be interest in</a:t>
            </a:r>
            <a:r>
              <a:rPr sz="2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Inventorship – must have contributed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at least one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claim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  <a:tab pos="1338580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Signed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witnessed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5861" y="632205"/>
            <a:ext cx="454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Patent </a:t>
            </a:r>
            <a:r>
              <a:rPr dirty="0"/>
              <a:t>Filing</a:t>
            </a:r>
            <a:r>
              <a:rPr spc="-6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463039"/>
            <a:ext cx="8329295" cy="33489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Review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patent application including</a:t>
            </a:r>
            <a:r>
              <a:rPr sz="24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claims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is technically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correct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Make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sure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you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at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least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claim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Notify attorney if another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inventor contributed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at least  one claim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Review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2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declaration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Review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sign</a:t>
            </a:r>
            <a:r>
              <a:rPr sz="2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assignment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650" y="243281"/>
            <a:ext cx="336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Patent </a:t>
            </a:r>
            <a:r>
              <a:rPr spc="-5" dirty="0"/>
              <a:t>Infringement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285" y="815755"/>
            <a:ext cx="9971405" cy="548830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Unauthorized making, using,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offering for sale, or selling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any patented</a:t>
            </a:r>
            <a:r>
              <a:rPr sz="20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0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Example -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Patented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artificial joint has titanium and titanium carbide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combination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 its</a:t>
            </a:r>
            <a:r>
              <a:rPr sz="16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ceramic.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Supplier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copies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makes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sells it to Hospital, who puts it into patient –all</a:t>
            </a:r>
            <a:r>
              <a:rPr sz="1600" spc="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Infringers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Remedies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Infringement</a:t>
            </a:r>
            <a:endParaRPr sz="20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Injunction to prevent the continuation of the</a:t>
            </a:r>
            <a:r>
              <a:rPr sz="16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infringement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Lost profits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Patentee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would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made but 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infringement</a:t>
            </a:r>
            <a:endParaRPr sz="1600">
              <a:latin typeface="Trebuchet MS"/>
              <a:cs typeface="Trebuchet MS"/>
            </a:endParaRPr>
          </a:p>
          <a:p>
            <a:pPr marL="228600" marR="67310" lvl="2" indent="-228600" algn="r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Patentee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must show demand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product along with manufacturing and marketing capability to meet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endParaRPr sz="1400">
              <a:latin typeface="Trebuchet MS"/>
              <a:cs typeface="Trebuchet MS"/>
            </a:endParaRPr>
          </a:p>
          <a:p>
            <a:pPr marL="286385" marR="122555" lvl="1" indent="-286385" algn="r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286385" algn="l"/>
                <a:tab pos="756920" algn="l"/>
              </a:tabLst>
            </a:pP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Reasonable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royalty rate – used when patent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 made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 sold (e.g. 25% of pretax</a:t>
            </a:r>
            <a:r>
              <a:rPr sz="16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profits)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Damages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awarded up to triple the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amount for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intentional</a:t>
            </a:r>
            <a:r>
              <a:rPr sz="16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infringement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Attorney fees and other lawsuit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costs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Average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$1.6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million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 the end of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discovery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$2.8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million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 final</a:t>
            </a:r>
            <a:r>
              <a:rPr sz="16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disposition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  <a:tab pos="362712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Apple 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v.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Samsung –</a:t>
            </a:r>
            <a:r>
              <a:rPr sz="2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1 billion	damage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award</a:t>
            </a:r>
            <a:endParaRPr sz="2000">
              <a:latin typeface="Trebuchet MS"/>
              <a:cs typeface="Trebuchet MS"/>
            </a:endParaRPr>
          </a:p>
          <a:p>
            <a:pPr marL="354965" marR="29908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Damages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begin when infringer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receives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actual notice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(Patent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marking 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product,  infringement 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letter,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 filing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infringement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lawsuit)</a:t>
            </a:r>
            <a:endParaRPr sz="2000">
              <a:latin typeface="Trebuchet MS"/>
              <a:cs typeface="Trebuchet MS"/>
            </a:endParaRPr>
          </a:p>
          <a:p>
            <a:pPr marR="1108710" algn="r">
              <a:lnSpc>
                <a:spcPct val="100000"/>
              </a:lnSpc>
              <a:spcBef>
                <a:spcPts val="615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6485" y="632205"/>
            <a:ext cx="36976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Avoiding</a:t>
            </a:r>
            <a:r>
              <a:rPr spc="-75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375917"/>
            <a:ext cx="8089900" cy="48120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Clear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Product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Patents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File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patent to protect your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invention</a:t>
            </a:r>
            <a:endParaRPr sz="2400">
              <a:latin typeface="Trebuchet MS"/>
              <a:cs typeface="Trebuchet MS"/>
            </a:endParaRPr>
          </a:p>
          <a:p>
            <a:pPr marL="355600" marR="102108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Invalidate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Patent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(found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similar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earlier patent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publication)</a:t>
            </a:r>
            <a:endParaRPr sz="2400">
              <a:latin typeface="Trebuchet MS"/>
              <a:cs typeface="Trebuchet MS"/>
            </a:endParaRPr>
          </a:p>
          <a:p>
            <a:pPr marL="355600" marR="113664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Design around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Patent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(e.g. artificial joint patent claims  that ceramic material includes alumina.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design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around solution is to use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silica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place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alumina)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Buy patented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product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Submit Inequitable conduct to invalidate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Patent–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(wrong  inventorship,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failed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disclose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relevant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prior patent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publication)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0853" y="6140907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527" y="919987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TRADEMARK</a:t>
            </a:r>
            <a:r>
              <a:rPr spc="-70" dirty="0"/>
              <a:t> </a:t>
            </a:r>
            <a:r>
              <a:rPr spc="-5" dirty="0"/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739849"/>
            <a:ext cx="7552055" cy="407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trademark 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word, slogan, symbol, design,  sound, touch,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smell or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combination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these  elements, which identifies and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distinguishes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 goods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services 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one party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others. Can  exclude others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using your trademark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 similar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goods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services. 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Trademark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examples: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15" dirty="0">
                <a:solidFill>
                  <a:srgbClr val="404040"/>
                </a:solidFill>
                <a:latin typeface="Trebuchet MS"/>
                <a:cs typeface="Trebuchet MS"/>
              </a:rPr>
              <a:t>Word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mark:</a:t>
            </a:r>
            <a:r>
              <a:rPr sz="2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IBM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Slogan: Don’t Leave Home Without</a:t>
            </a:r>
            <a:r>
              <a:rPr sz="2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Design: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Shape (3D mark):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Coke</a:t>
            </a:r>
            <a:r>
              <a:rPr sz="22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bottle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1689" y="6410655"/>
            <a:ext cx="793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1171" y="5015484"/>
            <a:ext cx="362712" cy="36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6578" y="5196840"/>
            <a:ext cx="402450" cy="794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154" y="919987"/>
            <a:ext cx="6184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TRADEMARK </a:t>
            </a:r>
            <a:r>
              <a:rPr spc="-25" dirty="0"/>
              <a:t>REGISTRATION</a:t>
            </a:r>
            <a:r>
              <a:rPr spc="-3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716" y="1739849"/>
            <a:ext cx="7494270" cy="380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Trademark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rights granted when you use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mark.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Federal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registration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adds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benefits:</a:t>
            </a:r>
            <a:endParaRPr sz="24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Nationwide use as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filing</a:t>
            </a:r>
            <a:r>
              <a:rPr sz="2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endParaRPr sz="2200">
              <a:latin typeface="Trebuchet MS"/>
              <a:cs typeface="Trebuchet MS"/>
            </a:endParaRPr>
          </a:p>
          <a:p>
            <a:pPr marL="927100" marR="387350" lvl="1" indent="-4572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Incontestable after five years - no likelihood of  confusion or descriptiveness</a:t>
            </a:r>
            <a:r>
              <a:rPr sz="22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challenges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Proof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200" b="1" spc="-15" dirty="0">
                <a:solidFill>
                  <a:srgbClr val="404040"/>
                </a:solidFill>
                <a:latin typeface="Trebuchet MS"/>
                <a:cs typeface="Trebuchet MS"/>
              </a:rPr>
              <a:t>registrant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is owner 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mark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545"/>
              <a:buAutoNum type="alphaUcPeriod"/>
              <a:tabLst>
                <a:tab pos="926465" algn="l"/>
                <a:tab pos="927100" algn="l"/>
              </a:tabLst>
            </a:pP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Constructive notice and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right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to sue in </a:t>
            </a:r>
            <a:r>
              <a:rPr sz="2200" b="1" spc="-30" dirty="0">
                <a:solidFill>
                  <a:srgbClr val="404040"/>
                </a:solidFill>
                <a:latin typeface="Trebuchet MS"/>
                <a:cs typeface="Trebuchet MS"/>
              </a:rPr>
              <a:t>Fed.</a:t>
            </a:r>
            <a:r>
              <a:rPr sz="22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Court</a:t>
            </a:r>
            <a:endParaRPr sz="2200">
              <a:latin typeface="Trebuchet MS"/>
              <a:cs typeface="Trebuchet MS"/>
            </a:endParaRPr>
          </a:p>
          <a:p>
            <a:pPr marL="927100" lvl="1" indent="-4572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AutoNum type="alphaUcPeriod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Bar 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registration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another confusingly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similar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mark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1689" y="5648655"/>
            <a:ext cx="793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E7E7E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929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PATENT BASICS</vt:lpstr>
      <vt:lpstr>Patentable Subject Matter</vt:lpstr>
      <vt:lpstr>INVENTION DISCLOSURE</vt:lpstr>
      <vt:lpstr>Patent Filing Requirements</vt:lpstr>
      <vt:lpstr>Patent Infringement</vt:lpstr>
      <vt:lpstr>Avoiding Infringement</vt:lpstr>
      <vt:lpstr>TRADEMARK BASICS</vt:lpstr>
      <vt:lpstr>TRADEMARK REGISTRATION BENEFITS</vt:lpstr>
      <vt:lpstr>TRADEMARK Filing Requirements</vt:lpstr>
      <vt:lpstr>COPYRIGHT BASICS</vt:lpstr>
      <vt:lpstr>COPYRIGHT REGISTRATION BENEFITS</vt:lpstr>
      <vt:lpstr>COPYRIGHT Filing Requirements</vt:lpstr>
      <vt:lpstr>COPYRIGHT NOTICE</vt:lpstr>
      <vt:lpstr>IP Agreements and Miscellaneous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2</cp:revision>
  <dcterms:created xsi:type="dcterms:W3CDTF">2020-04-01T05:41:21Z</dcterms:created>
  <dcterms:modified xsi:type="dcterms:W3CDTF">2020-04-01T06:15:39Z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2020-04-01T00:00:00Z</vt:filetime>
  </property>
</Properties>
</file>