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sz="4000" b="1" dirty="0" smtClean="0"/>
              <a:t>Structured Systems Analysis and Design</a:t>
            </a:r>
            <a:r>
              <a:rPr lang="en-US" b="1" dirty="0" smtClean="0"/>
              <a:t/>
            </a:r>
            <a:br>
              <a:rPr lang="en-US" b="1" dirty="0" smtClean="0"/>
            </a:br>
            <a:r>
              <a:rPr lang="en-US" b="1" dirty="0" smtClean="0"/>
              <a:t>BCA-II </a:t>
            </a:r>
            <a:r>
              <a:rPr lang="en-US" b="1" dirty="0" err="1" smtClean="0"/>
              <a:t>Sem</a:t>
            </a:r>
            <a:endParaRPr lang="en-US" dirty="0"/>
          </a:p>
        </p:txBody>
      </p:sp>
      <p:sp>
        <p:nvSpPr>
          <p:cNvPr id="3" name="Content Placeholder 2"/>
          <p:cNvSpPr>
            <a:spLocks noGrp="1"/>
          </p:cNvSpPr>
          <p:nvPr>
            <p:ph idx="1"/>
          </p:nvPr>
        </p:nvSpPr>
        <p:spPr/>
        <p:txBody>
          <a:bodyPr>
            <a:normAutofit/>
          </a:bodyPr>
          <a:lstStyle/>
          <a:p>
            <a:pPr algn="ctr">
              <a:buNone/>
            </a:pPr>
            <a:endParaRPr lang="en-US" b="1" dirty="0" smtClean="0"/>
          </a:p>
          <a:p>
            <a:pPr algn="ctr">
              <a:buNone/>
            </a:pPr>
            <a:r>
              <a:rPr lang="en-US" sz="2400" b="1" dirty="0" smtClean="0"/>
              <a:t>By :-</a:t>
            </a:r>
            <a:br>
              <a:rPr lang="en-US" sz="2400" b="1" dirty="0" smtClean="0"/>
            </a:br>
            <a:r>
              <a:rPr lang="en-US" sz="2400" b="1" dirty="0" smtClean="0"/>
              <a:t>Dr. Pooja Nagpal</a:t>
            </a:r>
            <a:br>
              <a:rPr lang="en-US" sz="2400" b="1" dirty="0" smtClean="0"/>
            </a:br>
            <a:r>
              <a:rPr lang="en-US" sz="2400" b="1" dirty="0" err="1" smtClean="0"/>
              <a:t>Asst.Prof</a:t>
            </a:r>
            <a:r>
              <a:rPr lang="en-US" sz="2400" b="1" dirty="0" smtClean="0"/>
              <a:t>.(HIMT)Rohtak</a:t>
            </a:r>
            <a:endParaRPr lang="en-US" sz="2400" b="1" dirty="0" smtClean="0"/>
          </a:p>
          <a:p>
            <a:pPr algn="ctr">
              <a:buNone/>
            </a:pPr>
            <a:r>
              <a:rPr lang="en-US" dirty="0" smtClean="0"/>
              <a:t> </a:t>
            </a:r>
            <a:r>
              <a:rPr lang="en-US" b="1" u="sng" dirty="0" smtClean="0"/>
              <a:t>Topic covered</a:t>
            </a:r>
          </a:p>
          <a:p>
            <a:pPr algn="just">
              <a:buNone/>
            </a:pPr>
            <a:r>
              <a:rPr lang="en-US" sz="2000" dirty="0" smtClean="0"/>
              <a:t>	System testing: Introduction, Objectives of testing, Test plan, testing techniques/Types of system tests, Quality assurance goals in system  life cycle, System implementation, Process of implementation, System evaluation, System maintenance and its types, System documentation, Forms of documentation.</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b="1" dirty="0" smtClean="0"/>
              <a:t>Quality assurance goals in system life cycle</a:t>
            </a:r>
            <a:endParaRPr lang="en-US" sz="3600" b="1" dirty="0"/>
          </a:p>
        </p:txBody>
      </p:sp>
      <p:sp>
        <p:nvSpPr>
          <p:cNvPr id="3" name="Content Placeholder 2"/>
          <p:cNvSpPr>
            <a:spLocks noGrp="1"/>
          </p:cNvSpPr>
          <p:nvPr>
            <p:ph idx="1"/>
          </p:nvPr>
        </p:nvSpPr>
        <p:spPr>
          <a:xfrm>
            <a:off x="457200" y="990600"/>
            <a:ext cx="8229600" cy="5638800"/>
          </a:xfrm>
        </p:spPr>
        <p:txBody>
          <a:bodyPr>
            <a:noAutofit/>
          </a:bodyPr>
          <a:lstStyle/>
          <a:p>
            <a:pPr>
              <a:buNone/>
            </a:pPr>
            <a:r>
              <a:rPr lang="en-US" sz="1600" dirty="0" smtClean="0"/>
              <a:t>It is the review of system or software products and its documentation for assurance that system meets the requirements and specifications.</a:t>
            </a:r>
          </a:p>
          <a:p>
            <a:r>
              <a:rPr lang="en-US" sz="1600" dirty="0" smtClean="0"/>
              <a:t>Purpose of QA is to provide confidence to the customers by constant delivery of product according to specification.</a:t>
            </a:r>
          </a:p>
          <a:p>
            <a:r>
              <a:rPr lang="en-US" sz="1600" dirty="0" smtClean="0"/>
              <a:t>Software quality Assurance (SQA) is a techniques that includes procedures and tools applied by the software professionals to ensure that software meet the specified standard for its intended use and performance.</a:t>
            </a:r>
          </a:p>
          <a:p>
            <a:r>
              <a:rPr lang="en-US" sz="1600" dirty="0" smtClean="0"/>
              <a:t>The main aim of SQA is to provide proper and accurate visibility of software project and its developed product to the administration.</a:t>
            </a:r>
          </a:p>
          <a:p>
            <a:r>
              <a:rPr lang="en-US" sz="1600" dirty="0" smtClean="0"/>
              <a:t>It reviews and audits the software product and its activities throughout the life cycle of system development.</a:t>
            </a:r>
          </a:p>
          <a:p>
            <a:pPr>
              <a:buNone/>
            </a:pPr>
            <a:r>
              <a:rPr lang="en-US" sz="1800" b="1" dirty="0" smtClean="0"/>
              <a:t>Objectives of Quality Assurance</a:t>
            </a:r>
          </a:p>
          <a:p>
            <a:r>
              <a:rPr lang="en-US" sz="1600" dirty="0" smtClean="0"/>
              <a:t>The objectives of conducting quality assurance are as follows −</a:t>
            </a:r>
          </a:p>
          <a:p>
            <a:r>
              <a:rPr lang="en-US" sz="1600" dirty="0" smtClean="0"/>
              <a:t>To monitor the software development process and the final software developed.</a:t>
            </a:r>
          </a:p>
          <a:p>
            <a:r>
              <a:rPr lang="en-US" sz="1600" dirty="0" smtClean="0"/>
              <a:t>To ensure whether the software project is implementing the standards and procedures set by the management.</a:t>
            </a:r>
          </a:p>
          <a:p>
            <a:r>
              <a:rPr lang="en-US" sz="1600" dirty="0" smtClean="0"/>
              <a:t>To notify groups and individuals about the SQA activities and results of these activities.</a:t>
            </a:r>
          </a:p>
          <a:p>
            <a:r>
              <a:rPr lang="en-US" sz="1600" dirty="0" smtClean="0"/>
              <a:t>To ensure that the issues, which are not solved within the software are addressed by the upper management.</a:t>
            </a:r>
          </a:p>
          <a:p>
            <a:r>
              <a:rPr lang="en-US" sz="1600" dirty="0" smtClean="0"/>
              <a:t>To identify deficiencies in the product, process, or the standards, and fix them.</a:t>
            </a:r>
          </a:p>
          <a:p>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Systems implementation </a:t>
            </a:r>
            <a:endParaRPr lang="en-US" dirty="0"/>
          </a:p>
        </p:txBody>
      </p:sp>
      <p:sp>
        <p:nvSpPr>
          <p:cNvPr id="3" name="Content Placeholder 2"/>
          <p:cNvSpPr>
            <a:spLocks noGrp="1"/>
          </p:cNvSpPr>
          <p:nvPr>
            <p:ph idx="1"/>
          </p:nvPr>
        </p:nvSpPr>
        <p:spPr/>
        <p:txBody>
          <a:bodyPr/>
          <a:lstStyle/>
          <a:p>
            <a:r>
              <a:rPr lang="en-US" dirty="0" smtClean="0"/>
              <a:t>defining how the information </a:t>
            </a:r>
            <a:r>
              <a:rPr lang="en-US" b="1" dirty="0" smtClean="0"/>
              <a:t>system</a:t>
            </a:r>
            <a:r>
              <a:rPr lang="en-US" dirty="0" smtClean="0"/>
              <a:t> should be built (i.e., physical </a:t>
            </a:r>
            <a:r>
              <a:rPr lang="en-US" b="1" dirty="0" smtClean="0"/>
              <a:t>system</a:t>
            </a:r>
            <a:r>
              <a:rPr lang="en-US" dirty="0" smtClean="0"/>
              <a:t> design),</a:t>
            </a:r>
          </a:p>
          <a:p>
            <a:r>
              <a:rPr lang="en-US" dirty="0" smtClean="0"/>
              <a:t>ensuring that the information </a:t>
            </a:r>
            <a:r>
              <a:rPr lang="en-US" b="1" dirty="0" smtClean="0"/>
              <a:t>system</a:t>
            </a:r>
            <a:r>
              <a:rPr lang="en-US" dirty="0" smtClean="0"/>
              <a:t> is operational and used,</a:t>
            </a:r>
          </a:p>
          <a:p>
            <a:r>
              <a:rPr lang="en-US" dirty="0" smtClean="0"/>
              <a:t>ensuring that the information </a:t>
            </a:r>
            <a:r>
              <a:rPr lang="en-US" b="1" dirty="0" smtClean="0"/>
              <a:t>system</a:t>
            </a:r>
            <a:r>
              <a:rPr lang="en-US" dirty="0" smtClean="0"/>
              <a:t> meets quality standard (i.e., quality assurance).</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descr="C:\Users\HP\Desktop\information-system-implementation-change-management-and-control-7-638.jpg"/>
          <p:cNvPicPr>
            <a:picLocks noGrp="1" noChangeAspect="1" noChangeArrowheads="1"/>
          </p:cNvPicPr>
          <p:nvPr>
            <p:ph idx="1"/>
          </p:nvPr>
        </p:nvPicPr>
        <p:blipFill>
          <a:blip r:embed="rId2"/>
          <a:srcRect/>
          <a:stretch>
            <a:fillRect/>
          </a:stretch>
        </p:blipFill>
        <p:spPr bwMode="auto">
          <a:xfrm>
            <a:off x="838200" y="533400"/>
            <a:ext cx="7620000" cy="566896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Evolution</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dirty="0" smtClean="0"/>
              <a:t>The process of developing a software product using software engineering principles and methods is referred to as </a:t>
            </a:r>
            <a:r>
              <a:rPr lang="en-US" b="1" dirty="0" smtClean="0"/>
              <a:t>software evolution.</a:t>
            </a:r>
            <a:r>
              <a:rPr lang="en-US" dirty="0" smtClean="0"/>
              <a:t> This includes the initial development of software and its maintenance and updates, till desired software product is developed, which satisfies the expected requirements.</a:t>
            </a:r>
          </a:p>
          <a:p>
            <a:r>
              <a:rPr lang="en-US" dirty="0" smtClean="0"/>
              <a:t>Evolution starts from the requirement gathering process. After which developers create a prototype of the intended software and show it to the users to get their feedback at the early stage of software product development. The users suggest changes, on which several consecutive updates and maintenance keep on changing too. This process changes to the original software, till the desired software is accomplished.</a:t>
            </a:r>
          </a:p>
          <a:p>
            <a:r>
              <a:rPr lang="en-US" dirty="0" smtClean="0"/>
              <a:t>Even after the user has desired software in hand, the advancing technology and the changing requirements force the software product to change accordingly. Re-creating software from scratch and to go one-on-one with requirement is not feasible. The only feasible and economical solution is to update the existing software so that it matches the latest requirements.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maintenance and its types</a:t>
            </a:r>
            <a:endParaRPr lang="en-US" dirty="0"/>
          </a:p>
        </p:txBody>
      </p:sp>
      <p:sp>
        <p:nvSpPr>
          <p:cNvPr id="3" name="Content Placeholder 2"/>
          <p:cNvSpPr>
            <a:spLocks noGrp="1"/>
          </p:cNvSpPr>
          <p:nvPr>
            <p:ph idx="1"/>
          </p:nvPr>
        </p:nvSpPr>
        <p:spPr>
          <a:xfrm>
            <a:off x="457200" y="1371600"/>
            <a:ext cx="8229600" cy="4754563"/>
          </a:xfrm>
        </p:spPr>
        <p:txBody>
          <a:bodyPr>
            <a:normAutofit fontScale="55000" lnSpcReduction="20000"/>
          </a:bodyPr>
          <a:lstStyle/>
          <a:p>
            <a:r>
              <a:rPr lang="en-US" dirty="0" smtClean="0"/>
              <a:t>Maintenance means restoring something to its original conditions. Enhancement means adding, modifying the code to support the changes in the user specification. System maintenance conforms the system to its original requirements and enhancement adds to system capability by incorporating new requirements.</a:t>
            </a:r>
          </a:p>
          <a:p>
            <a:r>
              <a:rPr lang="en-US" dirty="0" smtClean="0"/>
              <a:t>Thus, maintenance changes the existing system, enhancement adds features to the existing system, and development replaces the existing system. It is an important part of system development that includes the activities which corrects errors in system design and implementation, updates the documents, and tests the data.</a:t>
            </a:r>
          </a:p>
          <a:p>
            <a:r>
              <a:rPr lang="en-US" dirty="0" smtClean="0"/>
              <a:t>Maintenance Types</a:t>
            </a:r>
          </a:p>
          <a:p>
            <a:r>
              <a:rPr lang="en-US" dirty="0" smtClean="0"/>
              <a:t>System maintenance can be classified into three types −</a:t>
            </a:r>
          </a:p>
          <a:p>
            <a:r>
              <a:rPr lang="en-US" b="1" dirty="0" smtClean="0"/>
              <a:t>Corrective Maintenance</a:t>
            </a:r>
            <a:r>
              <a:rPr lang="en-US" dirty="0" smtClean="0"/>
              <a:t> − Enables user to carry out the repairing and correcting leftover problems.</a:t>
            </a:r>
          </a:p>
          <a:p>
            <a:r>
              <a:rPr lang="en-US" b="1" dirty="0" smtClean="0"/>
              <a:t>Adaptive Maintenance</a:t>
            </a:r>
            <a:r>
              <a:rPr lang="en-US" dirty="0" smtClean="0"/>
              <a:t> − Enables user to replace the functions of the programs.</a:t>
            </a:r>
          </a:p>
          <a:p>
            <a:r>
              <a:rPr lang="en-US" b="1" dirty="0" smtClean="0"/>
              <a:t>Perfective Maintenance</a:t>
            </a:r>
            <a:r>
              <a:rPr lang="en-US" dirty="0" smtClean="0"/>
              <a:t> − Enables user to modify or enhance the programs according to the users’ requirements and changing needs.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documentation</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algn="just">
              <a:buNone/>
            </a:pPr>
            <a:r>
              <a:rPr lang="en-US" sz="1600" dirty="0" smtClean="0"/>
              <a:t>       System documentation is a vital and important part of successful software development and software engineering. Generally speaking, it is comprised of detailed language, illustrations and photos that help different people understand the software, and it is essential reference material. Many developers face challenges in creating software documentation that is both comprehensively helpful and easy to read.</a:t>
            </a:r>
          </a:p>
          <a:p>
            <a:pPr algn="just">
              <a:buNone/>
            </a:pPr>
            <a:endParaRPr lang="en-US" sz="1600" dirty="0" smtClean="0"/>
          </a:p>
          <a:p>
            <a:pPr>
              <a:buNone/>
            </a:pPr>
            <a:r>
              <a:rPr lang="en-US" sz="1600" b="1" dirty="0" smtClean="0"/>
              <a:t>Different Types of Documentation</a:t>
            </a:r>
          </a:p>
          <a:p>
            <a:pPr algn="just"/>
            <a:r>
              <a:rPr lang="en-US" sz="1600" dirty="0" smtClean="0"/>
              <a:t>Computer software documentation is broadly defined. It can be a </a:t>
            </a:r>
            <a:r>
              <a:rPr lang="en-US" sz="1600" b="1" dirty="0" smtClean="0"/>
              <a:t>user manual</a:t>
            </a:r>
            <a:r>
              <a:rPr lang="en-US" sz="1600" dirty="0" smtClean="0"/>
              <a:t> that consumers read to understand the requirements and operations of a software system so they can then download it, install it and use it. It can also be more technical, describing the capabilities and characteristics of the system for a technical user, such as someone in IT or a systems administrator. Technical documentation can include coding for the software and a record of how it was designed, such as the architecture of the creation and the goals of designing the software and each of its aspects.</a:t>
            </a:r>
          </a:p>
          <a:p>
            <a:pPr algn="just"/>
            <a:r>
              <a:rPr lang="en-US" sz="1600" dirty="0" smtClean="0"/>
              <a:t>Documentation is designed to inform the reader about the software and describe how it was created, what it is intended to do and how it works. It should also be easy to find or access, and it should have the ability to be updated as changes are made to the software over the course of time. While details have to be included for documentation to be properly comprehensive and effective, the goal is for all computer software documentation to be written in language that’s fairly easily understood. This can be a challenge when using technical language.</a:t>
            </a:r>
          </a:p>
          <a:p>
            <a:pPr>
              <a:buNone/>
            </a:pPr>
            <a:r>
              <a:rPr lang="en-US" sz="1600" dirty="0" smtClean="0"/>
              <a:t/>
            </a:r>
            <a:br>
              <a:rPr lang="en-US" sz="1600" dirty="0" smtClean="0"/>
            </a:b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Documentation</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92500"/>
          </a:bodyPr>
          <a:lstStyle/>
          <a:p>
            <a:pPr algn="just"/>
            <a:r>
              <a:rPr lang="en-US" sz="2400" dirty="0" smtClean="0"/>
              <a:t>Overall, documentation can be divided into a couple of different categories: </a:t>
            </a:r>
            <a:r>
              <a:rPr lang="en-US" sz="2400" b="1" dirty="0" smtClean="0"/>
              <a:t>process documentation and product documentation.</a:t>
            </a:r>
            <a:r>
              <a:rPr lang="en-US" sz="2400" dirty="0" smtClean="0"/>
              <a:t> Process documentation is designed for those working in the internet technology field, and it uses industry-specific jargon about the process of engineering and developing the software. Product documentation describes the product and how it is to be used</a:t>
            </a:r>
            <a:r>
              <a:rPr lang="en-US" dirty="0" smtClean="0"/>
              <a:t>.</a:t>
            </a:r>
          </a:p>
          <a:p>
            <a:pPr algn="just"/>
            <a:r>
              <a:rPr lang="en-US" sz="2600" dirty="0" smtClean="0"/>
              <a:t>However, these categories are further divided. Product documentation includes both </a:t>
            </a:r>
            <a:r>
              <a:rPr lang="en-US" sz="2600" b="1" dirty="0" smtClean="0"/>
              <a:t>system documentation,</a:t>
            </a:r>
            <a:r>
              <a:rPr lang="en-US" sz="2600" dirty="0" smtClean="0"/>
              <a:t> which is technical, and </a:t>
            </a:r>
            <a:r>
              <a:rPr lang="en-US" sz="2600" b="1" dirty="0" smtClean="0"/>
              <a:t>user documentation,</a:t>
            </a:r>
            <a:r>
              <a:rPr lang="en-US" sz="2600" dirty="0" smtClean="0"/>
              <a:t> which should not be too technical. This is because it’s designed for the everyday average computer user, not someone in the software engineering or IT field.</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 Introduction</a:t>
            </a:r>
            <a:endParaRPr lang="en-US" dirty="0"/>
          </a:p>
        </p:txBody>
      </p:sp>
      <p:sp>
        <p:nvSpPr>
          <p:cNvPr id="3" name="Content Placeholder 2"/>
          <p:cNvSpPr>
            <a:spLocks noGrp="1"/>
          </p:cNvSpPr>
          <p:nvPr>
            <p:ph idx="1"/>
          </p:nvPr>
        </p:nvSpPr>
        <p:spPr/>
        <p:txBody>
          <a:bodyPr/>
          <a:lstStyle/>
          <a:p>
            <a:r>
              <a:rPr lang="en-US" dirty="0" smtClean="0"/>
              <a:t> Testing is the process of executing a program with the intention of finding errors</a:t>
            </a:r>
          </a:p>
          <a:p>
            <a:r>
              <a:rPr lang="en-US" dirty="0" smtClean="0"/>
              <a:t>Testing is the process of establishing confidence that a program or system does what it is supposed to.	by </a:t>
            </a:r>
            <a:r>
              <a:rPr lang="en-US" dirty="0" err="1" smtClean="0"/>
              <a:t>Hetzel</a:t>
            </a:r>
            <a:r>
              <a:rPr lang="en-US" dirty="0" smtClean="0"/>
              <a:t> 1973</a:t>
            </a:r>
          </a:p>
          <a:p>
            <a:r>
              <a:rPr lang="en-US" dirty="0" smtClean="0"/>
              <a:t>Testing can show the presence of bugs but never their absence.    by </a:t>
            </a:r>
            <a:r>
              <a:rPr lang="en-US" dirty="0" err="1" smtClean="0"/>
              <a:t>Dijkstra</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HP\Desktop\software-testing-unit4-7-638.jpg"/>
          <p:cNvPicPr>
            <a:picLocks noGrp="1" noChangeAspect="1" noChangeArrowheads="1"/>
          </p:cNvPicPr>
          <p:nvPr>
            <p:ph idx="1"/>
          </p:nvPr>
        </p:nvPicPr>
        <p:blipFill>
          <a:blip r:embed="rId2"/>
          <a:srcRect/>
          <a:stretch>
            <a:fillRect/>
          </a:stretch>
        </p:blipFill>
        <p:spPr bwMode="auto">
          <a:xfrm>
            <a:off x="228600" y="381000"/>
            <a:ext cx="8610600" cy="5562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3" name="Content Placeholder 2"/>
          <p:cNvSpPr>
            <a:spLocks noGrp="1"/>
          </p:cNvSpPr>
          <p:nvPr>
            <p:ph idx="1"/>
          </p:nvPr>
        </p:nvSpPr>
        <p:spPr/>
        <p:txBody>
          <a:bodyPr>
            <a:normAutofit fontScale="92500"/>
          </a:bodyPr>
          <a:lstStyle/>
          <a:p>
            <a:r>
              <a:rPr lang="en-US" dirty="0" smtClean="0"/>
              <a:t>What is a Test Plan?</a:t>
            </a:r>
          </a:p>
          <a:p>
            <a:r>
              <a:rPr lang="en-US" dirty="0" smtClean="0"/>
              <a:t>Test planning, the most important activity to ensure that there is initially a list of tasks and milestones in a baseline plan to track the progress of the project. It also defines the size of the test effort.</a:t>
            </a:r>
          </a:p>
          <a:p>
            <a:r>
              <a:rPr lang="en-US" dirty="0" smtClean="0"/>
              <a:t>It is the main document often called as master test plan or a project test plan and usually developed during the early phase of the project.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
            </a:r>
            <a:br>
              <a:rPr lang="en-US" dirty="0" smtClean="0"/>
            </a:br>
            <a:r>
              <a:rPr lang="en-US" dirty="0" smtClean="0"/>
              <a:t>Test Planning Activities</a:t>
            </a:r>
            <a:br>
              <a:rPr lang="en-US" dirty="0" smtClean="0"/>
            </a:b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sz="3100" dirty="0" smtClean="0"/>
              <a:t>To determine the scope and the risks that need to be tested and that are NOT to be tested.</a:t>
            </a:r>
          </a:p>
          <a:p>
            <a:pPr algn="just"/>
            <a:r>
              <a:rPr lang="en-US" sz="3100" dirty="0" smtClean="0"/>
              <a:t>Documenting Test Strategy.</a:t>
            </a:r>
          </a:p>
          <a:p>
            <a:pPr algn="just"/>
            <a:r>
              <a:rPr lang="en-US" sz="3100" dirty="0" smtClean="0"/>
              <a:t>Making sure that the testing activities have been included.</a:t>
            </a:r>
          </a:p>
          <a:p>
            <a:pPr algn="just"/>
            <a:r>
              <a:rPr lang="en-US" sz="3100" dirty="0" smtClean="0"/>
              <a:t>Deciding Entry and Exit criteria.</a:t>
            </a:r>
          </a:p>
          <a:p>
            <a:pPr algn="just"/>
            <a:r>
              <a:rPr lang="en-US" sz="3100" dirty="0" smtClean="0"/>
              <a:t>Evaluating the test estimate.</a:t>
            </a:r>
          </a:p>
          <a:p>
            <a:pPr algn="just"/>
            <a:r>
              <a:rPr lang="en-US" sz="3100" dirty="0" smtClean="0"/>
              <a:t>Planning when and how to test and deciding how the test results will be evaluated, and defining test exit criterion.</a:t>
            </a:r>
          </a:p>
          <a:p>
            <a:pPr algn="just"/>
            <a:r>
              <a:rPr lang="en-US" sz="3100" dirty="0" smtClean="0"/>
              <a:t>The Test </a:t>
            </a:r>
            <a:r>
              <a:rPr lang="en-US" sz="3100" dirty="0" err="1" smtClean="0"/>
              <a:t>artefacts</a:t>
            </a:r>
            <a:r>
              <a:rPr lang="en-US" sz="3100" dirty="0" smtClean="0"/>
              <a:t> delivered as part of test execution.</a:t>
            </a:r>
          </a:p>
          <a:p>
            <a:pPr algn="just"/>
            <a:r>
              <a:rPr lang="en-US" sz="3100" dirty="0" smtClean="0"/>
              <a:t>Defining the management information, including the metrics required and defect resolution and risk issues.</a:t>
            </a:r>
          </a:p>
          <a:p>
            <a:pPr algn="just"/>
            <a:r>
              <a:rPr lang="en-US" sz="3100" dirty="0" smtClean="0"/>
              <a:t>Ensuring that the test documentation generates repeatable test assets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Testing techniques/Types of system Tests</a:t>
            </a:r>
            <a:endParaRPr lang="en-US" b="1" dirty="0"/>
          </a:p>
        </p:txBody>
      </p:sp>
      <p:pic>
        <p:nvPicPr>
          <p:cNvPr id="2050" name="Picture 2" descr="C:\Users\HP\Desktop\unnamed.jpg"/>
          <p:cNvPicPr>
            <a:picLocks noGrp="1" noChangeAspect="1" noChangeArrowheads="1"/>
          </p:cNvPicPr>
          <p:nvPr>
            <p:ph idx="1"/>
          </p:nvPr>
        </p:nvPicPr>
        <p:blipFill>
          <a:blip r:embed="rId2"/>
          <a:srcRect/>
          <a:stretch>
            <a:fillRect/>
          </a:stretch>
        </p:blipFill>
        <p:spPr bwMode="auto">
          <a:xfrm>
            <a:off x="1371600" y="2133600"/>
            <a:ext cx="6629400" cy="3352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testing</a:t>
            </a:r>
            <a:endParaRPr lang="en-US" dirty="0"/>
          </a:p>
        </p:txBody>
      </p:sp>
      <p:sp>
        <p:nvSpPr>
          <p:cNvPr id="3" name="Content Placeholder 2"/>
          <p:cNvSpPr>
            <a:spLocks noGrp="1"/>
          </p:cNvSpPr>
          <p:nvPr>
            <p:ph idx="1"/>
          </p:nvPr>
        </p:nvSpPr>
        <p:spPr>
          <a:xfrm>
            <a:off x="457200" y="1447800"/>
            <a:ext cx="8229600" cy="4678363"/>
          </a:xfrm>
        </p:spPr>
        <p:txBody>
          <a:bodyPr>
            <a:normAutofit fontScale="70000" lnSpcReduction="20000"/>
          </a:bodyPr>
          <a:lstStyle/>
          <a:p>
            <a:r>
              <a:rPr lang="en-US" b="1" dirty="0" smtClean="0"/>
              <a:t>Unit testing</a:t>
            </a:r>
          </a:p>
          <a:p>
            <a:pPr>
              <a:buFontTx/>
              <a:buChar char="-"/>
            </a:pPr>
            <a:r>
              <a:rPr lang="en-US" dirty="0" smtClean="0"/>
              <a:t>Unit testing is performed to test the individual units of the software</a:t>
            </a:r>
          </a:p>
          <a:p>
            <a:pPr>
              <a:buFontTx/>
              <a:buChar char="-"/>
            </a:pPr>
            <a:r>
              <a:rPr lang="en-US" dirty="0" smtClean="0"/>
              <a:t>Detecting errors at  unit level  is simple, easy and take less time</a:t>
            </a:r>
          </a:p>
          <a:p>
            <a:pPr>
              <a:buNone/>
            </a:pPr>
            <a:endParaRPr lang="en-US" dirty="0" smtClean="0"/>
          </a:p>
          <a:p>
            <a:r>
              <a:rPr lang="en-US" b="1" dirty="0" smtClean="0"/>
              <a:t>Main points about Unit testing</a:t>
            </a:r>
          </a:p>
          <a:p>
            <a:pPr>
              <a:buFontTx/>
              <a:buChar char="-"/>
            </a:pPr>
            <a:r>
              <a:rPr lang="en-US" dirty="0" smtClean="0"/>
              <a:t>Each unit is tested in isolation from other parts of a program</a:t>
            </a:r>
          </a:p>
          <a:p>
            <a:pPr>
              <a:buFontTx/>
              <a:buChar char="-"/>
            </a:pPr>
            <a:r>
              <a:rPr lang="en-US" dirty="0" smtClean="0"/>
              <a:t>The developer them selves perform unit testing</a:t>
            </a:r>
          </a:p>
          <a:p>
            <a:pPr>
              <a:buFontTx/>
              <a:buChar char="-"/>
            </a:pPr>
            <a:r>
              <a:rPr lang="en-US" dirty="0" smtClean="0"/>
              <a:t>Unit testing makes use of white box testing</a:t>
            </a:r>
          </a:p>
          <a:p>
            <a:pPr>
              <a:buFontTx/>
              <a:buChar char="-"/>
            </a:pPr>
            <a:r>
              <a:rPr lang="en-US" dirty="0" smtClean="0"/>
              <a:t>Unit testing is used to verify the code produced during software coding and is responsible for assessing the correctness of a particular unit of source code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After the completion of unit testing, integration testing begins</a:t>
            </a:r>
          </a:p>
          <a:p>
            <a:r>
              <a:rPr lang="en-US" dirty="0" smtClean="0"/>
              <a:t>In integration testing, the units validated during the unit testing are combined to form a subsystem</a:t>
            </a:r>
          </a:p>
          <a:p>
            <a:r>
              <a:rPr lang="en-US" dirty="0" smtClean="0"/>
              <a:t>The objective of integration testing is to take all the tested individual modules, integrate them, test them and develop the software, which is according to design specification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normAutofit fontScale="92500"/>
          </a:bodyPr>
          <a:lstStyle/>
          <a:p>
            <a:r>
              <a:rPr lang="en-US" dirty="0" smtClean="0"/>
              <a:t>System testing </a:t>
            </a:r>
            <a:r>
              <a:rPr lang="en-US" b="1" dirty="0" smtClean="0"/>
              <a:t>means testing of entire software</a:t>
            </a:r>
          </a:p>
          <a:p>
            <a:r>
              <a:rPr lang="en-US" dirty="0" smtClean="0"/>
              <a:t>Software is </a:t>
            </a:r>
            <a:r>
              <a:rPr lang="en-US" b="1" dirty="0" smtClean="0"/>
              <a:t>integrated</a:t>
            </a:r>
            <a:r>
              <a:rPr lang="en-US" dirty="0" smtClean="0"/>
              <a:t> with other elements such as </a:t>
            </a:r>
            <a:r>
              <a:rPr lang="en-US" b="1" dirty="0" smtClean="0"/>
              <a:t>hardware, people, and database</a:t>
            </a:r>
            <a:r>
              <a:rPr lang="en-US" dirty="0" smtClean="0"/>
              <a:t> to form a computer based system. This system is then checked for errors using system testing</a:t>
            </a:r>
          </a:p>
          <a:p>
            <a:r>
              <a:rPr lang="en-US" b="1" dirty="0" smtClean="0"/>
              <a:t>System testing is defined as a testing conducted on a complete, integrated system to evaluate the system’s compliance (agreement) with its specified requirements’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892</Words>
  <Application>Microsoft Office PowerPoint</Application>
  <PresentationFormat>On-screen Show (4:3)</PresentationFormat>
  <Paragraphs>81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Structured Systems Analysis and Design BCA-II Sem</vt:lpstr>
      <vt:lpstr>System testing: Introduction</vt:lpstr>
      <vt:lpstr>Slide 3</vt:lpstr>
      <vt:lpstr>Test plan</vt:lpstr>
      <vt:lpstr> Test Planning Activities </vt:lpstr>
      <vt:lpstr> Testing techniques/Types of system Tests</vt:lpstr>
      <vt:lpstr>Levels of testing</vt:lpstr>
      <vt:lpstr>Integration Testing</vt:lpstr>
      <vt:lpstr>System testing</vt:lpstr>
      <vt:lpstr>Quality assurance goals in system life cycle</vt:lpstr>
      <vt:lpstr>Systems implementation </vt:lpstr>
      <vt:lpstr>Slide 12</vt:lpstr>
      <vt:lpstr>Software Evolution </vt:lpstr>
      <vt:lpstr>System maintenance and its types</vt:lpstr>
      <vt:lpstr>System documentation</vt:lpstr>
      <vt:lpstr>Categories of Documentation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22</cp:revision>
  <dcterms:created xsi:type="dcterms:W3CDTF">2006-08-16T00:00:00Z</dcterms:created>
  <dcterms:modified xsi:type="dcterms:W3CDTF">2020-03-30T11:09:32Z</dcterms:modified>
</cp:coreProperties>
</file>