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1EF61-746E-417C-BDBD-CBEFB2D559CC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D48E6-2690-4A37-A2D2-40A5FBDF02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5216" y="272795"/>
            <a:ext cx="3956304" cy="49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599" y="2316226"/>
            <a:ext cx="7632801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38580" y="4755260"/>
            <a:ext cx="7266838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5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6D25-2B9C-4137-86B7-F2D2818C077E}" type="datetime1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5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A2FA-8657-439F-9D43-CC9C2A5313E5}" type="datetime1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5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6FC6-749D-4653-98B5-E3E6F350D7A5}" type="datetime1">
              <a:rPr lang="en-US" smtClean="0"/>
              <a:pPr/>
              <a:t>4/2/2020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5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8D70-0958-40DB-99F1-6D3EE4EDAD00}" type="datetime1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5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8162-3298-44B4-87CB-9F365E4C4925}" type="datetime1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12747"/>
            <a:ext cx="9144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35608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19">
                <a:moveTo>
                  <a:pt x="9144000" y="0"/>
                </a:moveTo>
                <a:lnTo>
                  <a:pt x="0" y="0"/>
                </a:lnTo>
                <a:lnTo>
                  <a:pt x="0" y="45720"/>
                </a:lnTo>
                <a:lnTo>
                  <a:pt x="9144000" y="45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1434465"/>
          </a:xfrm>
          <a:custGeom>
            <a:avLst/>
            <a:gdLst/>
            <a:ahLst/>
            <a:cxnLst/>
            <a:rect l="l" t="t" r="r" b="b"/>
            <a:pathLst>
              <a:path w="9144000" h="1434465">
                <a:moveTo>
                  <a:pt x="9144000" y="0"/>
                </a:moveTo>
                <a:lnTo>
                  <a:pt x="0" y="0"/>
                </a:lnTo>
                <a:lnTo>
                  <a:pt x="0" y="1434084"/>
                </a:lnTo>
                <a:lnTo>
                  <a:pt x="9144000" y="143408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583" y="1828545"/>
            <a:ext cx="7926832" cy="1977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616" y="2849625"/>
            <a:ext cx="7878445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74111" y="6587187"/>
            <a:ext cx="23990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0"/>
              </a:lnSpc>
            </a:pPr>
            <a:endParaRPr spc="-5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775B-0834-4BFA-A57C-D826114C35BE}" type="datetime1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irness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135880"/>
            </a:xfrm>
            <a:custGeom>
              <a:avLst/>
              <a:gdLst/>
              <a:ahLst/>
              <a:cxnLst/>
              <a:rect l="l" t="t" r="r" b="b"/>
              <a:pathLst>
                <a:path w="9144000" h="5135880">
                  <a:moveTo>
                    <a:pt x="9144000" y="0"/>
                  </a:moveTo>
                  <a:lnTo>
                    <a:pt x="0" y="0"/>
                  </a:lnTo>
                  <a:lnTo>
                    <a:pt x="0" y="5135880"/>
                  </a:lnTo>
                  <a:lnTo>
                    <a:pt x="9144000" y="51358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105400"/>
              <a:ext cx="9144000" cy="112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128259"/>
              <a:ext cx="9144000" cy="45720"/>
            </a:xfrm>
            <a:custGeom>
              <a:avLst/>
              <a:gdLst/>
              <a:ahLst/>
              <a:cxnLst/>
              <a:rect l="l" t="t" r="r" b="b"/>
              <a:pathLst>
                <a:path w="9144000" h="45720">
                  <a:moveTo>
                    <a:pt x="91440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9144000" y="4571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228600"/>
              <a:ext cx="8610600" cy="4114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0" y="3810000"/>
            <a:ext cx="211137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60" dirty="0" smtClean="0">
                <a:solidFill>
                  <a:srgbClr val="FFFFFF"/>
                </a:solidFill>
                <a:latin typeface="Arial"/>
                <a:cs typeface="Arial"/>
              </a:rPr>
              <a:t>Mr. </a:t>
            </a:r>
            <a:r>
              <a:rPr lang="en-US" sz="2000" spc="-60" dirty="0" err="1" smtClean="0">
                <a:solidFill>
                  <a:srgbClr val="FFFFFF"/>
                </a:solidFill>
                <a:latin typeface="Arial"/>
                <a:cs typeface="Arial"/>
              </a:rPr>
              <a:t>Vikas</a:t>
            </a:r>
            <a:r>
              <a:rPr lang="en-US" sz="2000" spc="-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-60" dirty="0" err="1" smtClean="0">
                <a:solidFill>
                  <a:srgbClr val="FFFFFF"/>
                </a:solidFill>
                <a:latin typeface="Arial"/>
                <a:cs typeface="Arial"/>
              </a:rPr>
              <a:t>Vij</a:t>
            </a:r>
            <a:endParaRPr lang="en-US" sz="2000" spc="-6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9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Asst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Professor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Dept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MBA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3326891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26694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71247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70" dirty="0">
                <a:latin typeface="Arial"/>
                <a:cs typeface="Arial"/>
              </a:rPr>
              <a:t>Services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00" dirty="0">
                <a:latin typeface="Arial"/>
                <a:cs typeface="Arial"/>
              </a:rPr>
              <a:t>produced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69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consumed  </a:t>
            </a:r>
            <a:r>
              <a:rPr sz="3200" spc="-90" dirty="0">
                <a:latin typeface="Arial"/>
                <a:cs typeface="Arial"/>
              </a:rPr>
              <a:t>simultaneously</a:t>
            </a:r>
            <a:endParaRPr sz="3200">
              <a:latin typeface="Arial"/>
              <a:cs typeface="Arial"/>
            </a:endParaRPr>
          </a:p>
          <a:p>
            <a:pPr marL="332740" marR="511809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65" dirty="0">
                <a:latin typeface="Arial"/>
                <a:cs typeface="Arial"/>
              </a:rPr>
              <a:t>Provider-client </a:t>
            </a:r>
            <a:r>
              <a:rPr sz="3200" spc="-55" dirty="0">
                <a:latin typeface="Arial"/>
                <a:cs typeface="Arial"/>
              </a:rPr>
              <a:t>interactions</a:t>
            </a:r>
            <a:r>
              <a:rPr sz="3200" spc="-64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 </a:t>
            </a:r>
            <a:r>
              <a:rPr sz="3200" spc="-210" dirty="0">
                <a:latin typeface="Arial"/>
                <a:cs typeface="Arial"/>
              </a:rPr>
              <a:t>a </a:t>
            </a:r>
            <a:r>
              <a:rPr sz="3200" spc="-135" dirty="0">
                <a:latin typeface="Arial"/>
                <a:cs typeface="Arial"/>
              </a:rPr>
              <a:t>special  </a:t>
            </a:r>
            <a:r>
              <a:rPr sz="3200" spc="-50" dirty="0">
                <a:latin typeface="Arial"/>
                <a:cs typeface="Arial"/>
              </a:rPr>
              <a:t>feature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62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 </a:t>
            </a:r>
            <a:r>
              <a:rPr sz="3200" spc="-50" dirty="0">
                <a:latin typeface="Arial"/>
                <a:cs typeface="Arial"/>
              </a:rPr>
              <a:t>marketing.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In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inseparability,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key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quality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services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60" dirty="0">
                <a:latin typeface="Arial"/>
                <a:cs typeface="Arial"/>
              </a:rPr>
              <a:t>as  </a:t>
            </a:r>
            <a:r>
              <a:rPr sz="3200" spc="-20" dirty="0">
                <a:latin typeface="Arial"/>
                <a:cs typeface="Arial"/>
              </a:rPr>
              <a:t>distinct </a:t>
            </a:r>
            <a:r>
              <a:rPr sz="3200" spc="10" dirty="0">
                <a:latin typeface="Arial"/>
                <a:cs typeface="Arial"/>
              </a:rPr>
              <a:t>from</a:t>
            </a:r>
            <a:r>
              <a:rPr sz="3200" spc="-51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goods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A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live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theatre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performance,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a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makeover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565404"/>
            <a:ext cx="2549652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55142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60" dirty="0">
                <a:latin typeface="Arial"/>
                <a:cs typeface="Arial"/>
              </a:rPr>
              <a:t>It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otherwise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called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heterogeneity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70" dirty="0">
                <a:latin typeface="Arial"/>
                <a:cs typeface="Arial"/>
              </a:rPr>
              <a:t>Services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45" dirty="0">
                <a:latin typeface="Arial"/>
                <a:cs typeface="Arial"/>
              </a:rPr>
              <a:t>highly</a:t>
            </a:r>
            <a:r>
              <a:rPr sz="3200" spc="-52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variable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0" dirty="0">
                <a:latin typeface="Arial"/>
                <a:cs typeface="Arial"/>
              </a:rPr>
              <a:t>The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state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or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characteristic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being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variable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65" dirty="0">
                <a:latin typeface="Arial"/>
                <a:cs typeface="Arial"/>
              </a:rPr>
              <a:t>Eg: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firms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A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car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servicing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varies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each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332740" marR="12446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Mc </a:t>
            </a:r>
            <a:r>
              <a:rPr sz="3200" spc="-125" dirty="0">
                <a:latin typeface="Arial"/>
                <a:cs typeface="Arial"/>
              </a:rPr>
              <a:t>Donald’s </a:t>
            </a:r>
            <a:r>
              <a:rPr sz="3200" spc="-145" dirty="0">
                <a:latin typeface="Arial"/>
                <a:cs typeface="Arial"/>
              </a:rPr>
              <a:t>consumables </a:t>
            </a:r>
            <a:r>
              <a:rPr sz="3200" spc="-110" dirty="0">
                <a:latin typeface="Arial"/>
                <a:cs typeface="Arial"/>
              </a:rPr>
              <a:t>maybe  </a:t>
            </a:r>
            <a:r>
              <a:rPr sz="3200" spc="-95" dirty="0">
                <a:latin typeface="Arial"/>
                <a:cs typeface="Arial"/>
              </a:rPr>
              <a:t>standardized </a:t>
            </a:r>
            <a:r>
              <a:rPr sz="3200" spc="10" dirty="0">
                <a:latin typeface="Arial"/>
                <a:cs typeface="Arial"/>
              </a:rPr>
              <a:t>but </a:t>
            </a:r>
            <a:r>
              <a:rPr sz="3200" spc="-215" dirty="0">
                <a:latin typeface="Arial"/>
                <a:cs typeface="Arial"/>
              </a:rPr>
              <a:t>a </a:t>
            </a:r>
            <a:r>
              <a:rPr sz="3200" spc="-125" dirty="0">
                <a:latin typeface="Arial"/>
                <a:cs typeface="Arial"/>
              </a:rPr>
              <a:t>weekday </a:t>
            </a:r>
            <a:r>
              <a:rPr sz="3200" spc="-35" dirty="0">
                <a:latin typeface="Arial"/>
                <a:cs typeface="Arial"/>
              </a:rPr>
              <a:t>or </a:t>
            </a:r>
            <a:r>
              <a:rPr sz="3200" spc="-215" dirty="0">
                <a:latin typeface="Arial"/>
                <a:cs typeface="Arial"/>
              </a:rPr>
              <a:t>a</a:t>
            </a:r>
            <a:r>
              <a:rPr sz="3200" spc="-51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weekend  </a:t>
            </a:r>
            <a:r>
              <a:rPr sz="3200" spc="-110" dirty="0">
                <a:latin typeface="Arial"/>
                <a:cs typeface="Arial"/>
              </a:rPr>
              <a:t>maybe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different.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3025140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8441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65" dirty="0">
                <a:latin typeface="Arial"/>
                <a:cs typeface="Arial"/>
              </a:rPr>
              <a:t>Perish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ability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used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marketing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describe  </a:t>
            </a:r>
            <a:r>
              <a:rPr sz="3200" spc="-20" dirty="0">
                <a:latin typeface="Arial"/>
                <a:cs typeface="Arial"/>
              </a:rPr>
              <a:t>the </a:t>
            </a:r>
            <a:r>
              <a:rPr sz="3200" spc="-105" dirty="0">
                <a:latin typeface="Arial"/>
                <a:cs typeface="Arial"/>
              </a:rPr>
              <a:t>way </a:t>
            </a:r>
            <a:r>
              <a:rPr sz="3200" spc="-30" dirty="0">
                <a:latin typeface="Arial"/>
                <a:cs typeface="Arial"/>
              </a:rPr>
              <a:t>in </a:t>
            </a:r>
            <a:r>
              <a:rPr sz="3200" spc="-70" dirty="0">
                <a:latin typeface="Arial"/>
                <a:cs typeface="Arial"/>
              </a:rPr>
              <a:t>which </a:t>
            </a:r>
            <a:r>
              <a:rPr sz="3200" spc="-145" dirty="0">
                <a:latin typeface="Arial"/>
                <a:cs typeface="Arial"/>
              </a:rPr>
              <a:t>service </a:t>
            </a:r>
            <a:r>
              <a:rPr sz="3200" spc="-95" dirty="0">
                <a:latin typeface="Arial"/>
                <a:cs typeface="Arial"/>
              </a:rPr>
              <a:t>capacity </a:t>
            </a:r>
            <a:r>
              <a:rPr sz="3200" spc="-80" dirty="0">
                <a:latin typeface="Arial"/>
                <a:cs typeface="Arial"/>
              </a:rPr>
              <a:t>cannot </a:t>
            </a:r>
            <a:r>
              <a:rPr sz="3200" spc="-125" dirty="0">
                <a:latin typeface="Arial"/>
                <a:cs typeface="Arial"/>
              </a:rPr>
              <a:t>be  </a:t>
            </a:r>
            <a:r>
              <a:rPr sz="3200" spc="-70" dirty="0">
                <a:latin typeface="Arial"/>
                <a:cs typeface="Arial"/>
              </a:rPr>
              <a:t>stored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for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sale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future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70" dirty="0">
                <a:latin typeface="Arial"/>
                <a:cs typeface="Arial"/>
              </a:rPr>
              <a:t>Services </a:t>
            </a:r>
            <a:r>
              <a:rPr sz="3200" spc="-80" dirty="0">
                <a:latin typeface="Arial"/>
                <a:cs typeface="Arial"/>
              </a:rPr>
              <a:t>cannot </a:t>
            </a:r>
            <a:r>
              <a:rPr sz="3200" spc="-125" dirty="0">
                <a:latin typeface="Arial"/>
                <a:cs typeface="Arial"/>
              </a:rPr>
              <a:t>be</a:t>
            </a:r>
            <a:r>
              <a:rPr sz="3200" spc="-5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stored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A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100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race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39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Olympics(4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years)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589787"/>
            <a:ext cx="6893052" cy="39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27646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25" dirty="0">
                <a:latin typeface="Trebuchet MS"/>
                <a:cs typeface="Trebuchet MS"/>
              </a:rPr>
              <a:t>Services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65" dirty="0">
                <a:latin typeface="Trebuchet MS"/>
                <a:cs typeface="Trebuchet MS"/>
              </a:rPr>
              <a:t>Marketing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Mix:7</a:t>
            </a:r>
            <a:r>
              <a:rPr sz="3200" b="1" spc="-300" dirty="0">
                <a:latin typeface="Trebuchet MS"/>
                <a:cs typeface="Trebuchet MS"/>
              </a:rPr>
              <a:t> </a:t>
            </a:r>
            <a:r>
              <a:rPr sz="3200" b="1" spc="10" dirty="0">
                <a:latin typeface="Trebuchet MS"/>
                <a:cs typeface="Trebuchet MS"/>
              </a:rPr>
              <a:t>Ps</a:t>
            </a:r>
            <a:r>
              <a:rPr sz="3200" b="1" spc="-300" dirty="0">
                <a:latin typeface="Trebuchet MS"/>
                <a:cs typeface="Trebuchet MS"/>
              </a:rPr>
              <a:t> </a:t>
            </a:r>
            <a:r>
              <a:rPr sz="3200" b="1" spc="-145" dirty="0">
                <a:latin typeface="Trebuchet MS"/>
                <a:cs typeface="Trebuchet MS"/>
              </a:rPr>
              <a:t>for</a:t>
            </a:r>
            <a:r>
              <a:rPr sz="3200" b="1" spc="-390" dirty="0">
                <a:latin typeface="Trebuchet MS"/>
                <a:cs typeface="Trebuchet MS"/>
              </a:rPr>
              <a:t> </a:t>
            </a:r>
            <a:r>
              <a:rPr sz="3200" b="1" spc="-135" dirty="0">
                <a:latin typeface="Trebuchet MS"/>
                <a:cs typeface="Trebuchet MS"/>
              </a:rPr>
              <a:t>Services:-</a:t>
            </a:r>
            <a:endParaRPr sz="320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80" dirty="0">
                <a:latin typeface="Arial"/>
                <a:cs typeface="Arial"/>
              </a:rPr>
              <a:t>Product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35" dirty="0">
                <a:latin typeface="Arial"/>
                <a:cs typeface="Arial"/>
              </a:rPr>
              <a:t>Price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80" dirty="0">
                <a:latin typeface="Arial"/>
                <a:cs typeface="Arial"/>
              </a:rPr>
              <a:t>Place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45" dirty="0">
                <a:latin typeface="Arial"/>
                <a:cs typeface="Arial"/>
              </a:rPr>
              <a:t>Promotion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30" dirty="0">
                <a:latin typeface="Trebuchet MS"/>
                <a:cs typeface="Trebuchet MS"/>
              </a:rPr>
              <a:t>People</a:t>
            </a:r>
            <a:endParaRPr sz="320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05" dirty="0">
                <a:latin typeface="Trebuchet MS"/>
                <a:cs typeface="Trebuchet MS"/>
              </a:rPr>
              <a:t>Process</a:t>
            </a:r>
            <a:endParaRPr sz="320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95" dirty="0">
                <a:latin typeface="Trebuchet MS"/>
                <a:cs typeface="Trebuchet MS"/>
              </a:rPr>
              <a:t>Physical</a:t>
            </a:r>
            <a:r>
              <a:rPr sz="3200" b="1" spc="-285" dirty="0">
                <a:latin typeface="Trebuchet MS"/>
                <a:cs typeface="Trebuchet MS"/>
              </a:rPr>
              <a:t> </a:t>
            </a:r>
            <a:r>
              <a:rPr sz="3200" b="1" spc="-135" dirty="0">
                <a:latin typeface="Trebuchet MS"/>
                <a:cs typeface="Trebuchet MS"/>
              </a:rPr>
              <a:t>Evidence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87" y="387095"/>
            <a:ext cx="8229600" cy="86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563245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70" dirty="0">
                <a:latin typeface="Arial"/>
                <a:cs typeface="Arial"/>
              </a:rPr>
              <a:t>Organization </a:t>
            </a:r>
            <a:r>
              <a:rPr sz="3200" spc="-165" dirty="0">
                <a:latin typeface="Arial"/>
                <a:cs typeface="Arial"/>
              </a:rPr>
              <a:t>size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6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Structure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5" dirty="0">
                <a:latin typeface="Arial"/>
                <a:cs typeface="Arial"/>
              </a:rPr>
              <a:t>Regulatory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Bodies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55" dirty="0">
                <a:latin typeface="Arial"/>
                <a:cs typeface="Arial"/>
              </a:rPr>
              <a:t>Growth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62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 </a:t>
            </a:r>
            <a:r>
              <a:rPr sz="3200" spc="-90" dirty="0">
                <a:latin typeface="Arial"/>
                <a:cs typeface="Arial"/>
              </a:rPr>
              <a:t>Industries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0" dirty="0">
                <a:latin typeface="Arial"/>
                <a:cs typeface="Arial"/>
              </a:rPr>
              <a:t>Customer/employer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interaction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0" dirty="0">
                <a:latin typeface="Arial"/>
                <a:cs typeface="Arial"/>
              </a:rPr>
              <a:t>Service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Quality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Specific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sectors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89787"/>
            <a:ext cx="6411468" cy="39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43027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Low</a:t>
            </a:r>
            <a:r>
              <a:rPr spc="-660" dirty="0"/>
              <a:t> </a:t>
            </a:r>
            <a:r>
              <a:rPr spc="-135" dirty="0"/>
              <a:t>Value </a:t>
            </a:r>
            <a:r>
              <a:rPr spc="-80" dirty="0"/>
              <a:t>Misconception  </a:t>
            </a:r>
            <a:r>
              <a:rPr spc="-75" dirty="0"/>
              <a:t>Low </a:t>
            </a:r>
            <a:r>
              <a:rPr spc="-95" dirty="0"/>
              <a:t>Capital </a:t>
            </a:r>
            <a:r>
              <a:rPr spc="-55" dirty="0"/>
              <a:t>Interest  </a:t>
            </a:r>
            <a:r>
              <a:rPr spc="-105" dirty="0"/>
              <a:t>Small </a:t>
            </a:r>
            <a:r>
              <a:rPr spc="-185" dirty="0"/>
              <a:t>Scale</a:t>
            </a:r>
            <a:r>
              <a:rPr spc="-760" dirty="0"/>
              <a:t> </a:t>
            </a:r>
            <a:r>
              <a:rPr spc="-95" dirty="0"/>
              <a:t>View</a:t>
            </a:r>
          </a:p>
          <a:p>
            <a:pPr marL="12700" marR="430530">
              <a:lnSpc>
                <a:spcPct val="100000"/>
              </a:lnSpc>
            </a:pPr>
            <a:r>
              <a:rPr spc="-114" dirty="0"/>
              <a:t>Cannot </a:t>
            </a:r>
            <a:r>
              <a:rPr spc="-110" dirty="0"/>
              <a:t>Provide</a:t>
            </a:r>
            <a:r>
              <a:rPr spc="-615" dirty="0"/>
              <a:t> </a:t>
            </a:r>
            <a:r>
              <a:rPr spc="-90" dirty="0"/>
              <a:t>Wealth  </a:t>
            </a:r>
            <a:r>
              <a:rPr spc="-150" dirty="0"/>
              <a:t>Cost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367284"/>
            <a:ext cx="7741920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924811"/>
            <a:ext cx="8229600" cy="4325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763" y="25907"/>
            <a:ext cx="6135624" cy="1120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1593"/>
            <a:ext cx="778192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190" dirty="0">
                <a:latin typeface="Arial"/>
                <a:cs typeface="Arial"/>
              </a:rPr>
              <a:t>Focus </a:t>
            </a:r>
            <a:r>
              <a:rPr sz="2800" spc="-80" dirty="0">
                <a:latin typeface="Arial"/>
                <a:cs typeface="Arial"/>
              </a:rPr>
              <a:t>on </a:t>
            </a:r>
            <a:r>
              <a:rPr sz="2800" spc="-190" dirty="0">
                <a:latin typeface="Arial"/>
                <a:cs typeface="Arial"/>
              </a:rPr>
              <a:t>a </a:t>
            </a:r>
            <a:r>
              <a:rPr sz="2800" spc="-125" dirty="0">
                <a:latin typeface="Arial"/>
                <a:cs typeface="Arial"/>
              </a:rPr>
              <a:t>service </a:t>
            </a:r>
            <a:r>
              <a:rPr sz="2800" spc="-60" dirty="0">
                <a:latin typeface="Arial"/>
                <a:cs typeface="Arial"/>
              </a:rPr>
              <a:t>organization. </a:t>
            </a:r>
            <a:r>
              <a:rPr sz="2800" spc="-90" dirty="0">
                <a:latin typeface="Arial"/>
                <a:cs typeface="Arial"/>
              </a:rPr>
              <a:t>In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context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you 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80" dirty="0">
                <a:latin typeface="Arial"/>
                <a:cs typeface="Arial"/>
              </a:rPr>
              <a:t>focusing </a:t>
            </a:r>
            <a:r>
              <a:rPr sz="2800" spc="-70" dirty="0">
                <a:latin typeface="Arial"/>
                <a:cs typeface="Arial"/>
              </a:rPr>
              <a:t>on, </a:t>
            </a:r>
            <a:r>
              <a:rPr sz="2800" spc="-60" dirty="0">
                <a:latin typeface="Arial"/>
                <a:cs typeface="Arial"/>
              </a:rPr>
              <a:t>who </a:t>
            </a:r>
            <a:r>
              <a:rPr sz="2800" spc="-135" dirty="0">
                <a:latin typeface="Arial"/>
                <a:cs typeface="Arial"/>
              </a:rPr>
              <a:t>occupies </a:t>
            </a:r>
            <a:r>
              <a:rPr sz="2800" spc="-150" dirty="0">
                <a:latin typeface="Arial"/>
                <a:cs typeface="Arial"/>
              </a:rPr>
              <a:t>each </a:t>
            </a:r>
            <a:r>
              <a:rPr sz="2800" spc="15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three  points </a:t>
            </a:r>
            <a:r>
              <a:rPr sz="2800" spc="15" dirty="0">
                <a:latin typeface="Arial"/>
                <a:cs typeface="Arial"/>
              </a:rPr>
              <a:t>of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triangle?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Font typeface="Arial"/>
              <a:buChar char=""/>
            </a:pPr>
            <a:endParaRPr sz="2500">
              <a:latin typeface="Arial"/>
              <a:cs typeface="Arial"/>
            </a:endParaRPr>
          </a:p>
          <a:p>
            <a:pPr marL="332740" marR="45593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90" dirty="0">
                <a:latin typeface="Arial"/>
                <a:cs typeface="Arial"/>
              </a:rPr>
              <a:t>How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is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each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type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of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marketing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being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carried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  </a:t>
            </a:r>
            <a:r>
              <a:rPr sz="2800" spc="-85" dirty="0">
                <a:latin typeface="Arial"/>
                <a:cs typeface="Arial"/>
              </a:rPr>
              <a:t>currently?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Font typeface="Arial"/>
              <a:buChar char=""/>
            </a:pPr>
            <a:endParaRPr sz="25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90" dirty="0">
                <a:latin typeface="Arial"/>
                <a:cs typeface="Arial"/>
              </a:rPr>
              <a:t>Are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three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sides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of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triangle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well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aligned?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89787"/>
            <a:ext cx="5896356" cy="39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84350"/>
            <a:ext cx="7982584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0"/>
              </a:lnSpc>
              <a:spcBef>
                <a:spcPts val="100"/>
              </a:spcBef>
            </a:pPr>
            <a:r>
              <a:rPr sz="3000" b="1" spc="-110" dirty="0">
                <a:latin typeface="Trebuchet MS"/>
                <a:cs typeface="Trebuchet MS"/>
              </a:rPr>
              <a:t>Internal</a:t>
            </a:r>
            <a:r>
              <a:rPr sz="3000" b="1" spc="-295" dirty="0">
                <a:latin typeface="Trebuchet MS"/>
                <a:cs typeface="Trebuchet MS"/>
              </a:rPr>
              <a:t> </a:t>
            </a:r>
            <a:r>
              <a:rPr sz="3000" b="1" spc="-65" dirty="0">
                <a:latin typeface="Trebuchet MS"/>
                <a:cs typeface="Trebuchet MS"/>
              </a:rPr>
              <a:t>Marketing</a:t>
            </a:r>
            <a:endParaRPr sz="3000">
              <a:latin typeface="Trebuchet MS"/>
              <a:cs typeface="Trebuchet MS"/>
            </a:endParaRPr>
          </a:p>
          <a:p>
            <a:pPr marL="332740" marR="164465" indent="-320675">
              <a:lnSpc>
                <a:spcPts val="3240"/>
              </a:lnSpc>
              <a:spcBef>
                <a:spcPts val="22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55" dirty="0">
                <a:latin typeface="Arial"/>
                <a:cs typeface="Arial"/>
              </a:rPr>
              <a:t>Internal </a:t>
            </a:r>
            <a:r>
              <a:rPr sz="3000" spc="-50" dirty="0">
                <a:latin typeface="Arial"/>
                <a:cs typeface="Arial"/>
              </a:rPr>
              <a:t>marketing </a:t>
            </a:r>
            <a:r>
              <a:rPr sz="3000" spc="-130" dirty="0">
                <a:latin typeface="Arial"/>
                <a:cs typeface="Arial"/>
              </a:rPr>
              <a:t>is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130" dirty="0">
                <a:latin typeface="Arial"/>
                <a:cs typeface="Arial"/>
              </a:rPr>
              <a:t>side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40" dirty="0">
                <a:latin typeface="Arial"/>
                <a:cs typeface="Arial"/>
              </a:rPr>
              <a:t>triangle  </a:t>
            </a:r>
            <a:r>
              <a:rPr sz="3000" spc="-75" dirty="0">
                <a:latin typeface="Arial"/>
                <a:cs typeface="Arial"/>
              </a:rPr>
              <a:t>between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organization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3015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00" dirty="0">
                <a:latin typeface="Arial"/>
                <a:cs typeface="Arial"/>
              </a:rPr>
              <a:t>Provide </a:t>
            </a:r>
            <a:r>
              <a:rPr sz="3000" spc="-155" dirty="0">
                <a:latin typeface="Arial"/>
                <a:cs typeface="Arial"/>
              </a:rPr>
              <a:t>services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47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customers.</a:t>
            </a:r>
            <a:endParaRPr sz="3000">
              <a:latin typeface="Arial"/>
              <a:cs typeface="Arial"/>
            </a:endParaRPr>
          </a:p>
          <a:p>
            <a:pPr marL="332740" marR="1515745" indent="-320675">
              <a:lnSpc>
                <a:spcPts val="3240"/>
              </a:lnSpc>
              <a:spcBef>
                <a:spcPts val="229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95" dirty="0">
                <a:latin typeface="Arial"/>
                <a:cs typeface="Arial"/>
              </a:rPr>
              <a:t>Adequate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training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on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services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be  </a:t>
            </a:r>
            <a:r>
              <a:rPr sz="3000" spc="-80" dirty="0">
                <a:latin typeface="Arial"/>
                <a:cs typeface="Arial"/>
              </a:rPr>
              <a:t>delivered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3015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4" dirty="0">
                <a:latin typeface="Arial"/>
                <a:cs typeface="Arial"/>
              </a:rPr>
              <a:t>Customer </a:t>
            </a:r>
            <a:r>
              <a:rPr sz="3000" spc="-65" dirty="0">
                <a:latin typeface="Arial"/>
                <a:cs typeface="Arial"/>
              </a:rPr>
              <a:t>satisfaction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51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techniques.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324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95" dirty="0">
                <a:latin typeface="Arial"/>
                <a:cs typeface="Arial"/>
              </a:rPr>
              <a:t>Involve </a:t>
            </a:r>
            <a:r>
              <a:rPr sz="3000" spc="30" dirty="0">
                <a:latin typeface="Arial"/>
                <a:cs typeface="Arial"/>
              </a:rPr>
              <a:t>with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61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</a:t>
            </a:r>
            <a:endParaRPr sz="3000">
              <a:latin typeface="Arial"/>
              <a:cs typeface="Arial"/>
            </a:endParaRPr>
          </a:p>
          <a:p>
            <a:pPr marL="332740" marR="5080" indent="-320675">
              <a:lnSpc>
                <a:spcPts val="3240"/>
              </a:lnSpc>
              <a:spcBef>
                <a:spcPts val="229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4" dirty="0">
                <a:latin typeface="Arial"/>
                <a:cs typeface="Arial"/>
              </a:rPr>
              <a:t>Performance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rewards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system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for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who  </a:t>
            </a:r>
            <a:r>
              <a:rPr sz="3000" spc="-70" dirty="0">
                <a:latin typeface="Arial"/>
                <a:cs typeface="Arial"/>
              </a:rPr>
              <a:t>deliver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highest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level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service.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66648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9777"/>
            <a:ext cx="7952740" cy="44646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marR="266700" indent="-320675">
              <a:lnSpc>
                <a:spcPts val="3460"/>
              </a:lnSpc>
              <a:spcBef>
                <a:spcPts val="53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External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marketing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goes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from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your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business  </a:t>
            </a:r>
            <a:r>
              <a:rPr sz="3200" spc="-65" dirty="0">
                <a:latin typeface="Arial"/>
                <a:cs typeface="Arial"/>
              </a:rPr>
              <a:t>organization </a:t>
            </a:r>
            <a:r>
              <a:rPr sz="3200" spc="5" dirty="0">
                <a:latin typeface="Arial"/>
                <a:cs typeface="Arial"/>
              </a:rPr>
              <a:t>out </a:t>
            </a:r>
            <a:r>
              <a:rPr sz="3200" spc="70" dirty="0">
                <a:latin typeface="Arial"/>
                <a:cs typeface="Arial"/>
              </a:rPr>
              <a:t>to </a:t>
            </a:r>
            <a:r>
              <a:rPr sz="3200" spc="-114" dirty="0">
                <a:latin typeface="Arial"/>
                <a:cs typeface="Arial"/>
              </a:rPr>
              <a:t>customers </a:t>
            </a:r>
            <a:r>
              <a:rPr sz="3200" spc="-125" dirty="0">
                <a:latin typeface="Arial"/>
                <a:cs typeface="Arial"/>
              </a:rPr>
              <a:t>and  </a:t>
            </a:r>
            <a:r>
              <a:rPr sz="3200" spc="-95" dirty="0">
                <a:latin typeface="Arial"/>
                <a:cs typeface="Arial"/>
              </a:rPr>
              <a:t>prospective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customers.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20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65" dirty="0">
                <a:latin typeface="Arial"/>
                <a:cs typeface="Arial"/>
              </a:rPr>
              <a:t>Traditional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form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business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marketing,</a:t>
            </a:r>
            <a:endParaRPr sz="3200">
              <a:latin typeface="Arial"/>
              <a:cs typeface="Arial"/>
            </a:endParaRPr>
          </a:p>
          <a:p>
            <a:pPr marL="332740" marR="366395" indent="-320675">
              <a:lnSpc>
                <a:spcPts val="3460"/>
              </a:lnSpc>
              <a:spcBef>
                <a:spcPts val="240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5" dirty="0">
                <a:latin typeface="Arial"/>
                <a:cs typeface="Arial"/>
              </a:rPr>
              <a:t>How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services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provided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by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your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business  </a:t>
            </a:r>
            <a:r>
              <a:rPr sz="3200" spc="-20" dirty="0">
                <a:latin typeface="Arial"/>
                <a:cs typeface="Arial"/>
              </a:rPr>
              <a:t>benefit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customers.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21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5" dirty="0">
                <a:latin typeface="Arial"/>
                <a:cs typeface="Arial"/>
              </a:rPr>
              <a:t>External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marketing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includes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advertising,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your</a:t>
            </a:r>
            <a:endParaRPr sz="3200">
              <a:latin typeface="Arial"/>
              <a:cs typeface="Arial"/>
            </a:endParaRPr>
          </a:p>
          <a:p>
            <a:pPr marL="332740" marR="711200">
              <a:lnSpc>
                <a:spcPts val="3460"/>
              </a:lnSpc>
              <a:spcBef>
                <a:spcPts val="240"/>
              </a:spcBef>
            </a:pPr>
            <a:r>
              <a:rPr sz="3200" spc="-75" dirty="0">
                <a:latin typeface="Arial"/>
                <a:cs typeface="Arial"/>
              </a:rPr>
              <a:t>website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your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company's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social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media  </a:t>
            </a:r>
            <a:r>
              <a:rPr sz="3200" spc="-15" dirty="0">
                <a:latin typeface="Arial"/>
                <a:cs typeface="Arial"/>
              </a:rPr>
              <a:t>efforts.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65" dirty="0">
                <a:latin typeface="Arial"/>
                <a:cs typeface="Arial"/>
              </a:rPr>
              <a:t>Fill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business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pipeline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with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future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business.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565404"/>
            <a:ext cx="3721608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966075" cy="362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1176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Arial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600" spc="-150" dirty="0" smtClean="0">
                <a:latin typeface="Arial"/>
                <a:cs typeface="Arial"/>
              </a:rPr>
              <a:t>Service </a:t>
            </a:r>
            <a:r>
              <a:rPr sz="2600" spc="-140" dirty="0" smtClean="0">
                <a:latin typeface="Arial"/>
                <a:cs typeface="Arial"/>
              </a:rPr>
              <a:t>is </a:t>
            </a:r>
            <a:r>
              <a:rPr sz="2600" spc="-155" dirty="0" smtClean="0">
                <a:latin typeface="Arial"/>
                <a:cs typeface="Arial"/>
              </a:rPr>
              <a:t>an </a:t>
            </a:r>
            <a:r>
              <a:rPr sz="2600" spc="-65" dirty="0" smtClean="0">
                <a:latin typeface="Arial"/>
                <a:cs typeface="Arial"/>
              </a:rPr>
              <a:t>act </a:t>
            </a:r>
            <a:r>
              <a:rPr sz="2600" spc="-35" dirty="0" smtClean="0">
                <a:latin typeface="Arial"/>
                <a:cs typeface="Arial"/>
              </a:rPr>
              <a:t>or </a:t>
            </a:r>
            <a:r>
              <a:rPr sz="2600" spc="-85" dirty="0" smtClean="0">
                <a:latin typeface="Arial"/>
                <a:cs typeface="Arial"/>
              </a:rPr>
              <a:t>performance </a:t>
            </a:r>
            <a:r>
              <a:rPr sz="2600" spc="35" dirty="0" smtClean="0">
                <a:latin typeface="Arial"/>
                <a:cs typeface="Arial"/>
              </a:rPr>
              <a:t>that </a:t>
            </a:r>
            <a:r>
              <a:rPr sz="2600" spc="-125" dirty="0" smtClean="0">
                <a:latin typeface="Arial"/>
                <a:cs typeface="Arial"/>
              </a:rPr>
              <a:t>one  </a:t>
            </a:r>
            <a:r>
              <a:rPr sz="2600" spc="-25" dirty="0" smtClean="0">
                <a:latin typeface="Arial"/>
                <a:cs typeface="Arial"/>
              </a:rPr>
              <a:t>party </a:t>
            </a:r>
            <a:r>
              <a:rPr sz="2600" spc="-170" dirty="0" smtClean="0">
                <a:latin typeface="Arial"/>
                <a:cs typeface="Arial"/>
              </a:rPr>
              <a:t>can </a:t>
            </a:r>
            <a:r>
              <a:rPr sz="2600" spc="-5" dirty="0" smtClean="0">
                <a:latin typeface="Arial"/>
                <a:cs typeface="Arial"/>
              </a:rPr>
              <a:t>offer </a:t>
            </a:r>
            <a:r>
              <a:rPr sz="2600" spc="70" dirty="0" smtClean="0">
                <a:latin typeface="Arial"/>
                <a:cs typeface="Arial"/>
              </a:rPr>
              <a:t>to </a:t>
            </a:r>
            <a:r>
              <a:rPr sz="2600" spc="-60" dirty="0" smtClean="0">
                <a:latin typeface="Arial"/>
                <a:cs typeface="Arial"/>
              </a:rPr>
              <a:t>another </a:t>
            </a:r>
            <a:r>
              <a:rPr sz="2600" spc="35" dirty="0" smtClean="0">
                <a:latin typeface="Arial"/>
                <a:cs typeface="Arial"/>
              </a:rPr>
              <a:t>that </a:t>
            </a:r>
            <a:r>
              <a:rPr sz="2600" spc="-140" dirty="0" smtClean="0">
                <a:latin typeface="Arial"/>
                <a:cs typeface="Arial"/>
              </a:rPr>
              <a:t>is </a:t>
            </a:r>
            <a:r>
              <a:rPr sz="2600" spc="-95" dirty="0" smtClean="0">
                <a:latin typeface="Arial"/>
                <a:cs typeface="Arial"/>
              </a:rPr>
              <a:t>essentially  </a:t>
            </a:r>
            <a:r>
              <a:rPr sz="2600" spc="-45" dirty="0" smtClean="0">
                <a:latin typeface="Arial"/>
                <a:cs typeface="Arial"/>
              </a:rPr>
              <a:t>intangible </a:t>
            </a:r>
            <a:r>
              <a:rPr sz="2600" spc="-125" dirty="0" smtClean="0">
                <a:latin typeface="Arial"/>
                <a:cs typeface="Arial"/>
              </a:rPr>
              <a:t>and </a:t>
            </a:r>
            <a:r>
              <a:rPr sz="2600" spc="-160" dirty="0" smtClean="0">
                <a:latin typeface="Arial"/>
                <a:cs typeface="Arial"/>
              </a:rPr>
              <a:t>does </a:t>
            </a:r>
            <a:r>
              <a:rPr sz="2600" spc="15" dirty="0" smtClean="0">
                <a:latin typeface="Arial"/>
                <a:cs typeface="Arial"/>
              </a:rPr>
              <a:t>not </a:t>
            </a:r>
            <a:r>
              <a:rPr sz="2600" spc="-60" dirty="0" smtClean="0">
                <a:latin typeface="Arial"/>
                <a:cs typeface="Arial"/>
              </a:rPr>
              <a:t>result </a:t>
            </a:r>
            <a:r>
              <a:rPr sz="2600" spc="-30" dirty="0" smtClean="0">
                <a:latin typeface="Arial"/>
                <a:cs typeface="Arial"/>
              </a:rPr>
              <a:t>in </a:t>
            </a:r>
            <a:r>
              <a:rPr sz="2600" spc="-125" dirty="0" smtClean="0">
                <a:latin typeface="Arial"/>
                <a:cs typeface="Arial"/>
              </a:rPr>
              <a:t>any  </a:t>
            </a:r>
            <a:r>
              <a:rPr sz="2600" spc="-95" dirty="0" smtClean="0">
                <a:latin typeface="Arial"/>
                <a:cs typeface="Arial"/>
              </a:rPr>
              <a:t>ownership</a:t>
            </a:r>
            <a:r>
              <a:rPr sz="2600" spc="-280" dirty="0" smtClean="0">
                <a:latin typeface="Arial"/>
                <a:cs typeface="Arial"/>
              </a:rPr>
              <a:t> </a:t>
            </a:r>
            <a:r>
              <a:rPr sz="2600" spc="25" dirty="0" smtClean="0">
                <a:latin typeface="Arial"/>
                <a:cs typeface="Arial"/>
              </a:rPr>
              <a:t>of</a:t>
            </a:r>
            <a:r>
              <a:rPr sz="2600" spc="-254" dirty="0" smtClean="0">
                <a:latin typeface="Arial"/>
                <a:cs typeface="Arial"/>
              </a:rPr>
              <a:t> </a:t>
            </a:r>
            <a:r>
              <a:rPr sz="2600" spc="-45" dirty="0" smtClean="0">
                <a:latin typeface="Arial"/>
                <a:cs typeface="Arial"/>
              </a:rPr>
              <a:t>anything.</a:t>
            </a:r>
            <a:r>
              <a:rPr sz="2600" spc="-285" dirty="0" smtClean="0">
                <a:latin typeface="Arial"/>
                <a:cs typeface="Arial"/>
              </a:rPr>
              <a:t> </a:t>
            </a:r>
            <a:r>
              <a:rPr sz="2600" spc="-65" dirty="0" smtClean="0">
                <a:latin typeface="Arial"/>
                <a:cs typeface="Arial"/>
              </a:rPr>
              <a:t>Its</a:t>
            </a:r>
            <a:r>
              <a:rPr sz="2600" spc="-250" dirty="0" smtClean="0">
                <a:latin typeface="Arial"/>
                <a:cs typeface="Arial"/>
              </a:rPr>
              <a:t> </a:t>
            </a:r>
            <a:r>
              <a:rPr sz="2600" spc="-45" dirty="0" smtClean="0">
                <a:latin typeface="Arial"/>
                <a:cs typeface="Arial"/>
              </a:rPr>
              <a:t>production</a:t>
            </a:r>
            <a:r>
              <a:rPr sz="2600" spc="-260" dirty="0" smtClean="0">
                <a:latin typeface="Arial"/>
                <a:cs typeface="Arial"/>
              </a:rPr>
              <a:t> </a:t>
            </a:r>
            <a:r>
              <a:rPr sz="2600" spc="-95" dirty="0" smtClean="0">
                <a:latin typeface="Arial"/>
                <a:cs typeface="Arial"/>
              </a:rPr>
              <a:t>may</a:t>
            </a:r>
            <a:r>
              <a:rPr sz="2600" spc="-265" dirty="0" smtClean="0">
                <a:latin typeface="Arial"/>
                <a:cs typeface="Arial"/>
              </a:rPr>
              <a:t> </a:t>
            </a:r>
            <a:r>
              <a:rPr sz="2600" spc="-40" dirty="0" smtClean="0">
                <a:latin typeface="Arial"/>
                <a:cs typeface="Arial"/>
              </a:rPr>
              <a:t>or  </a:t>
            </a:r>
            <a:r>
              <a:rPr sz="2600" spc="-95" dirty="0" smtClean="0">
                <a:latin typeface="Arial"/>
                <a:cs typeface="Arial"/>
              </a:rPr>
              <a:t>may </a:t>
            </a:r>
            <a:r>
              <a:rPr sz="2600" spc="15" dirty="0" smtClean="0">
                <a:latin typeface="Arial"/>
                <a:cs typeface="Arial"/>
              </a:rPr>
              <a:t>not </a:t>
            </a:r>
            <a:r>
              <a:rPr sz="2600" spc="-125" dirty="0" smtClean="0">
                <a:latin typeface="Arial"/>
                <a:cs typeface="Arial"/>
              </a:rPr>
              <a:t>be </a:t>
            </a:r>
            <a:r>
              <a:rPr sz="2600" spc="-5" dirty="0" smtClean="0">
                <a:latin typeface="Arial"/>
                <a:cs typeface="Arial"/>
              </a:rPr>
              <a:t>tied </a:t>
            </a:r>
            <a:r>
              <a:rPr sz="2600" spc="70" dirty="0" smtClean="0">
                <a:latin typeface="Arial"/>
                <a:cs typeface="Arial"/>
              </a:rPr>
              <a:t>to </a:t>
            </a:r>
            <a:r>
              <a:rPr sz="2600" spc="-110" dirty="0" smtClean="0">
                <a:latin typeface="Arial"/>
                <a:cs typeface="Arial"/>
              </a:rPr>
              <a:t>physical </a:t>
            </a:r>
            <a:r>
              <a:rPr sz="2600" spc="-75" dirty="0" smtClean="0">
                <a:latin typeface="Arial"/>
                <a:cs typeface="Arial"/>
              </a:rPr>
              <a:t>products.(Philip  </a:t>
            </a:r>
            <a:r>
              <a:rPr sz="2600" spc="-55" dirty="0" err="1" smtClean="0">
                <a:latin typeface="Arial"/>
                <a:cs typeface="Arial"/>
              </a:rPr>
              <a:t>Kotler</a:t>
            </a:r>
            <a:r>
              <a:rPr sz="2600" spc="-55" dirty="0" smtClean="0">
                <a:latin typeface="Arial"/>
                <a:cs typeface="Arial"/>
              </a:rPr>
              <a:t>)</a:t>
            </a:r>
            <a:endParaRPr lang="en-US" sz="2600" spc="-55" dirty="0" smtClean="0">
              <a:latin typeface="Arial"/>
              <a:cs typeface="Arial"/>
            </a:endParaRPr>
          </a:p>
          <a:p>
            <a:pPr marL="332740" marR="11176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Arial" pitchFamily="34" charset="0"/>
              <a:buChar char="•"/>
              <a:tabLst>
                <a:tab pos="332740" algn="l"/>
                <a:tab pos="333375" algn="l"/>
              </a:tabLst>
            </a:pPr>
            <a:endParaRPr sz="2600" dirty="0" smtClean="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Arial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600" spc="60" dirty="0" smtClean="0">
                <a:latin typeface="Arial"/>
                <a:cs typeface="Arial"/>
              </a:rPr>
              <a:t>It</a:t>
            </a:r>
            <a:r>
              <a:rPr sz="2600" spc="-254" dirty="0" smtClean="0">
                <a:latin typeface="Arial"/>
                <a:cs typeface="Arial"/>
              </a:rPr>
              <a:t> </a:t>
            </a:r>
            <a:r>
              <a:rPr sz="2600" spc="-140" dirty="0" smtClean="0">
                <a:latin typeface="Arial"/>
                <a:cs typeface="Arial"/>
              </a:rPr>
              <a:t>is</a:t>
            </a:r>
            <a:r>
              <a:rPr sz="2600" spc="-265" dirty="0" smtClean="0">
                <a:latin typeface="Arial"/>
                <a:cs typeface="Arial"/>
              </a:rPr>
              <a:t> </a:t>
            </a:r>
            <a:r>
              <a:rPr sz="2600" spc="-170" dirty="0" smtClean="0">
                <a:latin typeface="Arial"/>
                <a:cs typeface="Arial"/>
              </a:rPr>
              <a:t>based</a:t>
            </a:r>
            <a:r>
              <a:rPr sz="2600" spc="-265" dirty="0" smtClean="0">
                <a:latin typeface="Arial"/>
                <a:cs typeface="Arial"/>
              </a:rPr>
              <a:t> </a:t>
            </a:r>
            <a:r>
              <a:rPr sz="2600" spc="-85" dirty="0" smtClean="0">
                <a:latin typeface="Arial"/>
                <a:cs typeface="Arial"/>
              </a:rPr>
              <a:t>on</a:t>
            </a:r>
            <a:r>
              <a:rPr sz="2600" spc="-250" dirty="0" smtClean="0">
                <a:latin typeface="Arial"/>
                <a:cs typeface="Arial"/>
              </a:rPr>
              <a:t> </a:t>
            </a:r>
            <a:r>
              <a:rPr sz="2600" spc="-60" dirty="0" smtClean="0">
                <a:latin typeface="Arial"/>
                <a:cs typeface="Arial"/>
              </a:rPr>
              <a:t>relationship</a:t>
            </a:r>
            <a:r>
              <a:rPr sz="2600" spc="-270" dirty="0" smtClean="0">
                <a:latin typeface="Arial"/>
                <a:cs typeface="Arial"/>
              </a:rPr>
              <a:t> </a:t>
            </a:r>
            <a:r>
              <a:rPr sz="2600" spc="-125" dirty="0" smtClean="0">
                <a:latin typeface="Arial"/>
                <a:cs typeface="Arial"/>
              </a:rPr>
              <a:t>and</a:t>
            </a:r>
            <a:r>
              <a:rPr sz="2600" spc="-275" dirty="0" smtClean="0">
                <a:latin typeface="Arial"/>
                <a:cs typeface="Arial"/>
              </a:rPr>
              <a:t> </a:t>
            </a:r>
            <a:r>
              <a:rPr sz="2600" spc="-110" dirty="0" smtClean="0">
                <a:latin typeface="Arial"/>
                <a:cs typeface="Arial"/>
              </a:rPr>
              <a:t>value.</a:t>
            </a:r>
            <a:endParaRPr lang="en-US" sz="2600" spc="-110" dirty="0" smtClean="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Arial" pitchFamily="34" charset="0"/>
              <a:buChar char="•"/>
              <a:tabLst>
                <a:tab pos="332740" algn="l"/>
                <a:tab pos="333375" algn="l"/>
              </a:tabLst>
            </a:pPr>
            <a:endParaRPr sz="2600" dirty="0" smtClean="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 pitchFamily="34" charset="0"/>
              <a:buChar char="•"/>
              <a:tabLst>
                <a:tab pos="332740" algn="l"/>
                <a:tab pos="333375" algn="l"/>
              </a:tabLst>
            </a:pPr>
            <a:r>
              <a:rPr sz="2600" spc="60" dirty="0" smtClean="0">
                <a:latin typeface="Arial"/>
                <a:cs typeface="Arial"/>
              </a:rPr>
              <a:t>It</a:t>
            </a:r>
            <a:r>
              <a:rPr sz="2600" spc="-254" dirty="0" smtClean="0">
                <a:latin typeface="Arial"/>
                <a:cs typeface="Arial"/>
              </a:rPr>
              <a:t> </a:t>
            </a:r>
            <a:r>
              <a:rPr sz="2600" spc="-100" dirty="0" smtClean="0">
                <a:latin typeface="Arial"/>
                <a:cs typeface="Arial"/>
              </a:rPr>
              <a:t>may</a:t>
            </a:r>
            <a:r>
              <a:rPr sz="2600" spc="-250" dirty="0" smtClean="0">
                <a:latin typeface="Arial"/>
                <a:cs typeface="Arial"/>
              </a:rPr>
              <a:t> </a:t>
            </a:r>
            <a:r>
              <a:rPr sz="2600" spc="-125" dirty="0" smtClean="0">
                <a:latin typeface="Arial"/>
                <a:cs typeface="Arial"/>
              </a:rPr>
              <a:t>be</a:t>
            </a:r>
            <a:r>
              <a:rPr sz="2600" spc="-270" dirty="0" smtClean="0">
                <a:latin typeface="Arial"/>
                <a:cs typeface="Arial"/>
              </a:rPr>
              <a:t> </a:t>
            </a:r>
            <a:r>
              <a:rPr sz="2600" spc="-170" dirty="0" smtClean="0">
                <a:latin typeface="Arial"/>
                <a:cs typeface="Arial"/>
              </a:rPr>
              <a:t>used</a:t>
            </a:r>
            <a:r>
              <a:rPr sz="2600" spc="-250" dirty="0" smtClean="0">
                <a:latin typeface="Arial"/>
                <a:cs typeface="Arial"/>
              </a:rPr>
              <a:t> </a:t>
            </a:r>
            <a:r>
              <a:rPr sz="2600" spc="70" dirty="0" smtClean="0">
                <a:latin typeface="Arial"/>
                <a:cs typeface="Arial"/>
              </a:rPr>
              <a:t>to</a:t>
            </a:r>
            <a:r>
              <a:rPr sz="2600" spc="-265" dirty="0" smtClean="0">
                <a:latin typeface="Arial"/>
                <a:cs typeface="Arial"/>
              </a:rPr>
              <a:t> </a:t>
            </a:r>
            <a:r>
              <a:rPr sz="2600" spc="-50" dirty="0" smtClean="0">
                <a:latin typeface="Arial"/>
                <a:cs typeface="Arial"/>
              </a:rPr>
              <a:t>market</a:t>
            </a:r>
            <a:r>
              <a:rPr sz="2600" spc="-260" dirty="0" smtClean="0">
                <a:latin typeface="Arial"/>
                <a:cs typeface="Arial"/>
              </a:rPr>
              <a:t> </a:t>
            </a:r>
            <a:r>
              <a:rPr sz="2600" spc="-215" dirty="0" smtClean="0">
                <a:latin typeface="Arial"/>
                <a:cs typeface="Arial"/>
              </a:rPr>
              <a:t>a</a:t>
            </a:r>
            <a:r>
              <a:rPr sz="2600" spc="-250" dirty="0" smtClean="0">
                <a:latin typeface="Arial"/>
                <a:cs typeface="Arial"/>
              </a:rPr>
              <a:t> </a:t>
            </a:r>
            <a:r>
              <a:rPr sz="2600" spc="-145" dirty="0" smtClean="0">
                <a:latin typeface="Arial"/>
                <a:cs typeface="Arial"/>
              </a:rPr>
              <a:t>service</a:t>
            </a:r>
            <a:r>
              <a:rPr sz="2600" spc="-275" dirty="0" smtClean="0">
                <a:latin typeface="Arial"/>
                <a:cs typeface="Arial"/>
              </a:rPr>
              <a:t> </a:t>
            </a:r>
            <a:r>
              <a:rPr sz="2600" spc="-35" dirty="0" smtClean="0">
                <a:latin typeface="Arial"/>
                <a:cs typeface="Arial"/>
              </a:rPr>
              <a:t>or</a:t>
            </a:r>
            <a:r>
              <a:rPr sz="2600" spc="-245" dirty="0" smtClean="0">
                <a:latin typeface="Arial"/>
                <a:cs typeface="Arial"/>
              </a:rPr>
              <a:t> </a:t>
            </a:r>
            <a:r>
              <a:rPr sz="2600" spc="-50" dirty="0" smtClean="0">
                <a:latin typeface="Arial"/>
                <a:cs typeface="Arial"/>
              </a:rPr>
              <a:t>product.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524256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979409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5080" indent="-320675">
              <a:lnSpc>
                <a:spcPts val="2880"/>
              </a:lnSpc>
              <a:spcBef>
                <a:spcPts val="79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side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triangle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between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 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customers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called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interactive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marketing.</a:t>
            </a:r>
            <a:endParaRPr sz="3000">
              <a:latin typeface="Arial"/>
              <a:cs typeface="Arial"/>
            </a:endParaRPr>
          </a:p>
          <a:p>
            <a:pPr marL="332740" marR="486409" indent="-320675">
              <a:lnSpc>
                <a:spcPct val="80000"/>
              </a:lnSpc>
              <a:spcBef>
                <a:spcPts val="2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95" dirty="0">
                <a:latin typeface="Arial"/>
                <a:cs typeface="Arial"/>
              </a:rPr>
              <a:t>How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deliver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services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  </a:t>
            </a:r>
            <a:r>
              <a:rPr sz="3000" spc="-105" dirty="0">
                <a:latin typeface="Arial"/>
                <a:cs typeface="Arial"/>
              </a:rPr>
              <a:t>company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provides.</a:t>
            </a:r>
            <a:endParaRPr sz="3000">
              <a:latin typeface="Arial"/>
              <a:cs typeface="Arial"/>
            </a:endParaRPr>
          </a:p>
          <a:p>
            <a:pPr marL="332740" marR="436880" indent="-320675">
              <a:lnSpc>
                <a:spcPct val="8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45" dirty="0">
                <a:latin typeface="Arial"/>
                <a:cs typeface="Arial"/>
              </a:rPr>
              <a:t>Goal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have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highly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satisfied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customers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who  </a:t>
            </a:r>
            <a:r>
              <a:rPr sz="3000" spc="-114" dirty="0">
                <a:latin typeface="Arial"/>
                <a:cs typeface="Arial"/>
              </a:rPr>
              <a:t>become </a:t>
            </a:r>
            <a:r>
              <a:rPr sz="3000" spc="-25" dirty="0">
                <a:latin typeface="Arial"/>
                <a:cs typeface="Arial"/>
              </a:rPr>
              <a:t>long-term, </a:t>
            </a:r>
            <a:r>
              <a:rPr sz="3000" spc="-75" dirty="0">
                <a:latin typeface="Arial"/>
                <a:cs typeface="Arial"/>
              </a:rPr>
              <a:t>repeat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customers.</a:t>
            </a:r>
            <a:endParaRPr sz="3000">
              <a:latin typeface="Arial"/>
              <a:cs typeface="Arial"/>
            </a:endParaRPr>
          </a:p>
          <a:p>
            <a:pPr marL="332740" marR="227965" indent="-320675">
              <a:lnSpc>
                <a:spcPct val="8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0" dirty="0">
                <a:latin typeface="Arial"/>
                <a:cs typeface="Arial"/>
              </a:rPr>
              <a:t>Effectiveness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45" dirty="0">
                <a:latin typeface="Arial"/>
                <a:cs typeface="Arial"/>
              </a:rPr>
              <a:t>interactive </a:t>
            </a:r>
            <a:r>
              <a:rPr sz="3000" spc="-50" dirty="0">
                <a:latin typeface="Arial"/>
                <a:cs typeface="Arial"/>
              </a:rPr>
              <a:t>marketing  </a:t>
            </a:r>
            <a:r>
              <a:rPr sz="3000" spc="-90" dirty="0">
                <a:latin typeface="Arial"/>
                <a:cs typeface="Arial"/>
              </a:rPr>
              <a:t>relates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back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internal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marketing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efforts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 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business.</a:t>
            </a:r>
            <a:endParaRPr sz="3000">
              <a:latin typeface="Arial"/>
              <a:cs typeface="Arial"/>
            </a:endParaRPr>
          </a:p>
          <a:p>
            <a:pPr marL="332740" marR="419100" indent="-320675">
              <a:lnSpc>
                <a:spcPct val="8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95" dirty="0">
                <a:latin typeface="Arial"/>
                <a:cs typeface="Arial"/>
              </a:rPr>
              <a:t>How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keep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promises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made  </a:t>
            </a:r>
            <a:r>
              <a:rPr sz="3000" spc="-65" dirty="0">
                <a:latin typeface="Arial"/>
                <a:cs typeface="Arial"/>
              </a:rPr>
              <a:t>by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your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external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marketing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efforts.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333756"/>
            <a:ext cx="5390388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779777"/>
            <a:ext cx="5231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pc="-90" dirty="0"/>
              <a:t>Overall </a:t>
            </a:r>
            <a:r>
              <a:rPr spc="-65" dirty="0"/>
              <a:t>Strategic</a:t>
            </a:r>
            <a:r>
              <a:rPr spc="-710" dirty="0"/>
              <a:t> </a:t>
            </a:r>
            <a:r>
              <a:rPr spc="-165" dirty="0"/>
              <a:t>Assessment</a:t>
            </a:r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618236" y="2313177"/>
            <a:ext cx="7851775" cy="4006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25475" marR="42545" indent="-274320">
              <a:lnSpc>
                <a:spcPts val="3020"/>
              </a:lnSpc>
              <a:spcBef>
                <a:spcPts val="48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90" dirty="0">
                <a:latin typeface="Arial"/>
                <a:cs typeface="Arial"/>
              </a:rPr>
              <a:t>How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is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service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organization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doing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on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all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three  </a:t>
            </a:r>
            <a:r>
              <a:rPr sz="2800" spc="-155" dirty="0">
                <a:latin typeface="Arial"/>
                <a:cs typeface="Arial"/>
              </a:rPr>
              <a:t>sides </a:t>
            </a:r>
            <a:r>
              <a:rPr sz="2800" spc="2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triangle?</a:t>
            </a:r>
            <a:endParaRPr sz="2800">
              <a:latin typeface="Arial"/>
              <a:cs typeface="Arial"/>
            </a:endParaRPr>
          </a:p>
          <a:p>
            <a:pPr marL="625475" indent="-274955">
              <a:lnSpc>
                <a:spcPct val="100000"/>
              </a:lnSpc>
              <a:spcBef>
                <a:spcPts val="29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114" dirty="0">
                <a:latin typeface="Arial"/>
                <a:cs typeface="Arial"/>
              </a:rPr>
              <a:t>Where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weaknesses?</a:t>
            </a:r>
            <a:endParaRPr sz="2800">
              <a:latin typeface="Arial"/>
              <a:cs typeface="Arial"/>
            </a:endParaRPr>
          </a:p>
          <a:p>
            <a:pPr marL="625475" indent="-274955">
              <a:lnSpc>
                <a:spcPts val="3160"/>
              </a:lnSpc>
              <a:spcBef>
                <a:spcPts val="34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65" dirty="0">
                <a:latin typeface="Arial"/>
                <a:cs typeface="Arial"/>
              </a:rPr>
              <a:t>What </a:t>
            </a:r>
            <a:r>
              <a:rPr sz="2800" spc="-120" dirty="0">
                <a:latin typeface="Arial"/>
                <a:cs typeface="Arial"/>
              </a:rPr>
              <a:t>are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strengths?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ts val="364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Specific </a:t>
            </a:r>
            <a:r>
              <a:rPr sz="3200" spc="-150" dirty="0">
                <a:latin typeface="Arial"/>
                <a:cs typeface="Arial"/>
              </a:rPr>
              <a:t>Service</a:t>
            </a:r>
            <a:r>
              <a:rPr sz="3200" spc="-54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5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65" dirty="0">
                <a:latin typeface="Arial"/>
                <a:cs typeface="Arial"/>
              </a:rPr>
              <a:t>What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is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being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promoted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and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by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whom?</a:t>
            </a:r>
            <a:endParaRPr sz="2800">
              <a:latin typeface="Arial"/>
              <a:cs typeface="Arial"/>
            </a:endParaRPr>
          </a:p>
          <a:p>
            <a:pPr marL="625475" lvl="1" indent="-274955">
              <a:lnSpc>
                <a:spcPct val="100000"/>
              </a:lnSpc>
              <a:spcBef>
                <a:spcPts val="34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90" dirty="0">
                <a:latin typeface="Arial"/>
                <a:cs typeface="Arial"/>
              </a:rPr>
              <a:t>How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will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105" dirty="0">
                <a:latin typeface="Arial"/>
                <a:cs typeface="Arial"/>
              </a:rPr>
              <a:t>it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delivered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and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by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whom?</a:t>
            </a:r>
            <a:endParaRPr sz="2800">
              <a:latin typeface="Arial"/>
              <a:cs typeface="Arial"/>
            </a:endParaRPr>
          </a:p>
          <a:p>
            <a:pPr marL="625475" marR="5080" lvl="1" indent="-274320">
              <a:lnSpc>
                <a:spcPts val="3020"/>
              </a:lnSpc>
              <a:spcBef>
                <a:spcPts val="72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5475" algn="l"/>
                <a:tab pos="626110" algn="l"/>
              </a:tabLst>
            </a:pPr>
            <a:r>
              <a:rPr sz="2800" spc="-90" dirty="0">
                <a:latin typeface="Arial"/>
                <a:cs typeface="Arial"/>
              </a:rPr>
              <a:t>Are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supporting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systems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place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deliver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80" dirty="0">
                <a:latin typeface="Arial"/>
                <a:cs typeface="Arial"/>
              </a:rPr>
              <a:t>promised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service?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59308"/>
            <a:ext cx="7321296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76060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b="1" spc="-150" dirty="0">
                <a:latin typeface="Trebuchet MS"/>
                <a:cs typeface="Trebuchet MS"/>
              </a:rPr>
              <a:t>The </a:t>
            </a:r>
            <a:r>
              <a:rPr b="1" spc="-50" dirty="0">
                <a:latin typeface="Trebuchet MS"/>
                <a:cs typeface="Trebuchet MS"/>
              </a:rPr>
              <a:t>Gaps </a:t>
            </a:r>
            <a:r>
              <a:rPr b="1" spc="-40" dirty="0">
                <a:latin typeface="Trebuchet MS"/>
                <a:cs typeface="Trebuchet MS"/>
              </a:rPr>
              <a:t>Model </a:t>
            </a:r>
            <a:r>
              <a:rPr b="1" spc="-65" dirty="0">
                <a:latin typeface="Trebuchet MS"/>
                <a:cs typeface="Trebuchet MS"/>
              </a:rPr>
              <a:t>was </a:t>
            </a:r>
            <a:r>
              <a:rPr b="1" spc="-105" dirty="0">
                <a:latin typeface="Trebuchet MS"/>
                <a:cs typeface="Trebuchet MS"/>
              </a:rPr>
              <a:t>proposed </a:t>
            </a:r>
            <a:r>
              <a:rPr b="1" spc="-75" dirty="0">
                <a:latin typeface="Trebuchet MS"/>
                <a:cs typeface="Trebuchet MS"/>
              </a:rPr>
              <a:t>by </a:t>
            </a:r>
            <a:r>
              <a:rPr b="1" spc="75" dirty="0">
                <a:latin typeface="Trebuchet MS"/>
                <a:cs typeface="Trebuchet MS"/>
              </a:rPr>
              <a:t>A  </a:t>
            </a:r>
            <a:r>
              <a:rPr b="1" spc="-100" dirty="0">
                <a:latin typeface="Trebuchet MS"/>
                <a:cs typeface="Trebuchet MS"/>
              </a:rPr>
              <a:t>Parasuraman, </a:t>
            </a:r>
            <a:r>
              <a:rPr b="1" spc="-120" dirty="0">
                <a:latin typeface="Trebuchet MS"/>
                <a:cs typeface="Trebuchet MS"/>
              </a:rPr>
              <a:t>Valarie </a:t>
            </a:r>
            <a:r>
              <a:rPr b="1" spc="-85" dirty="0">
                <a:latin typeface="Trebuchet MS"/>
                <a:cs typeface="Trebuchet MS"/>
              </a:rPr>
              <a:t>Zeithaml </a:t>
            </a:r>
            <a:r>
              <a:rPr b="1" spc="-80" dirty="0">
                <a:latin typeface="Trebuchet MS"/>
                <a:cs typeface="Trebuchet MS"/>
              </a:rPr>
              <a:t>and </a:t>
            </a:r>
            <a:r>
              <a:rPr b="1" spc="-50" dirty="0">
                <a:latin typeface="Trebuchet MS"/>
                <a:cs typeface="Trebuchet MS"/>
              </a:rPr>
              <a:t>LL  </a:t>
            </a:r>
            <a:r>
              <a:rPr b="1" spc="-140" dirty="0">
                <a:latin typeface="Trebuchet MS"/>
                <a:cs typeface="Trebuchet MS"/>
              </a:rPr>
              <a:t>Berry</a:t>
            </a:r>
            <a:r>
              <a:rPr b="1" spc="-300" dirty="0">
                <a:latin typeface="Trebuchet MS"/>
                <a:cs typeface="Trebuchet MS"/>
              </a:rPr>
              <a:t> </a:t>
            </a:r>
            <a:r>
              <a:rPr b="1" spc="-135" dirty="0">
                <a:latin typeface="Trebuchet MS"/>
                <a:cs typeface="Trebuchet MS"/>
              </a:rPr>
              <a:t>in</a:t>
            </a:r>
            <a:r>
              <a:rPr b="1" spc="-305" dirty="0">
                <a:latin typeface="Trebuchet MS"/>
                <a:cs typeface="Trebuchet MS"/>
              </a:rPr>
              <a:t> </a:t>
            </a:r>
            <a:r>
              <a:rPr b="1" spc="-204" dirty="0">
                <a:latin typeface="Trebuchet MS"/>
                <a:cs typeface="Trebuchet MS"/>
              </a:rPr>
              <a:t>1985</a:t>
            </a:r>
            <a:r>
              <a:rPr b="1" spc="-310" dirty="0">
                <a:latin typeface="Trebuchet MS"/>
                <a:cs typeface="Trebuchet MS"/>
              </a:rPr>
              <a:t> </a:t>
            </a:r>
            <a:r>
              <a:rPr b="1" spc="-135" dirty="0">
                <a:latin typeface="Trebuchet MS"/>
                <a:cs typeface="Trebuchet MS"/>
              </a:rPr>
              <a:t>in</a:t>
            </a:r>
            <a:r>
              <a:rPr b="1" spc="-310" dirty="0">
                <a:latin typeface="Trebuchet MS"/>
                <a:cs typeface="Trebuchet MS"/>
              </a:rPr>
              <a:t> </a:t>
            </a:r>
            <a:r>
              <a:rPr b="1" spc="-125" dirty="0">
                <a:latin typeface="Trebuchet MS"/>
                <a:cs typeface="Trebuchet MS"/>
              </a:rPr>
              <a:t>the</a:t>
            </a:r>
            <a:r>
              <a:rPr b="1" spc="-375" dirty="0">
                <a:latin typeface="Trebuchet MS"/>
                <a:cs typeface="Trebuchet MS"/>
              </a:rPr>
              <a:t> </a:t>
            </a:r>
            <a:r>
              <a:rPr b="1" spc="-170" dirty="0">
                <a:latin typeface="Trebuchet MS"/>
                <a:cs typeface="Trebuchet MS"/>
              </a:rPr>
              <a:t>Journal</a:t>
            </a:r>
            <a:r>
              <a:rPr b="1" spc="-41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Of</a:t>
            </a:r>
            <a:r>
              <a:rPr b="1" spc="-320" dirty="0">
                <a:latin typeface="Trebuchet MS"/>
                <a:cs typeface="Trebuchet MS"/>
              </a:rPr>
              <a:t> </a:t>
            </a:r>
            <a:r>
              <a:rPr b="1" spc="-85" dirty="0">
                <a:latin typeface="Trebuchet MS"/>
                <a:cs typeface="Trebuchet MS"/>
              </a:rPr>
              <a:t>Marketing: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79119"/>
            <a:ext cx="7752588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930515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5080" indent="-320675">
              <a:lnSpc>
                <a:spcPts val="2880"/>
              </a:lnSpc>
              <a:spcBef>
                <a:spcPts val="79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65" dirty="0">
                <a:latin typeface="Arial"/>
                <a:cs typeface="Arial"/>
              </a:rPr>
              <a:t>Introduce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a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framework,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called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gaps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model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 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quality.</a:t>
            </a:r>
            <a:endParaRPr sz="3000">
              <a:latin typeface="Arial"/>
              <a:cs typeface="Arial"/>
            </a:endParaRPr>
          </a:p>
          <a:p>
            <a:pPr marL="332740" marR="210185" indent="-320675">
              <a:lnSpc>
                <a:spcPct val="80000"/>
              </a:lnSpc>
              <a:spcBef>
                <a:spcPts val="2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75" dirty="0">
                <a:latin typeface="Arial"/>
                <a:cs typeface="Arial"/>
              </a:rPr>
              <a:t>Demonstrate </a:t>
            </a:r>
            <a:r>
              <a:rPr sz="3000" spc="30" dirty="0">
                <a:latin typeface="Arial"/>
                <a:cs typeface="Arial"/>
              </a:rPr>
              <a:t>that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45" dirty="0">
                <a:latin typeface="Arial"/>
                <a:cs typeface="Arial"/>
              </a:rPr>
              <a:t>most </a:t>
            </a:r>
            <a:r>
              <a:rPr sz="3000" spc="-35" dirty="0">
                <a:latin typeface="Arial"/>
                <a:cs typeface="Arial"/>
              </a:rPr>
              <a:t>critical </a:t>
            </a:r>
            <a:r>
              <a:rPr sz="3000" spc="-135" dirty="0">
                <a:latin typeface="Arial"/>
                <a:cs typeface="Arial"/>
              </a:rPr>
              <a:t>service  </a:t>
            </a:r>
            <a:r>
              <a:rPr sz="3000" spc="-35" dirty="0">
                <a:latin typeface="Arial"/>
                <a:cs typeface="Arial"/>
              </a:rPr>
              <a:t>quality </a:t>
            </a:r>
            <a:r>
              <a:rPr sz="3000" spc="-120" dirty="0">
                <a:latin typeface="Arial"/>
                <a:cs typeface="Arial"/>
              </a:rPr>
              <a:t>gap </a:t>
            </a:r>
            <a:r>
              <a:rPr sz="3000" spc="65" dirty="0">
                <a:latin typeface="Arial"/>
                <a:cs typeface="Arial"/>
              </a:rPr>
              <a:t>to </a:t>
            </a:r>
            <a:r>
              <a:rPr sz="3000" spc="-145" dirty="0">
                <a:latin typeface="Arial"/>
                <a:cs typeface="Arial"/>
              </a:rPr>
              <a:t>close </a:t>
            </a:r>
            <a:r>
              <a:rPr sz="3000" spc="-130" dirty="0">
                <a:latin typeface="Arial"/>
                <a:cs typeface="Arial"/>
              </a:rPr>
              <a:t>is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85" dirty="0">
                <a:latin typeface="Arial"/>
                <a:cs typeface="Arial"/>
              </a:rPr>
              <a:t>customer </a:t>
            </a:r>
            <a:r>
              <a:rPr sz="3000" spc="-100" dirty="0">
                <a:latin typeface="Arial"/>
                <a:cs typeface="Arial"/>
              </a:rPr>
              <a:t>gap,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60" dirty="0">
                <a:latin typeface="Arial"/>
                <a:cs typeface="Arial"/>
              </a:rPr>
              <a:t>difference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between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expectations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  </a:t>
            </a:r>
            <a:r>
              <a:rPr sz="3000" spc="-80" dirty="0">
                <a:latin typeface="Arial"/>
                <a:cs typeface="Arial"/>
              </a:rPr>
              <a:t>perceptions.</a:t>
            </a:r>
            <a:endParaRPr sz="3000">
              <a:latin typeface="Arial"/>
              <a:cs typeface="Arial"/>
            </a:endParaRPr>
          </a:p>
          <a:p>
            <a:pPr marL="332740" marR="212725" indent="-320675">
              <a:lnSpc>
                <a:spcPct val="8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30" dirty="0">
                <a:latin typeface="Arial"/>
                <a:cs typeface="Arial"/>
              </a:rPr>
              <a:t>Show </a:t>
            </a:r>
            <a:r>
              <a:rPr sz="3000" spc="30" dirty="0">
                <a:latin typeface="Arial"/>
                <a:cs typeface="Arial"/>
              </a:rPr>
              <a:t>that </a:t>
            </a:r>
            <a:r>
              <a:rPr sz="3000" spc="-20" dirty="0">
                <a:latin typeface="Arial"/>
                <a:cs typeface="Arial"/>
              </a:rPr>
              <a:t>four </a:t>
            </a:r>
            <a:r>
              <a:rPr sz="3000" spc="-160" dirty="0">
                <a:latin typeface="Arial"/>
                <a:cs typeface="Arial"/>
              </a:rPr>
              <a:t>gaps </a:t>
            </a:r>
            <a:r>
              <a:rPr sz="3000" spc="30" dirty="0">
                <a:latin typeface="Arial"/>
                <a:cs typeface="Arial"/>
              </a:rPr>
              <a:t>that </a:t>
            </a:r>
            <a:r>
              <a:rPr sz="3000" spc="-125" dirty="0">
                <a:latin typeface="Arial"/>
                <a:cs typeface="Arial"/>
              </a:rPr>
              <a:t>occur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120" dirty="0">
                <a:latin typeface="Arial"/>
                <a:cs typeface="Arial"/>
              </a:rPr>
              <a:t>companies,  </a:t>
            </a:r>
            <a:r>
              <a:rPr sz="3000" spc="-65" dirty="0">
                <a:latin typeface="Arial"/>
                <a:cs typeface="Arial"/>
              </a:rPr>
              <a:t>which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we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call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provider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gaps,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are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responsible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for 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gap.</a:t>
            </a:r>
            <a:endParaRPr sz="3000">
              <a:latin typeface="Arial"/>
              <a:cs typeface="Arial"/>
            </a:endParaRPr>
          </a:p>
          <a:p>
            <a:pPr marL="332740" marR="386080" indent="-320675">
              <a:lnSpc>
                <a:spcPct val="8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20" dirty="0">
                <a:latin typeface="Arial"/>
                <a:cs typeface="Arial"/>
              </a:rPr>
              <a:t>Identify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factors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responsible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for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each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four </a:t>
            </a:r>
            <a:r>
              <a:rPr sz="3000" spc="-60" dirty="0">
                <a:latin typeface="Arial"/>
                <a:cs typeface="Arial"/>
              </a:rPr>
              <a:t>provider</a:t>
            </a:r>
            <a:r>
              <a:rPr sz="3000" spc="-45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gaps.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59308"/>
            <a:ext cx="744626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1593"/>
            <a:ext cx="793178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207645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215" dirty="0">
                <a:latin typeface="Arial"/>
                <a:cs typeface="Arial"/>
              </a:rPr>
              <a:t>Gaps </a:t>
            </a:r>
            <a:r>
              <a:rPr sz="2800" spc="-65" dirty="0">
                <a:latin typeface="Arial"/>
                <a:cs typeface="Arial"/>
              </a:rPr>
              <a:t>Model </a:t>
            </a:r>
            <a:r>
              <a:rPr sz="2800" spc="15" dirty="0">
                <a:latin typeface="Arial"/>
                <a:cs typeface="Arial"/>
              </a:rPr>
              <a:t>of </a:t>
            </a:r>
            <a:r>
              <a:rPr sz="2800" spc="-130" dirty="0">
                <a:latin typeface="Arial"/>
                <a:cs typeface="Arial"/>
              </a:rPr>
              <a:t>Service </a:t>
            </a:r>
            <a:r>
              <a:rPr sz="2800" spc="-40" dirty="0">
                <a:latin typeface="Arial"/>
                <a:cs typeface="Arial"/>
              </a:rPr>
              <a:t>Quality </a:t>
            </a:r>
            <a:r>
              <a:rPr sz="2800" spc="-105" dirty="0">
                <a:latin typeface="Arial"/>
                <a:cs typeface="Arial"/>
              </a:rPr>
              <a:t>Customer </a:t>
            </a:r>
            <a:r>
              <a:rPr sz="2800" spc="-155" dirty="0">
                <a:latin typeface="Arial"/>
                <a:cs typeface="Arial"/>
              </a:rPr>
              <a:t>Gap:  </a:t>
            </a:r>
            <a:r>
              <a:rPr sz="2800" spc="-60" dirty="0">
                <a:latin typeface="Arial"/>
                <a:cs typeface="Arial"/>
              </a:rPr>
              <a:t>difference </a:t>
            </a:r>
            <a:r>
              <a:rPr sz="2800" spc="-70" dirty="0">
                <a:latin typeface="Arial"/>
                <a:cs typeface="Arial"/>
              </a:rPr>
              <a:t>between </a:t>
            </a:r>
            <a:r>
              <a:rPr sz="2800" spc="-80" dirty="0">
                <a:latin typeface="Arial"/>
                <a:cs typeface="Arial"/>
              </a:rPr>
              <a:t>customer expectations </a:t>
            </a:r>
            <a:r>
              <a:rPr sz="2800" spc="-114" dirty="0">
                <a:latin typeface="Arial"/>
                <a:cs typeface="Arial"/>
              </a:rPr>
              <a:t>and  </a:t>
            </a:r>
            <a:r>
              <a:rPr sz="2800" spc="-80" dirty="0">
                <a:latin typeface="Arial"/>
                <a:cs typeface="Arial"/>
              </a:rPr>
              <a:t>perceptions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Provider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305" dirty="0">
                <a:latin typeface="Arial"/>
                <a:cs typeface="Arial"/>
              </a:rPr>
              <a:t>1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(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The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Knowledge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10" dirty="0">
                <a:latin typeface="Arial"/>
                <a:cs typeface="Arial"/>
              </a:rPr>
              <a:t>Not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knowing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what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customers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expect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Provider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2  </a:t>
            </a:r>
            <a:r>
              <a:rPr sz="2800" spc="-95" dirty="0">
                <a:latin typeface="Arial"/>
                <a:cs typeface="Arial"/>
              </a:rPr>
              <a:t>(</a:t>
            </a:r>
            <a:r>
              <a:rPr sz="2800" spc="-409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The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Service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Design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Standards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  <a:p>
            <a:pPr marL="332740" marR="224790" indent="-320675">
              <a:lnSpc>
                <a:spcPct val="100000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10" dirty="0">
                <a:latin typeface="Arial"/>
                <a:cs typeface="Arial"/>
              </a:rPr>
              <a:t>Not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having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right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service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designs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and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standards  </a:t>
            </a:r>
            <a:r>
              <a:rPr sz="2800" spc="-85" dirty="0">
                <a:latin typeface="Arial"/>
                <a:cs typeface="Arial"/>
              </a:rPr>
              <a:t>Provider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Gap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290" dirty="0">
                <a:latin typeface="Arial"/>
                <a:cs typeface="Arial"/>
              </a:rPr>
              <a:t>3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(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The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Service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Performance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Gap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  <a:p>
            <a:pPr marL="332740" marR="113030" indent="-320675">
              <a:lnSpc>
                <a:spcPct val="100000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10" dirty="0">
                <a:latin typeface="Arial"/>
                <a:cs typeface="Arial"/>
              </a:rPr>
              <a:t>Not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delivering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service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standards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Provider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 </a:t>
            </a:r>
            <a:r>
              <a:rPr sz="2800" spc="-114" dirty="0">
                <a:latin typeface="Arial"/>
                <a:cs typeface="Arial"/>
              </a:rPr>
              <a:t>4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(  </a:t>
            </a:r>
            <a:r>
              <a:rPr sz="2800" spc="-1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Communication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 </a:t>
            </a:r>
            <a:r>
              <a:rPr sz="2800" spc="-70" dirty="0">
                <a:latin typeface="Arial"/>
                <a:cs typeface="Arial"/>
              </a:rPr>
              <a:t>):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15" dirty="0">
                <a:latin typeface="Arial"/>
                <a:cs typeface="Arial"/>
              </a:rPr>
              <a:t>Not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matching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performance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promises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355" y="446531"/>
            <a:ext cx="7656576" cy="67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755332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pc="-150" dirty="0"/>
              <a:t>The </a:t>
            </a:r>
            <a:r>
              <a:rPr spc="-65" dirty="0"/>
              <a:t>difference </a:t>
            </a:r>
            <a:r>
              <a:rPr spc="-75" dirty="0"/>
              <a:t>between </a:t>
            </a:r>
            <a:r>
              <a:rPr spc="-90" dirty="0"/>
              <a:t>customer  </a:t>
            </a:r>
            <a:r>
              <a:rPr spc="-85" dirty="0"/>
              <a:t>expectations</a:t>
            </a:r>
            <a:r>
              <a:rPr spc="-295" dirty="0"/>
              <a:t> </a:t>
            </a:r>
            <a:r>
              <a:rPr spc="25" dirty="0"/>
              <a:t>of</a:t>
            </a:r>
            <a:r>
              <a:rPr spc="-254" dirty="0"/>
              <a:t> </a:t>
            </a:r>
            <a:r>
              <a:rPr spc="-140" dirty="0"/>
              <a:t>service</a:t>
            </a:r>
            <a:r>
              <a:rPr spc="-280" dirty="0"/>
              <a:t> </a:t>
            </a:r>
            <a:r>
              <a:rPr spc="-114" dirty="0"/>
              <a:t>standards</a:t>
            </a:r>
            <a:r>
              <a:rPr spc="-285" dirty="0"/>
              <a:t> </a:t>
            </a:r>
            <a:r>
              <a:rPr spc="10" dirty="0"/>
              <a:t>&amp;</a:t>
            </a:r>
            <a:r>
              <a:rPr spc="-275" dirty="0"/>
              <a:t> </a:t>
            </a:r>
            <a:r>
              <a:rPr spc="-40" dirty="0"/>
              <a:t>quality  </a:t>
            </a:r>
            <a:r>
              <a:rPr spc="-125" dirty="0"/>
              <a:t>and</a:t>
            </a:r>
            <a:r>
              <a:rPr spc="-275" dirty="0"/>
              <a:t> </a:t>
            </a:r>
            <a:r>
              <a:rPr spc="-15" dirty="0"/>
              <a:t>the</a:t>
            </a:r>
            <a:r>
              <a:rPr spc="-290" dirty="0"/>
              <a:t> </a:t>
            </a:r>
            <a:r>
              <a:rPr spc="-140" dirty="0"/>
              <a:t>service</a:t>
            </a:r>
            <a:r>
              <a:rPr spc="-275" dirty="0"/>
              <a:t> </a:t>
            </a:r>
            <a:r>
              <a:rPr spc="-85" dirty="0"/>
              <a:t>provider’s</a:t>
            </a:r>
            <a:r>
              <a:rPr spc="-260" dirty="0"/>
              <a:t> </a:t>
            </a:r>
            <a:r>
              <a:rPr spc="-80" dirty="0"/>
              <a:t>understanding</a:t>
            </a:r>
            <a:r>
              <a:rPr spc="-290" dirty="0"/>
              <a:t> </a:t>
            </a:r>
            <a:r>
              <a:rPr spc="25" dirty="0"/>
              <a:t>of  </a:t>
            </a:r>
            <a:r>
              <a:rPr spc="-110" dirty="0"/>
              <a:t>these</a:t>
            </a:r>
            <a:r>
              <a:rPr spc="-280" dirty="0"/>
              <a:t> </a:t>
            </a:r>
            <a:r>
              <a:rPr spc="-90" dirty="0"/>
              <a:t>expectations</a:t>
            </a:r>
            <a:endParaRPr sz="25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231636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896859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Inadequate </a:t>
            </a:r>
            <a:r>
              <a:rPr sz="3200" spc="-50" dirty="0">
                <a:latin typeface="Arial"/>
                <a:cs typeface="Arial"/>
              </a:rPr>
              <a:t>marketing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research,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04" dirty="0">
                <a:latin typeface="Arial"/>
                <a:cs typeface="Arial"/>
              </a:rPr>
              <a:t>Research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not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focused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quality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04" dirty="0">
                <a:latin typeface="Arial"/>
                <a:cs typeface="Arial"/>
              </a:rPr>
              <a:t>Research </a:t>
            </a:r>
            <a:r>
              <a:rPr sz="3200" spc="-55" dirty="0">
                <a:latin typeface="Arial"/>
                <a:cs typeface="Arial"/>
              </a:rPr>
              <a:t>findings </a:t>
            </a:r>
            <a:r>
              <a:rPr sz="3200" spc="15" dirty="0">
                <a:latin typeface="Arial"/>
                <a:cs typeface="Arial"/>
              </a:rPr>
              <a:t>not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used </a:t>
            </a:r>
            <a:r>
              <a:rPr sz="3200" spc="-60" dirty="0">
                <a:latin typeface="Arial"/>
                <a:cs typeface="Arial"/>
              </a:rPr>
              <a:t>properly</a:t>
            </a:r>
            <a:endParaRPr sz="3200">
              <a:latin typeface="Arial"/>
              <a:cs typeface="Arial"/>
            </a:endParaRPr>
          </a:p>
          <a:p>
            <a:pPr marL="332740" marR="1377315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0" dirty="0">
                <a:latin typeface="Arial"/>
                <a:cs typeface="Arial"/>
              </a:rPr>
              <a:t>Lack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upward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communication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from  </a:t>
            </a:r>
            <a:r>
              <a:rPr sz="3200" spc="-114" dirty="0">
                <a:latin typeface="Arial"/>
                <a:cs typeface="Arial"/>
              </a:rPr>
              <a:t>customers </a:t>
            </a:r>
            <a:r>
              <a:rPr sz="3200" spc="10" dirty="0">
                <a:latin typeface="Arial"/>
                <a:cs typeface="Arial"/>
              </a:rPr>
              <a:t>&amp; </a:t>
            </a:r>
            <a:r>
              <a:rPr sz="3200" spc="-5" dirty="0">
                <a:latin typeface="Arial"/>
                <a:cs typeface="Arial"/>
              </a:rPr>
              <a:t>frontline</a:t>
            </a:r>
            <a:r>
              <a:rPr sz="3200" spc="-69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employees,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80" dirty="0">
                <a:latin typeface="Arial"/>
                <a:cs typeface="Arial"/>
              </a:rPr>
              <a:t>Too </a:t>
            </a:r>
            <a:r>
              <a:rPr sz="3200" spc="-95" dirty="0">
                <a:latin typeface="Arial"/>
                <a:cs typeface="Arial"/>
              </a:rPr>
              <a:t>many</a:t>
            </a:r>
            <a:r>
              <a:rPr sz="3200" spc="-35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layers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0" dirty="0">
                <a:latin typeface="Arial"/>
                <a:cs typeface="Arial"/>
              </a:rPr>
              <a:t>Lack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50" dirty="0">
                <a:latin typeface="Arial"/>
                <a:cs typeface="Arial"/>
              </a:rPr>
              <a:t>market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segmentation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15" dirty="0">
                <a:latin typeface="Arial"/>
                <a:cs typeface="Arial"/>
              </a:rPr>
              <a:t>Focus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transactions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&amp;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acquisition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Inadequate </a:t>
            </a:r>
            <a:r>
              <a:rPr sz="3200" spc="-140" dirty="0">
                <a:latin typeface="Arial"/>
                <a:cs typeface="Arial"/>
              </a:rPr>
              <a:t>service</a:t>
            </a:r>
            <a:r>
              <a:rPr sz="3200" spc="-4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recovery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763" y="97535"/>
            <a:ext cx="7411211" cy="100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78295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pc="-150" dirty="0"/>
              <a:t>The </a:t>
            </a:r>
            <a:r>
              <a:rPr spc="-65" dirty="0"/>
              <a:t>difference </a:t>
            </a:r>
            <a:r>
              <a:rPr spc="-75" dirty="0"/>
              <a:t>between </a:t>
            </a:r>
            <a:r>
              <a:rPr spc="-145" dirty="0"/>
              <a:t>service </a:t>
            </a:r>
            <a:r>
              <a:rPr spc="-85" dirty="0"/>
              <a:t>provider’s  </a:t>
            </a:r>
            <a:r>
              <a:rPr spc="-80" dirty="0"/>
              <a:t>understanding</a:t>
            </a:r>
            <a:r>
              <a:rPr spc="-300" dirty="0"/>
              <a:t> </a:t>
            </a:r>
            <a:r>
              <a:rPr spc="25" dirty="0"/>
              <a:t>of</a:t>
            </a:r>
            <a:r>
              <a:rPr spc="-270" dirty="0"/>
              <a:t> </a:t>
            </a:r>
            <a:r>
              <a:rPr spc="-90" dirty="0"/>
              <a:t>customer</a:t>
            </a:r>
            <a:r>
              <a:rPr spc="-270" dirty="0"/>
              <a:t> </a:t>
            </a:r>
            <a:r>
              <a:rPr spc="-85" dirty="0"/>
              <a:t>expectations</a:t>
            </a:r>
            <a:r>
              <a:rPr spc="-295" dirty="0"/>
              <a:t> </a:t>
            </a:r>
            <a:r>
              <a:rPr spc="-125" dirty="0"/>
              <a:t>and  </a:t>
            </a:r>
            <a:r>
              <a:rPr spc="-70" dirty="0"/>
              <a:t>development </a:t>
            </a:r>
            <a:r>
              <a:rPr spc="25" dirty="0"/>
              <a:t>of </a:t>
            </a:r>
            <a:r>
              <a:rPr spc="-75" dirty="0"/>
              <a:t>customer-driven </a:t>
            </a:r>
            <a:r>
              <a:rPr spc="-140" dirty="0"/>
              <a:t>service  </a:t>
            </a:r>
            <a:r>
              <a:rPr spc="-120" dirty="0"/>
              <a:t>design </a:t>
            </a:r>
            <a:r>
              <a:rPr spc="10" dirty="0"/>
              <a:t>&amp;</a:t>
            </a:r>
            <a:r>
              <a:rPr spc="-420" dirty="0"/>
              <a:t> </a:t>
            </a:r>
            <a:r>
              <a:rPr spc="-114" dirty="0"/>
              <a:t>standards</a:t>
            </a:r>
            <a:endParaRPr sz="25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236208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9777"/>
            <a:ext cx="7825105" cy="446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ts val="365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5" dirty="0">
                <a:latin typeface="Arial"/>
                <a:cs typeface="Arial"/>
              </a:rPr>
              <a:t>Poor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/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vague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/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undefined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0" dirty="0">
                <a:latin typeface="Arial"/>
                <a:cs typeface="Arial"/>
              </a:rPr>
              <a:t>Unsystematic </a:t>
            </a:r>
            <a:r>
              <a:rPr sz="3200" spc="-145" dirty="0">
                <a:latin typeface="Arial"/>
                <a:cs typeface="Arial"/>
              </a:rPr>
              <a:t>service </a:t>
            </a:r>
            <a:r>
              <a:rPr sz="3200" spc="-70" dirty="0">
                <a:latin typeface="Arial"/>
                <a:cs typeface="Arial"/>
              </a:rPr>
              <a:t>development</a:t>
            </a:r>
            <a:r>
              <a:rPr sz="3200" spc="-59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process,</a:t>
            </a:r>
            <a:endParaRPr sz="3200">
              <a:latin typeface="Arial"/>
              <a:cs typeface="Arial"/>
            </a:endParaRPr>
          </a:p>
          <a:p>
            <a:pPr marL="332740" marR="632460" indent="-320675">
              <a:lnSpc>
                <a:spcPts val="3460"/>
              </a:lnSpc>
              <a:spcBef>
                <a:spcPts val="23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20" dirty="0">
                <a:latin typeface="Arial"/>
                <a:cs typeface="Arial"/>
              </a:rPr>
              <a:t>Failure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match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design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  </a:t>
            </a:r>
            <a:r>
              <a:rPr sz="3200" spc="-45" dirty="0">
                <a:latin typeface="Arial"/>
                <a:cs typeface="Arial"/>
              </a:rPr>
              <a:t>positioning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21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0" dirty="0">
                <a:latin typeface="Arial"/>
                <a:cs typeface="Arial"/>
              </a:rPr>
              <a:t>Lack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defined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standards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0" dirty="0">
                <a:latin typeface="Arial"/>
                <a:cs typeface="Arial"/>
              </a:rPr>
              <a:t>Lack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focus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requirements,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ts val="3460"/>
              </a:lnSpc>
              <a:spcBef>
                <a:spcPts val="244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65" dirty="0">
                <a:latin typeface="Arial"/>
                <a:cs typeface="Arial"/>
              </a:rPr>
              <a:t>Absence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formal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process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for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setting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  </a:t>
            </a:r>
            <a:r>
              <a:rPr sz="3200" spc="-35" dirty="0">
                <a:latin typeface="Arial"/>
                <a:cs typeface="Arial"/>
              </a:rPr>
              <a:t>quality </a:t>
            </a:r>
            <a:r>
              <a:rPr sz="3200" spc="-130" dirty="0">
                <a:latin typeface="Arial"/>
                <a:cs typeface="Arial"/>
              </a:rPr>
              <a:t>goals </a:t>
            </a:r>
            <a:r>
              <a:rPr sz="3200" spc="10" dirty="0">
                <a:latin typeface="Arial"/>
                <a:cs typeface="Arial"/>
              </a:rPr>
              <a:t>&amp;</a:t>
            </a:r>
            <a:r>
              <a:rPr sz="3200" spc="-63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standards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21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0" dirty="0">
                <a:latin typeface="Arial"/>
                <a:cs typeface="Arial"/>
              </a:rPr>
              <a:t>Lack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attention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physical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evidence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65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0" dirty="0">
                <a:latin typeface="Arial"/>
                <a:cs typeface="Arial"/>
              </a:rPr>
              <a:t>The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packaging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3662172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080" indent="-320675">
              <a:lnSpc>
                <a:spcPct val="100000"/>
              </a:lnSpc>
              <a:spcBef>
                <a:spcPts val="105"/>
              </a:spcBef>
              <a:tabLst>
                <a:tab pos="342265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pc="-150" dirty="0"/>
              <a:t>The </a:t>
            </a:r>
            <a:r>
              <a:rPr spc="-125" dirty="0"/>
              <a:t>discrepancy </a:t>
            </a:r>
            <a:r>
              <a:rPr spc="-75" dirty="0"/>
              <a:t>between </a:t>
            </a:r>
            <a:r>
              <a:rPr spc="-70" dirty="0"/>
              <a:t>development </a:t>
            </a:r>
            <a:r>
              <a:rPr spc="20" dirty="0"/>
              <a:t>of  </a:t>
            </a:r>
            <a:r>
              <a:rPr spc="-75" dirty="0"/>
              <a:t>customer-driven</a:t>
            </a:r>
            <a:r>
              <a:rPr spc="-705" dirty="0"/>
              <a:t> </a:t>
            </a:r>
            <a:r>
              <a:rPr spc="-145" dirty="0"/>
              <a:t>service </a:t>
            </a:r>
            <a:r>
              <a:rPr spc="-114" dirty="0"/>
              <a:t>standards </a:t>
            </a:r>
            <a:r>
              <a:rPr spc="-125" dirty="0"/>
              <a:t>and </a:t>
            </a:r>
            <a:r>
              <a:rPr spc="-85" dirty="0"/>
              <a:t>actual  </a:t>
            </a:r>
            <a:r>
              <a:rPr spc="-140" dirty="0"/>
              <a:t>service </a:t>
            </a:r>
            <a:r>
              <a:rPr spc="-70" dirty="0"/>
              <a:t>delivery </a:t>
            </a:r>
            <a:r>
              <a:rPr spc="-35" dirty="0"/>
              <a:t>or</a:t>
            </a:r>
            <a:r>
              <a:rPr spc="-605" dirty="0"/>
              <a:t> </a:t>
            </a:r>
            <a:r>
              <a:rPr spc="-85" dirty="0"/>
              <a:t>performance</a:t>
            </a:r>
            <a:endParaRPr sz="2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74676"/>
            <a:ext cx="6777228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747773"/>
            <a:ext cx="5807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0" dirty="0">
                <a:latin typeface="Trebuchet MS"/>
                <a:cs typeface="Trebuchet MS"/>
              </a:rPr>
              <a:t>Upward</a:t>
            </a:r>
            <a:r>
              <a:rPr sz="3000" b="1" spc="-295" dirty="0">
                <a:latin typeface="Trebuchet MS"/>
                <a:cs typeface="Trebuchet MS"/>
              </a:rPr>
              <a:t> </a:t>
            </a:r>
            <a:r>
              <a:rPr sz="3000" b="1" spc="-135" dirty="0">
                <a:latin typeface="Trebuchet MS"/>
                <a:cs typeface="Trebuchet MS"/>
              </a:rPr>
              <a:t>trend</a:t>
            </a:r>
            <a:r>
              <a:rPr sz="3000" b="1" spc="-300" dirty="0">
                <a:latin typeface="Trebuchet MS"/>
                <a:cs typeface="Trebuchet MS"/>
              </a:rPr>
              <a:t> </a:t>
            </a:r>
            <a:r>
              <a:rPr sz="3000" b="1" spc="-130" dirty="0">
                <a:latin typeface="Trebuchet MS"/>
                <a:cs typeface="Trebuchet MS"/>
              </a:rPr>
              <a:t>in</a:t>
            </a:r>
            <a:r>
              <a:rPr sz="3000" b="1" spc="-300" dirty="0">
                <a:latin typeface="Trebuchet MS"/>
                <a:cs typeface="Trebuchet MS"/>
              </a:rPr>
              <a:t> </a:t>
            </a:r>
            <a:r>
              <a:rPr sz="3000" b="1" spc="-85" dirty="0">
                <a:latin typeface="Trebuchet MS"/>
                <a:cs typeface="Trebuchet MS"/>
              </a:rPr>
              <a:t>disposable</a:t>
            </a:r>
            <a:r>
              <a:rPr sz="3000" b="1" spc="-260" dirty="0">
                <a:latin typeface="Trebuchet MS"/>
                <a:cs typeface="Trebuchet MS"/>
              </a:rPr>
              <a:t> </a:t>
            </a:r>
            <a:r>
              <a:rPr sz="3000" b="1" spc="-120" dirty="0">
                <a:latin typeface="Trebuchet MS"/>
                <a:cs typeface="Trebuchet MS"/>
              </a:rPr>
              <a:t>income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2127250"/>
            <a:ext cx="7651750" cy="39954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32740" marR="5080" indent="-320675">
              <a:lnSpc>
                <a:spcPct val="80000"/>
              </a:lnSpc>
              <a:spcBef>
                <a:spcPts val="725"/>
              </a:spcBef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95" dirty="0">
                <a:latin typeface="Arial"/>
                <a:cs typeface="Arial"/>
              </a:rPr>
              <a:t>Income increasing </a:t>
            </a:r>
            <a:r>
              <a:rPr sz="2600" spc="-25" dirty="0">
                <a:latin typeface="Arial"/>
                <a:cs typeface="Arial"/>
              </a:rPr>
              <a:t>in </a:t>
            </a:r>
            <a:r>
              <a:rPr sz="2600" spc="-15" dirty="0">
                <a:latin typeface="Arial"/>
                <a:cs typeface="Arial"/>
              </a:rPr>
              <a:t>the </a:t>
            </a:r>
            <a:r>
              <a:rPr sz="2600" spc="-80" dirty="0">
                <a:latin typeface="Arial"/>
                <a:cs typeface="Arial"/>
              </a:rPr>
              <a:t>past </a:t>
            </a:r>
            <a:r>
              <a:rPr sz="2600" spc="-140" dirty="0">
                <a:latin typeface="Arial"/>
                <a:cs typeface="Arial"/>
              </a:rPr>
              <a:t>20 </a:t>
            </a:r>
            <a:r>
              <a:rPr sz="2600" spc="-110" dirty="0">
                <a:latin typeface="Arial"/>
                <a:cs typeface="Arial"/>
              </a:rPr>
              <a:t>years: </a:t>
            </a:r>
            <a:r>
              <a:rPr sz="2600" b="1" spc="-55" dirty="0">
                <a:latin typeface="Trebuchet MS"/>
                <a:cs typeface="Trebuchet MS"/>
              </a:rPr>
              <a:t>Disposable  </a:t>
            </a:r>
            <a:r>
              <a:rPr sz="2600" b="1" spc="-95" dirty="0">
                <a:latin typeface="Trebuchet MS"/>
                <a:cs typeface="Trebuchet MS"/>
              </a:rPr>
              <a:t>Personal</a:t>
            </a:r>
            <a:r>
              <a:rPr sz="2600" b="1" spc="-235" dirty="0">
                <a:latin typeface="Trebuchet MS"/>
                <a:cs typeface="Trebuchet MS"/>
              </a:rPr>
              <a:t> </a:t>
            </a:r>
            <a:r>
              <a:rPr sz="2600" b="1" spc="-85" dirty="0">
                <a:latin typeface="Trebuchet MS"/>
                <a:cs typeface="Trebuchet MS"/>
              </a:rPr>
              <a:t>Income</a:t>
            </a:r>
            <a:r>
              <a:rPr sz="2600" b="1" spc="-270" dirty="0">
                <a:latin typeface="Trebuchet MS"/>
                <a:cs typeface="Trebuchet MS"/>
              </a:rPr>
              <a:t> </a:t>
            </a:r>
            <a:r>
              <a:rPr sz="2600" b="1" spc="-110" dirty="0">
                <a:latin typeface="Trebuchet MS"/>
                <a:cs typeface="Trebuchet MS"/>
              </a:rPr>
              <a:t>in</a:t>
            </a:r>
            <a:r>
              <a:rPr sz="2600" b="1" spc="-240" dirty="0">
                <a:latin typeface="Trebuchet MS"/>
                <a:cs typeface="Trebuchet MS"/>
              </a:rPr>
              <a:t> </a:t>
            </a:r>
            <a:r>
              <a:rPr sz="2600" b="1" spc="-70" dirty="0">
                <a:latin typeface="Trebuchet MS"/>
                <a:cs typeface="Trebuchet MS"/>
              </a:rPr>
              <a:t>India</a:t>
            </a:r>
            <a:r>
              <a:rPr sz="2600" b="1" spc="-270" dirty="0">
                <a:latin typeface="Trebuchet MS"/>
                <a:cs typeface="Trebuchet MS"/>
              </a:rPr>
              <a:t> </a:t>
            </a:r>
            <a:r>
              <a:rPr sz="2600" b="1" spc="-120" dirty="0">
                <a:latin typeface="Trebuchet MS"/>
                <a:cs typeface="Trebuchet MS"/>
              </a:rPr>
              <a:t>increased</a:t>
            </a:r>
            <a:r>
              <a:rPr sz="2600" b="1" spc="-240" dirty="0">
                <a:latin typeface="Trebuchet MS"/>
                <a:cs typeface="Trebuchet MS"/>
              </a:rPr>
              <a:t> </a:t>
            </a:r>
            <a:r>
              <a:rPr sz="2600" b="1" spc="-40" dirty="0">
                <a:latin typeface="Trebuchet MS"/>
                <a:cs typeface="Trebuchet MS"/>
              </a:rPr>
              <a:t>to</a:t>
            </a:r>
            <a:r>
              <a:rPr sz="2600" b="1" spc="-254" dirty="0">
                <a:latin typeface="Trebuchet MS"/>
                <a:cs typeface="Trebuchet MS"/>
              </a:rPr>
              <a:t> </a:t>
            </a:r>
            <a:r>
              <a:rPr sz="2600" b="1" spc="-185" dirty="0">
                <a:latin typeface="Trebuchet MS"/>
                <a:cs typeface="Trebuchet MS"/>
              </a:rPr>
              <a:t>71640930</a:t>
            </a:r>
            <a:r>
              <a:rPr sz="2600" b="1" spc="-270" dirty="0">
                <a:latin typeface="Trebuchet MS"/>
                <a:cs typeface="Trebuchet MS"/>
              </a:rPr>
              <a:t> </a:t>
            </a:r>
            <a:r>
              <a:rPr sz="2600" b="1" spc="65" dirty="0">
                <a:latin typeface="Trebuchet MS"/>
                <a:cs typeface="Trebuchet MS"/>
              </a:rPr>
              <a:t>INR  </a:t>
            </a:r>
            <a:r>
              <a:rPr sz="2600" b="1" spc="-60" dirty="0">
                <a:latin typeface="Trebuchet MS"/>
                <a:cs typeface="Trebuchet MS"/>
              </a:rPr>
              <a:t>Million</a:t>
            </a:r>
            <a:r>
              <a:rPr sz="2600" b="1" spc="-265" dirty="0">
                <a:latin typeface="Trebuchet MS"/>
                <a:cs typeface="Trebuchet MS"/>
              </a:rPr>
              <a:t> </a:t>
            </a:r>
            <a:r>
              <a:rPr sz="2600" b="1" spc="-110" dirty="0">
                <a:latin typeface="Trebuchet MS"/>
                <a:cs typeface="Trebuchet MS"/>
              </a:rPr>
              <a:t>in</a:t>
            </a:r>
            <a:r>
              <a:rPr sz="2600" b="1" spc="-245" dirty="0">
                <a:latin typeface="Trebuchet MS"/>
                <a:cs typeface="Trebuchet MS"/>
              </a:rPr>
              <a:t> </a:t>
            </a:r>
            <a:r>
              <a:rPr sz="2600" b="1" spc="-235" dirty="0">
                <a:latin typeface="Trebuchet MS"/>
                <a:cs typeface="Trebuchet MS"/>
              </a:rPr>
              <a:t>2011</a:t>
            </a:r>
            <a:r>
              <a:rPr sz="2600" b="1" spc="-260" dirty="0">
                <a:latin typeface="Trebuchet MS"/>
                <a:cs typeface="Trebuchet MS"/>
              </a:rPr>
              <a:t> </a:t>
            </a:r>
            <a:r>
              <a:rPr sz="2600" b="1" spc="-95" dirty="0">
                <a:latin typeface="Trebuchet MS"/>
                <a:cs typeface="Trebuchet MS"/>
              </a:rPr>
              <a:t>from</a:t>
            </a:r>
            <a:r>
              <a:rPr sz="2600" b="1" spc="-265" dirty="0">
                <a:latin typeface="Trebuchet MS"/>
                <a:cs typeface="Trebuchet MS"/>
              </a:rPr>
              <a:t> </a:t>
            </a:r>
            <a:r>
              <a:rPr sz="2600" b="1" spc="-175" dirty="0">
                <a:latin typeface="Trebuchet MS"/>
                <a:cs typeface="Trebuchet MS"/>
              </a:rPr>
              <a:t>60158160</a:t>
            </a:r>
            <a:r>
              <a:rPr sz="2600" b="1" spc="-250" dirty="0">
                <a:latin typeface="Trebuchet MS"/>
                <a:cs typeface="Trebuchet MS"/>
              </a:rPr>
              <a:t> </a:t>
            </a:r>
            <a:r>
              <a:rPr sz="2600" b="1" spc="60" dirty="0">
                <a:latin typeface="Trebuchet MS"/>
                <a:cs typeface="Trebuchet MS"/>
              </a:rPr>
              <a:t>INR</a:t>
            </a:r>
            <a:r>
              <a:rPr sz="2600" b="1" spc="-260" dirty="0">
                <a:latin typeface="Trebuchet MS"/>
                <a:cs typeface="Trebuchet MS"/>
              </a:rPr>
              <a:t> </a:t>
            </a:r>
            <a:r>
              <a:rPr sz="2600" b="1" spc="-60" dirty="0">
                <a:latin typeface="Trebuchet MS"/>
                <a:cs typeface="Trebuchet MS"/>
              </a:rPr>
              <a:t>Million</a:t>
            </a:r>
            <a:r>
              <a:rPr sz="2600" b="1" spc="-260" dirty="0">
                <a:latin typeface="Trebuchet MS"/>
                <a:cs typeface="Trebuchet MS"/>
              </a:rPr>
              <a:t> </a:t>
            </a:r>
            <a:r>
              <a:rPr sz="2600" b="1" spc="-110" dirty="0">
                <a:latin typeface="Trebuchet MS"/>
                <a:cs typeface="Trebuchet MS"/>
              </a:rPr>
              <a:t>in</a:t>
            </a:r>
            <a:r>
              <a:rPr sz="2600" b="1" spc="-245" dirty="0">
                <a:latin typeface="Trebuchet MS"/>
                <a:cs typeface="Trebuchet MS"/>
              </a:rPr>
              <a:t> </a:t>
            </a:r>
            <a:r>
              <a:rPr sz="2600" b="1" spc="-225" dirty="0">
                <a:latin typeface="Trebuchet MS"/>
                <a:cs typeface="Trebuchet MS"/>
              </a:rPr>
              <a:t>2010</a:t>
            </a:r>
            <a:endParaRPr sz="2600">
              <a:latin typeface="Trebuchet MS"/>
              <a:cs typeface="Trebuchet MS"/>
            </a:endParaRPr>
          </a:p>
          <a:p>
            <a:pPr marL="332740" indent="-320675">
              <a:lnSpc>
                <a:spcPts val="2185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80" dirty="0">
                <a:latin typeface="Arial"/>
                <a:cs typeface="Arial"/>
              </a:rPr>
              <a:t>Developing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country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ts val="2495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50" dirty="0">
                <a:latin typeface="Arial"/>
                <a:cs typeface="Arial"/>
              </a:rPr>
              <a:t>Liberalization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ts val="2495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145" dirty="0">
                <a:latin typeface="Arial"/>
                <a:cs typeface="Arial"/>
              </a:rPr>
              <a:t>Job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Opportunities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ts val="2400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100" dirty="0">
                <a:latin typeface="Arial"/>
                <a:cs typeface="Arial"/>
              </a:rPr>
              <a:t>Demand </a:t>
            </a:r>
            <a:r>
              <a:rPr sz="2600" spc="-135" dirty="0">
                <a:latin typeface="Arial"/>
                <a:cs typeface="Arial"/>
              </a:rPr>
              <a:t>increases </a:t>
            </a:r>
            <a:r>
              <a:rPr sz="2600" spc="25" dirty="0">
                <a:latin typeface="Arial"/>
                <a:cs typeface="Arial"/>
              </a:rPr>
              <a:t>with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disposable </a:t>
            </a:r>
            <a:r>
              <a:rPr sz="2600" spc="-80" dirty="0">
                <a:latin typeface="Arial"/>
                <a:cs typeface="Arial"/>
              </a:rPr>
              <a:t>income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254"/>
              </a:lnSpc>
            </a:pPr>
            <a:r>
              <a:rPr sz="3300" b="1" spc="-105" dirty="0">
                <a:latin typeface="Trebuchet MS"/>
                <a:cs typeface="Trebuchet MS"/>
              </a:rPr>
              <a:t>Increasing</a:t>
            </a:r>
            <a:r>
              <a:rPr sz="3300" b="1" spc="-430" dirty="0">
                <a:latin typeface="Trebuchet MS"/>
                <a:cs typeface="Trebuchet MS"/>
              </a:rPr>
              <a:t> </a:t>
            </a:r>
            <a:r>
              <a:rPr sz="3300" b="1" spc="-114" dirty="0">
                <a:latin typeface="Trebuchet MS"/>
                <a:cs typeface="Trebuchet MS"/>
              </a:rPr>
              <a:t>Specialization</a:t>
            </a:r>
            <a:endParaRPr sz="3300">
              <a:latin typeface="Trebuchet MS"/>
              <a:cs typeface="Trebuchet MS"/>
            </a:endParaRPr>
          </a:p>
          <a:p>
            <a:pPr marL="332740" indent="-320675">
              <a:lnSpc>
                <a:spcPts val="2510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100" dirty="0">
                <a:latin typeface="Arial"/>
                <a:cs typeface="Arial"/>
              </a:rPr>
              <a:t>Technology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ts val="2495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120" dirty="0">
                <a:latin typeface="Arial"/>
                <a:cs typeface="Arial"/>
              </a:rPr>
              <a:t>Cost</a:t>
            </a:r>
            <a:r>
              <a:rPr sz="2600" spc="-220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effective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ts val="2495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75" dirty="0">
                <a:latin typeface="Arial"/>
                <a:cs typeface="Arial"/>
              </a:rPr>
              <a:t>Expert </a:t>
            </a:r>
            <a:r>
              <a:rPr sz="2600" spc="-105" dirty="0">
                <a:latin typeface="Arial"/>
                <a:cs typeface="Arial"/>
              </a:rPr>
              <a:t>and</a:t>
            </a:r>
            <a:r>
              <a:rPr sz="2600" spc="-35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professionals</a:t>
            </a:r>
            <a:endParaRPr sz="2600">
              <a:latin typeface="Arial"/>
              <a:cs typeface="Arial"/>
            </a:endParaRPr>
          </a:p>
          <a:p>
            <a:pPr marL="332740" indent="-320675">
              <a:lnSpc>
                <a:spcPts val="2810"/>
              </a:lnSpc>
              <a:buClr>
                <a:srgbClr val="EFAC00"/>
              </a:buClr>
              <a:buSzPct val="78846"/>
              <a:buChar char=""/>
              <a:tabLst>
                <a:tab pos="332740" algn="l"/>
                <a:tab pos="333375" algn="l"/>
              </a:tabLst>
            </a:pPr>
            <a:r>
              <a:rPr sz="2600" spc="-70" dirty="0">
                <a:latin typeface="Arial"/>
                <a:cs typeface="Arial"/>
              </a:rPr>
              <a:t>Development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20" dirty="0">
                <a:latin typeface="Arial"/>
                <a:cs typeface="Arial"/>
              </a:rPr>
              <a:t>of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services,</a:t>
            </a:r>
            <a:r>
              <a:rPr sz="2600" spc="-2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financial,</a:t>
            </a:r>
            <a:r>
              <a:rPr sz="2600" spc="-19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banking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228588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8009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ts val="3240"/>
              </a:lnSpc>
              <a:spcBef>
                <a:spcPts val="100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05" dirty="0">
                <a:latin typeface="Arial"/>
                <a:cs typeface="Arial"/>
              </a:rPr>
              <a:t>Deficiencies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285" dirty="0">
                <a:latin typeface="Arial"/>
                <a:cs typeface="Arial"/>
              </a:rPr>
              <a:t>HR</a:t>
            </a:r>
            <a:r>
              <a:rPr sz="3000" spc="-58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policies</a:t>
            </a:r>
            <a:endParaRPr sz="3000">
              <a:latin typeface="Arial"/>
              <a:cs typeface="Arial"/>
            </a:endParaRPr>
          </a:p>
          <a:p>
            <a:pPr marL="332740" marR="462915" indent="-320675">
              <a:lnSpc>
                <a:spcPct val="80000"/>
              </a:lnSpc>
              <a:spcBef>
                <a:spcPts val="360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85" dirty="0">
                <a:latin typeface="Arial"/>
                <a:cs typeface="Arial"/>
              </a:rPr>
              <a:t>Wrong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recruitment,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role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ambiguity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conflict,  </a:t>
            </a:r>
            <a:r>
              <a:rPr sz="3000" spc="-55" dirty="0">
                <a:latin typeface="Arial"/>
                <a:cs typeface="Arial"/>
              </a:rPr>
              <a:t>poor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employee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technology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75" dirty="0">
                <a:latin typeface="Arial"/>
                <a:cs typeface="Arial"/>
              </a:rPr>
              <a:t>fit,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52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95" dirty="0">
                <a:latin typeface="Arial"/>
                <a:cs typeface="Arial"/>
              </a:rPr>
              <a:t>Evaluation </a:t>
            </a:r>
            <a:r>
              <a:rPr sz="3000" spc="-10" dirty="0">
                <a:latin typeface="Arial"/>
                <a:cs typeface="Arial"/>
              </a:rPr>
              <a:t>/ </a:t>
            </a:r>
            <a:r>
              <a:rPr sz="3000" spc="-90" dirty="0">
                <a:latin typeface="Arial"/>
                <a:cs typeface="Arial"/>
              </a:rPr>
              <a:t>compensation</a:t>
            </a:r>
            <a:r>
              <a:rPr sz="3000" spc="-56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schemes,</a:t>
            </a:r>
            <a:endParaRPr sz="3000">
              <a:latin typeface="Arial"/>
              <a:cs typeface="Arial"/>
            </a:endParaRPr>
          </a:p>
          <a:p>
            <a:pPr marR="4208145" algn="ctr">
              <a:lnSpc>
                <a:spcPts val="2880"/>
              </a:lnSpc>
            </a:pPr>
            <a:r>
              <a:rPr sz="3000" spc="-80" dirty="0">
                <a:latin typeface="Arial"/>
                <a:cs typeface="Arial"/>
              </a:rPr>
              <a:t>Empowerment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etc</a:t>
            </a:r>
            <a:endParaRPr sz="3000">
              <a:latin typeface="Arial"/>
              <a:cs typeface="Arial"/>
            </a:endParaRPr>
          </a:p>
          <a:p>
            <a:pPr marL="320040" marR="4164965" indent="-320040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20040" algn="l"/>
                <a:tab pos="333375" algn="l"/>
              </a:tabLst>
            </a:pPr>
            <a:r>
              <a:rPr sz="3000" spc="-110" dirty="0">
                <a:latin typeface="Arial"/>
                <a:cs typeface="Arial"/>
              </a:rPr>
              <a:t>Supply </a:t>
            </a:r>
            <a:r>
              <a:rPr sz="3000" spc="-105" dirty="0">
                <a:latin typeface="Arial"/>
                <a:cs typeface="Arial"/>
              </a:rPr>
              <a:t>demand</a:t>
            </a:r>
            <a:r>
              <a:rPr sz="3000" spc="-42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gaps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4" dirty="0">
                <a:latin typeface="Arial"/>
                <a:cs typeface="Arial"/>
              </a:rPr>
              <a:t>Over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reliance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on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pricing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strategies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close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gaps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35" dirty="0">
                <a:latin typeface="Arial"/>
                <a:cs typeface="Arial"/>
              </a:rPr>
              <a:t>Customers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not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fulfilling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roles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(ignorance?)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75" dirty="0">
                <a:latin typeface="Arial"/>
                <a:cs typeface="Arial"/>
              </a:rPr>
              <a:t>Intermediaries </a:t>
            </a:r>
            <a:r>
              <a:rPr sz="3000" spc="-204" dirty="0">
                <a:latin typeface="Arial"/>
                <a:cs typeface="Arial"/>
              </a:rPr>
              <a:t>– </a:t>
            </a:r>
            <a:r>
              <a:rPr sz="3000" spc="-55" dirty="0">
                <a:latin typeface="Arial"/>
                <a:cs typeface="Arial"/>
              </a:rPr>
              <a:t>conflicts </a:t>
            </a:r>
            <a:r>
              <a:rPr sz="3000" spc="-85" dirty="0">
                <a:latin typeface="Arial"/>
                <a:cs typeface="Arial"/>
              </a:rPr>
              <a:t>re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objectives,</a:t>
            </a:r>
            <a:endParaRPr sz="3000">
              <a:latin typeface="Arial"/>
              <a:cs typeface="Arial"/>
            </a:endParaRPr>
          </a:p>
          <a:p>
            <a:pPr marL="332740" marR="184785" indent="-320675">
              <a:lnSpc>
                <a:spcPts val="2880"/>
              </a:lnSpc>
              <a:spcBef>
                <a:spcPts val="33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0" dirty="0">
                <a:latin typeface="Arial"/>
                <a:cs typeface="Arial"/>
              </a:rPr>
              <a:t>Performance, </a:t>
            </a:r>
            <a:r>
              <a:rPr sz="3000" spc="-100" dirty="0">
                <a:latin typeface="Arial"/>
                <a:cs typeface="Arial"/>
              </a:rPr>
              <a:t>rewards, </a:t>
            </a:r>
            <a:r>
              <a:rPr sz="3000" spc="-55" dirty="0">
                <a:latin typeface="Arial"/>
                <a:cs typeface="Arial"/>
              </a:rPr>
              <a:t>empowerment,</a:t>
            </a:r>
            <a:r>
              <a:rPr sz="3000" spc="-54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control  </a:t>
            </a:r>
            <a:r>
              <a:rPr sz="3000" spc="-55" dirty="0">
                <a:latin typeface="Arial"/>
                <a:cs typeface="Arial"/>
              </a:rPr>
              <a:t>etc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3685032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68414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5"/>
              </a:spcBef>
            </a:pPr>
            <a:r>
              <a:rPr sz="2550" spc="-665" dirty="0">
                <a:solidFill>
                  <a:srgbClr val="EFAC00"/>
                </a:solidFill>
              </a:rPr>
              <a:t></a:t>
            </a:r>
            <a:r>
              <a:rPr sz="2550" spc="-655" dirty="0">
                <a:solidFill>
                  <a:srgbClr val="EFAC00"/>
                </a:solidFill>
              </a:rPr>
              <a:t> </a:t>
            </a:r>
            <a:r>
              <a:rPr spc="-95" dirty="0"/>
              <a:t>Provider</a:t>
            </a:r>
            <a:r>
              <a:rPr spc="-385" dirty="0"/>
              <a:t> </a:t>
            </a:r>
            <a:r>
              <a:rPr spc="-215" dirty="0"/>
              <a:t>Gap</a:t>
            </a:r>
            <a:r>
              <a:rPr spc="-265" dirty="0"/>
              <a:t> </a:t>
            </a:r>
            <a:r>
              <a:rPr spc="-125" dirty="0"/>
              <a:t>4</a:t>
            </a:r>
            <a:r>
              <a:rPr spc="-470" dirty="0"/>
              <a:t> </a:t>
            </a:r>
            <a:r>
              <a:rPr spc="-150" dirty="0"/>
              <a:t>The</a:t>
            </a:r>
            <a:r>
              <a:rPr spc="-270" dirty="0"/>
              <a:t> </a:t>
            </a:r>
            <a:r>
              <a:rPr spc="-65" dirty="0"/>
              <a:t>difference</a:t>
            </a:r>
            <a:r>
              <a:rPr spc="-310" dirty="0"/>
              <a:t> </a:t>
            </a:r>
            <a:r>
              <a:rPr spc="-140" dirty="0"/>
              <a:t>between  </a:t>
            </a:r>
            <a:r>
              <a:rPr spc="-145" dirty="0"/>
              <a:t>service </a:t>
            </a:r>
            <a:r>
              <a:rPr spc="-85" dirty="0"/>
              <a:t>provider’s </a:t>
            </a:r>
            <a:r>
              <a:rPr spc="-70" dirty="0"/>
              <a:t>external </a:t>
            </a:r>
            <a:r>
              <a:rPr spc="-65" dirty="0"/>
              <a:t>(marketing)  </a:t>
            </a:r>
            <a:r>
              <a:rPr spc="-85" dirty="0"/>
              <a:t>communications </a:t>
            </a:r>
            <a:r>
              <a:rPr spc="-125" dirty="0"/>
              <a:t>and </a:t>
            </a:r>
            <a:r>
              <a:rPr spc="-140" dirty="0"/>
              <a:t>service</a:t>
            </a:r>
            <a:r>
              <a:rPr spc="-615" dirty="0"/>
              <a:t> </a:t>
            </a:r>
            <a:r>
              <a:rPr spc="-70" dirty="0"/>
              <a:t>delivery</a:t>
            </a:r>
            <a:endParaRPr sz="25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251448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80669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946275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65" dirty="0">
                <a:latin typeface="Arial"/>
                <a:cs typeface="Arial"/>
              </a:rPr>
              <a:t>Absence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integrated </a:t>
            </a:r>
            <a:r>
              <a:rPr sz="3200" spc="-50" dirty="0">
                <a:latin typeface="Arial"/>
                <a:cs typeface="Arial"/>
              </a:rPr>
              <a:t>marketing  </a:t>
            </a:r>
            <a:r>
              <a:rPr sz="3200" spc="-80" dirty="0">
                <a:latin typeface="Arial"/>
                <a:cs typeface="Arial"/>
              </a:rPr>
              <a:t>communications</a:t>
            </a:r>
            <a:endParaRPr sz="3200">
              <a:latin typeface="Arial"/>
              <a:cs typeface="Arial"/>
            </a:endParaRPr>
          </a:p>
          <a:p>
            <a:pPr marL="332740" marR="2179955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0" dirty="0">
                <a:latin typeface="Arial"/>
                <a:cs typeface="Arial"/>
              </a:rPr>
              <a:t>Lack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interactive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marketing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  </a:t>
            </a:r>
            <a:r>
              <a:rPr sz="3200" spc="-80" dirty="0">
                <a:latin typeface="Arial"/>
                <a:cs typeface="Arial"/>
              </a:rPr>
              <a:t>communications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plan,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Inadequate </a:t>
            </a:r>
            <a:r>
              <a:rPr sz="3200" spc="-40" dirty="0">
                <a:latin typeface="Arial"/>
                <a:cs typeface="Arial"/>
              </a:rPr>
              <a:t>internal</a:t>
            </a:r>
            <a:r>
              <a:rPr sz="3200" spc="-70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marketing </a:t>
            </a:r>
            <a:r>
              <a:rPr sz="3200" spc="-65" dirty="0">
                <a:latin typeface="Arial"/>
                <a:cs typeface="Arial"/>
              </a:rPr>
              <a:t>program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35" dirty="0">
                <a:latin typeface="Arial"/>
                <a:cs typeface="Arial"/>
              </a:rPr>
              <a:t>Gaps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69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horizontal </a:t>
            </a:r>
            <a:r>
              <a:rPr sz="3200" spc="-85" dirty="0">
                <a:latin typeface="Arial"/>
                <a:cs typeface="Arial"/>
              </a:rPr>
              <a:t>communications </a:t>
            </a:r>
            <a:r>
              <a:rPr sz="3200" spc="-75" dirty="0">
                <a:latin typeface="Arial"/>
                <a:cs typeface="Arial"/>
              </a:rPr>
              <a:t>between  </a:t>
            </a:r>
            <a:r>
              <a:rPr sz="3200" spc="-175" dirty="0">
                <a:latin typeface="Arial"/>
                <a:cs typeface="Arial"/>
              </a:rPr>
              <a:t>sales, </a:t>
            </a:r>
            <a:r>
              <a:rPr sz="3200" spc="-50" dirty="0">
                <a:latin typeface="Arial"/>
                <a:cs typeface="Arial"/>
              </a:rPr>
              <a:t>marketing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58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operations</a:t>
            </a:r>
            <a:endParaRPr sz="3200">
              <a:latin typeface="Arial"/>
              <a:cs typeface="Arial"/>
            </a:endParaRPr>
          </a:p>
          <a:p>
            <a:pPr marL="332740" marR="1255395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55" dirty="0">
                <a:latin typeface="Arial"/>
                <a:cs typeface="Arial"/>
              </a:rPr>
              <a:t>Ineffective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management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  </a:t>
            </a:r>
            <a:r>
              <a:rPr sz="3200" spc="-85" dirty="0">
                <a:latin typeface="Arial"/>
                <a:cs typeface="Arial"/>
              </a:rPr>
              <a:t>expectations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89787"/>
            <a:ext cx="1488947" cy="51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65810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0" dirty="0">
                <a:latin typeface="Arial"/>
                <a:cs typeface="Arial"/>
              </a:rPr>
              <a:t>The </a:t>
            </a:r>
            <a:r>
              <a:rPr sz="3200" spc="-65" dirty="0">
                <a:latin typeface="Arial"/>
                <a:cs typeface="Arial"/>
              </a:rPr>
              <a:t>difference </a:t>
            </a:r>
            <a:r>
              <a:rPr sz="3200" spc="-75" dirty="0">
                <a:latin typeface="Arial"/>
                <a:cs typeface="Arial"/>
              </a:rPr>
              <a:t>between </a:t>
            </a:r>
            <a:r>
              <a:rPr sz="3200" spc="-90" dirty="0">
                <a:latin typeface="Arial"/>
                <a:cs typeface="Arial"/>
              </a:rPr>
              <a:t>customer  </a:t>
            </a:r>
            <a:r>
              <a:rPr sz="3200" spc="-85" dirty="0">
                <a:latin typeface="Arial"/>
                <a:cs typeface="Arial"/>
              </a:rPr>
              <a:t>expectations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from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  </a:t>
            </a:r>
            <a:r>
              <a:rPr sz="3200" spc="-85" dirty="0">
                <a:latin typeface="Arial"/>
                <a:cs typeface="Arial"/>
              </a:rPr>
              <a:t>perceptions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delivered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service.</a:t>
            </a:r>
            <a:endParaRPr sz="3200">
              <a:latin typeface="Arial"/>
              <a:cs typeface="Arial"/>
            </a:endParaRPr>
          </a:p>
          <a:p>
            <a:pPr marL="332740" marR="120777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Customer </a:t>
            </a:r>
            <a:r>
              <a:rPr sz="3200" spc="-85" dirty="0">
                <a:latin typeface="Arial"/>
                <a:cs typeface="Arial"/>
              </a:rPr>
              <a:t>perceptions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64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subjective  </a:t>
            </a:r>
            <a:r>
              <a:rPr sz="3200" spc="-180" dirty="0">
                <a:latin typeface="Arial"/>
                <a:cs typeface="Arial"/>
              </a:rPr>
              <a:t>assessments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140" dirty="0">
                <a:latin typeface="Arial"/>
                <a:cs typeface="Arial"/>
              </a:rPr>
              <a:t>service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experiences.</a:t>
            </a:r>
            <a:endParaRPr sz="3200">
              <a:latin typeface="Arial"/>
              <a:cs typeface="Arial"/>
            </a:endParaRPr>
          </a:p>
          <a:p>
            <a:pPr marL="332740" marR="437515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Customer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expectations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standards  </a:t>
            </a:r>
            <a:r>
              <a:rPr sz="3200" spc="-95" dirty="0">
                <a:latin typeface="Arial"/>
                <a:cs typeface="Arial"/>
              </a:rPr>
              <a:t>against </a:t>
            </a:r>
            <a:r>
              <a:rPr sz="3200" spc="-70" dirty="0">
                <a:latin typeface="Arial"/>
                <a:cs typeface="Arial"/>
              </a:rPr>
              <a:t>which </a:t>
            </a:r>
            <a:r>
              <a:rPr sz="3200" spc="-145" dirty="0">
                <a:latin typeface="Arial"/>
                <a:cs typeface="Arial"/>
              </a:rPr>
              <a:t>service </a:t>
            </a:r>
            <a:r>
              <a:rPr sz="3200" spc="-140" dirty="0">
                <a:latin typeface="Arial"/>
                <a:cs typeface="Arial"/>
              </a:rPr>
              <a:t>experiences </a:t>
            </a:r>
            <a:r>
              <a:rPr sz="3200" spc="-130" dirty="0">
                <a:latin typeface="Arial"/>
                <a:cs typeface="Arial"/>
              </a:rPr>
              <a:t>are  </a:t>
            </a:r>
            <a:r>
              <a:rPr sz="3200" spc="-100" dirty="0">
                <a:latin typeface="Arial"/>
                <a:cs typeface="Arial"/>
              </a:rPr>
              <a:t>compared.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89787"/>
            <a:ext cx="1453895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1593"/>
            <a:ext cx="796988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9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105" dirty="0">
                <a:latin typeface="Arial"/>
                <a:cs typeface="Arial"/>
              </a:rPr>
              <a:t>Customer </a:t>
            </a:r>
            <a:r>
              <a:rPr sz="2800" spc="-80" dirty="0">
                <a:latin typeface="Arial"/>
                <a:cs typeface="Arial"/>
              </a:rPr>
              <a:t>expectations </a:t>
            </a:r>
            <a:r>
              <a:rPr sz="2800" spc="-195" dirty="0">
                <a:latin typeface="Arial"/>
                <a:cs typeface="Arial"/>
              </a:rPr>
              <a:t>– </a:t>
            </a:r>
            <a:r>
              <a:rPr sz="2800" spc="5" dirty="0">
                <a:latin typeface="Arial"/>
                <a:cs typeface="Arial"/>
              </a:rPr>
              <a:t>from </a:t>
            </a:r>
            <a:r>
              <a:rPr sz="2800" spc="-60" dirty="0">
                <a:latin typeface="Arial"/>
                <a:cs typeface="Arial"/>
              </a:rPr>
              <a:t>marketer </a:t>
            </a:r>
            <a:r>
              <a:rPr sz="2800" spc="-45" dirty="0">
                <a:latin typeface="Arial"/>
                <a:cs typeface="Arial"/>
              </a:rPr>
              <a:t>controlled  </a:t>
            </a:r>
            <a:r>
              <a:rPr sz="2800" spc="-60" dirty="0">
                <a:latin typeface="Arial"/>
                <a:cs typeface="Arial"/>
              </a:rPr>
              <a:t>factors </a:t>
            </a:r>
            <a:r>
              <a:rPr sz="2800" spc="-229" dirty="0">
                <a:latin typeface="Arial"/>
                <a:cs typeface="Arial"/>
              </a:rPr>
              <a:t>as </a:t>
            </a:r>
            <a:r>
              <a:rPr sz="2800" spc="-40" dirty="0">
                <a:latin typeface="Arial"/>
                <a:cs typeface="Arial"/>
              </a:rPr>
              <a:t>well </a:t>
            </a:r>
            <a:r>
              <a:rPr sz="2800" spc="-235" dirty="0">
                <a:latin typeface="Arial"/>
                <a:cs typeface="Arial"/>
              </a:rPr>
              <a:t>as </a:t>
            </a:r>
            <a:r>
              <a:rPr sz="2800" spc="-60" dirty="0">
                <a:latin typeface="Arial"/>
                <a:cs typeface="Arial"/>
              </a:rPr>
              <a:t>factors </a:t>
            </a:r>
            <a:r>
              <a:rPr sz="2800" spc="-70" dirty="0">
                <a:latin typeface="Arial"/>
                <a:cs typeface="Arial"/>
              </a:rPr>
              <a:t>outside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control </a:t>
            </a:r>
            <a:r>
              <a:rPr sz="2800" spc="15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the  </a:t>
            </a:r>
            <a:r>
              <a:rPr sz="2800" spc="-60" dirty="0">
                <a:latin typeface="Arial"/>
                <a:cs typeface="Arial"/>
              </a:rPr>
              <a:t>marketer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or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service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provider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such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229" dirty="0">
                <a:latin typeface="Arial"/>
                <a:cs typeface="Arial"/>
              </a:rPr>
              <a:t>as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personal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needs,  </a:t>
            </a:r>
            <a:r>
              <a:rPr sz="2800" spc="-40" dirty="0">
                <a:latin typeface="Arial"/>
                <a:cs typeface="Arial"/>
              </a:rPr>
              <a:t>word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of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mouth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and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past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experiences</a:t>
            </a:r>
            <a:endParaRPr sz="2800">
              <a:latin typeface="Arial"/>
              <a:cs typeface="Arial"/>
            </a:endParaRPr>
          </a:p>
          <a:p>
            <a:pPr marL="332740" marR="1422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135" dirty="0">
                <a:latin typeface="Arial"/>
                <a:cs typeface="Arial"/>
              </a:rPr>
              <a:t>The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aim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is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reduce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Gap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5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by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suitable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strategic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and  </a:t>
            </a:r>
            <a:r>
              <a:rPr sz="2800" spc="-45" dirty="0">
                <a:latin typeface="Arial"/>
                <a:cs typeface="Arial"/>
              </a:rPr>
              <a:t>tactical </a:t>
            </a:r>
            <a:r>
              <a:rPr sz="2800" spc="-85" dirty="0">
                <a:latin typeface="Arial"/>
                <a:cs typeface="Arial"/>
              </a:rPr>
              <a:t>actions </a:t>
            </a:r>
            <a:r>
              <a:rPr sz="2800" spc="-30" dirty="0">
                <a:latin typeface="Arial"/>
                <a:cs typeface="Arial"/>
              </a:rPr>
              <a:t>in </a:t>
            </a:r>
            <a:r>
              <a:rPr sz="2800" spc="-45" dirty="0">
                <a:latin typeface="Arial"/>
                <a:cs typeface="Arial"/>
              </a:rPr>
              <a:t>marketing, </a:t>
            </a:r>
            <a:r>
              <a:rPr sz="2800" spc="-160" dirty="0">
                <a:latin typeface="Arial"/>
                <a:cs typeface="Arial"/>
              </a:rPr>
              <a:t>sales, </a:t>
            </a:r>
            <a:r>
              <a:rPr sz="2800" spc="-75" dirty="0">
                <a:latin typeface="Arial"/>
                <a:cs typeface="Arial"/>
              </a:rPr>
              <a:t>operations </a:t>
            </a:r>
            <a:r>
              <a:rPr sz="2800" spc="-114" dirty="0">
                <a:latin typeface="Arial"/>
                <a:cs typeface="Arial"/>
              </a:rPr>
              <a:t>and  </a:t>
            </a:r>
            <a:r>
              <a:rPr sz="2800" spc="-75" dirty="0">
                <a:latin typeface="Arial"/>
                <a:cs typeface="Arial"/>
              </a:rPr>
              <a:t>communications</a:t>
            </a:r>
            <a:endParaRPr sz="2800">
              <a:latin typeface="Arial"/>
              <a:cs typeface="Arial"/>
            </a:endParaRPr>
          </a:p>
          <a:p>
            <a:pPr marL="332740" marR="619760" indent="-320675">
              <a:lnSpc>
                <a:spcPct val="100000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100" dirty="0">
                <a:latin typeface="Arial"/>
                <a:cs typeface="Arial"/>
              </a:rPr>
              <a:t>Unique </a:t>
            </a:r>
            <a:r>
              <a:rPr sz="2800" spc="-90" dirty="0">
                <a:latin typeface="Arial"/>
                <a:cs typeface="Arial"/>
              </a:rPr>
              <a:t>characteristics </a:t>
            </a:r>
            <a:r>
              <a:rPr sz="2800" spc="15" dirty="0">
                <a:latin typeface="Arial"/>
                <a:cs typeface="Arial"/>
              </a:rPr>
              <a:t>of </a:t>
            </a:r>
            <a:r>
              <a:rPr sz="2800" spc="-145" dirty="0">
                <a:latin typeface="Arial"/>
                <a:cs typeface="Arial"/>
              </a:rPr>
              <a:t>services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– </a:t>
            </a:r>
            <a:r>
              <a:rPr sz="2800" spc="-15" dirty="0">
                <a:latin typeface="Arial"/>
                <a:cs typeface="Arial"/>
              </a:rPr>
              <a:t>intangibility,  </a:t>
            </a:r>
            <a:r>
              <a:rPr sz="2800" spc="-60" dirty="0">
                <a:latin typeface="Arial"/>
                <a:cs typeface="Arial"/>
              </a:rPr>
              <a:t>heterogeneity, inseparability </a:t>
            </a:r>
            <a:r>
              <a:rPr sz="2800" dirty="0">
                <a:latin typeface="Arial"/>
                <a:cs typeface="Arial"/>
              </a:rPr>
              <a:t>&amp; </a:t>
            </a:r>
            <a:r>
              <a:rPr sz="2800" spc="-45" dirty="0">
                <a:latin typeface="Arial"/>
                <a:cs typeface="Arial"/>
              </a:rPr>
              <a:t>perishability  </a:t>
            </a:r>
            <a:r>
              <a:rPr sz="2800" spc="-30" dirty="0">
                <a:latin typeface="Arial"/>
                <a:cs typeface="Arial"/>
              </a:rPr>
              <a:t>contribute </a:t>
            </a:r>
            <a:r>
              <a:rPr sz="2800" spc="60" dirty="0">
                <a:latin typeface="Arial"/>
                <a:cs typeface="Arial"/>
              </a:rPr>
              <a:t>to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Gap </a:t>
            </a:r>
            <a:r>
              <a:rPr sz="2800" spc="-21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65404"/>
            <a:ext cx="705002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66061"/>
            <a:ext cx="7966709" cy="3759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740" marR="619760" indent="-320675">
              <a:lnSpc>
                <a:spcPts val="2400"/>
              </a:lnSpc>
              <a:spcBef>
                <a:spcPts val="67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500" spc="-70" dirty="0">
                <a:latin typeface="Arial"/>
                <a:cs typeface="Arial"/>
              </a:rPr>
              <a:t>Current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thinking: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More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190" dirty="0">
                <a:latin typeface="Arial"/>
                <a:cs typeface="Arial"/>
              </a:rPr>
              <a:t>Gaps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An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extension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190" dirty="0">
                <a:latin typeface="Arial"/>
                <a:cs typeface="Arial"/>
              </a:rPr>
              <a:t>Gaps  </a:t>
            </a:r>
            <a:r>
              <a:rPr sz="2500" spc="-55" dirty="0">
                <a:latin typeface="Arial"/>
                <a:cs typeface="Arial"/>
              </a:rPr>
              <a:t>Model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60" dirty="0">
                <a:latin typeface="Arial"/>
                <a:cs typeface="Arial"/>
              </a:rPr>
              <a:t>has</a:t>
            </a:r>
            <a:r>
              <a:rPr sz="2500" spc="-204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been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put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forward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by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Dr</a:t>
            </a:r>
            <a:r>
              <a:rPr sz="2500" spc="-29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Arash</a:t>
            </a:r>
            <a:r>
              <a:rPr sz="2500" spc="-24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Shahin.</a:t>
            </a:r>
            <a:r>
              <a:rPr sz="2500" spc="-40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Two  </a:t>
            </a:r>
            <a:r>
              <a:rPr sz="2500" spc="-55" dirty="0">
                <a:latin typeface="Arial"/>
                <a:cs typeface="Arial"/>
              </a:rPr>
              <a:t>more </a:t>
            </a:r>
            <a:r>
              <a:rPr sz="2500" spc="-140" dirty="0">
                <a:latin typeface="Arial"/>
                <a:cs typeface="Arial"/>
              </a:rPr>
              <a:t>gaps </a:t>
            </a:r>
            <a:r>
              <a:rPr sz="2500" spc="-125" dirty="0">
                <a:latin typeface="Arial"/>
                <a:cs typeface="Arial"/>
              </a:rPr>
              <a:t>have </a:t>
            </a:r>
            <a:r>
              <a:rPr sz="2500" spc="-110" dirty="0">
                <a:latin typeface="Arial"/>
                <a:cs typeface="Arial"/>
              </a:rPr>
              <a:t>been </a:t>
            </a:r>
            <a:r>
              <a:rPr sz="2500" spc="-85" dirty="0">
                <a:latin typeface="Arial"/>
                <a:cs typeface="Arial"/>
              </a:rPr>
              <a:t>proposed. </a:t>
            </a:r>
            <a:r>
              <a:rPr sz="2500" spc="-155" dirty="0">
                <a:latin typeface="Arial"/>
                <a:cs typeface="Arial"/>
              </a:rPr>
              <a:t>These </a:t>
            </a:r>
            <a:r>
              <a:rPr sz="2500" spc="-65" dirty="0">
                <a:latin typeface="Arial"/>
                <a:cs typeface="Arial"/>
              </a:rPr>
              <a:t>centre </a:t>
            </a:r>
            <a:r>
              <a:rPr sz="2500" spc="-80" dirty="0">
                <a:latin typeface="Arial"/>
                <a:cs typeface="Arial"/>
              </a:rPr>
              <a:t>around  </a:t>
            </a:r>
            <a:r>
              <a:rPr sz="2500" spc="-95" dirty="0">
                <a:latin typeface="Arial"/>
                <a:cs typeface="Arial"/>
              </a:rPr>
              <a:t>"Employees’ </a:t>
            </a:r>
            <a:r>
              <a:rPr sz="2500" spc="-100" dirty="0">
                <a:latin typeface="Arial"/>
                <a:cs typeface="Arial"/>
              </a:rPr>
              <a:t>Perceptions </a:t>
            </a:r>
            <a:r>
              <a:rPr sz="2500" spc="15" dirty="0">
                <a:latin typeface="Arial"/>
                <a:cs typeface="Arial"/>
              </a:rPr>
              <a:t>of</a:t>
            </a:r>
            <a:r>
              <a:rPr sz="2500" spc="-509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Customers’ </a:t>
            </a:r>
            <a:r>
              <a:rPr sz="2500" spc="-75" dirty="0">
                <a:latin typeface="Arial"/>
                <a:cs typeface="Arial"/>
              </a:rPr>
              <a:t>Expectations"</a:t>
            </a:r>
            <a:endParaRPr sz="2500">
              <a:latin typeface="Arial"/>
              <a:cs typeface="Arial"/>
            </a:endParaRPr>
          </a:p>
          <a:p>
            <a:pPr marL="332740" indent="-320675">
              <a:lnSpc>
                <a:spcPts val="2700"/>
              </a:lnSpc>
              <a:spcBef>
                <a:spcPts val="1825"/>
              </a:spcBef>
              <a:buClr>
                <a:srgbClr val="EFAC00"/>
              </a:buClr>
              <a:buSzPct val="80000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2500" b="1" spc="-50" dirty="0">
                <a:latin typeface="Trebuchet MS"/>
                <a:cs typeface="Trebuchet MS"/>
              </a:rPr>
              <a:t>Gap</a:t>
            </a:r>
            <a:r>
              <a:rPr sz="2500" b="1" spc="-250" dirty="0">
                <a:latin typeface="Trebuchet MS"/>
                <a:cs typeface="Trebuchet MS"/>
              </a:rPr>
              <a:t> </a:t>
            </a:r>
            <a:r>
              <a:rPr sz="2500" b="1" spc="-145" dirty="0">
                <a:latin typeface="Trebuchet MS"/>
                <a:cs typeface="Trebuchet MS"/>
              </a:rPr>
              <a:t>6:</a:t>
            </a:r>
            <a:endParaRPr sz="2500">
              <a:latin typeface="Trebuchet MS"/>
              <a:cs typeface="Trebuchet MS"/>
            </a:endParaRPr>
          </a:p>
          <a:p>
            <a:pPr marL="332740" marR="234950" indent="-320675">
              <a:lnSpc>
                <a:spcPts val="2400"/>
              </a:lnSpc>
              <a:spcBef>
                <a:spcPts val="280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500" spc="-175" dirty="0">
                <a:latin typeface="Arial"/>
                <a:cs typeface="Arial"/>
              </a:rPr>
              <a:t>Gap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6</a:t>
            </a:r>
            <a:r>
              <a:rPr sz="2500" spc="-360" dirty="0">
                <a:latin typeface="Arial"/>
                <a:cs typeface="Arial"/>
              </a:rPr>
              <a:t> </a:t>
            </a:r>
            <a:r>
              <a:rPr sz="2500" spc="-125" dirty="0">
                <a:latin typeface="Arial"/>
                <a:cs typeface="Arial"/>
              </a:rPr>
              <a:t>The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discrepancy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between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customers’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expectations  </a:t>
            </a:r>
            <a:r>
              <a:rPr sz="2500" spc="-100" dirty="0">
                <a:latin typeface="Arial"/>
                <a:cs typeface="Arial"/>
              </a:rPr>
              <a:t>and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employees’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perceptions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customers’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expectations</a:t>
            </a:r>
            <a:endParaRPr sz="2500">
              <a:latin typeface="Arial"/>
              <a:cs typeface="Arial"/>
            </a:endParaRPr>
          </a:p>
          <a:p>
            <a:pPr marL="332740" indent="-320675">
              <a:lnSpc>
                <a:spcPts val="2120"/>
              </a:lnSpc>
              <a:buClr>
                <a:srgbClr val="EFAC00"/>
              </a:buClr>
              <a:buSzPct val="80000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2500" b="1" spc="-50" dirty="0">
                <a:latin typeface="Trebuchet MS"/>
                <a:cs typeface="Trebuchet MS"/>
              </a:rPr>
              <a:t>Gap</a:t>
            </a:r>
            <a:r>
              <a:rPr sz="2500" b="1" spc="-250" dirty="0">
                <a:latin typeface="Trebuchet MS"/>
                <a:cs typeface="Trebuchet MS"/>
              </a:rPr>
              <a:t> </a:t>
            </a:r>
            <a:r>
              <a:rPr sz="2500" b="1" spc="-225" dirty="0">
                <a:latin typeface="Trebuchet MS"/>
                <a:cs typeface="Trebuchet MS"/>
              </a:rPr>
              <a:t>7:</a:t>
            </a:r>
            <a:endParaRPr sz="2500">
              <a:latin typeface="Trebuchet MS"/>
              <a:cs typeface="Trebuchet MS"/>
            </a:endParaRPr>
          </a:p>
          <a:p>
            <a:pPr marL="332740" marR="5080" indent="-320675">
              <a:lnSpc>
                <a:spcPts val="2400"/>
              </a:lnSpc>
              <a:spcBef>
                <a:spcPts val="280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2500" spc="-170" dirty="0">
                <a:latin typeface="Arial"/>
                <a:cs typeface="Arial"/>
              </a:rPr>
              <a:t>Gap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325" dirty="0">
                <a:latin typeface="Arial"/>
                <a:cs typeface="Arial"/>
              </a:rPr>
              <a:t>7</a:t>
            </a:r>
            <a:r>
              <a:rPr sz="2500" spc="-355" dirty="0">
                <a:latin typeface="Arial"/>
                <a:cs typeface="Arial"/>
              </a:rPr>
              <a:t> </a:t>
            </a:r>
            <a:r>
              <a:rPr sz="2500" spc="-120" dirty="0">
                <a:latin typeface="Arial"/>
                <a:cs typeface="Arial"/>
              </a:rPr>
              <a:t>The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discrepancy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between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employees’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perceptions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  </a:t>
            </a:r>
            <a:r>
              <a:rPr sz="2500" spc="-85" dirty="0">
                <a:latin typeface="Arial"/>
                <a:cs typeface="Arial"/>
              </a:rPr>
              <a:t>customers’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expectations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and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management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(or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company)</a:t>
            </a:r>
            <a:endParaRPr sz="2500">
              <a:latin typeface="Arial"/>
              <a:cs typeface="Arial"/>
            </a:endParaRPr>
          </a:p>
          <a:p>
            <a:pPr marL="332740">
              <a:lnSpc>
                <a:spcPts val="2420"/>
              </a:lnSpc>
            </a:pPr>
            <a:r>
              <a:rPr sz="2500" spc="-70" dirty="0">
                <a:latin typeface="Arial"/>
                <a:cs typeface="Arial"/>
              </a:rPr>
              <a:t>perceptions </a:t>
            </a:r>
            <a:r>
              <a:rPr sz="2500" spc="15" dirty="0">
                <a:latin typeface="Arial"/>
                <a:cs typeface="Arial"/>
              </a:rPr>
              <a:t>of </a:t>
            </a:r>
            <a:r>
              <a:rPr sz="2500" spc="-85" dirty="0">
                <a:latin typeface="Arial"/>
                <a:cs typeface="Arial"/>
              </a:rPr>
              <a:t>customers’</a:t>
            </a:r>
            <a:r>
              <a:rPr sz="2500" spc="-47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expectations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65404"/>
            <a:ext cx="4643628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790446"/>
            <a:ext cx="677418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ts val="1945"/>
              </a:lnSpc>
              <a:spcBef>
                <a:spcPts val="100"/>
              </a:spcBef>
              <a:buClr>
                <a:srgbClr val="EFAC00"/>
              </a:buClr>
              <a:buSzPct val="80555"/>
              <a:buChar char=""/>
              <a:tabLst>
                <a:tab pos="332740" algn="l"/>
                <a:tab pos="333375" algn="l"/>
              </a:tabLst>
            </a:pPr>
            <a:r>
              <a:rPr sz="1800" spc="-90" dirty="0"/>
              <a:t>The</a:t>
            </a:r>
            <a:r>
              <a:rPr sz="1800" spc="-204" dirty="0"/>
              <a:t> </a:t>
            </a:r>
            <a:r>
              <a:rPr sz="1800" spc="-70" dirty="0"/>
              <a:t>Customer</a:t>
            </a:r>
            <a:r>
              <a:rPr sz="1800" spc="-204" dirty="0"/>
              <a:t> </a:t>
            </a:r>
            <a:r>
              <a:rPr sz="1800" spc="-125" dirty="0"/>
              <a:t>Gap</a:t>
            </a:r>
            <a:r>
              <a:rPr sz="1800" spc="-140" dirty="0"/>
              <a:t> </a:t>
            </a:r>
            <a:r>
              <a:rPr sz="1800" spc="-75" dirty="0"/>
              <a:t>Expected</a:t>
            </a:r>
            <a:r>
              <a:rPr sz="1800" spc="-160" dirty="0"/>
              <a:t> </a:t>
            </a:r>
            <a:r>
              <a:rPr sz="1800" spc="-80" dirty="0"/>
              <a:t>service</a:t>
            </a:r>
            <a:r>
              <a:rPr sz="1800" spc="-145" dirty="0"/>
              <a:t> </a:t>
            </a:r>
            <a:r>
              <a:rPr sz="1800" spc="-85" dirty="0"/>
              <a:t>Perceived</a:t>
            </a:r>
            <a:r>
              <a:rPr sz="1800" spc="-140" dirty="0"/>
              <a:t> </a:t>
            </a:r>
            <a:r>
              <a:rPr sz="1800" spc="-80" dirty="0"/>
              <a:t>service</a:t>
            </a:r>
            <a:r>
              <a:rPr sz="1800" spc="-220" dirty="0"/>
              <a:t> </a:t>
            </a:r>
            <a:r>
              <a:rPr sz="1800" spc="-70" dirty="0"/>
              <a:t>Customer</a:t>
            </a:r>
            <a:r>
              <a:rPr sz="1800" spc="-204" dirty="0"/>
              <a:t> </a:t>
            </a:r>
            <a:r>
              <a:rPr sz="1800" spc="-125" dirty="0"/>
              <a:t>Gap</a:t>
            </a:r>
            <a:endParaRPr sz="1800"/>
          </a:p>
          <a:p>
            <a:pPr marL="332740" indent="-320675">
              <a:lnSpc>
                <a:spcPts val="1945"/>
              </a:lnSpc>
              <a:buClr>
                <a:srgbClr val="EFAC00"/>
              </a:buClr>
              <a:buSzPct val="80555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800" b="1" spc="-60" dirty="0">
                <a:latin typeface="Trebuchet MS"/>
                <a:cs typeface="Trebuchet MS"/>
              </a:rPr>
              <a:t>Key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Factors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Leading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to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the</a:t>
            </a:r>
            <a:r>
              <a:rPr sz="1800" b="1" spc="-229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Customer</a:t>
            </a:r>
            <a:r>
              <a:rPr sz="1800" b="1" spc="-250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Gap: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236" y="2229358"/>
            <a:ext cx="7840345" cy="35928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2740" marR="403860">
              <a:lnSpc>
                <a:spcPct val="80000"/>
              </a:lnSpc>
              <a:spcBef>
                <a:spcPts val="530"/>
              </a:spcBef>
            </a:pPr>
            <a:r>
              <a:rPr sz="1800" spc="-100" dirty="0">
                <a:latin typeface="Arial"/>
                <a:cs typeface="Arial"/>
              </a:rPr>
              <a:t>Key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Factors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Leading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the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Customer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Customer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Expectations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Customer  Perceptions Customer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</a:t>
            </a:r>
            <a:endParaRPr sz="1800">
              <a:latin typeface="Arial"/>
              <a:cs typeface="Arial"/>
            </a:endParaRPr>
          </a:p>
          <a:p>
            <a:pPr marL="332740" marR="324485" indent="-320675">
              <a:lnSpc>
                <a:spcPct val="80000"/>
              </a:lnSpc>
              <a:buClr>
                <a:srgbClr val="EFAC00"/>
              </a:buClr>
              <a:buSzPct val="80555"/>
              <a:buChar char=""/>
              <a:tabLst>
                <a:tab pos="332740" algn="l"/>
                <a:tab pos="333375" algn="l"/>
              </a:tabLst>
            </a:pPr>
            <a:r>
              <a:rPr sz="1800" spc="-70" dirty="0">
                <a:latin typeface="Arial"/>
                <a:cs typeface="Arial"/>
              </a:rPr>
              <a:t>Customer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Expectations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Company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Perceptions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Customer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Expectations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Key  </a:t>
            </a:r>
            <a:r>
              <a:rPr sz="1800" spc="-80" dirty="0">
                <a:latin typeface="Arial"/>
                <a:cs typeface="Arial"/>
              </a:rPr>
              <a:t>Factors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Leading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Provider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1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80"/>
              </a:lnSpc>
            </a:pPr>
            <a:r>
              <a:rPr sz="1450" spc="-385" dirty="0">
                <a:solidFill>
                  <a:srgbClr val="EFAC00"/>
                </a:solidFill>
                <a:latin typeface="Arial"/>
                <a:cs typeface="Arial"/>
              </a:rPr>
              <a:t></a:t>
            </a:r>
            <a:endParaRPr sz="1450">
              <a:latin typeface="Arial"/>
              <a:cs typeface="Arial"/>
            </a:endParaRPr>
          </a:p>
          <a:p>
            <a:pPr marL="332740">
              <a:lnSpc>
                <a:spcPts val="1764"/>
              </a:lnSpc>
            </a:pPr>
            <a:r>
              <a:rPr sz="1800" b="1" spc="-60" dirty="0">
                <a:latin typeface="Trebuchet MS"/>
                <a:cs typeface="Trebuchet MS"/>
              </a:rPr>
              <a:t>Key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Factors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Leading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to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Provider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Gap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50" dirty="0">
                <a:latin typeface="Trebuchet MS"/>
                <a:cs typeface="Trebuchet MS"/>
              </a:rPr>
              <a:t>2:</a:t>
            </a:r>
            <a:endParaRPr sz="1800">
              <a:latin typeface="Trebuchet MS"/>
              <a:cs typeface="Trebuchet MS"/>
            </a:endParaRPr>
          </a:p>
          <a:p>
            <a:pPr marL="332740" marR="229870" indent="-320675">
              <a:lnSpc>
                <a:spcPct val="80000"/>
              </a:lnSpc>
              <a:spcBef>
                <a:spcPts val="215"/>
              </a:spcBef>
              <a:buClr>
                <a:srgbClr val="EFAC00"/>
              </a:buClr>
              <a:buSzPct val="80555"/>
              <a:buChar char=""/>
              <a:tabLst>
                <a:tab pos="332740" algn="l"/>
                <a:tab pos="333375" algn="l"/>
              </a:tabLst>
            </a:pPr>
            <a:r>
              <a:rPr sz="1800" spc="-60" dirty="0">
                <a:latin typeface="Arial"/>
                <a:cs typeface="Arial"/>
              </a:rPr>
              <a:t>Customer-Driven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Service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Designs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and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Standards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Management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Perceptions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of  </a:t>
            </a:r>
            <a:r>
              <a:rPr sz="1800" spc="-70" dirty="0">
                <a:latin typeface="Arial"/>
                <a:cs typeface="Arial"/>
              </a:rPr>
              <a:t>Customer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Expectations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Key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Factors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Leading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Provider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2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 </a:t>
            </a:r>
            <a:r>
              <a:rPr sz="1800" spc="-8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75"/>
              </a:lnSpc>
            </a:pPr>
            <a:r>
              <a:rPr sz="1450" spc="-390" dirty="0">
                <a:solidFill>
                  <a:srgbClr val="EFAC00"/>
                </a:solidFill>
                <a:latin typeface="Arial"/>
                <a:cs typeface="Arial"/>
              </a:rPr>
              <a:t></a:t>
            </a:r>
            <a:endParaRPr sz="1450">
              <a:latin typeface="Arial"/>
              <a:cs typeface="Arial"/>
            </a:endParaRPr>
          </a:p>
          <a:p>
            <a:pPr marL="332740">
              <a:lnSpc>
                <a:spcPts val="1764"/>
              </a:lnSpc>
            </a:pPr>
            <a:r>
              <a:rPr sz="1800" b="1" spc="-60" dirty="0">
                <a:latin typeface="Trebuchet MS"/>
                <a:cs typeface="Trebuchet MS"/>
              </a:rPr>
              <a:t>Key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Factors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Leading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to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Provider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Gap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60" dirty="0">
                <a:latin typeface="Trebuchet MS"/>
                <a:cs typeface="Trebuchet MS"/>
              </a:rPr>
              <a:t>3:</a:t>
            </a:r>
            <a:endParaRPr sz="1800">
              <a:latin typeface="Trebuchet MS"/>
              <a:cs typeface="Trebuchet MS"/>
            </a:endParaRPr>
          </a:p>
          <a:p>
            <a:pPr marL="332740" indent="-320675">
              <a:lnSpc>
                <a:spcPts val="1730"/>
              </a:lnSpc>
              <a:buClr>
                <a:srgbClr val="EFAC00"/>
              </a:buClr>
              <a:buSzPct val="80555"/>
              <a:buChar char=""/>
              <a:tabLst>
                <a:tab pos="332740" algn="l"/>
                <a:tab pos="333375" algn="l"/>
              </a:tabLst>
            </a:pPr>
            <a:r>
              <a:rPr sz="1800" spc="-85" dirty="0">
                <a:latin typeface="Arial"/>
                <a:cs typeface="Arial"/>
              </a:rPr>
              <a:t>Service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Delivery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Customer-Driven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Service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Designs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Standards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Key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Factors</a:t>
            </a:r>
            <a:endParaRPr sz="1800">
              <a:latin typeface="Arial"/>
              <a:cs typeface="Arial"/>
            </a:endParaRPr>
          </a:p>
          <a:p>
            <a:pPr marL="332740">
              <a:lnSpc>
                <a:spcPts val="1905"/>
              </a:lnSpc>
            </a:pPr>
            <a:r>
              <a:rPr sz="1800" spc="-60" dirty="0">
                <a:latin typeface="Arial"/>
                <a:cs typeface="Arial"/>
              </a:rPr>
              <a:t>Leading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Provider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3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 </a:t>
            </a:r>
            <a:r>
              <a:rPr sz="1800" spc="-1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520"/>
              </a:lnSpc>
            </a:pPr>
            <a:r>
              <a:rPr sz="1450" spc="-390" dirty="0">
                <a:solidFill>
                  <a:srgbClr val="EFAC00"/>
                </a:solidFill>
                <a:latin typeface="Arial"/>
                <a:cs typeface="Arial"/>
              </a:rPr>
              <a:t></a:t>
            </a:r>
            <a:endParaRPr sz="1450">
              <a:latin typeface="Arial"/>
              <a:cs typeface="Arial"/>
            </a:endParaRPr>
          </a:p>
          <a:p>
            <a:pPr marL="332740">
              <a:lnSpc>
                <a:spcPts val="1764"/>
              </a:lnSpc>
            </a:pPr>
            <a:r>
              <a:rPr sz="1800" b="1" spc="-60" dirty="0">
                <a:latin typeface="Trebuchet MS"/>
                <a:cs typeface="Trebuchet MS"/>
              </a:rPr>
              <a:t>Key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Factors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Leading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to</a:t>
            </a:r>
            <a:r>
              <a:rPr sz="1800" b="1" spc="-165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Provider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Gap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4:</a:t>
            </a:r>
            <a:endParaRPr sz="1800">
              <a:latin typeface="Trebuchet MS"/>
              <a:cs typeface="Trebuchet MS"/>
            </a:endParaRPr>
          </a:p>
          <a:p>
            <a:pPr marL="332740" marR="5080" indent="-320675">
              <a:lnSpc>
                <a:spcPts val="1730"/>
              </a:lnSpc>
              <a:spcBef>
                <a:spcPts val="200"/>
              </a:spcBef>
              <a:tabLst>
                <a:tab pos="332740" algn="l"/>
              </a:tabLst>
            </a:pPr>
            <a:r>
              <a:rPr sz="1450" spc="-390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1800" spc="-85" dirty="0">
                <a:latin typeface="Arial"/>
                <a:cs typeface="Arial"/>
              </a:rPr>
              <a:t>Service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Delivery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External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Communications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Customers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Key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Factors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Leading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to  </a:t>
            </a:r>
            <a:r>
              <a:rPr sz="1800" spc="-55" dirty="0">
                <a:latin typeface="Arial"/>
                <a:cs typeface="Arial"/>
              </a:rPr>
              <a:t>Provider </a:t>
            </a:r>
            <a:r>
              <a:rPr sz="1800" spc="-125" dirty="0">
                <a:latin typeface="Arial"/>
                <a:cs typeface="Arial"/>
              </a:rPr>
              <a:t>Gap </a:t>
            </a:r>
            <a:r>
              <a:rPr sz="1800" spc="-75" dirty="0">
                <a:latin typeface="Arial"/>
                <a:cs typeface="Arial"/>
              </a:rPr>
              <a:t>4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Gap </a:t>
            </a:r>
            <a:r>
              <a:rPr sz="1800" spc="-7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59308"/>
            <a:ext cx="7321296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80859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sz="2550" spc="-665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3200" spc="-155" dirty="0">
                <a:latin typeface="Arial"/>
                <a:cs typeface="Arial"/>
              </a:rPr>
              <a:t>Perceived </a:t>
            </a:r>
            <a:r>
              <a:rPr sz="3200" spc="-150" dirty="0">
                <a:latin typeface="Arial"/>
                <a:cs typeface="Arial"/>
              </a:rPr>
              <a:t>Service </a:t>
            </a:r>
            <a:r>
              <a:rPr sz="3200" spc="-130" dirty="0">
                <a:latin typeface="Arial"/>
                <a:cs typeface="Arial"/>
              </a:rPr>
              <a:t>Expected </a:t>
            </a:r>
            <a:r>
              <a:rPr sz="3200" spc="-150" dirty="0">
                <a:latin typeface="Arial"/>
                <a:cs typeface="Arial"/>
              </a:rPr>
              <a:t>Service  </a:t>
            </a:r>
            <a:r>
              <a:rPr sz="3200" spc="-280" dirty="0">
                <a:latin typeface="Arial"/>
                <a:cs typeface="Arial"/>
              </a:rPr>
              <a:t>CUSTOMER</a:t>
            </a:r>
            <a:r>
              <a:rPr sz="3200" spc="-405" dirty="0">
                <a:latin typeface="Arial"/>
                <a:cs typeface="Arial"/>
              </a:rPr>
              <a:t> </a:t>
            </a:r>
            <a:r>
              <a:rPr sz="3200" spc="-235" dirty="0">
                <a:latin typeface="Arial"/>
                <a:cs typeface="Arial"/>
              </a:rPr>
              <a:t>COMPANY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Customer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Gap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Gap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345" dirty="0">
                <a:latin typeface="Arial"/>
                <a:cs typeface="Arial"/>
              </a:rPr>
              <a:t>1  </a:t>
            </a:r>
            <a:r>
              <a:rPr sz="3200" spc="-215" dirty="0">
                <a:latin typeface="Arial"/>
                <a:cs typeface="Arial"/>
              </a:rPr>
              <a:t>Gap </a:t>
            </a:r>
            <a:r>
              <a:rPr sz="3200" spc="-145" dirty="0">
                <a:latin typeface="Arial"/>
                <a:cs typeface="Arial"/>
              </a:rPr>
              <a:t>2 </a:t>
            </a:r>
            <a:r>
              <a:rPr sz="3200" spc="-215" dirty="0">
                <a:latin typeface="Arial"/>
                <a:cs typeface="Arial"/>
              </a:rPr>
              <a:t>Gap </a:t>
            </a:r>
            <a:r>
              <a:rPr sz="3200" spc="-330" dirty="0">
                <a:latin typeface="Arial"/>
                <a:cs typeface="Arial"/>
              </a:rPr>
              <a:t>3 </a:t>
            </a:r>
            <a:r>
              <a:rPr sz="3200" spc="-95" dirty="0">
                <a:latin typeface="Arial"/>
                <a:cs typeface="Arial"/>
              </a:rPr>
              <a:t>External </a:t>
            </a:r>
            <a:r>
              <a:rPr sz="3200" spc="-100" dirty="0">
                <a:latin typeface="Arial"/>
                <a:cs typeface="Arial"/>
              </a:rPr>
              <a:t>Communications </a:t>
            </a:r>
            <a:r>
              <a:rPr sz="3200" spc="70" dirty="0">
                <a:latin typeface="Arial"/>
                <a:cs typeface="Arial"/>
              </a:rPr>
              <a:t>to  </a:t>
            </a:r>
            <a:r>
              <a:rPr sz="3200" spc="-140" dirty="0">
                <a:latin typeface="Arial"/>
                <a:cs typeface="Arial"/>
              </a:rPr>
              <a:t>Customers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Gap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4</a:t>
            </a:r>
            <a:r>
              <a:rPr sz="3200" spc="-32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Service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Delivery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Customer-  </a:t>
            </a:r>
            <a:r>
              <a:rPr sz="3200" spc="-90" dirty="0">
                <a:latin typeface="Arial"/>
                <a:cs typeface="Arial"/>
              </a:rPr>
              <a:t>Driven </a:t>
            </a:r>
            <a:r>
              <a:rPr sz="3200" spc="-150" dirty="0">
                <a:latin typeface="Arial"/>
                <a:cs typeface="Arial"/>
              </a:rPr>
              <a:t>Service </a:t>
            </a:r>
            <a:r>
              <a:rPr sz="3200" spc="-160" dirty="0">
                <a:latin typeface="Arial"/>
                <a:cs typeface="Arial"/>
              </a:rPr>
              <a:t>Designs </a:t>
            </a:r>
            <a:r>
              <a:rPr sz="3200" spc="-125" dirty="0">
                <a:latin typeface="Arial"/>
                <a:cs typeface="Arial"/>
              </a:rPr>
              <a:t>and </a:t>
            </a:r>
            <a:r>
              <a:rPr sz="3200" spc="-120" dirty="0">
                <a:latin typeface="Arial"/>
                <a:cs typeface="Arial"/>
              </a:rPr>
              <a:t>Standards  </a:t>
            </a:r>
            <a:r>
              <a:rPr sz="3200" spc="-140" dirty="0">
                <a:latin typeface="Arial"/>
                <a:cs typeface="Arial"/>
              </a:rPr>
              <a:t>Company </a:t>
            </a:r>
            <a:r>
              <a:rPr sz="3200" spc="-120" dirty="0">
                <a:latin typeface="Arial"/>
                <a:cs typeface="Arial"/>
              </a:rPr>
              <a:t>Perceptions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155" dirty="0">
                <a:latin typeface="Arial"/>
                <a:cs typeface="Arial"/>
              </a:rPr>
              <a:t>Consumer  </a:t>
            </a:r>
            <a:r>
              <a:rPr sz="3200" spc="-100" dirty="0">
                <a:latin typeface="Arial"/>
                <a:cs typeface="Arial"/>
              </a:rPr>
              <a:t>Expectations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240" dirty="0">
                <a:latin typeface="Arial"/>
                <a:cs typeface="Arial"/>
              </a:rPr>
              <a:t>Gaps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Model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Service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Quality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565404"/>
            <a:ext cx="708050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96542"/>
            <a:ext cx="7922895" cy="36023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32740" marR="5080" indent="-320675">
              <a:lnSpc>
                <a:spcPts val="1630"/>
              </a:lnSpc>
              <a:spcBef>
                <a:spcPts val="500"/>
              </a:spcBef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Consumer </a:t>
            </a:r>
            <a:r>
              <a:rPr sz="1700" b="1" spc="-5" dirty="0">
                <a:latin typeface="Arial"/>
                <a:cs typeface="Arial"/>
              </a:rPr>
              <a:t>Behaviour is </a:t>
            </a:r>
            <a:r>
              <a:rPr sz="1700" b="1" dirty="0">
                <a:latin typeface="Arial"/>
                <a:cs typeface="Arial"/>
              </a:rPr>
              <a:t>the process and </a:t>
            </a:r>
            <a:r>
              <a:rPr sz="1700" b="1" spc="-5" dirty="0">
                <a:latin typeface="Arial"/>
                <a:cs typeface="Arial"/>
              </a:rPr>
              <a:t>activities </a:t>
            </a:r>
            <a:r>
              <a:rPr sz="1700" b="1" dirty="0">
                <a:latin typeface="Arial"/>
                <a:cs typeface="Arial"/>
              </a:rPr>
              <a:t>people engage </a:t>
            </a:r>
            <a:r>
              <a:rPr sz="1700" b="1" spc="-5" dirty="0">
                <a:latin typeface="Arial"/>
                <a:cs typeface="Arial"/>
              </a:rPr>
              <a:t>in </a:t>
            </a:r>
            <a:r>
              <a:rPr sz="1700" b="1" spc="5" dirty="0">
                <a:latin typeface="Arial"/>
                <a:cs typeface="Arial"/>
              </a:rPr>
              <a:t>when  </a:t>
            </a:r>
            <a:r>
              <a:rPr sz="1700" b="1" dirty="0">
                <a:latin typeface="Arial"/>
                <a:cs typeface="Arial"/>
              </a:rPr>
              <a:t>searching </a:t>
            </a:r>
            <a:r>
              <a:rPr sz="1700" b="1" spc="-5" dirty="0">
                <a:latin typeface="Arial"/>
                <a:cs typeface="Arial"/>
              </a:rPr>
              <a:t>for </a:t>
            </a:r>
            <a:r>
              <a:rPr sz="1700" b="1" dirty="0">
                <a:latin typeface="Arial"/>
                <a:cs typeface="Arial"/>
              </a:rPr>
              <a:t>selecting, purchasing, using, </a:t>
            </a:r>
            <a:r>
              <a:rPr sz="1700" b="1" spc="-5" dirty="0">
                <a:latin typeface="Arial"/>
                <a:cs typeface="Arial"/>
              </a:rPr>
              <a:t>evaluating </a:t>
            </a:r>
            <a:r>
              <a:rPr sz="1700" b="1" dirty="0">
                <a:latin typeface="Arial"/>
                <a:cs typeface="Arial"/>
              </a:rPr>
              <a:t>and disposing of  product</a:t>
            </a:r>
            <a:r>
              <a:rPr sz="1700" b="1" i="1" dirty="0">
                <a:latin typeface="Arial"/>
                <a:cs typeface="Arial"/>
              </a:rPr>
              <a:t>s and services </a:t>
            </a:r>
            <a:r>
              <a:rPr sz="1700" b="1" dirty="0">
                <a:latin typeface="Arial"/>
                <a:cs typeface="Arial"/>
              </a:rPr>
              <a:t>so as to satisfy </a:t>
            </a:r>
            <a:r>
              <a:rPr sz="1700" b="1" spc="-5" dirty="0">
                <a:latin typeface="Arial"/>
                <a:cs typeface="Arial"/>
              </a:rPr>
              <a:t>their </a:t>
            </a:r>
            <a:r>
              <a:rPr sz="1700" b="1" dirty="0">
                <a:latin typeface="Arial"/>
                <a:cs typeface="Arial"/>
              </a:rPr>
              <a:t>needs and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services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50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(Belch and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Belch)</a:t>
            </a:r>
            <a:endParaRPr sz="1700">
              <a:latin typeface="Arial"/>
              <a:cs typeface="Arial"/>
            </a:endParaRPr>
          </a:p>
          <a:p>
            <a:pPr marL="332740" marR="169545" indent="-320675">
              <a:lnSpc>
                <a:spcPct val="80100"/>
              </a:lnSpc>
              <a:spcBef>
                <a:spcPts val="1630"/>
              </a:spcBef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Consumer </a:t>
            </a:r>
            <a:r>
              <a:rPr sz="1700" b="1" spc="-5" dirty="0">
                <a:latin typeface="Arial"/>
                <a:cs typeface="Arial"/>
              </a:rPr>
              <a:t>Behavior </a:t>
            </a:r>
            <a:r>
              <a:rPr sz="1700" b="1" dirty="0">
                <a:latin typeface="Arial"/>
                <a:cs typeface="Arial"/>
              </a:rPr>
              <a:t>includes those </a:t>
            </a:r>
            <a:r>
              <a:rPr sz="1700" b="1" spc="-10" dirty="0">
                <a:latin typeface="Arial"/>
                <a:cs typeface="Arial"/>
              </a:rPr>
              <a:t>activities </a:t>
            </a:r>
            <a:r>
              <a:rPr sz="1700" b="1" spc="-5" dirty="0">
                <a:latin typeface="Arial"/>
                <a:cs typeface="Arial"/>
              </a:rPr>
              <a:t>directly </a:t>
            </a:r>
            <a:r>
              <a:rPr sz="1700" b="1" spc="-10" dirty="0">
                <a:latin typeface="Arial"/>
                <a:cs typeface="Arial"/>
              </a:rPr>
              <a:t>involved </a:t>
            </a:r>
            <a:r>
              <a:rPr sz="1700" b="1" spc="-5" dirty="0">
                <a:latin typeface="Arial"/>
                <a:cs typeface="Arial"/>
              </a:rPr>
              <a:t>in  </a:t>
            </a:r>
            <a:r>
              <a:rPr sz="1700" b="1" dirty="0">
                <a:latin typeface="Arial"/>
                <a:cs typeface="Arial"/>
              </a:rPr>
              <a:t>obtaining, consuming and disposing of products, </a:t>
            </a:r>
            <a:r>
              <a:rPr sz="1700" b="1" spc="-5" dirty="0">
                <a:latin typeface="Arial"/>
                <a:cs typeface="Arial"/>
              </a:rPr>
              <a:t>services </a:t>
            </a:r>
            <a:r>
              <a:rPr sz="1700" b="1" dirty="0">
                <a:latin typeface="Arial"/>
                <a:cs typeface="Arial"/>
              </a:rPr>
              <a:t>including the  decision processes </a:t>
            </a:r>
            <a:r>
              <a:rPr sz="1700" b="1" spc="-5" dirty="0">
                <a:latin typeface="Arial"/>
                <a:cs typeface="Arial"/>
              </a:rPr>
              <a:t>that </a:t>
            </a:r>
            <a:r>
              <a:rPr sz="1700" b="1" dirty="0">
                <a:latin typeface="Arial"/>
                <a:cs typeface="Arial"/>
              </a:rPr>
              <a:t>precede and </a:t>
            </a:r>
            <a:r>
              <a:rPr sz="1700" b="1" spc="-5" dirty="0">
                <a:latin typeface="Arial"/>
                <a:cs typeface="Arial"/>
              </a:rPr>
              <a:t>follow </a:t>
            </a:r>
            <a:r>
              <a:rPr sz="1700" b="1" dirty="0">
                <a:latin typeface="Arial"/>
                <a:cs typeface="Arial"/>
              </a:rPr>
              <a:t>these</a:t>
            </a:r>
            <a:r>
              <a:rPr sz="1700" b="1" spc="1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actions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30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Engel, Blackwell and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Miniard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835"/>
              </a:lnSpc>
              <a:spcBef>
                <a:spcPts val="1220"/>
              </a:spcBef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Who </a:t>
            </a:r>
            <a:r>
              <a:rPr sz="1700" b="1" spc="-5" dirty="0">
                <a:latin typeface="Arial"/>
                <a:cs typeface="Arial"/>
              </a:rPr>
              <a:t>buys </a:t>
            </a:r>
            <a:r>
              <a:rPr sz="1700" b="1" dirty="0">
                <a:latin typeface="Arial"/>
                <a:cs typeface="Arial"/>
              </a:rPr>
              <a:t>products or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services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30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spc="-5" dirty="0">
                <a:latin typeface="Arial"/>
                <a:cs typeface="Arial"/>
              </a:rPr>
              <a:t>How </a:t>
            </a:r>
            <a:r>
              <a:rPr sz="1700" b="1" dirty="0">
                <a:latin typeface="Arial"/>
                <a:cs typeface="Arial"/>
              </a:rPr>
              <a:t>do they buy produts or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services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30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Where do they buy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them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35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How often do they buy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them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35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spc="-5" dirty="0">
                <a:latin typeface="Arial"/>
                <a:cs typeface="Arial"/>
              </a:rPr>
              <a:t>How </a:t>
            </a:r>
            <a:r>
              <a:rPr sz="1700" b="1" dirty="0">
                <a:latin typeface="Arial"/>
                <a:cs typeface="Arial"/>
              </a:rPr>
              <a:t>often do they use</a:t>
            </a:r>
            <a:r>
              <a:rPr sz="1700" b="1" spc="-6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them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630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When do they buy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them</a:t>
            </a:r>
            <a:endParaRPr sz="1700">
              <a:latin typeface="Arial"/>
              <a:cs typeface="Arial"/>
            </a:endParaRPr>
          </a:p>
          <a:p>
            <a:pPr marL="332740" indent="-320675">
              <a:lnSpc>
                <a:spcPts val="1835"/>
              </a:lnSpc>
              <a:buClr>
                <a:srgbClr val="EFAC00"/>
              </a:buClr>
              <a:buSzPct val="79411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1700" b="1" dirty="0">
                <a:latin typeface="Arial"/>
                <a:cs typeface="Arial"/>
              </a:rPr>
              <a:t>Why do they buy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them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" y="196595"/>
            <a:ext cx="7229856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86447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967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75" dirty="0">
                <a:latin typeface="Arial"/>
                <a:cs typeface="Arial"/>
              </a:rPr>
              <a:t>Goods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high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search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attributes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eg:  </a:t>
            </a:r>
            <a:r>
              <a:rPr sz="3200" spc="-120" dirty="0">
                <a:latin typeface="Arial"/>
                <a:cs typeface="Arial"/>
              </a:rPr>
              <a:t>goods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can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be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seen,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touched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45" dirty="0">
                <a:latin typeface="Arial"/>
                <a:cs typeface="Arial"/>
              </a:rPr>
              <a:t>felt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or  </a:t>
            </a:r>
            <a:r>
              <a:rPr sz="3200" spc="-100" dirty="0">
                <a:latin typeface="Arial"/>
                <a:cs typeface="Arial"/>
              </a:rPr>
              <a:t>evaluate </a:t>
            </a:r>
            <a:r>
              <a:rPr sz="3200" spc="-5" dirty="0">
                <a:latin typeface="Arial"/>
                <a:cs typeface="Arial"/>
              </a:rPr>
              <a:t>their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physical </a:t>
            </a:r>
            <a:r>
              <a:rPr sz="3200" spc="-65" dirty="0">
                <a:latin typeface="Arial"/>
                <a:cs typeface="Arial"/>
              </a:rPr>
              <a:t>properties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In </a:t>
            </a:r>
            <a:r>
              <a:rPr sz="3200" spc="-170" dirty="0">
                <a:latin typeface="Arial"/>
                <a:cs typeface="Arial"/>
              </a:rPr>
              <a:t>Services </a:t>
            </a:r>
            <a:r>
              <a:rPr sz="3200" spc="-125" dirty="0">
                <a:latin typeface="Arial"/>
                <a:cs typeface="Arial"/>
              </a:rPr>
              <a:t>experience </a:t>
            </a:r>
            <a:r>
              <a:rPr sz="3200" spc="-140" dirty="0">
                <a:latin typeface="Arial"/>
                <a:cs typeface="Arial"/>
              </a:rPr>
              <a:t>is </a:t>
            </a:r>
            <a:r>
              <a:rPr sz="3200" spc="-135" dirty="0">
                <a:latin typeface="Arial"/>
                <a:cs typeface="Arial"/>
              </a:rPr>
              <a:t>needed </a:t>
            </a:r>
            <a:r>
              <a:rPr sz="3200" spc="-70" dirty="0">
                <a:latin typeface="Arial"/>
                <a:cs typeface="Arial"/>
              </a:rPr>
              <a:t>before  </a:t>
            </a:r>
            <a:r>
              <a:rPr sz="3200" spc="-80" dirty="0">
                <a:latin typeface="Arial"/>
                <a:cs typeface="Arial"/>
              </a:rPr>
              <a:t>evaluating </a:t>
            </a:r>
            <a:r>
              <a:rPr sz="3200" spc="-25" dirty="0">
                <a:latin typeface="Arial"/>
                <a:cs typeface="Arial"/>
              </a:rPr>
              <a:t>them. </a:t>
            </a:r>
            <a:r>
              <a:rPr sz="3200" spc="-140" dirty="0">
                <a:latin typeface="Arial"/>
                <a:cs typeface="Arial"/>
              </a:rPr>
              <a:t>Customers </a:t>
            </a:r>
            <a:r>
              <a:rPr sz="3200" spc="-80" dirty="0">
                <a:latin typeface="Arial"/>
                <a:cs typeface="Arial"/>
              </a:rPr>
              <a:t>cannot </a:t>
            </a:r>
            <a:r>
              <a:rPr sz="3200" spc="-125" dirty="0">
                <a:latin typeface="Arial"/>
                <a:cs typeface="Arial"/>
              </a:rPr>
              <a:t>be </a:t>
            </a:r>
            <a:r>
              <a:rPr sz="3200" spc="-160" dirty="0">
                <a:latin typeface="Arial"/>
                <a:cs typeface="Arial"/>
              </a:rPr>
              <a:t>sure 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attributes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even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after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experience.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these  </a:t>
            </a:r>
            <a:r>
              <a:rPr sz="3200" spc="-130" dirty="0">
                <a:latin typeface="Arial"/>
                <a:cs typeface="Arial"/>
              </a:rPr>
              <a:t>are </a:t>
            </a:r>
            <a:r>
              <a:rPr sz="3200" spc="-145" dirty="0">
                <a:latin typeface="Arial"/>
                <a:cs typeface="Arial"/>
              </a:rPr>
              <a:t>credence</a:t>
            </a:r>
            <a:r>
              <a:rPr sz="3200" spc="-44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attributes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294131"/>
            <a:ext cx="6777228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779777"/>
            <a:ext cx="3293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Changing</a:t>
            </a:r>
            <a:r>
              <a:rPr b="1" spc="-355" dirty="0">
                <a:latin typeface="Trebuchet MS"/>
                <a:cs typeface="Trebuchet MS"/>
              </a:rPr>
              <a:t> </a:t>
            </a:r>
            <a:r>
              <a:rPr b="1" spc="-114" dirty="0">
                <a:latin typeface="Trebuchet MS"/>
                <a:cs typeface="Trebuchet MS"/>
              </a:rPr>
              <a:t>Lifestyle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236" y="2227833"/>
            <a:ext cx="6346825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ts val="3190"/>
              </a:lnSpc>
              <a:spcBef>
                <a:spcPts val="95"/>
              </a:spcBef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75" dirty="0">
                <a:latin typeface="Arial"/>
                <a:cs typeface="Arial"/>
              </a:rPr>
              <a:t>Development </a:t>
            </a:r>
            <a:r>
              <a:rPr sz="2800" spc="15" dirty="0">
                <a:latin typeface="Arial"/>
                <a:cs typeface="Arial"/>
              </a:rPr>
              <a:t>of </a:t>
            </a:r>
            <a:r>
              <a:rPr sz="2800" spc="-65" dirty="0">
                <a:latin typeface="Arial"/>
                <a:cs typeface="Arial"/>
              </a:rPr>
              <a:t>corporate</a:t>
            </a:r>
            <a:r>
              <a:rPr sz="2800" spc="-60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culture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ts val="3025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95" dirty="0">
                <a:latin typeface="Arial"/>
                <a:cs typeface="Arial"/>
              </a:rPr>
              <a:t>Jogging, </a:t>
            </a:r>
            <a:r>
              <a:rPr sz="2800" spc="-50" dirty="0">
                <a:latin typeface="Arial"/>
                <a:cs typeface="Arial"/>
              </a:rPr>
              <a:t>gym</a:t>
            </a:r>
            <a:r>
              <a:rPr sz="2800" spc="-3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centre</a:t>
            </a:r>
            <a:endParaRPr sz="2800">
              <a:latin typeface="Arial"/>
              <a:cs typeface="Arial"/>
            </a:endParaRPr>
          </a:p>
          <a:p>
            <a:pPr marL="332740" indent="-320675">
              <a:lnSpc>
                <a:spcPts val="2955"/>
              </a:lnSpc>
              <a:buClr>
                <a:srgbClr val="EFAC00"/>
              </a:buClr>
              <a:buSzPct val="80357"/>
              <a:buChar char=""/>
              <a:tabLst>
                <a:tab pos="332740" algn="l"/>
                <a:tab pos="333375" algn="l"/>
              </a:tabLst>
            </a:pPr>
            <a:r>
              <a:rPr sz="2800" spc="-50" dirty="0">
                <a:latin typeface="Arial"/>
                <a:cs typeface="Arial"/>
              </a:rPr>
              <a:t>Adapting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western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culture: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foreign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brands</a:t>
            </a:r>
            <a:endParaRPr sz="2800">
              <a:latin typeface="Arial"/>
              <a:cs typeface="Arial"/>
            </a:endParaRPr>
          </a:p>
          <a:p>
            <a:pPr marL="12700" marR="662940">
              <a:lnSpc>
                <a:spcPct val="90000"/>
              </a:lnSpc>
              <a:spcBef>
                <a:spcPts val="195"/>
              </a:spcBef>
            </a:pPr>
            <a:r>
              <a:rPr sz="3600" b="1" spc="-114" dirty="0">
                <a:latin typeface="Trebuchet MS"/>
                <a:cs typeface="Trebuchet MS"/>
              </a:rPr>
              <a:t>Increasing </a:t>
            </a:r>
            <a:r>
              <a:rPr sz="3600" b="1" spc="-150" dirty="0">
                <a:latin typeface="Trebuchet MS"/>
                <a:cs typeface="Trebuchet MS"/>
              </a:rPr>
              <a:t>Literacy </a:t>
            </a:r>
            <a:r>
              <a:rPr sz="3600" b="1" spc="-75" dirty="0">
                <a:latin typeface="Trebuchet MS"/>
                <a:cs typeface="Trebuchet MS"/>
              </a:rPr>
              <a:t>Rate  </a:t>
            </a:r>
            <a:r>
              <a:rPr sz="3600" b="1" spc="-100" dirty="0">
                <a:latin typeface="Trebuchet MS"/>
                <a:cs typeface="Trebuchet MS"/>
              </a:rPr>
              <a:t>Professionalism </a:t>
            </a:r>
            <a:r>
              <a:rPr sz="3600" b="1" spc="-155" dirty="0">
                <a:latin typeface="Trebuchet MS"/>
                <a:cs typeface="Trebuchet MS"/>
              </a:rPr>
              <a:t>in</a:t>
            </a:r>
            <a:r>
              <a:rPr sz="3600" b="1" spc="-640" dirty="0">
                <a:latin typeface="Trebuchet MS"/>
                <a:cs typeface="Trebuchet MS"/>
              </a:rPr>
              <a:t> </a:t>
            </a:r>
            <a:r>
              <a:rPr sz="3600" b="1" spc="-135" dirty="0">
                <a:latin typeface="Trebuchet MS"/>
                <a:cs typeface="Trebuchet MS"/>
              </a:rPr>
              <a:t>education  </a:t>
            </a:r>
            <a:r>
              <a:rPr sz="3600" b="1" spc="-105" dirty="0">
                <a:latin typeface="Trebuchet MS"/>
                <a:cs typeface="Trebuchet MS"/>
              </a:rPr>
              <a:t>Information </a:t>
            </a:r>
            <a:r>
              <a:rPr sz="3600" b="1" spc="-114" dirty="0">
                <a:latin typeface="Trebuchet MS"/>
                <a:cs typeface="Trebuchet MS"/>
              </a:rPr>
              <a:t>explosion  </a:t>
            </a:r>
            <a:r>
              <a:rPr sz="3600" b="1" spc="-130" dirty="0">
                <a:latin typeface="Trebuchet MS"/>
                <a:cs typeface="Trebuchet MS"/>
              </a:rPr>
              <a:t>Government </a:t>
            </a:r>
            <a:r>
              <a:rPr sz="3600" b="1" spc="-80" dirty="0">
                <a:latin typeface="Trebuchet MS"/>
                <a:cs typeface="Trebuchet MS"/>
              </a:rPr>
              <a:t>Regulations  </a:t>
            </a:r>
            <a:r>
              <a:rPr sz="3600" b="1" spc="-130" dirty="0">
                <a:latin typeface="Trebuchet MS"/>
                <a:cs typeface="Trebuchet MS"/>
              </a:rPr>
              <a:t>Consumer </a:t>
            </a:r>
            <a:r>
              <a:rPr sz="3600" b="1" spc="-145" dirty="0">
                <a:latin typeface="Trebuchet MS"/>
                <a:cs typeface="Trebuchet MS"/>
              </a:rPr>
              <a:t>protection,</a:t>
            </a:r>
            <a:r>
              <a:rPr sz="3600" b="1" spc="-605" dirty="0">
                <a:latin typeface="Trebuchet MS"/>
                <a:cs typeface="Trebuchet MS"/>
              </a:rPr>
              <a:t> </a:t>
            </a:r>
            <a:r>
              <a:rPr sz="3600" b="1" spc="-15" dirty="0">
                <a:latin typeface="Trebuchet MS"/>
                <a:cs typeface="Trebuchet MS"/>
              </a:rPr>
              <a:t>KYC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565404"/>
            <a:ext cx="4968240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2316226"/>
            <a:ext cx="775779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" dirty="0">
                <a:latin typeface="Arial"/>
                <a:cs typeface="Arial"/>
              </a:rPr>
              <a:t>Attributes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a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consumer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can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determine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before  </a:t>
            </a:r>
            <a:r>
              <a:rPr sz="3200" spc="-150" dirty="0">
                <a:latin typeface="Arial"/>
                <a:cs typeface="Arial"/>
              </a:rPr>
              <a:t>purchase</a:t>
            </a:r>
            <a:endParaRPr sz="3200">
              <a:latin typeface="Arial"/>
              <a:cs typeface="Arial"/>
            </a:endParaRPr>
          </a:p>
          <a:p>
            <a:pPr marL="332740" marR="565785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45" dirty="0">
                <a:latin typeface="Arial"/>
                <a:cs typeface="Arial"/>
              </a:rPr>
              <a:t>Physical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goods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tend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emphasize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search  </a:t>
            </a:r>
            <a:r>
              <a:rPr sz="3200" spc="-20" dirty="0">
                <a:latin typeface="Arial"/>
                <a:cs typeface="Arial"/>
              </a:rPr>
              <a:t>attributes</a:t>
            </a:r>
            <a:endParaRPr sz="3200">
              <a:latin typeface="Arial"/>
              <a:cs typeface="Arial"/>
            </a:endParaRPr>
          </a:p>
          <a:p>
            <a:pPr marL="332740" marR="6883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70" dirty="0">
                <a:latin typeface="Arial"/>
                <a:cs typeface="Arial"/>
              </a:rPr>
              <a:t>Style, </a:t>
            </a:r>
            <a:r>
              <a:rPr sz="3200" spc="-95" dirty="0">
                <a:latin typeface="Arial"/>
                <a:cs typeface="Arial"/>
              </a:rPr>
              <a:t>colour, </a:t>
            </a:r>
            <a:r>
              <a:rPr sz="3200" spc="-30" dirty="0">
                <a:latin typeface="Arial"/>
                <a:cs typeface="Arial"/>
              </a:rPr>
              <a:t>texture, </a:t>
            </a:r>
            <a:r>
              <a:rPr sz="3200" spc="-55" dirty="0">
                <a:latin typeface="Arial"/>
                <a:cs typeface="Arial"/>
              </a:rPr>
              <a:t>taste, </a:t>
            </a:r>
            <a:r>
              <a:rPr sz="3200" spc="-15" dirty="0">
                <a:latin typeface="Arial"/>
                <a:cs typeface="Arial"/>
              </a:rPr>
              <a:t>test </a:t>
            </a:r>
            <a:r>
              <a:rPr sz="3200" spc="-65" dirty="0">
                <a:latin typeface="Arial"/>
                <a:cs typeface="Arial"/>
              </a:rPr>
              <a:t>drive,  </a:t>
            </a:r>
            <a:r>
              <a:rPr sz="3200" spc="-35" dirty="0">
                <a:latin typeface="Arial"/>
                <a:cs typeface="Arial"/>
              </a:rPr>
              <a:t>clothing, </a:t>
            </a:r>
            <a:r>
              <a:rPr sz="3200" spc="-20" dirty="0">
                <a:latin typeface="Arial"/>
                <a:cs typeface="Arial"/>
              </a:rPr>
              <a:t>furniture, </a:t>
            </a:r>
            <a:r>
              <a:rPr sz="3200" spc="-180" dirty="0">
                <a:latin typeface="Arial"/>
                <a:cs typeface="Arial"/>
              </a:rPr>
              <a:t>cars </a:t>
            </a:r>
            <a:r>
              <a:rPr sz="3200" spc="-70" dirty="0">
                <a:latin typeface="Arial"/>
                <a:cs typeface="Arial"/>
              </a:rPr>
              <a:t>electronic  </a:t>
            </a:r>
            <a:r>
              <a:rPr sz="3200" spc="-85" dirty="0">
                <a:latin typeface="Arial"/>
                <a:cs typeface="Arial"/>
              </a:rPr>
              <a:t>equipments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high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search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attributes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25" dirty="0">
                <a:latin typeface="Arial"/>
                <a:cs typeface="Arial"/>
              </a:rPr>
              <a:t>Tangible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attributes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help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evaluation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323" y="565404"/>
            <a:ext cx="5827776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97750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Holidays, </a:t>
            </a:r>
            <a:r>
              <a:rPr sz="3200" spc="-65" dirty="0">
                <a:latin typeface="Arial"/>
                <a:cs typeface="Arial"/>
              </a:rPr>
              <a:t>live </a:t>
            </a:r>
            <a:r>
              <a:rPr sz="3200" spc="-30" dirty="0">
                <a:latin typeface="Arial"/>
                <a:cs typeface="Arial"/>
              </a:rPr>
              <a:t>entertainment </a:t>
            </a:r>
            <a:r>
              <a:rPr sz="3200" spc="-100" dirty="0">
                <a:latin typeface="Arial"/>
                <a:cs typeface="Arial"/>
              </a:rPr>
              <a:t>performances  </a:t>
            </a:r>
            <a:r>
              <a:rPr sz="3200" spc="-185" dirty="0">
                <a:latin typeface="Arial"/>
                <a:cs typeface="Arial"/>
              </a:rPr>
              <a:t>scuba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diving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different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for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different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consumers</a:t>
            </a:r>
            <a:endParaRPr sz="320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94970" algn="l"/>
                <a:tab pos="395605" algn="l"/>
              </a:tabLst>
            </a:pPr>
            <a:r>
              <a:rPr sz="3200" spc="-100" dirty="0">
                <a:latin typeface="Arial"/>
                <a:cs typeface="Arial"/>
              </a:rPr>
              <a:t>A</a:t>
            </a:r>
            <a:r>
              <a:rPr sz="3200" spc="-47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Trip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210" dirty="0">
                <a:latin typeface="Arial"/>
                <a:cs typeface="Arial"/>
              </a:rPr>
              <a:t>a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ship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Carribean </a:t>
            </a:r>
            <a:r>
              <a:rPr sz="3200" spc="-114" dirty="0">
                <a:latin typeface="Arial"/>
                <a:cs typeface="Arial"/>
              </a:rPr>
              <a:t>experience,</a:t>
            </a:r>
            <a:r>
              <a:rPr sz="3200" spc="-70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trekking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404" y="565404"/>
            <a:ext cx="5433060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6733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92405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10" dirty="0">
                <a:latin typeface="Arial"/>
                <a:cs typeface="Arial"/>
              </a:rPr>
              <a:t>Impossible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evaluate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even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after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purchase 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consumption</a:t>
            </a:r>
            <a:endParaRPr sz="3200">
              <a:latin typeface="Arial"/>
              <a:cs typeface="Arial"/>
            </a:endParaRPr>
          </a:p>
          <a:p>
            <a:pPr marL="413384" indent="-401320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413384" algn="l"/>
                <a:tab pos="414020" algn="l"/>
              </a:tabLst>
            </a:pPr>
            <a:r>
              <a:rPr sz="3200" spc="-145" dirty="0">
                <a:latin typeface="Arial"/>
                <a:cs typeface="Arial"/>
              </a:rPr>
              <a:t>Forced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think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that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125" dirty="0">
                <a:latin typeface="Arial"/>
                <a:cs typeface="Arial"/>
              </a:rPr>
              <a:t>it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has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been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delivered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413384" algn="l"/>
                <a:tab pos="414020" algn="l"/>
              </a:tabLst>
            </a:pPr>
            <a:r>
              <a:rPr dirty="0"/>
              <a:t>	</a:t>
            </a:r>
            <a:r>
              <a:rPr sz="3200" spc="-135" dirty="0">
                <a:latin typeface="Arial"/>
                <a:cs typeface="Arial"/>
              </a:rPr>
              <a:t>Example: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An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appendicitis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operation/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A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Root  </a:t>
            </a:r>
            <a:r>
              <a:rPr sz="3200" spc="-140" dirty="0">
                <a:latin typeface="Arial"/>
                <a:cs typeface="Arial"/>
              </a:rPr>
              <a:t>canal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treatment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294131"/>
            <a:ext cx="7132320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91970"/>
            <a:ext cx="7941309" cy="4511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marR="431800" indent="-320675">
              <a:lnSpc>
                <a:spcPts val="2920"/>
              </a:lnSpc>
              <a:spcBef>
                <a:spcPts val="459"/>
              </a:spcBef>
              <a:buClr>
                <a:srgbClr val="EFAC00"/>
              </a:buClr>
              <a:buSzPct val="79629"/>
              <a:buChar char=""/>
              <a:tabLst>
                <a:tab pos="332740" algn="l"/>
                <a:tab pos="333375" algn="l"/>
              </a:tabLst>
            </a:pPr>
            <a:r>
              <a:rPr sz="2700" spc="-100" dirty="0">
                <a:latin typeface="Arial"/>
                <a:cs typeface="Arial"/>
              </a:rPr>
              <a:t>Customer </a:t>
            </a:r>
            <a:r>
              <a:rPr sz="2700" spc="-75" dirty="0">
                <a:latin typeface="Arial"/>
                <a:cs typeface="Arial"/>
              </a:rPr>
              <a:t>expectations </a:t>
            </a:r>
            <a:r>
              <a:rPr sz="2700" spc="-114" dirty="0">
                <a:latin typeface="Arial"/>
                <a:cs typeface="Arial"/>
              </a:rPr>
              <a:t>are </a:t>
            </a:r>
            <a:r>
              <a:rPr sz="2700" spc="-70" dirty="0">
                <a:latin typeface="Arial"/>
                <a:cs typeface="Arial"/>
              </a:rPr>
              <a:t>beliefs </a:t>
            </a:r>
            <a:r>
              <a:rPr sz="2700" spc="-50" dirty="0">
                <a:latin typeface="Arial"/>
                <a:cs typeface="Arial"/>
              </a:rPr>
              <a:t>about </a:t>
            </a:r>
            <a:r>
              <a:rPr sz="2700" spc="-125" dirty="0">
                <a:latin typeface="Arial"/>
                <a:cs typeface="Arial"/>
              </a:rPr>
              <a:t>service  </a:t>
            </a:r>
            <a:r>
              <a:rPr sz="2700" spc="-60" dirty="0">
                <a:latin typeface="Arial"/>
                <a:cs typeface="Arial"/>
              </a:rPr>
              <a:t>delivery</a:t>
            </a:r>
            <a:r>
              <a:rPr sz="2700" spc="-229" dirty="0">
                <a:latin typeface="Arial"/>
                <a:cs typeface="Arial"/>
              </a:rPr>
              <a:t> </a:t>
            </a:r>
            <a:r>
              <a:rPr sz="2700" spc="25" dirty="0">
                <a:latin typeface="Arial"/>
                <a:cs typeface="Arial"/>
              </a:rPr>
              <a:t>that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140" dirty="0">
                <a:latin typeface="Arial"/>
                <a:cs typeface="Arial"/>
              </a:rPr>
              <a:t>serve</a:t>
            </a:r>
            <a:r>
              <a:rPr sz="2700" spc="-229" dirty="0">
                <a:latin typeface="Arial"/>
                <a:cs typeface="Arial"/>
              </a:rPr>
              <a:t> </a:t>
            </a:r>
            <a:r>
              <a:rPr sz="2700" spc="-220" dirty="0">
                <a:latin typeface="Arial"/>
                <a:cs typeface="Arial"/>
              </a:rPr>
              <a:t>as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standards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or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reference</a:t>
            </a:r>
            <a:r>
              <a:rPr sz="2700" spc="-245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points  </a:t>
            </a:r>
            <a:r>
              <a:rPr sz="2700" spc="-80" dirty="0">
                <a:latin typeface="Arial"/>
                <a:cs typeface="Arial"/>
              </a:rPr>
              <a:t>against </a:t>
            </a:r>
            <a:r>
              <a:rPr sz="2700" spc="-60" dirty="0">
                <a:latin typeface="Arial"/>
                <a:cs typeface="Arial"/>
              </a:rPr>
              <a:t>which</a:t>
            </a:r>
            <a:r>
              <a:rPr sz="2700" spc="-580" dirty="0">
                <a:latin typeface="Arial"/>
                <a:cs typeface="Arial"/>
              </a:rPr>
              <a:t> </a:t>
            </a:r>
            <a:r>
              <a:rPr sz="2700" spc="-75" dirty="0">
                <a:latin typeface="Arial"/>
                <a:cs typeface="Arial"/>
              </a:rPr>
              <a:t>performance </a:t>
            </a:r>
            <a:r>
              <a:rPr sz="2700" spc="-120" dirty="0">
                <a:latin typeface="Arial"/>
                <a:cs typeface="Arial"/>
              </a:rPr>
              <a:t>is </a:t>
            </a:r>
            <a:r>
              <a:rPr sz="2700" spc="-65" dirty="0">
                <a:latin typeface="Arial"/>
                <a:cs typeface="Arial"/>
              </a:rPr>
              <a:t>judged.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ts val="2705"/>
              </a:lnSpc>
              <a:buClr>
                <a:srgbClr val="EFAC00"/>
              </a:buClr>
              <a:buSzPct val="79629"/>
              <a:buChar char=""/>
              <a:tabLst>
                <a:tab pos="332740" algn="l"/>
                <a:tab pos="333375" algn="l"/>
              </a:tabLst>
            </a:pPr>
            <a:r>
              <a:rPr sz="2700" spc="-65" dirty="0">
                <a:latin typeface="Arial"/>
                <a:cs typeface="Arial"/>
              </a:rPr>
              <a:t>Knowing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what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the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customer</a:t>
            </a:r>
            <a:r>
              <a:rPr sz="2700" spc="-229" dirty="0">
                <a:latin typeface="Arial"/>
                <a:cs typeface="Arial"/>
              </a:rPr>
              <a:t> </a:t>
            </a:r>
            <a:r>
              <a:rPr sz="2700" spc="-110" dirty="0">
                <a:latin typeface="Arial"/>
                <a:cs typeface="Arial"/>
              </a:rPr>
              <a:t>expects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is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15" dirty="0">
                <a:latin typeface="Arial"/>
                <a:cs typeface="Arial"/>
              </a:rPr>
              <a:t>the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10" dirty="0">
                <a:latin typeface="Arial"/>
                <a:cs typeface="Arial"/>
              </a:rPr>
              <a:t>first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14" dirty="0">
                <a:latin typeface="Arial"/>
                <a:cs typeface="Arial"/>
              </a:rPr>
              <a:t>and</a:t>
            </a:r>
            <a:endParaRPr sz="2700">
              <a:latin typeface="Arial"/>
              <a:cs typeface="Arial"/>
            </a:endParaRPr>
          </a:p>
          <a:p>
            <a:pPr marL="332740" marR="341630">
              <a:lnSpc>
                <a:spcPts val="2920"/>
              </a:lnSpc>
              <a:spcBef>
                <a:spcPts val="204"/>
              </a:spcBef>
            </a:pPr>
            <a:r>
              <a:rPr sz="2700" spc="-90" dirty="0">
                <a:latin typeface="Arial"/>
                <a:cs typeface="Arial"/>
              </a:rPr>
              <a:t>possibly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most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critical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step</a:t>
            </a:r>
            <a:r>
              <a:rPr sz="2700" spc="-229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in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delivering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-65" dirty="0">
                <a:latin typeface="Arial"/>
                <a:cs typeface="Arial"/>
              </a:rPr>
              <a:t>good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quality  </a:t>
            </a:r>
            <a:r>
              <a:rPr sz="2700" spc="-125" dirty="0">
                <a:latin typeface="Arial"/>
                <a:cs typeface="Arial"/>
              </a:rPr>
              <a:t>service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ts val="2705"/>
              </a:lnSpc>
              <a:buClr>
                <a:srgbClr val="EFAC00"/>
              </a:buClr>
              <a:buSzPct val="79629"/>
              <a:buChar char=""/>
              <a:tabLst>
                <a:tab pos="332740" algn="l"/>
                <a:tab pos="333375" algn="l"/>
              </a:tabLst>
            </a:pPr>
            <a:r>
              <a:rPr sz="2700" spc="-60" dirty="0">
                <a:latin typeface="Arial"/>
                <a:cs typeface="Arial"/>
              </a:rPr>
              <a:t>What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types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of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expectation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standards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do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-100" dirty="0">
                <a:latin typeface="Arial"/>
                <a:cs typeface="Arial"/>
              </a:rPr>
              <a:t>customers</a:t>
            </a:r>
            <a:endParaRPr sz="2700">
              <a:latin typeface="Arial"/>
              <a:cs typeface="Arial"/>
            </a:endParaRPr>
          </a:p>
          <a:p>
            <a:pPr marL="332740" marR="167640">
              <a:lnSpc>
                <a:spcPts val="2920"/>
              </a:lnSpc>
              <a:spcBef>
                <a:spcPts val="204"/>
              </a:spcBef>
            </a:pPr>
            <a:r>
              <a:rPr sz="2700" spc="-45" dirty="0">
                <a:latin typeface="Arial"/>
                <a:cs typeface="Arial"/>
              </a:rPr>
              <a:t>hold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45" dirty="0">
                <a:latin typeface="Arial"/>
                <a:cs typeface="Arial"/>
              </a:rPr>
              <a:t>about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spc="-165" dirty="0">
                <a:latin typeface="Arial"/>
                <a:cs typeface="Arial"/>
              </a:rPr>
              <a:t>services?</a:t>
            </a:r>
            <a:r>
              <a:rPr sz="2700" spc="-380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What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factors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most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influence</a:t>
            </a:r>
            <a:r>
              <a:rPr sz="2700" spc="-220" dirty="0">
                <a:latin typeface="Arial"/>
                <a:cs typeface="Arial"/>
              </a:rPr>
              <a:t> </a:t>
            </a:r>
            <a:r>
              <a:rPr sz="2700" spc="-20" dirty="0">
                <a:latin typeface="Arial"/>
                <a:cs typeface="Arial"/>
              </a:rPr>
              <a:t>the  </a:t>
            </a:r>
            <a:r>
              <a:rPr sz="2700" spc="-10" dirty="0">
                <a:latin typeface="Arial"/>
                <a:cs typeface="Arial"/>
              </a:rPr>
              <a:t>formation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20" dirty="0">
                <a:latin typeface="Arial"/>
                <a:cs typeface="Arial"/>
              </a:rPr>
              <a:t>of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95" dirty="0">
                <a:latin typeface="Arial"/>
                <a:cs typeface="Arial"/>
              </a:rPr>
              <a:t>these</a:t>
            </a:r>
            <a:r>
              <a:rPr sz="2700" spc="-235" dirty="0">
                <a:latin typeface="Arial"/>
                <a:cs typeface="Arial"/>
              </a:rPr>
              <a:t> </a:t>
            </a:r>
            <a:r>
              <a:rPr sz="2700" spc="-95" dirty="0">
                <a:latin typeface="Arial"/>
                <a:cs typeface="Arial"/>
              </a:rPr>
              <a:t>expectations?</a:t>
            </a:r>
            <a:r>
              <a:rPr sz="2700" spc="-365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What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role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-60" dirty="0">
                <a:latin typeface="Arial"/>
                <a:cs typeface="Arial"/>
              </a:rPr>
              <a:t>do</a:t>
            </a:r>
            <a:endParaRPr sz="2700">
              <a:latin typeface="Arial"/>
              <a:cs typeface="Arial"/>
            </a:endParaRPr>
          </a:p>
          <a:p>
            <a:pPr marL="332740" indent="-320675">
              <a:lnSpc>
                <a:spcPts val="2710"/>
              </a:lnSpc>
              <a:buClr>
                <a:srgbClr val="EFAC00"/>
              </a:buClr>
              <a:buSzPct val="79629"/>
              <a:buChar char=""/>
              <a:tabLst>
                <a:tab pos="332740" algn="l"/>
                <a:tab pos="333375" algn="l"/>
              </a:tabLst>
            </a:pPr>
            <a:r>
              <a:rPr sz="2700" spc="-165" dirty="0">
                <a:latin typeface="Arial"/>
                <a:cs typeface="Arial"/>
              </a:rPr>
              <a:t>These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-55" dirty="0">
                <a:latin typeface="Arial"/>
                <a:cs typeface="Arial"/>
              </a:rPr>
              <a:t>factors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70" dirty="0">
                <a:latin typeface="Arial"/>
                <a:cs typeface="Arial"/>
              </a:rPr>
              <a:t>play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30" dirty="0">
                <a:latin typeface="Arial"/>
                <a:cs typeface="Arial"/>
              </a:rPr>
              <a:t>in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spc="-90" dirty="0">
                <a:latin typeface="Arial"/>
                <a:cs typeface="Arial"/>
              </a:rPr>
              <a:t>changing</a:t>
            </a:r>
            <a:r>
              <a:rPr sz="2700" spc="-204" dirty="0">
                <a:latin typeface="Arial"/>
                <a:cs typeface="Arial"/>
              </a:rPr>
              <a:t> </a:t>
            </a:r>
            <a:r>
              <a:rPr sz="2700" spc="-95" dirty="0">
                <a:latin typeface="Arial"/>
                <a:cs typeface="Arial"/>
              </a:rPr>
              <a:t>expectations?</a:t>
            </a:r>
            <a:r>
              <a:rPr sz="2700" spc="-215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How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50" dirty="0">
                <a:latin typeface="Arial"/>
                <a:cs typeface="Arial"/>
              </a:rPr>
              <a:t>can</a:t>
            </a:r>
            <a:endParaRPr sz="2700">
              <a:latin typeface="Arial"/>
              <a:cs typeface="Arial"/>
            </a:endParaRPr>
          </a:p>
          <a:p>
            <a:pPr marL="332740" marR="1353820">
              <a:lnSpc>
                <a:spcPts val="2920"/>
              </a:lnSpc>
              <a:spcBef>
                <a:spcPts val="200"/>
              </a:spcBef>
            </a:pPr>
            <a:r>
              <a:rPr sz="2700" spc="-180" dirty="0">
                <a:latin typeface="Arial"/>
                <a:cs typeface="Arial"/>
              </a:rPr>
              <a:t>a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25" dirty="0">
                <a:latin typeface="Arial"/>
                <a:cs typeface="Arial"/>
              </a:rPr>
              <a:t>service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95" dirty="0">
                <a:latin typeface="Arial"/>
                <a:cs typeface="Arial"/>
              </a:rPr>
              <a:t>company</a:t>
            </a:r>
            <a:r>
              <a:rPr sz="2700" spc="-195" dirty="0">
                <a:latin typeface="Arial"/>
                <a:cs typeface="Arial"/>
              </a:rPr>
              <a:t> </a:t>
            </a:r>
            <a:r>
              <a:rPr sz="2700" spc="-40" dirty="0">
                <a:latin typeface="Arial"/>
                <a:cs typeface="Arial"/>
              </a:rPr>
              <a:t>meet</a:t>
            </a:r>
            <a:r>
              <a:rPr sz="2700" spc="-225" dirty="0">
                <a:latin typeface="Arial"/>
                <a:cs typeface="Arial"/>
              </a:rPr>
              <a:t> </a:t>
            </a:r>
            <a:r>
              <a:rPr sz="2700" spc="-35" dirty="0">
                <a:latin typeface="Arial"/>
                <a:cs typeface="Arial"/>
              </a:rPr>
              <a:t>or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-145" dirty="0">
                <a:latin typeface="Arial"/>
                <a:cs typeface="Arial"/>
              </a:rPr>
              <a:t>exceed</a:t>
            </a:r>
            <a:r>
              <a:rPr sz="2700" spc="-229" dirty="0">
                <a:latin typeface="Arial"/>
                <a:cs typeface="Arial"/>
              </a:rPr>
              <a:t> </a:t>
            </a:r>
            <a:r>
              <a:rPr sz="2700" spc="-80" dirty="0">
                <a:latin typeface="Arial"/>
                <a:cs typeface="Arial"/>
              </a:rPr>
              <a:t>customer  </a:t>
            </a:r>
            <a:r>
              <a:rPr sz="2700" spc="-95" dirty="0">
                <a:latin typeface="Arial"/>
                <a:cs typeface="Arial"/>
              </a:rPr>
              <a:t>expectations?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294131"/>
            <a:ext cx="7132320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261" y="1634108"/>
            <a:ext cx="7887334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Arial"/>
                <a:cs typeface="Arial"/>
              </a:rPr>
              <a:t>IDEAL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EXPECTATIONS</a:t>
            </a:r>
            <a:endParaRPr sz="2000">
              <a:latin typeface="Arial"/>
              <a:cs typeface="Arial"/>
            </a:endParaRPr>
          </a:p>
          <a:p>
            <a:pPr marL="332105" marR="201295" indent="-320040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‘Everyone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says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restaurant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45" dirty="0">
                <a:latin typeface="Arial"/>
                <a:cs typeface="Arial"/>
              </a:rPr>
              <a:t>good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65" dirty="0">
                <a:latin typeface="Arial"/>
                <a:cs typeface="Arial"/>
              </a:rPr>
              <a:t>as </a:t>
            </a:r>
            <a:r>
              <a:rPr sz="2000" spc="-75" dirty="0">
                <a:latin typeface="Arial"/>
                <a:cs typeface="Arial"/>
              </a:rPr>
              <a:t>one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France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I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want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go  </a:t>
            </a:r>
            <a:r>
              <a:rPr sz="2000" spc="-75" dirty="0">
                <a:latin typeface="Arial"/>
                <a:cs typeface="Arial"/>
              </a:rPr>
              <a:t>somewhere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very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special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anniversary.’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latin typeface="Arial"/>
                <a:cs typeface="Arial"/>
              </a:rPr>
              <a:t>NORMATIVE </a:t>
            </a:r>
            <a:r>
              <a:rPr sz="2000" spc="-125" dirty="0">
                <a:latin typeface="Arial"/>
                <a:cs typeface="Arial"/>
              </a:rPr>
              <a:t>SHOULD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EXPECTATIONS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30" dirty="0">
                <a:latin typeface="Arial"/>
                <a:cs typeface="Arial"/>
              </a:rPr>
              <a:t>‘As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expensive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restaurant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is,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it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ought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have</a:t>
            </a:r>
            <a:r>
              <a:rPr sz="2000" spc="2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excellent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food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service.’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00" dirty="0">
                <a:latin typeface="Arial"/>
                <a:cs typeface="Arial"/>
              </a:rPr>
              <a:t>EXPERIENCE </a:t>
            </a:r>
            <a:r>
              <a:rPr sz="2000" spc="-160" dirty="0">
                <a:latin typeface="Arial"/>
                <a:cs typeface="Arial"/>
              </a:rPr>
              <a:t>BASED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NORMS</a:t>
            </a:r>
            <a:endParaRPr sz="2000">
              <a:latin typeface="Arial"/>
              <a:cs typeface="Arial"/>
            </a:endParaRPr>
          </a:p>
          <a:p>
            <a:pPr marL="332105" marR="5080" indent="-32004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‘Most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times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restaurant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very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good,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when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it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gets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busy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service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  </a:t>
            </a:r>
            <a:r>
              <a:rPr sz="2000" spc="-60" dirty="0">
                <a:latin typeface="Arial"/>
                <a:cs typeface="Arial"/>
              </a:rPr>
              <a:t>slow.’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Arial"/>
                <a:cs typeface="Arial"/>
              </a:rPr>
              <a:t>ACCEPTABLE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75" dirty="0">
                <a:latin typeface="Arial"/>
                <a:cs typeface="Arial"/>
              </a:rPr>
              <a:t>EXPECTATIONS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‘I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expect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restaurant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serve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me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adequate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manner.’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Arial"/>
                <a:cs typeface="Arial"/>
              </a:rPr>
              <a:t>MINIMUM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TOLERABLE </a:t>
            </a:r>
            <a:r>
              <a:rPr sz="2000" spc="-175" dirty="0">
                <a:latin typeface="Arial"/>
                <a:cs typeface="Arial"/>
              </a:rPr>
              <a:t>EXPECTATIONS</a:t>
            </a:r>
            <a:endParaRPr sz="2000">
              <a:latin typeface="Arial"/>
              <a:cs typeface="Arial"/>
            </a:endParaRPr>
          </a:p>
          <a:p>
            <a:pPr marL="332105" marR="115570" indent="-320040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‘I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expect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terrible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service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from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this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restaurant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come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because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price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  </a:t>
            </a:r>
            <a:r>
              <a:rPr sz="2000" spc="-30" dirty="0">
                <a:latin typeface="Arial"/>
                <a:cs typeface="Arial"/>
              </a:rPr>
              <a:t>low.’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294131"/>
            <a:ext cx="5039868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2069338"/>
            <a:ext cx="7590155" cy="3751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45"/>
              </a:lnSpc>
            </a:pPr>
            <a:r>
              <a:rPr sz="2200" b="1" spc="-175" dirty="0">
                <a:latin typeface="Trebuchet MS"/>
                <a:cs typeface="Trebuchet MS"/>
              </a:rPr>
              <a:t>1</a:t>
            </a:r>
            <a:r>
              <a:rPr sz="2000" b="1" spc="-175" dirty="0">
                <a:latin typeface="Trebuchet MS"/>
                <a:cs typeface="Trebuchet MS"/>
              </a:rPr>
              <a:t>. </a:t>
            </a:r>
            <a:r>
              <a:rPr sz="2000" b="1" spc="-65" dirty="0">
                <a:latin typeface="Trebuchet MS"/>
                <a:cs typeface="Trebuchet MS"/>
              </a:rPr>
              <a:t>Desired </a:t>
            </a:r>
            <a:r>
              <a:rPr sz="2000" b="1" spc="-85" dirty="0">
                <a:latin typeface="Trebuchet MS"/>
                <a:cs typeface="Trebuchet MS"/>
              </a:rPr>
              <a:t>Service</a:t>
            </a:r>
            <a:r>
              <a:rPr sz="2000" b="1" spc="-41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Expectations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  <a:spcBef>
                <a:spcPts val="1445"/>
              </a:spcBef>
            </a:pPr>
            <a:r>
              <a:rPr sz="2000" b="1" spc="-20" dirty="0">
                <a:latin typeface="Trebuchet MS"/>
                <a:cs typeface="Trebuchet MS"/>
              </a:rPr>
              <a:t>It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means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level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of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service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customer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hopes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to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receive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</a:pPr>
            <a:r>
              <a:rPr sz="2000" b="1" spc="-65" dirty="0">
                <a:latin typeface="Trebuchet MS"/>
                <a:cs typeface="Trebuchet MS"/>
              </a:rPr>
              <a:t>Desired</a:t>
            </a:r>
            <a:r>
              <a:rPr sz="2000" b="1" spc="-22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service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is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a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blend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of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what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customers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can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be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and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should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be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  <a:spcBef>
                <a:spcPts val="1445"/>
              </a:spcBef>
            </a:pPr>
            <a:r>
              <a:rPr sz="2000" b="1" spc="-85" dirty="0">
                <a:latin typeface="Trebuchet MS"/>
                <a:cs typeface="Trebuchet MS"/>
              </a:rPr>
              <a:t>They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are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further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classified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into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two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types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</a:pPr>
            <a:r>
              <a:rPr sz="2000" b="1" spc="-155" dirty="0">
                <a:latin typeface="Trebuchet MS"/>
                <a:cs typeface="Trebuchet MS"/>
              </a:rPr>
              <a:t>1) </a:t>
            </a:r>
            <a:r>
              <a:rPr sz="2000" b="1" spc="-60" dirty="0">
                <a:latin typeface="Trebuchet MS"/>
                <a:cs typeface="Trebuchet MS"/>
              </a:rPr>
              <a:t>Ideal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Expectations: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rebuchet MS"/>
              <a:cs typeface="Trebuchet MS"/>
            </a:endParaRPr>
          </a:p>
          <a:p>
            <a:pPr marL="12700" marR="1126490">
              <a:lnSpc>
                <a:spcPct val="80000"/>
              </a:lnSpc>
            </a:pPr>
            <a:r>
              <a:rPr sz="2000" b="1" spc="-70" dirty="0">
                <a:latin typeface="Trebuchet MS"/>
                <a:cs typeface="Trebuchet MS"/>
              </a:rPr>
              <a:t>This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highest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degree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of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customer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service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expectations  Customer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wants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to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adjust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her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expectations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b="1" spc="-50" dirty="0">
                <a:latin typeface="Trebuchet MS"/>
                <a:cs typeface="Trebuchet MS"/>
              </a:rPr>
              <a:t>Normative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Expectations</a:t>
            </a:r>
            <a:endParaRPr sz="2000">
              <a:latin typeface="Trebuchet MS"/>
              <a:cs typeface="Trebuchet MS"/>
            </a:endParaRPr>
          </a:p>
          <a:p>
            <a:pPr marL="332740" marR="5080" indent="-320675">
              <a:lnSpc>
                <a:spcPts val="1920"/>
              </a:lnSpc>
              <a:spcBef>
                <a:spcPts val="225"/>
              </a:spcBef>
            </a:pPr>
            <a:r>
              <a:rPr sz="2000" b="1" spc="-70" dirty="0">
                <a:latin typeface="Trebuchet MS"/>
                <a:cs typeface="Trebuchet MS"/>
              </a:rPr>
              <a:t>This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second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highest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degree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of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expectations</a:t>
            </a:r>
            <a:r>
              <a:rPr sz="2000" b="1" spc="-21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and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at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this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level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  customer </a:t>
            </a:r>
            <a:r>
              <a:rPr sz="2000" b="1" spc="-45" dirty="0">
                <a:latin typeface="Trebuchet MS"/>
                <a:cs typeface="Trebuchet MS"/>
              </a:rPr>
              <a:t>has </a:t>
            </a:r>
            <a:r>
              <a:rPr sz="2000" b="1" spc="-35" dirty="0">
                <a:latin typeface="Trebuchet MS"/>
                <a:cs typeface="Trebuchet MS"/>
              </a:rPr>
              <a:t>a </a:t>
            </a:r>
            <a:r>
              <a:rPr sz="2000" b="1" spc="-95" dirty="0">
                <a:latin typeface="Trebuchet MS"/>
                <a:cs typeface="Trebuchet MS"/>
              </a:rPr>
              <a:t>pre-decided </a:t>
            </a:r>
            <a:r>
              <a:rPr sz="2000" b="1" spc="-60" dirty="0">
                <a:latin typeface="Trebuchet MS"/>
                <a:cs typeface="Trebuchet MS"/>
              </a:rPr>
              <a:t>mindset </a:t>
            </a:r>
            <a:r>
              <a:rPr sz="2000" b="1" spc="-50" dirty="0">
                <a:latin typeface="Trebuchet MS"/>
                <a:cs typeface="Trebuchet MS"/>
              </a:rPr>
              <a:t>that </a:t>
            </a:r>
            <a:r>
              <a:rPr sz="2000" b="1" spc="-80" dirty="0">
                <a:latin typeface="Trebuchet MS"/>
                <a:cs typeface="Trebuchet MS"/>
              </a:rPr>
              <a:t>the </a:t>
            </a:r>
            <a:r>
              <a:rPr sz="2000" b="1" spc="-105" dirty="0">
                <a:latin typeface="Trebuchet MS"/>
                <a:cs typeface="Trebuchet MS"/>
              </a:rPr>
              <a:t>service </a:t>
            </a:r>
            <a:r>
              <a:rPr sz="2000" b="1" spc="-55" dirty="0">
                <a:latin typeface="Trebuchet MS"/>
                <a:cs typeface="Trebuchet MS"/>
              </a:rPr>
              <a:t>should </a:t>
            </a:r>
            <a:r>
              <a:rPr sz="2000" b="1" spc="-90" dirty="0">
                <a:latin typeface="Trebuchet MS"/>
                <a:cs typeface="Trebuchet MS"/>
              </a:rPr>
              <a:t>be  </a:t>
            </a:r>
            <a:r>
              <a:rPr sz="2000" b="1" spc="-60" dirty="0">
                <a:latin typeface="Trebuchet MS"/>
                <a:cs typeface="Trebuchet MS"/>
              </a:rPr>
              <a:t>beyond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or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at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par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with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respect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to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a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particular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expected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level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294131"/>
            <a:ext cx="5039868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82826"/>
            <a:ext cx="791718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Trebuchet MS"/>
                <a:cs typeface="Trebuchet MS"/>
              </a:rPr>
              <a:t>2. </a:t>
            </a:r>
            <a:r>
              <a:rPr sz="2000" b="1" spc="-60" dirty="0">
                <a:latin typeface="Trebuchet MS"/>
                <a:cs typeface="Trebuchet MS"/>
              </a:rPr>
              <a:t>Adequate</a:t>
            </a:r>
            <a:r>
              <a:rPr sz="2000" b="1" spc="-495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Service </a:t>
            </a:r>
            <a:r>
              <a:rPr sz="2000" b="1" spc="-60" dirty="0">
                <a:latin typeface="Trebuchet MS"/>
                <a:cs typeface="Trebuchet MS"/>
              </a:rPr>
              <a:t>Expectations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50">
              <a:latin typeface="Trebuchet MS"/>
              <a:cs typeface="Trebuchet MS"/>
            </a:endParaRPr>
          </a:p>
          <a:p>
            <a:pPr marL="332740" marR="565785" indent="-320675">
              <a:lnSpc>
                <a:spcPct val="80000"/>
              </a:lnSpc>
            </a:pPr>
            <a:r>
              <a:rPr sz="2000" b="1" spc="-20" dirty="0">
                <a:latin typeface="Trebuchet MS"/>
                <a:cs typeface="Trebuchet MS"/>
              </a:rPr>
              <a:t>It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service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expectation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which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40" dirty="0">
                <a:latin typeface="Trebuchet MS"/>
                <a:cs typeface="Trebuchet MS"/>
              </a:rPr>
              <a:t>has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minimum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threshold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level  </a:t>
            </a:r>
            <a:r>
              <a:rPr sz="2000" b="1" spc="-90" dirty="0">
                <a:latin typeface="Trebuchet MS"/>
                <a:cs typeface="Trebuchet MS"/>
              </a:rPr>
              <a:t>which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acceptable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to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customer.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  <a:spcBef>
                <a:spcPts val="1440"/>
              </a:spcBef>
            </a:pPr>
            <a:r>
              <a:rPr sz="2000" b="1" spc="-65" dirty="0">
                <a:latin typeface="Trebuchet MS"/>
                <a:cs typeface="Trebuchet MS"/>
              </a:rPr>
              <a:t>According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to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these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expectations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services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at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this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point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are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acceptable</a:t>
            </a:r>
            <a:endParaRPr sz="2000">
              <a:latin typeface="Trebuchet MS"/>
              <a:cs typeface="Trebuchet MS"/>
            </a:endParaRPr>
          </a:p>
          <a:p>
            <a:pPr marL="332740">
              <a:lnSpc>
                <a:spcPts val="2160"/>
              </a:lnSpc>
            </a:pPr>
            <a:r>
              <a:rPr sz="2000" b="1" spc="-30" dirty="0">
                <a:latin typeface="Trebuchet MS"/>
                <a:cs typeface="Trebuchet MS"/>
              </a:rPr>
              <a:t>to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customer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but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not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so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as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desired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by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customer</a:t>
            </a:r>
            <a:endParaRPr sz="2000">
              <a:latin typeface="Trebuchet MS"/>
              <a:cs typeface="Trebuchet MS"/>
            </a:endParaRPr>
          </a:p>
          <a:p>
            <a:pPr marL="12700" marR="4504055">
              <a:lnSpc>
                <a:spcPct val="160000"/>
              </a:lnSpc>
            </a:pPr>
            <a:r>
              <a:rPr sz="2000" b="1" spc="-85" dirty="0">
                <a:latin typeface="Trebuchet MS"/>
                <a:cs typeface="Trebuchet MS"/>
              </a:rPr>
              <a:t>They </a:t>
            </a:r>
            <a:r>
              <a:rPr sz="2000" b="1" spc="-110" dirty="0">
                <a:latin typeface="Trebuchet MS"/>
                <a:cs typeface="Trebuchet MS"/>
              </a:rPr>
              <a:t>are </a:t>
            </a:r>
            <a:r>
              <a:rPr sz="2000" b="1" spc="-75" dirty="0">
                <a:latin typeface="Trebuchet MS"/>
                <a:cs typeface="Trebuchet MS"/>
              </a:rPr>
              <a:t>classified </a:t>
            </a:r>
            <a:r>
              <a:rPr sz="2000" b="1" spc="-60" dirty="0">
                <a:latin typeface="Trebuchet MS"/>
                <a:cs typeface="Trebuchet MS"/>
              </a:rPr>
              <a:t>into </a:t>
            </a:r>
            <a:r>
              <a:rPr sz="2000" b="1" spc="-105" dirty="0">
                <a:latin typeface="Trebuchet MS"/>
                <a:cs typeface="Trebuchet MS"/>
              </a:rPr>
              <a:t>three  </a:t>
            </a:r>
            <a:r>
              <a:rPr sz="2000" b="1" spc="-95" dirty="0">
                <a:latin typeface="Trebuchet MS"/>
                <a:cs typeface="Trebuchet MS"/>
              </a:rPr>
              <a:t>Experience </a:t>
            </a:r>
            <a:r>
              <a:rPr sz="2000" b="1" spc="-60" dirty="0">
                <a:latin typeface="Trebuchet MS"/>
                <a:cs typeface="Trebuchet MS"/>
              </a:rPr>
              <a:t>based</a:t>
            </a:r>
            <a:r>
              <a:rPr sz="2000" b="1" spc="-36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expectations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680"/>
              </a:lnSpc>
            </a:pPr>
            <a:r>
              <a:rPr sz="2000" b="1" spc="-80" dirty="0">
                <a:latin typeface="Trebuchet MS"/>
                <a:cs typeface="Trebuchet MS"/>
              </a:rPr>
              <a:t>Acceptable</a:t>
            </a:r>
            <a:r>
              <a:rPr sz="2000" b="1" spc="-24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expectations--based</a:t>
            </a:r>
            <a:r>
              <a:rPr sz="2000" b="1" spc="-23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on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charges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</a:pPr>
            <a:r>
              <a:rPr sz="2000" b="1" spc="-35" dirty="0">
                <a:latin typeface="Trebuchet MS"/>
                <a:cs typeface="Trebuchet MS"/>
              </a:rPr>
              <a:t>Minimum</a:t>
            </a:r>
            <a:r>
              <a:rPr sz="2000" b="1" spc="-47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Tolerable </a:t>
            </a:r>
            <a:r>
              <a:rPr sz="2000" b="1" spc="-70" dirty="0">
                <a:latin typeface="Trebuchet MS"/>
                <a:cs typeface="Trebuchet MS"/>
              </a:rPr>
              <a:t>expectations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rebuchet MS"/>
              <a:cs typeface="Trebuchet MS"/>
            </a:endParaRPr>
          </a:p>
          <a:p>
            <a:pPr marL="332740" marR="605155" indent="-320675">
              <a:lnSpc>
                <a:spcPts val="1920"/>
              </a:lnSpc>
              <a:spcBef>
                <a:spcPts val="5"/>
              </a:spcBef>
            </a:pPr>
            <a:r>
              <a:rPr sz="2000" b="1" spc="-85" dirty="0">
                <a:latin typeface="Trebuchet MS"/>
                <a:cs typeface="Trebuchet MS"/>
              </a:rPr>
              <a:t>These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110" dirty="0">
                <a:latin typeface="Trebuchet MS"/>
                <a:cs typeface="Trebuchet MS"/>
              </a:rPr>
              <a:t>are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the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boundary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95" dirty="0">
                <a:latin typeface="Trebuchet MS"/>
                <a:cs typeface="Trebuchet MS"/>
              </a:rPr>
              <a:t>line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of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lowest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level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degree</a:t>
            </a:r>
            <a:r>
              <a:rPr sz="2000" b="1" spc="-215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expecting</a:t>
            </a:r>
            <a:r>
              <a:rPr sz="2000" b="1" spc="-21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lesser  </a:t>
            </a:r>
            <a:r>
              <a:rPr sz="2000" b="1" spc="-55" dirty="0">
                <a:latin typeface="Trebuchet MS"/>
                <a:cs typeface="Trebuchet MS"/>
              </a:rPr>
              <a:t>standard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of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105" dirty="0">
                <a:latin typeface="Trebuchet MS"/>
                <a:cs typeface="Trebuchet MS"/>
              </a:rPr>
              <a:t>service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since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120" dirty="0">
                <a:latin typeface="Trebuchet MS"/>
                <a:cs typeface="Trebuchet MS"/>
              </a:rPr>
              <a:t>price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is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low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589787"/>
            <a:ext cx="5518404" cy="39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98066"/>
            <a:ext cx="7970520" cy="436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5" dirty="0">
                <a:latin typeface="Arial Black"/>
                <a:cs typeface="Arial Black"/>
              </a:rPr>
              <a:t>Services are </a:t>
            </a:r>
            <a:r>
              <a:rPr sz="1600" spc="-5" dirty="0">
                <a:latin typeface="Arial Black"/>
                <a:cs typeface="Arial Black"/>
              </a:rPr>
              <a:t>heterogeneous and </a:t>
            </a:r>
            <a:r>
              <a:rPr sz="1600" dirty="0">
                <a:latin typeface="Arial Black"/>
                <a:cs typeface="Arial Black"/>
              </a:rPr>
              <a:t>performance </a:t>
            </a:r>
            <a:r>
              <a:rPr sz="1600" spc="20" dirty="0">
                <a:latin typeface="Arial Black"/>
                <a:cs typeface="Arial Black"/>
              </a:rPr>
              <a:t>vary </a:t>
            </a:r>
            <a:r>
              <a:rPr sz="1600" dirty="0">
                <a:latin typeface="Arial Black"/>
                <a:cs typeface="Arial Black"/>
              </a:rPr>
              <a:t>across</a:t>
            </a:r>
            <a:r>
              <a:rPr sz="1600" spc="-10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providers</a:t>
            </a:r>
            <a:endParaRPr sz="1600">
              <a:latin typeface="Arial Black"/>
              <a:cs typeface="Arial Black"/>
            </a:endParaRPr>
          </a:p>
          <a:p>
            <a:pPr marL="332740" marR="303530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latin typeface="Arial Black"/>
                <a:cs typeface="Arial Black"/>
              </a:rPr>
              <a:t>and </a:t>
            </a:r>
            <a:r>
              <a:rPr sz="1600" spc="-10" dirty="0">
                <a:latin typeface="Arial Black"/>
                <a:cs typeface="Arial Black"/>
              </a:rPr>
              <a:t>employees. </a:t>
            </a:r>
            <a:r>
              <a:rPr sz="1600" spc="10" dirty="0">
                <a:latin typeface="Arial Black"/>
                <a:cs typeface="Arial Black"/>
              </a:rPr>
              <a:t>The </a:t>
            </a:r>
            <a:r>
              <a:rPr sz="1600" spc="-10" dirty="0">
                <a:latin typeface="Arial Black"/>
                <a:cs typeface="Arial Black"/>
              </a:rPr>
              <a:t>extent </a:t>
            </a:r>
            <a:r>
              <a:rPr sz="1600" spc="-5" dirty="0">
                <a:latin typeface="Arial Black"/>
                <a:cs typeface="Arial Black"/>
              </a:rPr>
              <a:t>to which </a:t>
            </a:r>
            <a:r>
              <a:rPr sz="1600" dirty="0">
                <a:latin typeface="Arial Black"/>
                <a:cs typeface="Arial Black"/>
              </a:rPr>
              <a:t>customers </a:t>
            </a:r>
            <a:r>
              <a:rPr sz="1600" spc="-5" dirty="0">
                <a:latin typeface="Arial Black"/>
                <a:cs typeface="Arial Black"/>
              </a:rPr>
              <a:t>recognize and </a:t>
            </a:r>
            <a:r>
              <a:rPr sz="1600" spc="5" dirty="0">
                <a:latin typeface="Arial Black"/>
                <a:cs typeface="Arial Black"/>
              </a:rPr>
              <a:t>are  </a:t>
            </a:r>
            <a:r>
              <a:rPr sz="1600" spc="-5" dirty="0">
                <a:latin typeface="Arial Black"/>
                <a:cs typeface="Arial Black"/>
              </a:rPr>
              <a:t>willing to accept the</a:t>
            </a:r>
            <a:r>
              <a:rPr sz="1600" spc="30" dirty="0">
                <a:latin typeface="Arial Black"/>
                <a:cs typeface="Arial Black"/>
              </a:rPr>
              <a:t> </a:t>
            </a:r>
            <a:r>
              <a:rPr sz="1600" spc="-10" dirty="0">
                <a:latin typeface="Arial Black"/>
                <a:cs typeface="Arial Black"/>
              </a:rPr>
              <a:t>variation</a:t>
            </a:r>
            <a:endParaRPr sz="1600">
              <a:latin typeface="Arial Black"/>
              <a:cs typeface="Arial Black"/>
            </a:endParaRPr>
          </a:p>
          <a:p>
            <a:pPr marL="332740" marR="5080" indent="-320675">
              <a:lnSpc>
                <a:spcPct val="80000"/>
              </a:lnSpc>
              <a:spcBef>
                <a:spcPts val="1545"/>
              </a:spcBef>
            </a:pPr>
            <a:r>
              <a:rPr sz="1600" spc="10" dirty="0">
                <a:latin typeface="Arial Black"/>
                <a:cs typeface="Arial Black"/>
              </a:rPr>
              <a:t>The </a:t>
            </a:r>
            <a:r>
              <a:rPr sz="1600" dirty="0">
                <a:latin typeface="Arial Black"/>
                <a:cs typeface="Arial Black"/>
              </a:rPr>
              <a:t>gap </a:t>
            </a:r>
            <a:r>
              <a:rPr sz="1600" spc="-5" dirty="0">
                <a:latin typeface="Arial Black"/>
                <a:cs typeface="Arial Black"/>
              </a:rPr>
              <a:t>between the desired and </a:t>
            </a:r>
            <a:r>
              <a:rPr sz="1600" spc="-10" dirty="0">
                <a:latin typeface="Arial Black"/>
                <a:cs typeface="Arial Black"/>
              </a:rPr>
              <a:t>adequate </a:t>
            </a:r>
            <a:r>
              <a:rPr sz="1600" spc="5" dirty="0">
                <a:latin typeface="Arial Black"/>
                <a:cs typeface="Arial Black"/>
              </a:rPr>
              <a:t>service </a:t>
            </a:r>
            <a:r>
              <a:rPr sz="1600" spc="-5" dirty="0">
                <a:latin typeface="Arial Black"/>
                <a:cs typeface="Arial Black"/>
              </a:rPr>
              <a:t>has been called the  </a:t>
            </a:r>
            <a:r>
              <a:rPr sz="1600" spc="-10" dirty="0">
                <a:latin typeface="Arial Black"/>
                <a:cs typeface="Arial Black"/>
              </a:rPr>
              <a:t>zone </a:t>
            </a:r>
            <a:r>
              <a:rPr sz="1600" spc="-5" dirty="0">
                <a:latin typeface="Arial Black"/>
                <a:cs typeface="Arial Black"/>
              </a:rPr>
              <a:t>of</a:t>
            </a:r>
            <a:r>
              <a:rPr sz="1600" spc="8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tolerance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730"/>
              </a:lnSpc>
              <a:spcBef>
                <a:spcPts val="1150"/>
              </a:spcBef>
            </a:pPr>
            <a:r>
              <a:rPr sz="1600" spc="-5" dirty="0">
                <a:latin typeface="Arial Black"/>
                <a:cs typeface="Arial Black"/>
              </a:rPr>
              <a:t>If </a:t>
            </a:r>
            <a:r>
              <a:rPr sz="1600" spc="5" dirty="0">
                <a:latin typeface="Arial Black"/>
                <a:cs typeface="Arial Black"/>
              </a:rPr>
              <a:t>service </a:t>
            </a:r>
            <a:r>
              <a:rPr sz="1600" dirty="0">
                <a:latin typeface="Arial Black"/>
                <a:cs typeface="Arial Black"/>
              </a:rPr>
              <a:t>drops </a:t>
            </a:r>
            <a:r>
              <a:rPr sz="1600" spc="-10" dirty="0">
                <a:latin typeface="Arial Black"/>
                <a:cs typeface="Arial Black"/>
              </a:rPr>
              <a:t>below </a:t>
            </a:r>
            <a:r>
              <a:rPr sz="1600" spc="-5" dirty="0">
                <a:latin typeface="Arial Black"/>
                <a:cs typeface="Arial Black"/>
              </a:rPr>
              <a:t>adequate </a:t>
            </a:r>
            <a:r>
              <a:rPr sz="1600" spc="5" dirty="0">
                <a:latin typeface="Arial Black"/>
                <a:cs typeface="Arial Black"/>
              </a:rPr>
              <a:t>service, </a:t>
            </a:r>
            <a:r>
              <a:rPr sz="1600" spc="-5" dirty="0">
                <a:latin typeface="Arial Black"/>
                <a:cs typeface="Arial Black"/>
              </a:rPr>
              <a:t>the minimum </a:t>
            </a:r>
            <a:r>
              <a:rPr sz="1600" spc="-20" dirty="0">
                <a:latin typeface="Arial Black"/>
                <a:cs typeface="Arial Black"/>
              </a:rPr>
              <a:t>level</a:t>
            </a:r>
            <a:r>
              <a:rPr sz="1600" spc="145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considered</a:t>
            </a:r>
            <a:endParaRPr sz="1600">
              <a:latin typeface="Arial Black"/>
              <a:cs typeface="Arial Black"/>
            </a:endParaRPr>
          </a:p>
          <a:p>
            <a:pPr marL="332740">
              <a:lnSpc>
                <a:spcPts val="1730"/>
              </a:lnSpc>
            </a:pPr>
            <a:r>
              <a:rPr sz="1600" spc="-5" dirty="0">
                <a:latin typeface="Arial Black"/>
                <a:cs typeface="Arial Black"/>
              </a:rPr>
              <a:t>acceptable </a:t>
            </a:r>
            <a:r>
              <a:rPr sz="1600" dirty="0">
                <a:latin typeface="Arial Black"/>
                <a:cs typeface="Arial Black"/>
              </a:rPr>
              <a:t>customers </a:t>
            </a:r>
            <a:r>
              <a:rPr sz="1600" spc="-5" dirty="0">
                <a:latin typeface="Arial Black"/>
                <a:cs typeface="Arial Black"/>
              </a:rPr>
              <a:t>will be</a:t>
            </a:r>
            <a:r>
              <a:rPr sz="1600" spc="15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frustrated</a:t>
            </a:r>
            <a:endParaRPr sz="1600">
              <a:latin typeface="Arial Black"/>
              <a:cs typeface="Arial Black"/>
            </a:endParaRPr>
          </a:p>
          <a:p>
            <a:pPr marL="332740" marR="281305" indent="-320675">
              <a:lnSpc>
                <a:spcPts val="1540"/>
              </a:lnSpc>
              <a:spcBef>
                <a:spcPts val="1520"/>
              </a:spcBef>
            </a:pPr>
            <a:r>
              <a:rPr sz="1600" spc="5" dirty="0">
                <a:latin typeface="Arial Black"/>
                <a:cs typeface="Arial Black"/>
              </a:rPr>
              <a:t>Service </a:t>
            </a:r>
            <a:r>
              <a:rPr sz="1600" dirty="0">
                <a:latin typeface="Arial Black"/>
                <a:cs typeface="Arial Black"/>
              </a:rPr>
              <a:t>performance </a:t>
            </a:r>
            <a:r>
              <a:rPr sz="1600" spc="-5" dirty="0">
                <a:latin typeface="Arial Black"/>
                <a:cs typeface="Arial Black"/>
              </a:rPr>
              <a:t>is higher than the top </a:t>
            </a:r>
            <a:r>
              <a:rPr sz="1600" spc="-20" dirty="0">
                <a:latin typeface="Arial Black"/>
                <a:cs typeface="Arial Black"/>
              </a:rPr>
              <a:t>level </a:t>
            </a:r>
            <a:r>
              <a:rPr sz="1600" spc="-5" dirty="0">
                <a:latin typeface="Arial Black"/>
                <a:cs typeface="Arial Black"/>
              </a:rPr>
              <a:t>of </a:t>
            </a:r>
            <a:r>
              <a:rPr sz="1600" spc="-10" dirty="0">
                <a:latin typeface="Arial Black"/>
                <a:cs typeface="Arial Black"/>
              </a:rPr>
              <a:t>zone </a:t>
            </a:r>
            <a:r>
              <a:rPr sz="1600" spc="-5" dirty="0">
                <a:latin typeface="Arial Black"/>
                <a:cs typeface="Arial Black"/>
              </a:rPr>
              <a:t>of tolerance  </a:t>
            </a:r>
            <a:r>
              <a:rPr sz="1600" dirty="0">
                <a:latin typeface="Arial Black"/>
                <a:cs typeface="Arial Black"/>
              </a:rPr>
              <a:t>were performance </a:t>
            </a:r>
            <a:r>
              <a:rPr sz="1600" spc="-15" dirty="0">
                <a:latin typeface="Arial Black"/>
                <a:cs typeface="Arial Black"/>
              </a:rPr>
              <a:t>exceeds </a:t>
            </a:r>
            <a:r>
              <a:rPr sz="1600" spc="-5" dirty="0">
                <a:latin typeface="Arial Black"/>
                <a:cs typeface="Arial Black"/>
              </a:rPr>
              <a:t>desired </a:t>
            </a:r>
            <a:r>
              <a:rPr sz="1600" spc="5" dirty="0">
                <a:latin typeface="Arial Black"/>
                <a:cs typeface="Arial Black"/>
              </a:rPr>
              <a:t>service </a:t>
            </a:r>
            <a:r>
              <a:rPr sz="1600" dirty="0">
                <a:latin typeface="Arial Black"/>
                <a:cs typeface="Arial Black"/>
              </a:rPr>
              <a:t>customers </a:t>
            </a:r>
            <a:r>
              <a:rPr sz="1600" spc="-5" dirty="0">
                <a:latin typeface="Arial Black"/>
                <a:cs typeface="Arial Black"/>
              </a:rPr>
              <a:t>will be  pleased/delighted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spc="5" dirty="0">
                <a:latin typeface="Arial Black"/>
                <a:cs typeface="Arial Black"/>
              </a:rPr>
              <a:t>Service </a:t>
            </a:r>
            <a:r>
              <a:rPr sz="1600" spc="-5" dirty="0">
                <a:latin typeface="Arial Black"/>
                <a:cs typeface="Arial Black"/>
              </a:rPr>
              <a:t>within the zone of </a:t>
            </a:r>
            <a:r>
              <a:rPr sz="1600" dirty="0">
                <a:latin typeface="Arial Black"/>
                <a:cs typeface="Arial Black"/>
              </a:rPr>
              <a:t>tolerance </a:t>
            </a:r>
            <a:r>
              <a:rPr sz="1600" spc="5" dirty="0">
                <a:latin typeface="Arial Black"/>
                <a:cs typeface="Arial Black"/>
              </a:rPr>
              <a:t>where </a:t>
            </a:r>
            <a:r>
              <a:rPr sz="1600" dirty="0">
                <a:latin typeface="Arial Black"/>
                <a:cs typeface="Arial Black"/>
              </a:rPr>
              <a:t>customers </a:t>
            </a:r>
            <a:r>
              <a:rPr sz="1600" spc="-5" dirty="0">
                <a:latin typeface="Arial Black"/>
                <a:cs typeface="Arial Black"/>
              </a:rPr>
              <a:t>do not</a:t>
            </a:r>
            <a:r>
              <a:rPr sz="1600" spc="10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notice</a:t>
            </a:r>
            <a:endParaRPr sz="1600">
              <a:latin typeface="Arial Black"/>
              <a:cs typeface="Arial Black"/>
            </a:endParaRPr>
          </a:p>
          <a:p>
            <a:pPr marL="332740">
              <a:lnSpc>
                <a:spcPts val="1730"/>
              </a:lnSpc>
            </a:pPr>
            <a:r>
              <a:rPr sz="1600" spc="-5" dirty="0">
                <a:latin typeface="Arial Black"/>
                <a:cs typeface="Arial Black"/>
              </a:rPr>
              <a:t>the </a:t>
            </a:r>
            <a:r>
              <a:rPr sz="1600" spc="5" dirty="0">
                <a:latin typeface="Arial Black"/>
                <a:cs typeface="Arial Black"/>
              </a:rPr>
              <a:t>service </a:t>
            </a:r>
            <a:r>
              <a:rPr sz="1600" spc="-5" dirty="0">
                <a:latin typeface="Arial Black"/>
                <a:cs typeface="Arial Black"/>
              </a:rPr>
              <a:t>in</a:t>
            </a:r>
            <a:r>
              <a:rPr sz="1600" dirty="0">
                <a:latin typeface="Arial Black"/>
                <a:cs typeface="Arial Black"/>
              </a:rPr>
              <a:t> </a:t>
            </a:r>
            <a:r>
              <a:rPr sz="1600" spc="5" dirty="0">
                <a:latin typeface="Arial Black"/>
                <a:cs typeface="Arial Black"/>
              </a:rPr>
              <a:t>particular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600" spc="-5" dirty="0">
                <a:latin typeface="Arial Black"/>
                <a:cs typeface="Arial Black"/>
              </a:rPr>
              <a:t>Example waiting time in a </a:t>
            </a:r>
            <a:r>
              <a:rPr sz="1600" spc="15" dirty="0">
                <a:latin typeface="Arial Black"/>
                <a:cs typeface="Arial Black"/>
              </a:rPr>
              <a:t>grocery</a:t>
            </a:r>
            <a:r>
              <a:rPr sz="1600" spc="2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store</a:t>
            </a:r>
            <a:endParaRPr sz="1600">
              <a:latin typeface="Arial Black"/>
              <a:cs typeface="Arial Black"/>
            </a:endParaRPr>
          </a:p>
          <a:p>
            <a:pPr marL="12700" marR="1856739">
              <a:lnSpc>
                <a:spcPct val="160000"/>
              </a:lnSpc>
            </a:pPr>
            <a:r>
              <a:rPr sz="1600" dirty="0">
                <a:latin typeface="Arial Black"/>
                <a:cs typeface="Arial Black"/>
              </a:rPr>
              <a:t>Different customers </a:t>
            </a:r>
            <a:r>
              <a:rPr sz="1600" spc="-5" dirty="0">
                <a:latin typeface="Arial Black"/>
                <a:cs typeface="Arial Black"/>
              </a:rPr>
              <a:t>poses </a:t>
            </a:r>
            <a:r>
              <a:rPr sz="1600" dirty="0">
                <a:latin typeface="Arial Black"/>
                <a:cs typeface="Arial Black"/>
              </a:rPr>
              <a:t>different </a:t>
            </a:r>
            <a:r>
              <a:rPr sz="1600" spc="-10" dirty="0">
                <a:latin typeface="Arial Black"/>
                <a:cs typeface="Arial Black"/>
              </a:rPr>
              <a:t>zones </a:t>
            </a:r>
            <a:r>
              <a:rPr sz="1600" spc="-5" dirty="0">
                <a:latin typeface="Arial Black"/>
                <a:cs typeface="Arial Black"/>
              </a:rPr>
              <a:t>of tolerance  Example price </a:t>
            </a:r>
            <a:r>
              <a:rPr sz="1600" dirty="0">
                <a:latin typeface="Arial Black"/>
                <a:cs typeface="Arial Black"/>
              </a:rPr>
              <a:t>increases </a:t>
            </a:r>
            <a:r>
              <a:rPr sz="1600" spc="-10" dirty="0">
                <a:latin typeface="Arial Black"/>
                <a:cs typeface="Arial Black"/>
              </a:rPr>
              <a:t>zone </a:t>
            </a:r>
            <a:r>
              <a:rPr sz="1600" spc="-5" dirty="0">
                <a:latin typeface="Arial Black"/>
                <a:cs typeface="Arial Black"/>
              </a:rPr>
              <a:t>of tolerance </a:t>
            </a:r>
            <a:r>
              <a:rPr sz="1600" spc="-10" dirty="0">
                <a:latin typeface="Arial Black"/>
                <a:cs typeface="Arial Black"/>
              </a:rPr>
              <a:t>is</a:t>
            </a:r>
            <a:r>
              <a:rPr sz="1600" spc="11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lesser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272795"/>
            <a:ext cx="7940040" cy="49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9363" y="1828545"/>
            <a:ext cx="49618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375" indent="-32131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34010" algn="l"/>
              </a:tabLst>
            </a:pPr>
            <a:r>
              <a:rPr sz="3200" b="1" spc="-70" dirty="0">
                <a:latin typeface="Trebuchet MS"/>
                <a:cs typeface="Trebuchet MS"/>
              </a:rPr>
              <a:t>Need</a:t>
            </a:r>
            <a:r>
              <a:rPr sz="3200" b="1" spc="-325" dirty="0">
                <a:latin typeface="Trebuchet MS"/>
                <a:cs typeface="Trebuchet MS"/>
              </a:rPr>
              <a:t> </a:t>
            </a:r>
            <a:r>
              <a:rPr sz="3200" b="1" spc="-90" dirty="0">
                <a:latin typeface="Trebuchet MS"/>
                <a:cs typeface="Trebuchet MS"/>
              </a:rPr>
              <a:t>Recognition</a:t>
            </a:r>
            <a:endParaRPr sz="3200">
              <a:latin typeface="Trebuchet MS"/>
              <a:cs typeface="Trebuchet MS"/>
            </a:endParaRPr>
          </a:p>
          <a:p>
            <a:pPr marL="419100" indent="-407034">
              <a:lnSpc>
                <a:spcPct val="100000"/>
              </a:lnSpc>
              <a:buAutoNum type="arabicPeriod"/>
              <a:tabLst>
                <a:tab pos="419734" algn="l"/>
              </a:tabLst>
            </a:pPr>
            <a:r>
              <a:rPr sz="3200" b="1" spc="-90" dirty="0">
                <a:latin typeface="Trebuchet MS"/>
                <a:cs typeface="Trebuchet MS"/>
              </a:rPr>
              <a:t>Information</a:t>
            </a:r>
            <a:r>
              <a:rPr sz="3200" b="1" spc="-385" dirty="0">
                <a:latin typeface="Trebuchet MS"/>
                <a:cs typeface="Trebuchet MS"/>
              </a:rPr>
              <a:t> </a:t>
            </a:r>
            <a:r>
              <a:rPr sz="3200" b="1" spc="-110" dirty="0">
                <a:latin typeface="Trebuchet MS"/>
                <a:cs typeface="Trebuchet MS"/>
              </a:rPr>
              <a:t>Search</a:t>
            </a:r>
            <a:endParaRPr sz="3200">
              <a:latin typeface="Trebuchet MS"/>
              <a:cs typeface="Trebuchet MS"/>
            </a:endParaRPr>
          </a:p>
          <a:p>
            <a:pPr marL="414655" indent="-401955">
              <a:lnSpc>
                <a:spcPct val="100000"/>
              </a:lnSpc>
              <a:buAutoNum type="arabicPeriod"/>
              <a:tabLst>
                <a:tab pos="414655" algn="l"/>
              </a:tabLst>
            </a:pPr>
            <a:r>
              <a:rPr sz="3200" b="1" spc="-90" dirty="0">
                <a:latin typeface="Trebuchet MS"/>
                <a:cs typeface="Trebuchet MS"/>
              </a:rPr>
              <a:t>Evaluation </a:t>
            </a:r>
            <a:r>
              <a:rPr sz="3200" b="1" spc="-85" dirty="0">
                <a:latin typeface="Trebuchet MS"/>
                <a:cs typeface="Trebuchet MS"/>
              </a:rPr>
              <a:t>of</a:t>
            </a:r>
            <a:r>
              <a:rPr sz="3200" b="1" spc="-680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Alternatives</a:t>
            </a:r>
            <a:endParaRPr sz="3200">
              <a:latin typeface="Trebuchet MS"/>
              <a:cs typeface="Trebuchet MS"/>
            </a:endParaRPr>
          </a:p>
          <a:p>
            <a:pPr marL="430530" indent="-418465">
              <a:lnSpc>
                <a:spcPct val="100000"/>
              </a:lnSpc>
              <a:buAutoNum type="arabicPeriod"/>
              <a:tabLst>
                <a:tab pos="431165" algn="l"/>
              </a:tabLst>
            </a:pPr>
            <a:r>
              <a:rPr sz="3200" b="1" spc="-125" dirty="0">
                <a:latin typeface="Trebuchet MS"/>
                <a:cs typeface="Trebuchet MS"/>
              </a:rPr>
              <a:t>Purchase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95" dirty="0">
                <a:latin typeface="Trebuchet MS"/>
                <a:cs typeface="Trebuchet MS"/>
              </a:rPr>
              <a:t>Decision</a:t>
            </a:r>
            <a:endParaRPr sz="3200">
              <a:latin typeface="Trebuchet MS"/>
              <a:cs typeface="Trebuchet MS"/>
            </a:endParaRPr>
          </a:p>
          <a:p>
            <a:pPr marL="414020" indent="-401955">
              <a:lnSpc>
                <a:spcPct val="100000"/>
              </a:lnSpc>
              <a:buAutoNum type="arabicPeriod"/>
              <a:tabLst>
                <a:tab pos="414655" algn="l"/>
              </a:tabLst>
            </a:pPr>
            <a:r>
              <a:rPr sz="3200" b="1" spc="-55" dirty="0">
                <a:latin typeface="Trebuchet MS"/>
                <a:cs typeface="Trebuchet MS"/>
              </a:rPr>
              <a:t>Post </a:t>
            </a:r>
            <a:r>
              <a:rPr sz="3200" b="1" spc="-140" dirty="0">
                <a:latin typeface="Trebuchet MS"/>
                <a:cs typeface="Trebuchet MS"/>
              </a:rPr>
              <a:t>purchase</a:t>
            </a:r>
            <a:r>
              <a:rPr sz="3200" b="1" spc="-565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Behaviour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The </a:t>
            </a:r>
            <a:r>
              <a:rPr spc="15" dirty="0"/>
              <a:t>first </a:t>
            </a:r>
            <a:r>
              <a:rPr spc="-95" dirty="0"/>
              <a:t>step </a:t>
            </a:r>
            <a:r>
              <a:rPr spc="25" dirty="0"/>
              <a:t>of </a:t>
            </a:r>
            <a:r>
              <a:rPr spc="-35" dirty="0"/>
              <a:t>this </a:t>
            </a:r>
            <a:r>
              <a:rPr spc="-165" dirty="0"/>
              <a:t>process </a:t>
            </a:r>
            <a:r>
              <a:rPr spc="-110" dirty="0"/>
              <a:t>requires  </a:t>
            </a:r>
            <a:r>
              <a:rPr spc="-40" dirty="0"/>
              <a:t>determining</a:t>
            </a:r>
            <a:r>
              <a:rPr spc="-310" dirty="0"/>
              <a:t> </a:t>
            </a:r>
            <a:r>
              <a:rPr spc="-15" dirty="0"/>
              <a:t>the</a:t>
            </a:r>
            <a:r>
              <a:rPr spc="-275" dirty="0"/>
              <a:t> </a:t>
            </a:r>
            <a:r>
              <a:rPr spc="-60" dirty="0"/>
              <a:t>difference</a:t>
            </a:r>
            <a:r>
              <a:rPr spc="-320" dirty="0"/>
              <a:t> </a:t>
            </a:r>
            <a:r>
              <a:rPr spc="-75" dirty="0"/>
              <a:t>between</a:t>
            </a:r>
            <a:r>
              <a:rPr spc="-265" dirty="0"/>
              <a:t> </a:t>
            </a:r>
            <a:r>
              <a:rPr spc="-150" dirty="0"/>
              <a:t>an</a:t>
            </a:r>
            <a:r>
              <a:rPr spc="-270" dirty="0"/>
              <a:t> </a:t>
            </a:r>
            <a:r>
              <a:rPr spc="-85" dirty="0"/>
              <a:t>ideal  </a:t>
            </a:r>
            <a:r>
              <a:rPr spc="-55" dirty="0"/>
              <a:t>state </a:t>
            </a:r>
            <a:r>
              <a:rPr spc="-125" dirty="0"/>
              <a:t>and </a:t>
            </a:r>
            <a:r>
              <a:rPr spc="-20" dirty="0"/>
              <a:t>the </a:t>
            </a:r>
            <a:r>
              <a:rPr spc="-110" dirty="0"/>
              <a:t>physical </a:t>
            </a:r>
            <a:r>
              <a:rPr spc="-40" dirty="0"/>
              <a:t>situation. </a:t>
            </a:r>
            <a:r>
              <a:rPr spc="60" dirty="0"/>
              <a:t>It </a:t>
            </a:r>
            <a:r>
              <a:rPr spc="-170" dirty="0"/>
              <a:t>can </a:t>
            </a:r>
            <a:r>
              <a:rPr spc="-125" dirty="0"/>
              <a:t>be  </a:t>
            </a:r>
            <a:r>
              <a:rPr spc="-45" dirty="0"/>
              <a:t>triggered </a:t>
            </a:r>
            <a:r>
              <a:rPr spc="-35" dirty="0"/>
              <a:t>through</a:t>
            </a:r>
            <a:r>
              <a:rPr spc="-484" dirty="0"/>
              <a:t> </a:t>
            </a:r>
            <a:r>
              <a:rPr spc="-50" dirty="0"/>
              <a:t>marketing.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Example:</a:t>
            </a:r>
            <a:r>
              <a:rPr spc="-434" dirty="0"/>
              <a:t> </a:t>
            </a:r>
            <a:r>
              <a:rPr spc="-100" dirty="0"/>
              <a:t>A</a:t>
            </a:r>
            <a:r>
              <a:rPr spc="-254" dirty="0"/>
              <a:t> </a:t>
            </a:r>
            <a:r>
              <a:rPr spc="-20" dirty="0"/>
              <a:t>mother</a:t>
            </a:r>
            <a:r>
              <a:rPr spc="-265" dirty="0"/>
              <a:t> </a:t>
            </a:r>
            <a:r>
              <a:rPr spc="-250" dirty="0"/>
              <a:t>sees</a:t>
            </a:r>
            <a:r>
              <a:rPr spc="-260" dirty="0"/>
              <a:t> </a:t>
            </a:r>
            <a:r>
              <a:rPr spc="-215" dirty="0"/>
              <a:t>a</a:t>
            </a:r>
            <a:r>
              <a:rPr spc="-265" dirty="0"/>
              <a:t> </a:t>
            </a:r>
            <a:r>
              <a:rPr spc="-85" dirty="0"/>
              <a:t>commercial</a:t>
            </a:r>
            <a:r>
              <a:rPr spc="-280" dirty="0"/>
              <a:t> </a:t>
            </a:r>
            <a:r>
              <a:rPr spc="20" dirty="0"/>
              <a:t>for  </a:t>
            </a:r>
            <a:r>
              <a:rPr dirty="0"/>
              <a:t>milk</a:t>
            </a:r>
            <a:r>
              <a:rPr spc="-270" dirty="0"/>
              <a:t> </a:t>
            </a:r>
            <a:r>
              <a:rPr spc="-125" dirty="0"/>
              <a:t>and</a:t>
            </a:r>
            <a:r>
              <a:rPr spc="-260" dirty="0"/>
              <a:t> </a:t>
            </a:r>
            <a:r>
              <a:rPr spc="-125" dirty="0"/>
              <a:t>realizes</a:t>
            </a:r>
            <a:r>
              <a:rPr spc="-290" dirty="0"/>
              <a:t> </a:t>
            </a:r>
            <a:r>
              <a:rPr spc="-195" dirty="0"/>
              <a:t>she</a:t>
            </a:r>
            <a:r>
              <a:rPr spc="-254" dirty="0"/>
              <a:t> </a:t>
            </a:r>
            <a:r>
              <a:rPr spc="-140" dirty="0"/>
              <a:t>is</a:t>
            </a:r>
            <a:r>
              <a:rPr spc="-250" dirty="0"/>
              <a:t> </a:t>
            </a:r>
            <a:r>
              <a:rPr spc="-60" dirty="0"/>
              <a:t>almost</a:t>
            </a:r>
            <a:r>
              <a:rPr spc="-265" dirty="0"/>
              <a:t> </a:t>
            </a:r>
            <a:r>
              <a:rPr spc="-10" dirty="0"/>
              <a:t>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27" y="309372"/>
            <a:ext cx="8214359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888605" cy="41414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740" marR="5080" indent="-320675">
              <a:lnSpc>
                <a:spcPct val="80000"/>
              </a:lnSpc>
              <a:spcBef>
                <a:spcPts val="820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95" dirty="0">
                <a:latin typeface="Arial"/>
                <a:cs typeface="Arial"/>
              </a:rPr>
              <a:t>In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recent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times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sector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increasing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at  </a:t>
            </a:r>
            <a:r>
              <a:rPr sz="3000" spc="-200" dirty="0">
                <a:latin typeface="Arial"/>
                <a:cs typeface="Arial"/>
              </a:rPr>
              <a:t>a </a:t>
            </a:r>
            <a:r>
              <a:rPr sz="3000" spc="-90" dirty="0">
                <a:latin typeface="Arial"/>
                <a:cs typeface="Arial"/>
              </a:rPr>
              <a:t>very </a:t>
            </a:r>
            <a:r>
              <a:rPr sz="3000" spc="-45" dirty="0">
                <a:latin typeface="Arial"/>
                <a:cs typeface="Arial"/>
              </a:rPr>
              <a:t>fast </a:t>
            </a:r>
            <a:r>
              <a:rPr sz="3000" spc="-140" dirty="0">
                <a:latin typeface="Arial"/>
                <a:cs typeface="Arial"/>
              </a:rPr>
              <a:t>pace. </a:t>
            </a:r>
            <a:r>
              <a:rPr sz="3000" spc="5" dirty="0">
                <a:latin typeface="Arial"/>
                <a:cs typeface="Arial"/>
              </a:rPr>
              <a:t>After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45" dirty="0">
                <a:latin typeface="Arial"/>
                <a:cs typeface="Arial"/>
              </a:rPr>
              <a:t>liberalization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114" dirty="0">
                <a:latin typeface="Arial"/>
                <a:cs typeface="Arial"/>
              </a:rPr>
              <a:t>year </a:t>
            </a:r>
            <a:r>
              <a:rPr sz="3000" spc="-185" dirty="0">
                <a:latin typeface="Arial"/>
                <a:cs typeface="Arial"/>
              </a:rPr>
              <a:t>1991, </a:t>
            </a:r>
            <a:r>
              <a:rPr sz="3000" spc="-20" dirty="0">
                <a:latin typeface="Arial"/>
                <a:cs typeface="Arial"/>
              </a:rPr>
              <a:t>the contribution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135" dirty="0">
                <a:latin typeface="Arial"/>
                <a:cs typeface="Arial"/>
              </a:rPr>
              <a:t>service </a:t>
            </a:r>
            <a:r>
              <a:rPr sz="3000" spc="-90" dirty="0">
                <a:latin typeface="Arial"/>
                <a:cs typeface="Arial"/>
              </a:rPr>
              <a:t>sector </a:t>
            </a:r>
            <a:r>
              <a:rPr sz="3000" spc="-130" dirty="0">
                <a:latin typeface="Arial"/>
                <a:cs typeface="Arial"/>
              </a:rPr>
              <a:t>is  </a:t>
            </a:r>
            <a:r>
              <a:rPr sz="3000" spc="-75" dirty="0">
                <a:latin typeface="Arial"/>
                <a:cs typeface="Arial"/>
              </a:rPr>
              <a:t>continuously </a:t>
            </a:r>
            <a:r>
              <a:rPr sz="3000" spc="-110" dirty="0">
                <a:latin typeface="Arial"/>
                <a:cs typeface="Arial"/>
              </a:rPr>
              <a:t>increasing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15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growth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70" dirty="0">
                <a:latin typeface="Arial"/>
                <a:cs typeface="Arial"/>
              </a:rPr>
              <a:t>our  </a:t>
            </a:r>
            <a:r>
              <a:rPr sz="3000" spc="-110" dirty="0">
                <a:latin typeface="Arial"/>
                <a:cs typeface="Arial"/>
              </a:rPr>
              <a:t>economy.</a:t>
            </a:r>
            <a:endParaRPr sz="3000">
              <a:latin typeface="Arial"/>
              <a:cs typeface="Arial"/>
            </a:endParaRPr>
          </a:p>
          <a:p>
            <a:pPr marL="332740" marR="7620" indent="-320675">
              <a:lnSpc>
                <a:spcPct val="8000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25" dirty="0">
                <a:latin typeface="Arial"/>
                <a:cs typeface="Arial"/>
              </a:rPr>
              <a:t>However, </a:t>
            </a:r>
            <a:r>
              <a:rPr sz="3000" spc="-55" dirty="0">
                <a:latin typeface="Arial"/>
                <a:cs typeface="Arial"/>
              </a:rPr>
              <a:t>agriculture </a:t>
            </a:r>
            <a:r>
              <a:rPr sz="3000" spc="-130" dirty="0">
                <a:latin typeface="Arial"/>
                <a:cs typeface="Arial"/>
              </a:rPr>
              <a:t>is </a:t>
            </a:r>
            <a:r>
              <a:rPr sz="3000" spc="-5" dirty="0">
                <a:latin typeface="Arial"/>
                <a:cs typeface="Arial"/>
              </a:rPr>
              <a:t>still </a:t>
            </a:r>
            <a:r>
              <a:rPr sz="3000" spc="-35" dirty="0">
                <a:latin typeface="Arial"/>
                <a:cs typeface="Arial"/>
              </a:rPr>
              <a:t>dominating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90" dirty="0">
                <a:latin typeface="Arial"/>
                <a:cs typeface="Arial"/>
              </a:rPr>
              <a:t>Indian </a:t>
            </a:r>
            <a:r>
              <a:rPr sz="3000" spc="-110" dirty="0">
                <a:latin typeface="Arial"/>
                <a:cs typeface="Arial"/>
              </a:rPr>
              <a:t>economy. </a:t>
            </a:r>
            <a:r>
              <a:rPr sz="3000" spc="-140" dirty="0">
                <a:latin typeface="Arial"/>
                <a:cs typeface="Arial"/>
              </a:rPr>
              <a:t>Service </a:t>
            </a:r>
            <a:r>
              <a:rPr sz="3000" spc="-90" dirty="0">
                <a:latin typeface="Arial"/>
                <a:cs typeface="Arial"/>
              </a:rPr>
              <a:t>sector </a:t>
            </a:r>
            <a:r>
              <a:rPr sz="3000" spc="-125" dirty="0">
                <a:latin typeface="Arial"/>
                <a:cs typeface="Arial"/>
              </a:rPr>
              <a:t>are </a:t>
            </a:r>
            <a:r>
              <a:rPr sz="3000" spc="-45" dirty="0">
                <a:latin typeface="Arial"/>
                <a:cs typeface="Arial"/>
              </a:rPr>
              <a:t>growing </a:t>
            </a:r>
            <a:r>
              <a:rPr sz="3000" spc="10" dirty="0">
                <a:latin typeface="Arial"/>
                <a:cs typeface="Arial"/>
              </a:rPr>
              <a:t>not  </a:t>
            </a:r>
            <a:r>
              <a:rPr sz="3000" spc="-50" dirty="0">
                <a:latin typeface="Arial"/>
                <a:cs typeface="Arial"/>
              </a:rPr>
              <a:t>only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80" dirty="0">
                <a:latin typeface="Arial"/>
                <a:cs typeface="Arial"/>
              </a:rPr>
              <a:t>volume </a:t>
            </a:r>
            <a:r>
              <a:rPr sz="3000" spc="10" dirty="0">
                <a:latin typeface="Arial"/>
                <a:cs typeface="Arial"/>
              </a:rPr>
              <a:t>but </a:t>
            </a:r>
            <a:r>
              <a:rPr sz="3000" spc="-135" dirty="0">
                <a:latin typeface="Arial"/>
                <a:cs typeface="Arial"/>
              </a:rPr>
              <a:t>also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65" dirty="0">
                <a:latin typeface="Arial"/>
                <a:cs typeface="Arial"/>
              </a:rPr>
              <a:t>sophistication </a:t>
            </a:r>
            <a:r>
              <a:rPr sz="3000" spc="-114" dirty="0">
                <a:latin typeface="Arial"/>
                <a:cs typeface="Arial"/>
              </a:rPr>
              <a:t>and  </a:t>
            </a:r>
            <a:r>
              <a:rPr sz="3000" spc="-65" dirty="0">
                <a:latin typeface="Arial"/>
                <a:cs typeface="Arial"/>
              </a:rPr>
              <a:t>complexity.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growth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of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industry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60" dirty="0">
                <a:latin typeface="Arial"/>
                <a:cs typeface="Arial"/>
              </a:rPr>
              <a:t>result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55" dirty="0">
                <a:latin typeface="Arial"/>
                <a:cs typeface="Arial"/>
              </a:rPr>
              <a:t>combination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140" dirty="0">
                <a:latin typeface="Arial"/>
                <a:cs typeface="Arial"/>
              </a:rPr>
              <a:t>several </a:t>
            </a:r>
            <a:r>
              <a:rPr sz="3000" spc="-150" dirty="0">
                <a:latin typeface="Arial"/>
                <a:cs typeface="Arial"/>
              </a:rPr>
              <a:t>reasons, </a:t>
            </a:r>
            <a:r>
              <a:rPr sz="3000" spc="-35" dirty="0">
                <a:latin typeface="Arial"/>
                <a:cs typeface="Arial"/>
              </a:rPr>
              <a:t>they  </a:t>
            </a:r>
            <a:r>
              <a:rPr sz="3000" spc="-110" dirty="0">
                <a:latin typeface="Arial"/>
                <a:cs typeface="Arial"/>
              </a:rPr>
              <a:t>are,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4668012" cy="42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82826"/>
            <a:ext cx="7792720" cy="3989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32740" marR="83185" indent="-320675" algn="just">
              <a:lnSpc>
                <a:spcPct val="80000"/>
              </a:lnSpc>
              <a:spcBef>
                <a:spcPts val="585"/>
              </a:spcBef>
            </a:pPr>
            <a:r>
              <a:rPr sz="2000" spc="-95" dirty="0">
                <a:latin typeface="Arial"/>
                <a:cs typeface="Arial"/>
              </a:rPr>
              <a:t>The </a:t>
            </a:r>
            <a:r>
              <a:rPr sz="2000" spc="-100" dirty="0">
                <a:latin typeface="Arial"/>
                <a:cs typeface="Arial"/>
              </a:rPr>
              <a:t>second </a:t>
            </a:r>
            <a:r>
              <a:rPr sz="2000" spc="-75" dirty="0">
                <a:latin typeface="Arial"/>
                <a:cs typeface="Arial"/>
              </a:rPr>
              <a:t>stage </a:t>
            </a:r>
            <a:r>
              <a:rPr sz="2000" spc="-65" dirty="0">
                <a:latin typeface="Arial"/>
                <a:cs typeface="Arial"/>
              </a:rPr>
              <a:t>defines </a:t>
            </a:r>
            <a:r>
              <a:rPr sz="2000" spc="-135" dirty="0">
                <a:latin typeface="Arial"/>
                <a:cs typeface="Arial"/>
              </a:rPr>
              <a:t>a </a:t>
            </a:r>
            <a:r>
              <a:rPr sz="2000" spc="-85" dirty="0">
                <a:latin typeface="Arial"/>
                <a:cs typeface="Arial"/>
              </a:rPr>
              <a:t>consumer's </a:t>
            </a:r>
            <a:r>
              <a:rPr sz="2000" spc="-40" dirty="0">
                <a:latin typeface="Arial"/>
                <a:cs typeface="Arial"/>
              </a:rPr>
              <a:t>options </a:t>
            </a:r>
            <a:r>
              <a:rPr sz="2000" spc="-65" dirty="0">
                <a:latin typeface="Arial"/>
                <a:cs typeface="Arial"/>
              </a:rPr>
              <a:t>available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1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product  </a:t>
            </a:r>
            <a:r>
              <a:rPr sz="2000" spc="-90" dirty="0">
                <a:latin typeface="Arial"/>
                <a:cs typeface="Arial"/>
              </a:rPr>
              <a:t>package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bundle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benefits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customer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perceives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item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be.  </a:t>
            </a:r>
            <a:r>
              <a:rPr sz="2000" spc="-85" dirty="0">
                <a:latin typeface="Arial"/>
                <a:cs typeface="Arial"/>
              </a:rPr>
              <a:t>This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includes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price,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quality,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access </a:t>
            </a:r>
            <a:r>
              <a:rPr sz="2000" spc="45" dirty="0">
                <a:latin typeface="Arial"/>
                <a:cs typeface="Arial"/>
              </a:rPr>
              <a:t>to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product.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Two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types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  </a:t>
            </a:r>
            <a:r>
              <a:rPr sz="2000" spc="-10" dirty="0">
                <a:latin typeface="Arial"/>
                <a:cs typeface="Arial"/>
              </a:rPr>
              <a:t>information </a:t>
            </a:r>
            <a:r>
              <a:rPr sz="2000" spc="-114" dirty="0">
                <a:latin typeface="Arial"/>
                <a:cs typeface="Arial"/>
              </a:rPr>
              <a:t>searches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exist.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Arial"/>
              <a:cs typeface="Arial"/>
            </a:endParaRPr>
          </a:p>
          <a:p>
            <a:pPr marL="332740" marR="5080">
              <a:lnSpc>
                <a:spcPct val="80100"/>
              </a:lnSpc>
              <a:spcBef>
                <a:spcPts val="5"/>
              </a:spcBef>
              <a:buAutoNum type="alphaUcParenR"/>
              <a:tabLst>
                <a:tab pos="631190" algn="l"/>
              </a:tabLst>
            </a:pPr>
            <a:r>
              <a:rPr sz="2000" b="1" spc="-80" dirty="0">
                <a:latin typeface="Trebuchet MS"/>
                <a:cs typeface="Trebuchet MS"/>
              </a:rPr>
              <a:t>Internal:</a:t>
            </a:r>
            <a:r>
              <a:rPr sz="2000" b="1" spc="-2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Arial"/>
                <a:cs typeface="Arial"/>
              </a:rPr>
              <a:t>Most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often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used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frequent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purchases.</a:t>
            </a:r>
            <a:r>
              <a:rPr sz="2000" spc="-30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potential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buyer  </a:t>
            </a:r>
            <a:r>
              <a:rPr sz="2000" spc="-75" dirty="0">
                <a:latin typeface="Arial"/>
                <a:cs typeface="Arial"/>
              </a:rPr>
              <a:t>recalls </a:t>
            </a:r>
            <a:r>
              <a:rPr sz="2000" spc="-60" dirty="0">
                <a:latin typeface="Arial"/>
                <a:cs typeface="Arial"/>
              </a:rPr>
              <a:t>memories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previous </a:t>
            </a:r>
            <a:r>
              <a:rPr sz="2000" spc="-90" dirty="0">
                <a:latin typeface="Arial"/>
                <a:cs typeface="Arial"/>
              </a:rPr>
              <a:t>experiences </a:t>
            </a:r>
            <a:r>
              <a:rPr sz="2000" spc="20" dirty="0">
                <a:latin typeface="Arial"/>
                <a:cs typeface="Arial"/>
              </a:rPr>
              <a:t>with </a:t>
            </a:r>
            <a:r>
              <a:rPr sz="2000" spc="-135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product </a:t>
            </a:r>
            <a:r>
              <a:rPr sz="2000" spc="-25" dirty="0">
                <a:latin typeface="Arial"/>
                <a:cs typeface="Arial"/>
              </a:rPr>
              <a:t>or </a:t>
            </a:r>
            <a:r>
              <a:rPr sz="2000" spc="20" dirty="0">
                <a:latin typeface="Arial"/>
                <a:cs typeface="Arial"/>
              </a:rPr>
              <a:t>with </a:t>
            </a:r>
            <a:r>
              <a:rPr sz="2000" spc="-15" dirty="0">
                <a:latin typeface="Arial"/>
                <a:cs typeface="Arial"/>
              </a:rPr>
              <a:t>the  </a:t>
            </a:r>
            <a:r>
              <a:rPr sz="2000" spc="-75" dirty="0">
                <a:latin typeface="Arial"/>
                <a:cs typeface="Arial"/>
              </a:rPr>
              <a:t>company.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rebuchet MS"/>
              <a:buAutoNum type="alphaUcParenR"/>
            </a:pPr>
            <a:endParaRPr sz="1650">
              <a:latin typeface="Arial"/>
              <a:cs typeface="Arial"/>
            </a:endParaRPr>
          </a:p>
          <a:p>
            <a:pPr marL="332740" marR="6985">
              <a:lnSpc>
                <a:spcPct val="80000"/>
              </a:lnSpc>
              <a:buAutoNum type="alphaUcParenR"/>
              <a:tabLst>
                <a:tab pos="622300" algn="l"/>
              </a:tabLst>
            </a:pPr>
            <a:r>
              <a:rPr sz="2000" b="1" spc="-85" dirty="0">
                <a:latin typeface="Trebuchet MS"/>
                <a:cs typeface="Trebuchet MS"/>
              </a:rPr>
              <a:t>External: </a:t>
            </a:r>
            <a:r>
              <a:rPr sz="2000" spc="-30" dirty="0">
                <a:latin typeface="Arial"/>
                <a:cs typeface="Arial"/>
              </a:rPr>
              <a:t>Most </a:t>
            </a: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spc="-110" dirty="0">
                <a:latin typeface="Arial"/>
                <a:cs typeface="Arial"/>
              </a:rPr>
              <a:t>used </a:t>
            </a:r>
            <a:r>
              <a:rPr sz="2000" spc="-60" dirty="0">
                <a:latin typeface="Arial"/>
                <a:cs typeface="Arial"/>
              </a:rPr>
              <a:t>when </a:t>
            </a:r>
            <a:r>
              <a:rPr sz="2000" spc="-35" dirty="0">
                <a:latin typeface="Arial"/>
                <a:cs typeface="Arial"/>
              </a:rPr>
              <a:t>there </a:t>
            </a:r>
            <a:r>
              <a:rPr sz="2000" spc="-85" dirty="0">
                <a:latin typeface="Arial"/>
                <a:cs typeface="Arial"/>
              </a:rPr>
              <a:t>is </a:t>
            </a:r>
            <a:r>
              <a:rPr sz="2000" spc="-13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lack </a:t>
            </a:r>
            <a:r>
              <a:rPr sz="2000" spc="15" dirty="0">
                <a:latin typeface="Arial"/>
                <a:cs typeface="Arial"/>
              </a:rPr>
              <a:t>of </a:t>
            </a:r>
            <a:r>
              <a:rPr sz="2000" spc="-15" dirty="0">
                <a:latin typeface="Arial"/>
                <a:cs typeface="Arial"/>
              </a:rPr>
              <a:t>prior </a:t>
            </a:r>
            <a:r>
              <a:rPr sz="2000" spc="-85" dirty="0">
                <a:latin typeface="Arial"/>
                <a:cs typeface="Arial"/>
              </a:rPr>
              <a:t>experience  </a:t>
            </a:r>
            <a:r>
              <a:rPr sz="2000" spc="20" dirty="0">
                <a:latin typeface="Arial"/>
                <a:cs typeface="Arial"/>
              </a:rPr>
              <a:t>with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product.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risk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making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wrong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purchase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decision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is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greater.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160"/>
              </a:lnSpc>
              <a:spcBef>
                <a:spcPts val="1440"/>
              </a:spcBef>
            </a:pPr>
            <a:r>
              <a:rPr sz="2000" spc="-204" dirty="0">
                <a:latin typeface="Arial"/>
                <a:cs typeface="Arial"/>
              </a:rPr>
              <a:t>3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Primary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sources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of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external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information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are...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1920"/>
              </a:lnSpc>
            </a:pPr>
            <a:r>
              <a:rPr sz="2000" spc="-90" dirty="0">
                <a:latin typeface="Arial"/>
                <a:cs typeface="Arial"/>
              </a:rPr>
              <a:t>-Personal </a:t>
            </a:r>
            <a:r>
              <a:rPr sz="2000" spc="-45" dirty="0">
                <a:latin typeface="Arial"/>
                <a:cs typeface="Arial"/>
              </a:rPr>
              <a:t>(friends, </a:t>
            </a:r>
            <a:r>
              <a:rPr sz="2000" spc="-25" dirty="0">
                <a:latin typeface="Arial"/>
                <a:cs typeface="Arial"/>
              </a:rPr>
              <a:t>family,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co-workers)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1920"/>
              </a:lnSpc>
            </a:pPr>
            <a:r>
              <a:rPr sz="2000" spc="-60" dirty="0">
                <a:latin typeface="Arial"/>
                <a:cs typeface="Arial"/>
              </a:rPr>
              <a:t>-Public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(media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reviews,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magazines,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i.e.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Consumer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Reports)</a:t>
            </a:r>
            <a:endParaRPr sz="2000">
              <a:latin typeface="Arial"/>
              <a:cs typeface="Arial"/>
            </a:endParaRPr>
          </a:p>
          <a:p>
            <a:pPr marL="332740">
              <a:lnSpc>
                <a:spcPts val="2160"/>
              </a:lnSpc>
            </a:pPr>
            <a:r>
              <a:rPr sz="2000" spc="-40" dirty="0">
                <a:latin typeface="Arial"/>
                <a:cs typeface="Arial"/>
              </a:rPr>
              <a:t>-Marketed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(commercials,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print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ads,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websites,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sales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person)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6307836" cy="425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77240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</a:pPr>
            <a:r>
              <a:rPr sz="3200" spc="-140" dirty="0">
                <a:latin typeface="Arial"/>
                <a:cs typeface="Arial"/>
              </a:rPr>
              <a:t>Here </a:t>
            </a:r>
            <a:r>
              <a:rPr sz="3200" spc="-20" dirty="0">
                <a:latin typeface="Arial"/>
                <a:cs typeface="Arial"/>
              </a:rPr>
              <a:t>the </a:t>
            </a:r>
            <a:r>
              <a:rPr sz="3200" spc="-130" dirty="0">
                <a:latin typeface="Arial"/>
                <a:cs typeface="Arial"/>
              </a:rPr>
              <a:t>consumer </a:t>
            </a:r>
            <a:r>
              <a:rPr sz="3200" spc="-90" dirty="0">
                <a:latin typeface="Arial"/>
                <a:cs typeface="Arial"/>
              </a:rPr>
              <a:t>notes </a:t>
            </a:r>
            <a:r>
              <a:rPr sz="3200" spc="-45" dirty="0">
                <a:latin typeface="Arial"/>
                <a:cs typeface="Arial"/>
              </a:rPr>
              <a:t>product </a:t>
            </a:r>
            <a:r>
              <a:rPr sz="3200" spc="-85" dirty="0">
                <a:latin typeface="Arial"/>
                <a:cs typeface="Arial"/>
              </a:rPr>
              <a:t>features </a:t>
            </a:r>
            <a:r>
              <a:rPr sz="3200" spc="-135" dirty="0">
                <a:latin typeface="Arial"/>
                <a:cs typeface="Arial"/>
              </a:rPr>
              <a:t>he  </a:t>
            </a:r>
            <a:r>
              <a:rPr sz="3200" spc="-35" dirty="0">
                <a:latin typeface="Arial"/>
                <a:cs typeface="Arial"/>
              </a:rPr>
              <a:t>or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she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wants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does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not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want.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Brands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play  </a:t>
            </a:r>
            <a:r>
              <a:rPr sz="3200" spc="-210" dirty="0">
                <a:latin typeface="Arial"/>
                <a:cs typeface="Arial"/>
              </a:rPr>
              <a:t>a </a:t>
            </a:r>
            <a:r>
              <a:rPr sz="3200" spc="-55" dirty="0">
                <a:latin typeface="Arial"/>
                <a:cs typeface="Arial"/>
              </a:rPr>
              <a:t>significant </a:t>
            </a:r>
            <a:r>
              <a:rPr sz="3200" spc="-60" dirty="0">
                <a:latin typeface="Arial"/>
                <a:cs typeface="Arial"/>
              </a:rPr>
              <a:t>role </a:t>
            </a:r>
            <a:r>
              <a:rPr sz="3200" spc="-30" dirty="0">
                <a:latin typeface="Arial"/>
                <a:cs typeface="Arial"/>
              </a:rPr>
              <a:t>in </a:t>
            </a:r>
            <a:r>
              <a:rPr sz="3200" spc="-35" dirty="0">
                <a:latin typeface="Arial"/>
                <a:cs typeface="Arial"/>
              </a:rPr>
              <a:t>this </a:t>
            </a:r>
            <a:r>
              <a:rPr sz="3200" spc="-85" dirty="0">
                <a:latin typeface="Arial"/>
                <a:cs typeface="Arial"/>
              </a:rPr>
              <a:t>step. </a:t>
            </a:r>
            <a:r>
              <a:rPr sz="3200" spc="-100" dirty="0">
                <a:latin typeface="Arial"/>
                <a:cs typeface="Arial"/>
              </a:rPr>
              <a:t>A </a:t>
            </a:r>
            <a:r>
              <a:rPr sz="3200" spc="-130" dirty="0">
                <a:latin typeface="Arial"/>
                <a:cs typeface="Arial"/>
              </a:rPr>
              <a:t>consumer </a:t>
            </a:r>
            <a:r>
              <a:rPr sz="3200" spc="-140" dirty="0">
                <a:latin typeface="Arial"/>
                <a:cs typeface="Arial"/>
              </a:rPr>
              <a:t>is  </a:t>
            </a:r>
            <a:r>
              <a:rPr sz="3200" spc="-45" dirty="0">
                <a:latin typeface="Arial"/>
                <a:cs typeface="Arial"/>
              </a:rPr>
              <a:t>likely </a:t>
            </a:r>
            <a:r>
              <a:rPr sz="3200" spc="70" dirty="0">
                <a:latin typeface="Arial"/>
                <a:cs typeface="Arial"/>
              </a:rPr>
              <a:t>to </a:t>
            </a:r>
            <a:r>
              <a:rPr sz="3200" spc="-80" dirty="0">
                <a:latin typeface="Arial"/>
                <a:cs typeface="Arial"/>
              </a:rPr>
              <a:t>go </a:t>
            </a:r>
            <a:r>
              <a:rPr sz="3200" spc="35" dirty="0">
                <a:latin typeface="Arial"/>
                <a:cs typeface="Arial"/>
              </a:rPr>
              <a:t>with </a:t>
            </a:r>
            <a:r>
              <a:rPr sz="3200" spc="-215" dirty="0">
                <a:latin typeface="Arial"/>
                <a:cs typeface="Arial"/>
              </a:rPr>
              <a:t>a </a:t>
            </a:r>
            <a:r>
              <a:rPr sz="3200" spc="-85" dirty="0">
                <a:latin typeface="Arial"/>
                <a:cs typeface="Arial"/>
              </a:rPr>
              <a:t>brand </a:t>
            </a:r>
            <a:r>
              <a:rPr sz="3200" spc="35" dirty="0">
                <a:latin typeface="Arial"/>
                <a:cs typeface="Arial"/>
              </a:rPr>
              <a:t>that </a:t>
            </a:r>
            <a:r>
              <a:rPr sz="3200" spc="-140" dirty="0">
                <a:latin typeface="Arial"/>
                <a:cs typeface="Arial"/>
              </a:rPr>
              <a:t>is </a:t>
            </a:r>
            <a:r>
              <a:rPr sz="3200" spc="-40" dirty="0">
                <a:latin typeface="Arial"/>
                <a:cs typeface="Arial"/>
              </a:rPr>
              <a:t>trusted, or  </a:t>
            </a:r>
            <a:r>
              <a:rPr sz="3200" spc="-135" dirty="0">
                <a:latin typeface="Arial"/>
                <a:cs typeface="Arial"/>
              </a:rPr>
              <a:t>resume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information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search.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The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alternatives  </a:t>
            </a:r>
            <a:r>
              <a:rPr sz="3200" spc="15" dirty="0">
                <a:latin typeface="Arial"/>
                <a:cs typeface="Arial"/>
              </a:rPr>
              <a:t>will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be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weighed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85" dirty="0">
                <a:latin typeface="Arial"/>
                <a:cs typeface="Arial"/>
              </a:rPr>
              <a:t>seek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best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outcome.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4396740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9044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0"/>
              </a:spcBef>
              <a:tabLst>
                <a:tab pos="332740" algn="l"/>
              </a:tabLst>
            </a:pPr>
            <a:r>
              <a:rPr sz="2400" spc="-630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3000" spc="-130" dirty="0">
                <a:latin typeface="Arial"/>
                <a:cs typeface="Arial"/>
              </a:rPr>
              <a:t>This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actual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action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taken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by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consumer.</a:t>
            </a:r>
            <a:endParaRPr sz="3000">
              <a:latin typeface="Arial"/>
              <a:cs typeface="Arial"/>
            </a:endParaRPr>
          </a:p>
          <a:p>
            <a:pPr marL="332740" marR="5080">
              <a:lnSpc>
                <a:spcPct val="80000"/>
              </a:lnSpc>
              <a:spcBef>
                <a:spcPts val="360"/>
              </a:spcBef>
            </a:pPr>
            <a:r>
              <a:rPr sz="3000" spc="-175" dirty="0">
                <a:latin typeface="Arial"/>
                <a:cs typeface="Arial"/>
              </a:rPr>
              <a:t>Does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choose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an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alternative?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If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not,  </a:t>
            </a:r>
            <a:r>
              <a:rPr sz="3000" spc="-50" dirty="0">
                <a:latin typeface="Arial"/>
                <a:cs typeface="Arial"/>
              </a:rPr>
              <a:t>three </a:t>
            </a:r>
            <a:r>
              <a:rPr sz="3000" spc="-70" dirty="0">
                <a:latin typeface="Arial"/>
                <a:cs typeface="Arial"/>
              </a:rPr>
              <a:t>possibilities</a:t>
            </a:r>
            <a:r>
              <a:rPr sz="3000" spc="-44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remains...</a:t>
            </a:r>
            <a:endParaRPr sz="3000">
              <a:latin typeface="Arial"/>
              <a:cs typeface="Arial"/>
            </a:endParaRPr>
          </a:p>
          <a:p>
            <a:pPr marL="332740">
              <a:lnSpc>
                <a:spcPts val="2520"/>
              </a:lnSpc>
            </a:pPr>
            <a:r>
              <a:rPr sz="3000" spc="-105" dirty="0">
                <a:latin typeface="Arial"/>
                <a:cs typeface="Arial"/>
              </a:rPr>
              <a:t>-Where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buy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(choose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a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person,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location,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or</a:t>
            </a:r>
            <a:endParaRPr sz="3000">
              <a:latin typeface="Arial"/>
              <a:cs typeface="Arial"/>
            </a:endParaRPr>
          </a:p>
          <a:p>
            <a:pPr marL="332740" marR="109220">
              <a:lnSpc>
                <a:spcPct val="80000"/>
              </a:lnSpc>
              <a:spcBef>
                <a:spcPts val="360"/>
              </a:spcBef>
            </a:pPr>
            <a:r>
              <a:rPr sz="3000" spc="-100" dirty="0">
                <a:latin typeface="Arial"/>
                <a:cs typeface="Arial"/>
              </a:rPr>
              <a:t>company).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50" dirty="0">
                <a:latin typeface="Arial"/>
                <a:cs typeface="Arial"/>
              </a:rPr>
              <a:t>Past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experience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with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seller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again  </a:t>
            </a:r>
            <a:r>
              <a:rPr sz="3000" spc="10" dirty="0">
                <a:latin typeface="Arial"/>
                <a:cs typeface="Arial"/>
              </a:rPr>
              <a:t>will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affect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decision,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along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with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terms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165" dirty="0">
                <a:latin typeface="Arial"/>
                <a:cs typeface="Arial"/>
              </a:rPr>
              <a:t>sale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policies.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520"/>
              </a:lnSpc>
              <a:tabLst>
                <a:tab pos="332740" algn="l"/>
              </a:tabLst>
            </a:pPr>
            <a:r>
              <a:rPr sz="2400" spc="-625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3000" spc="-110" dirty="0">
                <a:latin typeface="Arial"/>
                <a:cs typeface="Arial"/>
              </a:rPr>
              <a:t>-When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buy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(immediate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transaction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or</a:t>
            </a:r>
            <a:endParaRPr sz="3000">
              <a:latin typeface="Arial"/>
              <a:cs typeface="Arial"/>
            </a:endParaRPr>
          </a:p>
          <a:p>
            <a:pPr marL="332740" marR="1494155">
              <a:lnSpc>
                <a:spcPct val="80000"/>
              </a:lnSpc>
              <a:spcBef>
                <a:spcPts val="360"/>
              </a:spcBef>
            </a:pPr>
            <a:r>
              <a:rPr sz="3000" spc="-80" dirty="0">
                <a:latin typeface="Arial"/>
                <a:cs typeface="Arial"/>
              </a:rPr>
              <a:t>postpone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until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40" dirty="0">
                <a:latin typeface="Arial"/>
                <a:cs typeface="Arial"/>
              </a:rPr>
              <a:t>later).</a:t>
            </a:r>
            <a:r>
              <a:rPr sz="3000" spc="-459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Time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availability,  </a:t>
            </a:r>
            <a:r>
              <a:rPr sz="3000" spc="-120" dirty="0">
                <a:latin typeface="Arial"/>
                <a:cs typeface="Arial"/>
              </a:rPr>
              <a:t>convenience, </a:t>
            </a:r>
            <a:r>
              <a:rPr sz="3000" spc="-125" dirty="0">
                <a:latin typeface="Arial"/>
                <a:cs typeface="Arial"/>
              </a:rPr>
              <a:t>and </a:t>
            </a:r>
            <a:r>
              <a:rPr sz="3000" spc="-190" dirty="0">
                <a:latin typeface="Arial"/>
                <a:cs typeface="Arial"/>
              </a:rPr>
              <a:t>sales </a:t>
            </a:r>
            <a:r>
              <a:rPr sz="3000" spc="-125" dirty="0">
                <a:latin typeface="Arial"/>
                <a:cs typeface="Arial"/>
              </a:rPr>
              <a:t>are</a:t>
            </a:r>
            <a:r>
              <a:rPr sz="3000" spc="-49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considered.</a:t>
            </a:r>
            <a:endParaRPr sz="3000">
              <a:latin typeface="Arial"/>
              <a:cs typeface="Arial"/>
            </a:endParaRPr>
          </a:p>
          <a:p>
            <a:pPr marL="332740">
              <a:lnSpc>
                <a:spcPts val="2880"/>
              </a:lnSpc>
            </a:pPr>
            <a:r>
              <a:rPr sz="3000" spc="-20" dirty="0">
                <a:latin typeface="Arial"/>
                <a:cs typeface="Arial"/>
              </a:rPr>
              <a:t>-Don't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Buy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102096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97814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tabLst>
                <a:tab pos="332740" algn="l"/>
              </a:tabLst>
            </a:pPr>
            <a:r>
              <a:rPr sz="2550" spc="-665" dirty="0">
                <a:solidFill>
                  <a:srgbClr val="EFAC00"/>
                </a:solidFill>
                <a:latin typeface="Arial"/>
                <a:cs typeface="Arial"/>
              </a:rPr>
              <a:t>	</a:t>
            </a:r>
            <a:r>
              <a:rPr sz="3200" spc="-135" dirty="0">
                <a:latin typeface="Arial"/>
                <a:cs typeface="Arial"/>
              </a:rPr>
              <a:t>This </a:t>
            </a:r>
            <a:r>
              <a:rPr sz="3200" spc="-140" dirty="0">
                <a:latin typeface="Arial"/>
                <a:cs typeface="Arial"/>
              </a:rPr>
              <a:t>is </a:t>
            </a:r>
            <a:r>
              <a:rPr sz="3200" spc="-2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evaluation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140" dirty="0">
                <a:latin typeface="Arial"/>
                <a:cs typeface="Arial"/>
              </a:rPr>
              <a:t>purchase, </a:t>
            </a:r>
            <a:r>
              <a:rPr sz="3200" spc="-145" dirty="0">
                <a:latin typeface="Arial"/>
                <a:cs typeface="Arial"/>
              </a:rPr>
              <a:t>pleased </a:t>
            </a:r>
            <a:r>
              <a:rPr sz="3200" spc="-40" dirty="0">
                <a:latin typeface="Arial"/>
                <a:cs typeface="Arial"/>
              </a:rPr>
              <a:t>or  </a:t>
            </a:r>
            <a:r>
              <a:rPr sz="3200" spc="-125" dirty="0">
                <a:latin typeface="Arial"/>
                <a:cs typeface="Arial"/>
              </a:rPr>
              <a:t>displeased. </a:t>
            </a:r>
            <a:r>
              <a:rPr sz="3200" spc="10" dirty="0">
                <a:latin typeface="Arial"/>
                <a:cs typeface="Arial"/>
              </a:rPr>
              <a:t>If </a:t>
            </a:r>
            <a:r>
              <a:rPr sz="3200" spc="-75" dirty="0">
                <a:latin typeface="Arial"/>
                <a:cs typeface="Arial"/>
              </a:rPr>
              <a:t>satisfied, </a:t>
            </a:r>
            <a:r>
              <a:rPr sz="3200" spc="-90" dirty="0">
                <a:latin typeface="Arial"/>
                <a:cs typeface="Arial"/>
              </a:rPr>
              <a:t>customer </a:t>
            </a:r>
            <a:r>
              <a:rPr sz="3200" spc="-20" dirty="0">
                <a:latin typeface="Arial"/>
                <a:cs typeface="Arial"/>
              </a:rPr>
              <a:t>loyalty </a:t>
            </a:r>
            <a:r>
              <a:rPr sz="3200" spc="-140" dirty="0">
                <a:latin typeface="Arial"/>
                <a:cs typeface="Arial"/>
              </a:rPr>
              <a:t>is  </a:t>
            </a:r>
            <a:r>
              <a:rPr sz="3200" spc="-100" dirty="0">
                <a:latin typeface="Arial"/>
                <a:cs typeface="Arial"/>
              </a:rPr>
              <a:t>gained </a:t>
            </a:r>
            <a:r>
              <a:rPr sz="3200" dirty="0">
                <a:latin typeface="Arial"/>
                <a:cs typeface="Arial"/>
              </a:rPr>
              <a:t>- </a:t>
            </a:r>
            <a:r>
              <a:rPr sz="3200" spc="-15" dirty="0">
                <a:latin typeface="Arial"/>
                <a:cs typeface="Arial"/>
              </a:rPr>
              <a:t>the </a:t>
            </a:r>
            <a:r>
              <a:rPr sz="3200" spc="20" dirty="0">
                <a:latin typeface="Arial"/>
                <a:cs typeface="Arial"/>
              </a:rPr>
              <a:t>right </a:t>
            </a:r>
            <a:r>
              <a:rPr sz="3200" spc="-105" dirty="0">
                <a:latin typeface="Arial"/>
                <a:cs typeface="Arial"/>
              </a:rPr>
              <a:t>decision </a:t>
            </a:r>
            <a:r>
              <a:rPr sz="3200" spc="-185" dirty="0">
                <a:latin typeface="Arial"/>
                <a:cs typeface="Arial"/>
              </a:rPr>
              <a:t>was </a:t>
            </a:r>
            <a:r>
              <a:rPr sz="3200" spc="-105" dirty="0">
                <a:latin typeface="Arial"/>
                <a:cs typeface="Arial"/>
              </a:rPr>
              <a:t>made. </a:t>
            </a:r>
            <a:r>
              <a:rPr sz="3200" spc="10" dirty="0">
                <a:latin typeface="Arial"/>
                <a:cs typeface="Arial"/>
              </a:rPr>
              <a:t>If </a:t>
            </a:r>
            <a:r>
              <a:rPr sz="3200" dirty="0">
                <a:latin typeface="Arial"/>
                <a:cs typeface="Arial"/>
              </a:rPr>
              <a:t>not,  </a:t>
            </a:r>
            <a:r>
              <a:rPr sz="3200" spc="-80" dirty="0">
                <a:latin typeface="Arial"/>
                <a:cs typeface="Arial"/>
              </a:rPr>
              <a:t>negative </a:t>
            </a:r>
            <a:r>
              <a:rPr sz="3200" spc="-105" dirty="0">
                <a:latin typeface="Arial"/>
                <a:cs typeface="Arial"/>
              </a:rPr>
              <a:t>feedback </a:t>
            </a:r>
            <a:r>
              <a:rPr sz="3200" spc="-95" dirty="0">
                <a:latin typeface="Arial"/>
                <a:cs typeface="Arial"/>
              </a:rPr>
              <a:t>may </a:t>
            </a:r>
            <a:r>
              <a:rPr sz="3200" spc="-130" dirty="0">
                <a:latin typeface="Arial"/>
                <a:cs typeface="Arial"/>
              </a:rPr>
              <a:t>occur </a:t>
            </a:r>
            <a:r>
              <a:rPr sz="3200" spc="-125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lose </a:t>
            </a:r>
            <a:r>
              <a:rPr sz="3200" spc="20" dirty="0">
                <a:latin typeface="Arial"/>
                <a:cs typeface="Arial"/>
              </a:rPr>
              <a:t>of  </a:t>
            </a:r>
            <a:r>
              <a:rPr sz="3200" spc="-45" dirty="0">
                <a:latin typeface="Arial"/>
                <a:cs typeface="Arial"/>
              </a:rPr>
              <a:t>loyalty.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Warranties,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support,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future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discounts,  </a:t>
            </a:r>
            <a:r>
              <a:rPr sz="3200" spc="-125" dirty="0">
                <a:latin typeface="Arial"/>
                <a:cs typeface="Arial"/>
              </a:rPr>
              <a:t>and </a:t>
            </a:r>
            <a:r>
              <a:rPr sz="3200" spc="-135" dirty="0">
                <a:latin typeface="Arial"/>
                <a:cs typeface="Arial"/>
              </a:rPr>
              <a:t>surveyors </a:t>
            </a:r>
            <a:r>
              <a:rPr sz="3200" spc="-170" dirty="0">
                <a:latin typeface="Arial"/>
                <a:cs typeface="Arial"/>
              </a:rPr>
              <a:t>can </a:t>
            </a:r>
            <a:r>
              <a:rPr sz="3200" spc="-30" dirty="0">
                <a:latin typeface="Arial"/>
                <a:cs typeface="Arial"/>
              </a:rPr>
              <a:t>contribute </a:t>
            </a:r>
            <a:r>
              <a:rPr sz="3200" spc="70" dirty="0">
                <a:latin typeface="Arial"/>
                <a:cs typeface="Arial"/>
              </a:rPr>
              <a:t>to </a:t>
            </a:r>
            <a:r>
              <a:rPr sz="3200" spc="-45" dirty="0">
                <a:latin typeface="Arial"/>
                <a:cs typeface="Arial"/>
              </a:rPr>
              <a:t>post-  </a:t>
            </a:r>
            <a:r>
              <a:rPr sz="3200" spc="-150" dirty="0">
                <a:latin typeface="Arial"/>
                <a:cs typeface="Arial"/>
              </a:rPr>
              <a:t>purchase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behaviour.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70687"/>
            <a:ext cx="6522720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9777"/>
            <a:ext cx="7795259" cy="446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1.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Sources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Desired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expectations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32740" marR="269240" indent="-320675" algn="just">
              <a:lnSpc>
                <a:spcPct val="90000"/>
              </a:lnSpc>
            </a:pPr>
            <a:r>
              <a:rPr sz="3200" spc="-150" dirty="0">
                <a:latin typeface="Arial"/>
                <a:cs typeface="Arial"/>
              </a:rPr>
              <a:t>The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two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largest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influences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desired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  </a:t>
            </a:r>
            <a:r>
              <a:rPr sz="3200" spc="-90" dirty="0">
                <a:latin typeface="Arial"/>
                <a:cs typeface="Arial"/>
              </a:rPr>
              <a:t>level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are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personal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needs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10" dirty="0">
                <a:latin typeface="Arial"/>
                <a:cs typeface="Arial"/>
              </a:rPr>
              <a:t>&amp;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enduring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  </a:t>
            </a:r>
            <a:r>
              <a:rPr sz="3200" spc="-65" dirty="0">
                <a:latin typeface="Arial"/>
                <a:cs typeface="Arial"/>
              </a:rPr>
              <a:t>intensifiers</a:t>
            </a:r>
            <a:endParaRPr sz="3200">
              <a:latin typeface="Arial"/>
              <a:cs typeface="Arial"/>
            </a:endParaRPr>
          </a:p>
          <a:p>
            <a:pPr marL="12700" algn="just">
              <a:lnSpc>
                <a:spcPts val="3265"/>
              </a:lnSpc>
            </a:pPr>
            <a:r>
              <a:rPr sz="3200" spc="-200" dirty="0">
                <a:latin typeface="Arial"/>
                <a:cs typeface="Arial"/>
              </a:rPr>
              <a:t>1. </a:t>
            </a:r>
            <a:r>
              <a:rPr sz="3200" spc="-160" dirty="0">
                <a:latin typeface="Arial"/>
                <a:cs typeface="Arial"/>
              </a:rPr>
              <a:t>Personal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Needs: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physical,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social,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psychological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functional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0" dirty="0">
                <a:latin typeface="Arial"/>
                <a:cs typeface="Arial"/>
              </a:rPr>
              <a:t>basic </a:t>
            </a:r>
            <a:r>
              <a:rPr sz="3200" spc="-95" dirty="0">
                <a:latin typeface="Arial"/>
                <a:cs typeface="Arial"/>
              </a:rPr>
              <a:t>hunger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expectations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already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had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dinner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has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less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expectation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65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35" dirty="0">
                <a:latin typeface="Arial"/>
                <a:cs typeface="Arial"/>
              </a:rPr>
              <a:t>with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high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social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dependency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205740"/>
            <a:ext cx="6522720" cy="1126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804784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83130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latin typeface="Arial"/>
                <a:cs typeface="Arial"/>
              </a:rPr>
              <a:t>2. </a:t>
            </a:r>
            <a:r>
              <a:rPr sz="3200" spc="-105" dirty="0">
                <a:latin typeface="Arial"/>
                <a:cs typeface="Arial"/>
              </a:rPr>
              <a:t>Enduring </a:t>
            </a:r>
            <a:r>
              <a:rPr sz="3200" spc="-145" dirty="0">
                <a:latin typeface="Arial"/>
                <a:cs typeface="Arial"/>
              </a:rPr>
              <a:t>service </a:t>
            </a:r>
            <a:r>
              <a:rPr sz="3200" spc="-60" dirty="0">
                <a:latin typeface="Arial"/>
                <a:cs typeface="Arial"/>
              </a:rPr>
              <a:t>intensifiers  </a:t>
            </a:r>
            <a:r>
              <a:rPr sz="3200" spc="-85" dirty="0">
                <a:latin typeface="Arial"/>
                <a:cs typeface="Arial"/>
              </a:rPr>
              <a:t>Heightened </a:t>
            </a:r>
            <a:r>
              <a:rPr sz="3200" spc="-55" dirty="0">
                <a:latin typeface="Arial"/>
                <a:cs typeface="Arial"/>
              </a:rPr>
              <a:t>sensitivity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65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AutoNum type="alphaLcParenR"/>
              <a:tabLst>
                <a:tab pos="416559" algn="l"/>
              </a:tabLst>
            </a:pPr>
            <a:r>
              <a:rPr sz="3200" spc="-100" dirty="0">
                <a:latin typeface="Arial"/>
                <a:cs typeface="Arial"/>
              </a:rPr>
              <a:t>Derived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expectations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based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on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  </a:t>
            </a:r>
            <a:r>
              <a:rPr sz="3200" spc="-125" dirty="0">
                <a:latin typeface="Arial"/>
                <a:cs typeface="Arial"/>
              </a:rPr>
              <a:t>dependency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30" dirty="0">
                <a:latin typeface="Arial"/>
                <a:cs typeface="Arial"/>
              </a:rPr>
              <a:t>other </a:t>
            </a:r>
            <a:r>
              <a:rPr sz="3200" spc="-110" dirty="0">
                <a:latin typeface="Arial"/>
                <a:cs typeface="Arial"/>
              </a:rPr>
              <a:t>people's </a:t>
            </a:r>
            <a:r>
              <a:rPr sz="3200" spc="-85" dirty="0">
                <a:latin typeface="Arial"/>
                <a:cs typeface="Arial"/>
              </a:rPr>
              <a:t>expectations,  </a:t>
            </a:r>
            <a:r>
              <a:rPr sz="3200" spc="-114" dirty="0">
                <a:latin typeface="Arial"/>
                <a:cs typeface="Arial"/>
              </a:rPr>
              <a:t>example </a:t>
            </a:r>
            <a:r>
              <a:rPr sz="3200" spc="-75" dirty="0">
                <a:latin typeface="Arial"/>
                <a:cs typeface="Arial"/>
              </a:rPr>
              <a:t>planning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68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a </a:t>
            </a:r>
            <a:r>
              <a:rPr sz="3200" spc="-25" dirty="0">
                <a:latin typeface="Arial"/>
                <a:cs typeface="Arial"/>
              </a:rPr>
              <a:t>party</a:t>
            </a:r>
            <a:endParaRPr sz="3200">
              <a:latin typeface="Arial"/>
              <a:cs typeface="Arial"/>
            </a:endParaRPr>
          </a:p>
          <a:p>
            <a:pPr marL="426720" indent="-414655">
              <a:lnSpc>
                <a:spcPct val="100000"/>
              </a:lnSpc>
              <a:buAutoNum type="alphaLcParenR"/>
              <a:tabLst>
                <a:tab pos="427355" algn="l"/>
              </a:tabLst>
            </a:pPr>
            <a:r>
              <a:rPr sz="3200" spc="-160" dirty="0">
                <a:latin typeface="Arial"/>
                <a:cs typeface="Arial"/>
              </a:rPr>
              <a:t>Personal </a:t>
            </a:r>
            <a:r>
              <a:rPr sz="3200" spc="-140" dirty="0">
                <a:latin typeface="Arial"/>
                <a:cs typeface="Arial"/>
              </a:rPr>
              <a:t>service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philosophy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332740" marR="254000" indent="-320675">
              <a:lnSpc>
                <a:spcPct val="100000"/>
              </a:lnSpc>
              <a:spcBef>
                <a:spcPts val="5"/>
              </a:spcBef>
            </a:pPr>
            <a:r>
              <a:rPr sz="3200" spc="-100" dirty="0">
                <a:latin typeface="Arial"/>
                <a:cs typeface="Arial"/>
              </a:rPr>
              <a:t>customer's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underlying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generic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attitude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about  </a:t>
            </a:r>
            <a:r>
              <a:rPr sz="3200" spc="-15" dirty="0">
                <a:latin typeface="Arial"/>
                <a:cs typeface="Arial"/>
              </a:rPr>
              <a:t>the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meaning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Eg: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serving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food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70687"/>
            <a:ext cx="6522720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776729"/>
            <a:ext cx="5222240" cy="89661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z="2200" spc="-70" dirty="0"/>
              <a:t>2. </a:t>
            </a:r>
            <a:r>
              <a:rPr sz="2200" spc="-130" dirty="0"/>
              <a:t>Sources </a:t>
            </a:r>
            <a:r>
              <a:rPr sz="2200" spc="15" dirty="0"/>
              <a:t>of </a:t>
            </a:r>
            <a:r>
              <a:rPr sz="2200" spc="-80" dirty="0"/>
              <a:t>adequate </a:t>
            </a:r>
            <a:r>
              <a:rPr sz="2200" spc="-105" dirty="0"/>
              <a:t>service </a:t>
            </a:r>
            <a:r>
              <a:rPr sz="2200" spc="-60" dirty="0"/>
              <a:t>expectations  </a:t>
            </a:r>
            <a:r>
              <a:rPr sz="2200" spc="-70" dirty="0"/>
              <a:t>level</a:t>
            </a:r>
            <a:r>
              <a:rPr sz="2200" spc="-155" dirty="0"/>
              <a:t> </a:t>
            </a:r>
            <a:r>
              <a:rPr sz="2200" spc="10" dirty="0"/>
              <a:t>of</a:t>
            </a:r>
            <a:r>
              <a:rPr sz="2200" spc="-175" dirty="0"/>
              <a:t> </a:t>
            </a:r>
            <a:r>
              <a:rPr sz="2200" spc="-100" dirty="0"/>
              <a:t>service</a:t>
            </a:r>
            <a:r>
              <a:rPr sz="2200" spc="-150" dirty="0"/>
              <a:t> </a:t>
            </a:r>
            <a:r>
              <a:rPr sz="2200" spc="-15" dirty="0"/>
              <a:t>the</a:t>
            </a:r>
            <a:r>
              <a:rPr sz="2200" spc="-160" dirty="0"/>
              <a:t> </a:t>
            </a:r>
            <a:r>
              <a:rPr sz="2200" spc="-65" dirty="0"/>
              <a:t>customer</a:t>
            </a:r>
            <a:r>
              <a:rPr sz="2200" spc="-175" dirty="0"/>
              <a:t> </a:t>
            </a:r>
            <a:r>
              <a:rPr sz="2200" spc="-50" dirty="0"/>
              <a:t>finds</a:t>
            </a:r>
            <a:r>
              <a:rPr sz="2200" spc="-175" dirty="0"/>
              <a:t> </a:t>
            </a:r>
            <a:r>
              <a:rPr sz="2200" spc="-85" dirty="0"/>
              <a:t>acceptable  </a:t>
            </a:r>
            <a:r>
              <a:rPr sz="2200" spc="-30" dirty="0"/>
              <a:t>they</a:t>
            </a:r>
            <a:r>
              <a:rPr sz="2200" spc="-175" dirty="0"/>
              <a:t> </a:t>
            </a:r>
            <a:r>
              <a:rPr sz="2200" spc="-95" dirty="0"/>
              <a:t>are</a:t>
            </a:r>
            <a:r>
              <a:rPr sz="2200" spc="-175" dirty="0"/>
              <a:t> </a:t>
            </a:r>
            <a:r>
              <a:rPr sz="2200" spc="-40" dirty="0"/>
              <a:t>short</a:t>
            </a:r>
            <a:r>
              <a:rPr sz="2200" spc="-155" dirty="0"/>
              <a:t> </a:t>
            </a:r>
            <a:r>
              <a:rPr sz="2200" spc="-5" dirty="0"/>
              <a:t>term</a:t>
            </a:r>
            <a:r>
              <a:rPr sz="2200" spc="-175" dirty="0"/>
              <a:t> </a:t>
            </a:r>
            <a:r>
              <a:rPr sz="2200" spc="-90" dirty="0"/>
              <a:t>and</a:t>
            </a:r>
            <a:r>
              <a:rPr sz="2200" spc="-165" dirty="0"/>
              <a:t> </a:t>
            </a:r>
            <a:r>
              <a:rPr sz="2200" spc="-25" dirty="0"/>
              <a:t>tend</a:t>
            </a:r>
            <a:r>
              <a:rPr sz="2200" spc="-180" dirty="0"/>
              <a:t> </a:t>
            </a:r>
            <a:r>
              <a:rPr sz="2200" spc="45" dirty="0"/>
              <a:t>to</a:t>
            </a:r>
            <a:r>
              <a:rPr sz="2200" spc="-175" dirty="0"/>
              <a:t> </a:t>
            </a:r>
            <a:r>
              <a:rPr sz="2200" spc="-20" dirty="0"/>
              <a:t>fluctuate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499363" y="2636266"/>
            <a:ext cx="1854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05" dirty="0">
                <a:solidFill>
                  <a:srgbClr val="EFAC00"/>
                </a:solidFill>
                <a:latin typeface="Arial"/>
                <a:cs typeface="Arial"/>
              </a:rPr>
              <a:t>1.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780" y="2581401"/>
            <a:ext cx="3505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latin typeface="Arial"/>
                <a:cs typeface="Arial"/>
              </a:rPr>
              <a:t>Transitory </a:t>
            </a:r>
            <a:r>
              <a:rPr sz="2200" spc="-105" dirty="0">
                <a:latin typeface="Arial"/>
                <a:cs typeface="Arial"/>
              </a:rPr>
              <a:t>service</a:t>
            </a:r>
            <a:r>
              <a:rPr sz="2200" spc="1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intensifiers: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16559" marR="5080" indent="-404495" algn="just">
              <a:lnSpc>
                <a:spcPct val="80100"/>
              </a:lnSpc>
              <a:spcBef>
                <a:spcPts val="620"/>
              </a:spcBef>
            </a:pPr>
            <a:r>
              <a:rPr spc="-35" dirty="0"/>
              <a:t>temporary</a:t>
            </a:r>
            <a:r>
              <a:rPr spc="-175" dirty="0"/>
              <a:t> </a:t>
            </a:r>
            <a:r>
              <a:rPr spc="-40" dirty="0"/>
              <a:t>short</a:t>
            </a:r>
            <a:r>
              <a:rPr spc="-155" dirty="0"/>
              <a:t> </a:t>
            </a:r>
            <a:r>
              <a:rPr spc="-5" dirty="0"/>
              <a:t>term</a:t>
            </a:r>
            <a:r>
              <a:rPr spc="-170" dirty="0"/>
              <a:t> </a:t>
            </a:r>
            <a:r>
              <a:rPr spc="-45" dirty="0"/>
              <a:t>factors</a:t>
            </a:r>
            <a:r>
              <a:rPr spc="-175" dirty="0"/>
              <a:t> </a:t>
            </a:r>
            <a:r>
              <a:rPr spc="20" dirty="0"/>
              <a:t>that</a:t>
            </a:r>
            <a:r>
              <a:rPr spc="-175" dirty="0"/>
              <a:t> </a:t>
            </a:r>
            <a:r>
              <a:rPr spc="-95" dirty="0"/>
              <a:t>make</a:t>
            </a:r>
            <a:r>
              <a:rPr spc="-160" dirty="0"/>
              <a:t> </a:t>
            </a:r>
            <a:r>
              <a:rPr spc="-65" dirty="0"/>
              <a:t>customer</a:t>
            </a:r>
            <a:r>
              <a:rPr spc="-175" dirty="0"/>
              <a:t> </a:t>
            </a:r>
            <a:r>
              <a:rPr spc="-90" dirty="0"/>
              <a:t>aware</a:t>
            </a:r>
            <a:r>
              <a:rPr spc="-170" dirty="0"/>
              <a:t> </a:t>
            </a:r>
            <a:r>
              <a:rPr spc="15" dirty="0"/>
              <a:t>of</a:t>
            </a:r>
            <a:r>
              <a:rPr spc="-175" dirty="0"/>
              <a:t> </a:t>
            </a:r>
            <a:r>
              <a:rPr spc="-15" dirty="0"/>
              <a:t>the</a:t>
            </a:r>
            <a:r>
              <a:rPr spc="-165" dirty="0"/>
              <a:t> </a:t>
            </a:r>
            <a:r>
              <a:rPr spc="-95" dirty="0"/>
              <a:t>need  </a:t>
            </a:r>
            <a:r>
              <a:rPr spc="15" dirty="0"/>
              <a:t>of</a:t>
            </a:r>
            <a:r>
              <a:rPr spc="-165" dirty="0"/>
              <a:t> </a:t>
            </a:r>
            <a:r>
              <a:rPr spc="-15" dirty="0"/>
              <a:t>the</a:t>
            </a:r>
            <a:r>
              <a:rPr spc="-170" dirty="0"/>
              <a:t> </a:t>
            </a:r>
            <a:r>
              <a:rPr spc="-105" dirty="0"/>
              <a:t>service</a:t>
            </a:r>
            <a:r>
              <a:rPr spc="-140" dirty="0"/>
              <a:t> </a:t>
            </a:r>
            <a:r>
              <a:rPr spc="-85" dirty="0"/>
              <a:t>personal</a:t>
            </a:r>
            <a:r>
              <a:rPr spc="-160" dirty="0"/>
              <a:t> </a:t>
            </a:r>
            <a:r>
              <a:rPr spc="-80" dirty="0"/>
              <a:t>emergency</a:t>
            </a:r>
            <a:r>
              <a:rPr spc="-135" dirty="0"/>
              <a:t> </a:t>
            </a:r>
            <a:r>
              <a:rPr spc="-30" dirty="0"/>
              <a:t>situation</a:t>
            </a:r>
            <a:r>
              <a:rPr spc="-165" dirty="0"/>
              <a:t> </a:t>
            </a:r>
            <a:r>
              <a:rPr spc="-50" dirty="0"/>
              <a:t>accident/automobile  </a:t>
            </a:r>
            <a:r>
              <a:rPr spc="-95" dirty="0"/>
              <a:t>insurance</a:t>
            </a:r>
          </a:p>
          <a:p>
            <a:pPr marL="20320" algn="just">
              <a:lnSpc>
                <a:spcPts val="1850"/>
              </a:lnSpc>
            </a:pPr>
            <a:r>
              <a:rPr spc="-70" dirty="0"/>
              <a:t>2. </a:t>
            </a:r>
            <a:r>
              <a:rPr spc="-110" dirty="0"/>
              <a:t>Perceived </a:t>
            </a:r>
            <a:r>
              <a:rPr spc="-105" dirty="0"/>
              <a:t>service</a:t>
            </a:r>
            <a:r>
              <a:rPr spc="-315" dirty="0"/>
              <a:t> </a:t>
            </a:r>
            <a:r>
              <a:rPr spc="-35" dirty="0"/>
              <a:t>alternative</a:t>
            </a:r>
          </a:p>
          <a:p>
            <a:pPr marL="394970" indent="-375285">
              <a:lnSpc>
                <a:spcPts val="2110"/>
              </a:lnSpc>
              <a:buClr>
                <a:srgbClr val="EFAC00"/>
              </a:buClr>
              <a:buSzPct val="79545"/>
              <a:buChar char=""/>
              <a:tabLst>
                <a:tab pos="394970" algn="l"/>
                <a:tab pos="395605" algn="l"/>
              </a:tabLst>
            </a:pPr>
            <a:r>
              <a:rPr spc="-10" dirty="0"/>
              <a:t>multiple </a:t>
            </a:r>
            <a:r>
              <a:rPr spc="-105" dirty="0"/>
              <a:t>service</a:t>
            </a:r>
            <a:r>
              <a:rPr spc="-310" dirty="0"/>
              <a:t> </a:t>
            </a:r>
            <a:r>
              <a:rPr spc="-65" dirty="0"/>
              <a:t>providers</a:t>
            </a:r>
          </a:p>
          <a:p>
            <a:pPr marL="394970" indent="-375285">
              <a:lnSpc>
                <a:spcPts val="2110"/>
              </a:lnSpc>
              <a:buClr>
                <a:srgbClr val="EFAC00"/>
              </a:buClr>
              <a:buSzPct val="79545"/>
              <a:buChar char=""/>
              <a:tabLst>
                <a:tab pos="394970" algn="l"/>
                <a:tab pos="395605" algn="l"/>
              </a:tabLst>
            </a:pPr>
            <a:r>
              <a:rPr spc="-70" dirty="0"/>
              <a:t>small </a:t>
            </a:r>
            <a:r>
              <a:rPr dirty="0"/>
              <a:t>town </a:t>
            </a:r>
            <a:r>
              <a:rPr spc="-90" dirty="0"/>
              <a:t>and </a:t>
            </a:r>
            <a:r>
              <a:rPr spc="-45" dirty="0"/>
              <a:t>airline </a:t>
            </a:r>
            <a:r>
              <a:rPr spc="-60" dirty="0"/>
              <a:t>operators </a:t>
            </a:r>
            <a:r>
              <a:rPr spc="-65" dirty="0"/>
              <a:t>customer </a:t>
            </a:r>
            <a:r>
              <a:rPr spc="-100" dirty="0"/>
              <a:t>is </a:t>
            </a:r>
            <a:r>
              <a:rPr spc="-50" dirty="0"/>
              <a:t>more</a:t>
            </a:r>
            <a:r>
              <a:rPr spc="-459" dirty="0"/>
              <a:t> </a:t>
            </a:r>
            <a:r>
              <a:rPr spc="-15" dirty="0"/>
              <a:t>tolerant</a:t>
            </a:r>
          </a:p>
          <a:p>
            <a:pPr marL="340360" indent="-320675">
              <a:lnSpc>
                <a:spcPts val="2115"/>
              </a:lnSpc>
              <a:buClr>
                <a:srgbClr val="EFAC00"/>
              </a:buClr>
              <a:buSzPct val="79545"/>
              <a:buChar char=""/>
              <a:tabLst>
                <a:tab pos="340360" algn="l"/>
                <a:tab pos="340995" algn="l"/>
              </a:tabLst>
            </a:pPr>
            <a:r>
              <a:rPr spc="-65" dirty="0"/>
              <a:t>customer</a:t>
            </a:r>
            <a:r>
              <a:rPr spc="-175" dirty="0"/>
              <a:t> </a:t>
            </a:r>
            <a:r>
              <a:rPr spc="-30" dirty="0"/>
              <a:t>in</a:t>
            </a:r>
            <a:r>
              <a:rPr spc="-170" dirty="0"/>
              <a:t> </a:t>
            </a:r>
            <a:r>
              <a:rPr spc="-50" dirty="0"/>
              <a:t>bigger</a:t>
            </a:r>
            <a:r>
              <a:rPr spc="-165" dirty="0"/>
              <a:t> </a:t>
            </a:r>
            <a:r>
              <a:rPr spc="-55" dirty="0"/>
              <a:t>cities</a:t>
            </a:r>
            <a:r>
              <a:rPr spc="-165" dirty="0"/>
              <a:t> </a:t>
            </a:r>
            <a:r>
              <a:rPr spc="-110" dirty="0"/>
              <a:t>have</a:t>
            </a:r>
            <a:r>
              <a:rPr spc="-175" dirty="0"/>
              <a:t> </a:t>
            </a:r>
            <a:r>
              <a:rPr spc="-135" dirty="0"/>
              <a:t>less</a:t>
            </a:r>
            <a:r>
              <a:rPr spc="-165" dirty="0"/>
              <a:t> </a:t>
            </a:r>
            <a:r>
              <a:rPr spc="-55" dirty="0"/>
              <a:t>tolerance</a:t>
            </a:r>
            <a:r>
              <a:rPr spc="-160" dirty="0"/>
              <a:t> </a:t>
            </a:r>
            <a:r>
              <a:rPr spc="-65" dirty="0"/>
              <a:t>level</a:t>
            </a:r>
          </a:p>
          <a:p>
            <a:pPr marL="20320">
              <a:lnSpc>
                <a:spcPts val="2115"/>
              </a:lnSpc>
            </a:pPr>
            <a:r>
              <a:rPr spc="-135" dirty="0"/>
              <a:t>3.</a:t>
            </a:r>
            <a:r>
              <a:rPr spc="-254" dirty="0"/>
              <a:t> </a:t>
            </a:r>
            <a:r>
              <a:rPr spc="-100" dirty="0"/>
              <a:t>Customers</a:t>
            </a:r>
            <a:r>
              <a:rPr spc="-175" dirty="0"/>
              <a:t> </a:t>
            </a:r>
            <a:r>
              <a:rPr spc="-65" dirty="0"/>
              <a:t>self</a:t>
            </a:r>
            <a:r>
              <a:rPr spc="-170" dirty="0"/>
              <a:t> </a:t>
            </a:r>
            <a:r>
              <a:rPr spc="-85" dirty="0"/>
              <a:t>perceived</a:t>
            </a:r>
            <a:r>
              <a:rPr spc="-145" dirty="0"/>
              <a:t> </a:t>
            </a:r>
            <a:r>
              <a:rPr spc="-105" dirty="0"/>
              <a:t>service</a:t>
            </a:r>
            <a:r>
              <a:rPr spc="-170" dirty="0"/>
              <a:t> </a:t>
            </a:r>
            <a:r>
              <a:rPr spc="-40" dirty="0"/>
              <a:t>role</a:t>
            </a:r>
          </a:p>
          <a:p>
            <a:pPr marL="340360" indent="-320675">
              <a:lnSpc>
                <a:spcPts val="2110"/>
              </a:lnSpc>
              <a:buClr>
                <a:srgbClr val="EFAC00"/>
              </a:buClr>
              <a:buSzPct val="79545"/>
              <a:buChar char=""/>
              <a:tabLst>
                <a:tab pos="340360" algn="l"/>
                <a:tab pos="340995" algn="l"/>
              </a:tabLst>
            </a:pPr>
            <a:r>
              <a:rPr spc="-80" dirty="0"/>
              <a:t>customers</a:t>
            </a:r>
            <a:r>
              <a:rPr spc="-175" dirty="0"/>
              <a:t> </a:t>
            </a:r>
            <a:r>
              <a:rPr spc="-55" dirty="0"/>
              <a:t>influence</a:t>
            </a:r>
            <a:r>
              <a:rPr spc="-155" dirty="0"/>
              <a:t> </a:t>
            </a:r>
            <a:r>
              <a:rPr spc="-65" dirty="0"/>
              <a:t>on</a:t>
            </a:r>
            <a:r>
              <a:rPr spc="-165" dirty="0"/>
              <a:t> </a:t>
            </a:r>
            <a:r>
              <a:rPr spc="-15" dirty="0"/>
              <a:t>the</a:t>
            </a:r>
            <a:r>
              <a:rPr spc="-175" dirty="0"/>
              <a:t> </a:t>
            </a:r>
            <a:r>
              <a:rPr spc="-70" dirty="0"/>
              <a:t>level</a:t>
            </a:r>
            <a:r>
              <a:rPr spc="-150" dirty="0"/>
              <a:t> </a:t>
            </a:r>
            <a:r>
              <a:rPr spc="10" dirty="0"/>
              <a:t>of</a:t>
            </a:r>
            <a:r>
              <a:rPr spc="-170" dirty="0"/>
              <a:t> </a:t>
            </a:r>
            <a:r>
              <a:rPr spc="-105" dirty="0"/>
              <a:t>service</a:t>
            </a:r>
          </a:p>
          <a:p>
            <a:pPr marL="340360" marR="65405" indent="-320675">
              <a:lnSpc>
                <a:spcPts val="2110"/>
              </a:lnSpc>
              <a:spcBef>
                <a:spcPts val="250"/>
              </a:spcBef>
              <a:buClr>
                <a:srgbClr val="EFAC00"/>
              </a:buClr>
              <a:buSzPct val="79545"/>
              <a:buChar char=""/>
              <a:tabLst>
                <a:tab pos="340360" algn="l"/>
                <a:tab pos="340995" algn="l"/>
              </a:tabLst>
            </a:pPr>
            <a:r>
              <a:rPr spc="-80" dirty="0"/>
              <a:t>customers</a:t>
            </a:r>
            <a:r>
              <a:rPr spc="-175" dirty="0"/>
              <a:t> </a:t>
            </a:r>
            <a:r>
              <a:rPr spc="-95" dirty="0"/>
              <a:t>demands</a:t>
            </a:r>
            <a:r>
              <a:rPr spc="-175" dirty="0"/>
              <a:t> </a:t>
            </a:r>
            <a:r>
              <a:rPr spc="-60" dirty="0"/>
              <a:t>on</a:t>
            </a:r>
            <a:r>
              <a:rPr spc="-175" dirty="0"/>
              <a:t> </a:t>
            </a:r>
            <a:r>
              <a:rPr spc="-50" dirty="0"/>
              <a:t>certain</a:t>
            </a:r>
            <a:r>
              <a:rPr spc="-175" dirty="0"/>
              <a:t> </a:t>
            </a:r>
            <a:r>
              <a:rPr spc="-70" dirty="0"/>
              <a:t>parameters</a:t>
            </a:r>
            <a:r>
              <a:rPr spc="-160" dirty="0"/>
              <a:t> </a:t>
            </a:r>
            <a:r>
              <a:rPr spc="5" dirty="0"/>
              <a:t>might</a:t>
            </a:r>
            <a:r>
              <a:rPr spc="-160" dirty="0"/>
              <a:t> </a:t>
            </a:r>
            <a:r>
              <a:rPr spc="-95" dirty="0"/>
              <a:t>make</a:t>
            </a:r>
            <a:r>
              <a:rPr spc="-160" dirty="0"/>
              <a:t> </a:t>
            </a:r>
            <a:r>
              <a:rPr spc="-65" dirty="0"/>
              <a:t>her</a:t>
            </a:r>
            <a:r>
              <a:rPr spc="-170" dirty="0"/>
              <a:t> </a:t>
            </a:r>
            <a:r>
              <a:rPr spc="-50" dirty="0"/>
              <a:t>more  </a:t>
            </a:r>
            <a:r>
              <a:rPr spc="-100" dirty="0"/>
              <a:t>choosy</a:t>
            </a:r>
            <a:r>
              <a:rPr spc="-175" dirty="0"/>
              <a:t> </a:t>
            </a:r>
            <a:r>
              <a:rPr spc="-35" dirty="0"/>
              <a:t>than</a:t>
            </a:r>
            <a:r>
              <a:rPr spc="-175" dirty="0"/>
              <a:t> </a:t>
            </a:r>
            <a:r>
              <a:rPr spc="-65" dirty="0"/>
              <a:t>those</a:t>
            </a:r>
            <a:r>
              <a:rPr spc="-160" dirty="0"/>
              <a:t> </a:t>
            </a:r>
            <a:r>
              <a:rPr spc="-50" dirty="0"/>
              <a:t>who</a:t>
            </a:r>
            <a:r>
              <a:rPr spc="-165" dirty="0"/>
              <a:t> </a:t>
            </a:r>
            <a:r>
              <a:rPr spc="-50" dirty="0"/>
              <a:t>do</a:t>
            </a:r>
            <a:r>
              <a:rPr spc="-165" dirty="0"/>
              <a:t> </a:t>
            </a:r>
            <a:r>
              <a:rPr spc="5" dirty="0"/>
              <a:t>not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70687"/>
            <a:ext cx="6522720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550784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Arial"/>
                <a:cs typeface="Arial"/>
              </a:rPr>
              <a:t>4. </a:t>
            </a:r>
            <a:r>
              <a:rPr sz="3200" spc="-50" dirty="0">
                <a:latin typeface="Arial"/>
                <a:cs typeface="Arial"/>
              </a:rPr>
              <a:t>Situational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  <a:p>
            <a:pPr marL="332740" marR="5080" indent="-240029">
              <a:lnSpc>
                <a:spcPct val="100000"/>
              </a:lnSpc>
            </a:pPr>
            <a:r>
              <a:rPr sz="3200" spc="-90" dirty="0">
                <a:latin typeface="Arial"/>
                <a:cs typeface="Arial"/>
              </a:rPr>
              <a:t>tornadoes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floods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rains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lowers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level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  </a:t>
            </a:r>
            <a:r>
              <a:rPr sz="3200" spc="-65" dirty="0">
                <a:latin typeface="Arial"/>
                <a:cs typeface="Arial"/>
              </a:rPr>
              <a:t>expectation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245" dirty="0">
                <a:latin typeface="Arial"/>
                <a:cs typeface="Arial"/>
              </a:rPr>
              <a:t>5 </a:t>
            </a:r>
            <a:r>
              <a:rPr sz="3200" spc="-60" dirty="0">
                <a:latin typeface="Arial"/>
                <a:cs typeface="Arial"/>
              </a:rPr>
              <a:t>predicted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service:</a:t>
            </a:r>
            <a:endParaRPr sz="3200">
              <a:latin typeface="Arial"/>
              <a:cs typeface="Arial"/>
            </a:endParaRPr>
          </a:p>
          <a:p>
            <a:pPr marL="332740" marR="778510" indent="-320675">
              <a:lnSpc>
                <a:spcPct val="100000"/>
              </a:lnSpc>
            </a:pPr>
            <a:r>
              <a:rPr sz="3200" spc="-60" dirty="0">
                <a:latin typeface="Arial"/>
                <a:cs typeface="Arial"/>
              </a:rPr>
              <a:t>predicted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patterns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during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weekends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and  </a:t>
            </a:r>
            <a:r>
              <a:rPr sz="3200" spc="-145" dirty="0">
                <a:latin typeface="Arial"/>
                <a:cs typeface="Arial"/>
              </a:rPr>
              <a:t>weekdays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5" y="170687"/>
            <a:ext cx="6522720" cy="1124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66061"/>
            <a:ext cx="7738745" cy="3759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0" dirty="0">
                <a:latin typeface="Arial"/>
                <a:cs typeface="Arial"/>
              </a:rPr>
              <a:t>3.</a:t>
            </a:r>
            <a:r>
              <a:rPr sz="2500" spc="-240" dirty="0">
                <a:latin typeface="Arial"/>
                <a:cs typeface="Arial"/>
              </a:rPr>
              <a:t> </a:t>
            </a:r>
            <a:r>
              <a:rPr sz="2500" spc="-125" dirty="0">
                <a:latin typeface="Arial"/>
                <a:cs typeface="Arial"/>
              </a:rPr>
              <a:t>Source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both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desired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and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predicted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service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expectation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"/>
              <a:cs typeface="Arial"/>
            </a:endParaRPr>
          </a:p>
          <a:p>
            <a:pPr marL="332740" marR="417830" indent="-320675">
              <a:lnSpc>
                <a:spcPts val="2400"/>
              </a:lnSpc>
            </a:pPr>
            <a:r>
              <a:rPr sz="2500" spc="-15" dirty="0">
                <a:latin typeface="Arial"/>
                <a:cs typeface="Arial"/>
              </a:rPr>
              <a:t>information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from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different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sources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internal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and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external  </a:t>
            </a:r>
            <a:r>
              <a:rPr sz="2500" spc="-100" dirty="0">
                <a:latin typeface="Arial"/>
                <a:cs typeface="Arial"/>
              </a:rPr>
              <a:t>experience</a:t>
            </a:r>
            <a:endParaRPr sz="2500">
              <a:latin typeface="Arial"/>
              <a:cs typeface="Arial"/>
            </a:endParaRPr>
          </a:p>
          <a:p>
            <a:pPr marL="303530" marR="57785" indent="-303530">
              <a:lnSpc>
                <a:spcPct val="80100"/>
              </a:lnSpc>
              <a:spcBef>
                <a:spcPts val="20"/>
              </a:spcBef>
              <a:buAutoNum type="arabicPeriod"/>
              <a:tabLst>
                <a:tab pos="303530" algn="l"/>
              </a:tabLst>
            </a:pPr>
            <a:r>
              <a:rPr sz="2500" spc="-35" dirty="0">
                <a:latin typeface="Arial"/>
                <a:cs typeface="Arial"/>
              </a:rPr>
              <a:t>explicit </a:t>
            </a:r>
            <a:r>
              <a:rPr sz="2500" spc="-114" dirty="0">
                <a:latin typeface="Arial"/>
                <a:cs typeface="Arial"/>
              </a:rPr>
              <a:t>service </a:t>
            </a:r>
            <a:r>
              <a:rPr sz="2500" spc="-95" dirty="0">
                <a:latin typeface="Arial"/>
                <a:cs typeface="Arial"/>
              </a:rPr>
              <a:t>promises </a:t>
            </a:r>
            <a:r>
              <a:rPr sz="2500" spc="-90" dirty="0">
                <a:latin typeface="Arial"/>
                <a:cs typeface="Arial"/>
              </a:rPr>
              <a:t>personal </a:t>
            </a:r>
            <a:r>
              <a:rPr sz="2500" spc="-55" dirty="0">
                <a:latin typeface="Arial"/>
                <a:cs typeface="Arial"/>
              </a:rPr>
              <a:t>by </a:t>
            </a:r>
            <a:r>
              <a:rPr sz="2500" spc="-120" dirty="0">
                <a:latin typeface="Arial"/>
                <a:cs typeface="Arial"/>
              </a:rPr>
              <a:t>salespeople </a:t>
            </a:r>
            <a:r>
              <a:rPr sz="2500" spc="-70" dirty="0">
                <a:latin typeface="Arial"/>
                <a:cs typeface="Arial"/>
              </a:rPr>
              <a:t>non  </a:t>
            </a:r>
            <a:r>
              <a:rPr sz="2500" spc="-95" dirty="0">
                <a:latin typeface="Arial"/>
                <a:cs typeface="Arial"/>
              </a:rPr>
              <a:t>personal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through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advertising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and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media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in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control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  </a:t>
            </a:r>
            <a:r>
              <a:rPr sz="2500" spc="-114" dirty="0">
                <a:latin typeface="Arial"/>
                <a:cs typeface="Arial"/>
              </a:rPr>
              <a:t>service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provider</a:t>
            </a:r>
            <a:endParaRPr sz="2500">
              <a:latin typeface="Arial"/>
              <a:cs typeface="Arial"/>
            </a:endParaRPr>
          </a:p>
          <a:p>
            <a:pPr marL="332740" marR="392430" indent="-320675">
              <a:lnSpc>
                <a:spcPct val="80000"/>
              </a:lnSpc>
              <a:buAutoNum type="arabicPeriod"/>
              <a:tabLst>
                <a:tab pos="322580" algn="l"/>
              </a:tabLst>
            </a:pPr>
            <a:r>
              <a:rPr sz="2500" dirty="0">
                <a:latin typeface="Arial"/>
                <a:cs typeface="Arial"/>
              </a:rPr>
              <a:t>implicit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service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promises</a:t>
            </a:r>
            <a:r>
              <a:rPr sz="2500" spc="-160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tangibles,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prices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higher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price  </a:t>
            </a:r>
            <a:r>
              <a:rPr sz="2500" spc="-60" dirty="0">
                <a:latin typeface="Arial"/>
                <a:cs typeface="Arial"/>
              </a:rPr>
              <a:t>higher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quality</a:t>
            </a:r>
            <a:endParaRPr sz="2500">
              <a:latin typeface="Arial"/>
              <a:cs typeface="Arial"/>
            </a:endParaRPr>
          </a:p>
          <a:p>
            <a:pPr marL="304800" indent="-292735">
              <a:lnSpc>
                <a:spcPts val="2100"/>
              </a:lnSpc>
              <a:buAutoNum type="arabicPeriod"/>
              <a:tabLst>
                <a:tab pos="305435" algn="l"/>
              </a:tabLst>
            </a:pPr>
            <a:r>
              <a:rPr sz="2500" spc="-35" dirty="0">
                <a:latin typeface="Arial"/>
                <a:cs typeface="Arial"/>
              </a:rPr>
              <a:t>word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of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mouth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communication</a:t>
            </a:r>
            <a:r>
              <a:rPr sz="2500" spc="-15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shaping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expectations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</a:t>
            </a:r>
            <a:endParaRPr sz="2500">
              <a:latin typeface="Arial"/>
              <a:cs typeface="Arial"/>
            </a:endParaRPr>
          </a:p>
          <a:p>
            <a:pPr marL="332740">
              <a:lnSpc>
                <a:spcPts val="2400"/>
              </a:lnSpc>
            </a:pPr>
            <a:r>
              <a:rPr sz="2500" spc="-114" dirty="0">
                <a:latin typeface="Arial"/>
                <a:cs typeface="Arial"/>
              </a:rPr>
              <a:t>service</a:t>
            </a:r>
            <a:endParaRPr sz="2500">
              <a:latin typeface="Arial"/>
              <a:cs typeface="Arial"/>
            </a:endParaRPr>
          </a:p>
          <a:p>
            <a:pPr marL="323850" indent="-311785">
              <a:lnSpc>
                <a:spcPts val="2700"/>
              </a:lnSpc>
              <a:buAutoNum type="arabicPeriod" startAt="4"/>
              <a:tabLst>
                <a:tab pos="324485" algn="l"/>
              </a:tabLst>
            </a:pPr>
            <a:r>
              <a:rPr sz="2500" spc="-80" dirty="0">
                <a:latin typeface="Arial"/>
                <a:cs typeface="Arial"/>
              </a:rPr>
              <a:t>past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experience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89787"/>
            <a:ext cx="3262884" cy="394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080" indent="-320675">
              <a:lnSpc>
                <a:spcPct val="100000"/>
              </a:lnSpc>
              <a:spcBef>
                <a:spcPts val="105"/>
              </a:spcBef>
              <a:tabLst>
                <a:tab pos="342265" algn="l"/>
              </a:tabLst>
            </a:pPr>
            <a:r>
              <a:rPr sz="2550" spc="-665" dirty="0">
                <a:solidFill>
                  <a:srgbClr val="EFAC00"/>
                </a:solidFill>
              </a:rPr>
              <a:t>	</a:t>
            </a:r>
            <a:r>
              <a:rPr spc="-105" dirty="0"/>
              <a:t>Perception </a:t>
            </a:r>
            <a:r>
              <a:rPr spc="-140" dirty="0"/>
              <a:t>is </a:t>
            </a:r>
            <a:r>
              <a:rPr spc="-20" dirty="0"/>
              <a:t>the </a:t>
            </a:r>
            <a:r>
              <a:rPr spc="-165" dirty="0"/>
              <a:t>process </a:t>
            </a:r>
            <a:r>
              <a:rPr spc="-65" dirty="0"/>
              <a:t>by </a:t>
            </a:r>
            <a:r>
              <a:rPr spc="-70" dirty="0"/>
              <a:t>which  </a:t>
            </a:r>
            <a:r>
              <a:rPr spc="-15" dirty="0"/>
              <a:t>information</a:t>
            </a:r>
            <a:r>
              <a:rPr spc="-280" dirty="0"/>
              <a:t> </a:t>
            </a:r>
            <a:r>
              <a:rPr spc="10" dirty="0"/>
              <a:t>from</a:t>
            </a:r>
            <a:r>
              <a:rPr spc="-260" dirty="0"/>
              <a:t> </a:t>
            </a:r>
            <a:r>
              <a:rPr spc="-15" dirty="0"/>
              <a:t>the</a:t>
            </a:r>
            <a:r>
              <a:rPr spc="-270" dirty="0"/>
              <a:t> </a:t>
            </a:r>
            <a:r>
              <a:rPr spc="-75" dirty="0"/>
              <a:t>outside</a:t>
            </a:r>
            <a:r>
              <a:rPr spc="-245" dirty="0"/>
              <a:t> </a:t>
            </a:r>
            <a:r>
              <a:rPr spc="-60" dirty="0"/>
              <a:t>environment</a:t>
            </a:r>
            <a:r>
              <a:rPr spc="-280" dirty="0"/>
              <a:t> </a:t>
            </a:r>
            <a:r>
              <a:rPr spc="-140" dirty="0"/>
              <a:t>is  </a:t>
            </a:r>
            <a:r>
              <a:rPr spc="-105" dirty="0"/>
              <a:t>selected,</a:t>
            </a:r>
            <a:r>
              <a:rPr spc="-290" dirty="0"/>
              <a:t> </a:t>
            </a:r>
            <a:r>
              <a:rPr spc="-110" dirty="0"/>
              <a:t>received,</a:t>
            </a:r>
            <a:r>
              <a:rPr spc="-280" dirty="0"/>
              <a:t> </a:t>
            </a:r>
            <a:r>
              <a:rPr spc="-95" dirty="0"/>
              <a:t>organized</a:t>
            </a:r>
            <a:r>
              <a:rPr spc="-265" dirty="0"/>
              <a:t> </a:t>
            </a:r>
            <a:r>
              <a:rPr spc="-125" dirty="0"/>
              <a:t>and</a:t>
            </a:r>
            <a:r>
              <a:rPr spc="-260" dirty="0"/>
              <a:t> </a:t>
            </a:r>
            <a:r>
              <a:rPr spc="-30" dirty="0"/>
              <a:t>interpreted  </a:t>
            </a:r>
            <a:r>
              <a:rPr spc="70" dirty="0"/>
              <a:t>to</a:t>
            </a:r>
            <a:r>
              <a:rPr spc="-254" dirty="0"/>
              <a:t> </a:t>
            </a:r>
            <a:r>
              <a:rPr spc="-90" dirty="0"/>
              <a:t>give</a:t>
            </a:r>
            <a:r>
              <a:rPr spc="-280" dirty="0"/>
              <a:t> </a:t>
            </a:r>
            <a:r>
              <a:rPr spc="-95" dirty="0"/>
              <a:t>meaning</a:t>
            </a:r>
            <a:r>
              <a:rPr spc="-280" dirty="0"/>
              <a:t> </a:t>
            </a:r>
            <a:r>
              <a:rPr spc="70" dirty="0"/>
              <a:t>to</a:t>
            </a:r>
            <a:r>
              <a:rPr spc="-25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55" dirty="0"/>
              <a:t>environment</a:t>
            </a:r>
            <a:endParaRPr sz="25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451" y="661416"/>
            <a:ext cx="7059168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1280" y="3873119"/>
            <a:ext cx="353568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1784350"/>
            <a:ext cx="7959090" cy="41871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32740" marR="189230" indent="-320675">
              <a:lnSpc>
                <a:spcPts val="3240"/>
              </a:lnSpc>
              <a:spcBef>
                <a:spcPts val="50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31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Services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Sector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contributes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most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90" dirty="0">
                <a:latin typeface="Arial"/>
                <a:cs typeface="Arial"/>
              </a:rPr>
              <a:t>Indian </a:t>
            </a:r>
            <a:r>
              <a:rPr sz="3000" spc="-295" dirty="0">
                <a:latin typeface="Arial"/>
                <a:cs typeface="Arial"/>
              </a:rPr>
              <a:t>GDP. </a:t>
            </a:r>
            <a:r>
              <a:rPr sz="3000" spc="-145" dirty="0">
                <a:latin typeface="Arial"/>
                <a:cs typeface="Arial"/>
              </a:rPr>
              <a:t>The </a:t>
            </a:r>
            <a:r>
              <a:rPr sz="3000" spc="-95" dirty="0">
                <a:latin typeface="Arial"/>
                <a:cs typeface="Arial"/>
              </a:rPr>
              <a:t>Sector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160" dirty="0">
                <a:latin typeface="Arial"/>
                <a:cs typeface="Arial"/>
              </a:rPr>
              <a:t>Services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85" dirty="0">
                <a:latin typeface="Arial"/>
                <a:cs typeface="Arial"/>
              </a:rPr>
              <a:t>India </a:t>
            </a:r>
            <a:r>
              <a:rPr sz="3000" spc="-195" dirty="0">
                <a:latin typeface="Arial"/>
                <a:cs typeface="Arial"/>
              </a:rPr>
              <a:t>has 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65" dirty="0">
                <a:latin typeface="Arial"/>
                <a:cs typeface="Arial"/>
              </a:rPr>
              <a:t>biggest </a:t>
            </a:r>
            <a:r>
              <a:rPr sz="3000" spc="-150" dirty="0">
                <a:latin typeface="Arial"/>
                <a:cs typeface="Arial"/>
              </a:rPr>
              <a:t>share </a:t>
            </a:r>
            <a:r>
              <a:rPr sz="3000" spc="-30" dirty="0">
                <a:latin typeface="Arial"/>
                <a:cs typeface="Arial"/>
              </a:rPr>
              <a:t>in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70" dirty="0">
                <a:latin typeface="Arial"/>
                <a:cs typeface="Arial"/>
              </a:rPr>
              <a:t>country's </a:t>
            </a:r>
            <a:r>
              <a:rPr sz="3000" spc="-295" dirty="0">
                <a:latin typeface="Arial"/>
                <a:cs typeface="Arial"/>
              </a:rPr>
              <a:t>GDP, </a:t>
            </a:r>
            <a:r>
              <a:rPr sz="3000" spc="114" dirty="0">
                <a:latin typeface="Arial"/>
                <a:cs typeface="Arial"/>
              </a:rPr>
              <a:t>it  </a:t>
            </a:r>
            <a:r>
              <a:rPr sz="3000" spc="-125" dirty="0">
                <a:latin typeface="Arial"/>
                <a:cs typeface="Arial"/>
              </a:rPr>
              <a:t>accounts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10" dirty="0">
                <a:latin typeface="Arial"/>
                <a:cs typeface="Arial"/>
              </a:rPr>
              <a:t>for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more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45" dirty="0">
                <a:latin typeface="Arial"/>
                <a:cs typeface="Arial"/>
              </a:rPr>
              <a:t>than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225" dirty="0">
                <a:latin typeface="Arial"/>
                <a:cs typeface="Arial"/>
              </a:rPr>
              <a:t>50%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contribution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FAC00"/>
              </a:buClr>
              <a:buFont typeface="Arial"/>
              <a:buChar char=""/>
            </a:pPr>
            <a:endParaRPr sz="2750">
              <a:latin typeface="Arial"/>
              <a:cs typeface="Arial"/>
            </a:endParaRPr>
          </a:p>
          <a:p>
            <a:pPr marL="332740" marR="5080" indent="-320675">
              <a:lnSpc>
                <a:spcPct val="90000"/>
              </a:lnSpc>
              <a:buClr>
                <a:srgbClr val="EFAC00"/>
              </a:buClr>
              <a:buSzPct val="80000"/>
              <a:buFont typeface="Arial"/>
              <a:buChar char=""/>
              <a:tabLst>
                <a:tab pos="509270" algn="l"/>
                <a:tab pos="509905" algn="l"/>
              </a:tabLst>
            </a:pPr>
            <a:r>
              <a:rPr dirty="0"/>
              <a:t>	</a:t>
            </a: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various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sectors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under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31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Services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Sector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in  </a:t>
            </a:r>
            <a:r>
              <a:rPr sz="3000" spc="-85" dirty="0">
                <a:latin typeface="Arial"/>
                <a:cs typeface="Arial"/>
              </a:rPr>
              <a:t>India </a:t>
            </a:r>
            <a:r>
              <a:rPr sz="3000" spc="-125" dirty="0">
                <a:latin typeface="Arial"/>
                <a:cs typeface="Arial"/>
              </a:rPr>
              <a:t>are </a:t>
            </a:r>
            <a:r>
              <a:rPr sz="3000" spc="-60" dirty="0">
                <a:latin typeface="Arial"/>
                <a:cs typeface="Arial"/>
              </a:rPr>
              <a:t>construction, </a:t>
            </a:r>
            <a:r>
              <a:rPr sz="3000" spc="-50" dirty="0">
                <a:latin typeface="Arial"/>
                <a:cs typeface="Arial"/>
              </a:rPr>
              <a:t>trade, </a:t>
            </a:r>
            <a:r>
              <a:rPr sz="3000" spc="-65" dirty="0">
                <a:latin typeface="Arial"/>
                <a:cs typeface="Arial"/>
              </a:rPr>
              <a:t>hotels, </a:t>
            </a:r>
            <a:r>
              <a:rPr sz="3000" spc="-40" dirty="0">
                <a:latin typeface="Arial"/>
                <a:cs typeface="Arial"/>
              </a:rPr>
              <a:t>transport,  </a:t>
            </a:r>
            <a:r>
              <a:rPr sz="3000" spc="-65" dirty="0">
                <a:latin typeface="Arial"/>
                <a:cs typeface="Arial"/>
              </a:rPr>
              <a:t>restaurant, </a:t>
            </a:r>
            <a:r>
              <a:rPr sz="3000" spc="-60" dirty="0">
                <a:latin typeface="Arial"/>
                <a:cs typeface="Arial"/>
              </a:rPr>
              <a:t>communication </a:t>
            </a:r>
            <a:r>
              <a:rPr sz="3000" spc="-120" dirty="0">
                <a:latin typeface="Arial"/>
                <a:cs typeface="Arial"/>
              </a:rPr>
              <a:t>and </a:t>
            </a:r>
            <a:r>
              <a:rPr sz="3000" spc="-85" dirty="0">
                <a:latin typeface="Arial"/>
                <a:cs typeface="Arial"/>
              </a:rPr>
              <a:t>storage, </a:t>
            </a:r>
            <a:r>
              <a:rPr sz="3000" spc="-120" dirty="0">
                <a:latin typeface="Arial"/>
                <a:cs typeface="Arial"/>
              </a:rPr>
              <a:t>social  and </a:t>
            </a:r>
            <a:r>
              <a:rPr sz="3000" spc="-110" dirty="0">
                <a:latin typeface="Arial"/>
                <a:cs typeface="Arial"/>
              </a:rPr>
              <a:t>personal </a:t>
            </a:r>
            <a:r>
              <a:rPr sz="3000" spc="-140" dirty="0">
                <a:latin typeface="Arial"/>
                <a:cs typeface="Arial"/>
              </a:rPr>
              <a:t>services, </a:t>
            </a:r>
            <a:r>
              <a:rPr sz="3000" spc="-55" dirty="0">
                <a:latin typeface="Arial"/>
                <a:cs typeface="Arial"/>
              </a:rPr>
              <a:t>community, </a:t>
            </a:r>
            <a:r>
              <a:rPr sz="3000" spc="-114" dirty="0">
                <a:latin typeface="Arial"/>
                <a:cs typeface="Arial"/>
              </a:rPr>
              <a:t>insurance,  </a:t>
            </a:r>
            <a:r>
              <a:rPr sz="3000" spc="-60" dirty="0">
                <a:latin typeface="Arial"/>
                <a:cs typeface="Arial"/>
              </a:rPr>
              <a:t>financing,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business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services,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real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estate.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266700"/>
            <a:ext cx="7080504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2070861"/>
            <a:ext cx="7207884" cy="406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 indent="-28257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8775" algn="l"/>
              </a:tabLst>
            </a:pPr>
            <a:r>
              <a:rPr sz="2500" spc="-120" dirty="0">
                <a:latin typeface="Arial"/>
                <a:cs typeface="Arial"/>
              </a:rPr>
              <a:t>Service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Encounters:</a:t>
            </a:r>
            <a:endParaRPr sz="25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00"/>
              </a:spcBef>
            </a:pPr>
            <a:r>
              <a:rPr sz="2500" spc="-90" dirty="0">
                <a:latin typeface="Arial"/>
                <a:cs typeface="Arial"/>
              </a:rPr>
              <a:t>every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encounter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55" dirty="0">
                <a:latin typeface="Arial"/>
                <a:cs typeface="Arial"/>
              </a:rPr>
              <a:t>sums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up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to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the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75" dirty="0">
                <a:latin typeface="Arial"/>
                <a:cs typeface="Arial"/>
              </a:rPr>
              <a:t>customer</a:t>
            </a:r>
            <a:r>
              <a:rPr sz="2500" spc="-15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satisfaction</a:t>
            </a:r>
            <a:endParaRPr sz="2500">
              <a:latin typeface="Arial"/>
              <a:cs typeface="Arial"/>
            </a:endParaRPr>
          </a:p>
          <a:p>
            <a:pPr marL="378460" indent="-302895">
              <a:lnSpc>
                <a:spcPct val="100000"/>
              </a:lnSpc>
              <a:spcBef>
                <a:spcPts val="1805"/>
              </a:spcBef>
              <a:buAutoNum type="arabicPeriod" startAt="2"/>
              <a:tabLst>
                <a:tab pos="379095" algn="l"/>
              </a:tabLst>
            </a:pPr>
            <a:r>
              <a:rPr sz="2500" spc="-120" dirty="0">
                <a:latin typeface="Arial"/>
                <a:cs typeface="Arial"/>
              </a:rPr>
              <a:t>Service</a:t>
            </a:r>
            <a:r>
              <a:rPr sz="2500" spc="-204" dirty="0">
                <a:latin typeface="Arial"/>
                <a:cs typeface="Arial"/>
              </a:rPr>
              <a:t> </a:t>
            </a:r>
            <a:r>
              <a:rPr sz="2500" spc="-125" dirty="0">
                <a:latin typeface="Arial"/>
                <a:cs typeface="Arial"/>
              </a:rPr>
              <a:t>Evidence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  <a:spcBef>
                <a:spcPts val="1800"/>
              </a:spcBef>
            </a:pPr>
            <a:r>
              <a:rPr sz="2500" spc="-114" dirty="0">
                <a:latin typeface="Arial"/>
                <a:cs typeface="Arial"/>
              </a:rPr>
              <a:t>People: Employees </a:t>
            </a:r>
            <a:r>
              <a:rPr sz="2500" spc="-100" dirty="0">
                <a:latin typeface="Arial"/>
                <a:cs typeface="Arial"/>
              </a:rPr>
              <a:t>and</a:t>
            </a:r>
            <a:r>
              <a:rPr sz="2500" spc="-420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Customers</a:t>
            </a:r>
            <a:endParaRPr sz="2500">
              <a:latin typeface="Arial"/>
              <a:cs typeface="Arial"/>
            </a:endParaRPr>
          </a:p>
          <a:p>
            <a:pPr marL="332740" marR="5080" indent="-320675">
              <a:lnSpc>
                <a:spcPts val="2400"/>
              </a:lnSpc>
              <a:spcBef>
                <a:spcPts val="280"/>
              </a:spcBef>
            </a:pPr>
            <a:r>
              <a:rPr sz="2500" spc="-145" dirty="0">
                <a:latin typeface="Arial"/>
                <a:cs typeface="Arial"/>
              </a:rPr>
              <a:t>Process: </a:t>
            </a:r>
            <a:r>
              <a:rPr sz="2500" spc="-55" dirty="0">
                <a:latin typeface="Arial"/>
                <a:cs typeface="Arial"/>
              </a:rPr>
              <a:t>Operational </a:t>
            </a:r>
            <a:r>
              <a:rPr sz="2500" spc="5" dirty="0">
                <a:latin typeface="Arial"/>
                <a:cs typeface="Arial"/>
              </a:rPr>
              <a:t>flow </a:t>
            </a:r>
            <a:r>
              <a:rPr sz="2500" spc="15" dirty="0">
                <a:latin typeface="Arial"/>
                <a:cs typeface="Arial"/>
              </a:rPr>
              <a:t>of </a:t>
            </a:r>
            <a:r>
              <a:rPr sz="2500" spc="-45" dirty="0">
                <a:latin typeface="Arial"/>
                <a:cs typeface="Arial"/>
              </a:rPr>
              <a:t>activities </a:t>
            </a:r>
            <a:r>
              <a:rPr sz="2500" spc="-110" dirty="0">
                <a:latin typeface="Arial"/>
                <a:cs typeface="Arial"/>
              </a:rPr>
              <a:t>steps </a:t>
            </a:r>
            <a:r>
              <a:rPr sz="2500" spc="-30" dirty="0">
                <a:latin typeface="Arial"/>
                <a:cs typeface="Arial"/>
              </a:rPr>
              <a:t>in</a:t>
            </a:r>
            <a:r>
              <a:rPr sz="2500" spc="-530" dirty="0">
                <a:latin typeface="Arial"/>
                <a:cs typeface="Arial"/>
              </a:rPr>
              <a:t> </a:t>
            </a:r>
            <a:r>
              <a:rPr sz="2500" spc="-125" dirty="0">
                <a:latin typeface="Arial"/>
                <a:cs typeface="Arial"/>
              </a:rPr>
              <a:t>process,  </a:t>
            </a:r>
            <a:r>
              <a:rPr sz="2500" spc="-100" dirty="0">
                <a:latin typeface="Arial"/>
                <a:cs typeface="Arial"/>
              </a:rPr>
              <a:t>Technology </a:t>
            </a:r>
            <a:r>
              <a:rPr sz="2500" spc="-170" dirty="0">
                <a:latin typeface="Arial"/>
                <a:cs typeface="Arial"/>
              </a:rPr>
              <a:t>vs</a:t>
            </a:r>
            <a:r>
              <a:rPr sz="2500" spc="-280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Human</a:t>
            </a:r>
            <a:endParaRPr sz="2500">
              <a:latin typeface="Arial"/>
              <a:cs typeface="Arial"/>
            </a:endParaRPr>
          </a:p>
          <a:p>
            <a:pPr marL="332740" marR="1814195" indent="-320675">
              <a:lnSpc>
                <a:spcPct val="80000"/>
              </a:lnSpc>
              <a:spcBef>
                <a:spcPts val="20"/>
              </a:spcBef>
            </a:pPr>
            <a:r>
              <a:rPr sz="2500" spc="-114" dirty="0">
                <a:latin typeface="Arial"/>
                <a:cs typeface="Arial"/>
              </a:rPr>
              <a:t>Physical Evidence: </a:t>
            </a:r>
            <a:r>
              <a:rPr sz="2500" spc="-100" dirty="0">
                <a:latin typeface="Arial"/>
                <a:cs typeface="Arial"/>
              </a:rPr>
              <a:t>Tangible</a:t>
            </a:r>
            <a:r>
              <a:rPr sz="2500" spc="-525" dirty="0">
                <a:latin typeface="Arial"/>
                <a:cs typeface="Arial"/>
              </a:rPr>
              <a:t> </a:t>
            </a:r>
            <a:r>
              <a:rPr sz="2500" spc="-125" dirty="0">
                <a:latin typeface="Arial"/>
                <a:cs typeface="Arial"/>
              </a:rPr>
              <a:t>servicescape,  </a:t>
            </a:r>
            <a:r>
              <a:rPr sz="2500" spc="-75" dirty="0">
                <a:latin typeface="Arial"/>
                <a:cs typeface="Arial"/>
              </a:rPr>
              <a:t>guarantee, </a:t>
            </a:r>
            <a:r>
              <a:rPr sz="2500" spc="-50" dirty="0">
                <a:latin typeface="Arial"/>
                <a:cs typeface="Arial"/>
              </a:rPr>
              <a:t>technology</a:t>
            </a:r>
            <a:r>
              <a:rPr sz="2500" spc="-43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website</a:t>
            </a:r>
            <a:endParaRPr sz="2500">
              <a:latin typeface="Arial"/>
              <a:cs typeface="Arial"/>
            </a:endParaRPr>
          </a:p>
          <a:p>
            <a:pPr marL="292735" indent="-280670">
              <a:lnSpc>
                <a:spcPts val="2100"/>
              </a:lnSpc>
              <a:buAutoNum type="arabicPeriod" startAt="3"/>
              <a:tabLst>
                <a:tab pos="293370" algn="l"/>
              </a:tabLst>
            </a:pPr>
            <a:r>
              <a:rPr sz="2500" spc="-60" dirty="0">
                <a:latin typeface="Arial"/>
                <a:cs typeface="Arial"/>
              </a:rPr>
              <a:t>Organizational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Image</a:t>
            </a:r>
            <a:endParaRPr sz="2500">
              <a:latin typeface="Arial"/>
              <a:cs typeface="Arial"/>
            </a:endParaRPr>
          </a:p>
          <a:p>
            <a:pPr marL="323850" indent="-311785">
              <a:lnSpc>
                <a:spcPts val="2700"/>
              </a:lnSpc>
              <a:buAutoNum type="arabicPeriod" startAt="3"/>
              <a:tabLst>
                <a:tab pos="324485" algn="l"/>
              </a:tabLst>
            </a:pPr>
            <a:r>
              <a:rPr sz="2500" spc="-105" dirty="0">
                <a:latin typeface="Arial"/>
                <a:cs typeface="Arial"/>
              </a:rPr>
              <a:t>Price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266700"/>
            <a:ext cx="7958328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95274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7345">
              <a:lnSpc>
                <a:spcPts val="3240"/>
              </a:lnSpc>
              <a:spcBef>
                <a:spcPts val="100"/>
              </a:spcBef>
              <a:buAutoNum type="arabicPeriod"/>
              <a:tabLst>
                <a:tab pos="360045" algn="l"/>
              </a:tabLst>
            </a:pPr>
            <a:r>
              <a:rPr sz="3000" spc="-145" dirty="0">
                <a:latin typeface="Arial"/>
                <a:cs typeface="Arial"/>
              </a:rPr>
              <a:t>Measure </a:t>
            </a:r>
            <a:r>
              <a:rPr sz="3000" spc="-120" dirty="0">
                <a:latin typeface="Arial"/>
                <a:cs typeface="Arial"/>
              </a:rPr>
              <a:t>and </a:t>
            </a:r>
            <a:r>
              <a:rPr sz="3000" spc="-125" dirty="0">
                <a:latin typeface="Arial"/>
                <a:cs typeface="Arial"/>
              </a:rPr>
              <a:t>manage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509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satisfaction</a:t>
            </a:r>
            <a:endParaRPr sz="3000">
              <a:latin typeface="Arial"/>
              <a:cs typeface="Arial"/>
            </a:endParaRPr>
          </a:p>
          <a:p>
            <a:pPr marL="332740" marR="759460" indent="-320675">
              <a:lnSpc>
                <a:spcPct val="80000"/>
              </a:lnSpc>
              <a:spcBef>
                <a:spcPts val="360"/>
              </a:spcBef>
              <a:buAutoNum type="arabicPeriod"/>
              <a:tabLst>
                <a:tab pos="368935" algn="l"/>
              </a:tabLst>
            </a:pPr>
            <a:r>
              <a:rPr sz="3000" spc="-30" dirty="0">
                <a:latin typeface="Arial"/>
                <a:cs typeface="Arial"/>
              </a:rPr>
              <a:t>Aim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for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customer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quality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satisfaction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in  </a:t>
            </a:r>
            <a:r>
              <a:rPr sz="3000" spc="-114" dirty="0">
                <a:latin typeface="Arial"/>
                <a:cs typeface="Arial"/>
              </a:rPr>
              <a:t>every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service</a:t>
            </a:r>
            <a:endParaRPr sz="3000">
              <a:latin typeface="Arial"/>
              <a:cs typeface="Arial"/>
            </a:endParaRPr>
          </a:p>
          <a:p>
            <a:pPr marL="361950" indent="-349885">
              <a:lnSpc>
                <a:spcPts val="2520"/>
              </a:lnSpc>
              <a:buAutoNum type="arabicPeriod"/>
              <a:tabLst>
                <a:tab pos="362585" algn="l"/>
              </a:tabLst>
            </a:pPr>
            <a:r>
              <a:rPr sz="3000" spc="-140" dirty="0">
                <a:latin typeface="Arial"/>
                <a:cs typeface="Arial"/>
              </a:rPr>
              <a:t>Plan </a:t>
            </a:r>
            <a:r>
              <a:rPr sz="3000" spc="20" dirty="0">
                <a:latin typeface="Arial"/>
                <a:cs typeface="Arial"/>
              </a:rPr>
              <a:t>for </a:t>
            </a:r>
            <a:r>
              <a:rPr sz="3000" spc="-45" dirty="0">
                <a:latin typeface="Arial"/>
                <a:cs typeface="Arial"/>
              </a:rPr>
              <a:t>effective</a:t>
            </a:r>
            <a:r>
              <a:rPr sz="3000" spc="-58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recovery</a:t>
            </a:r>
            <a:endParaRPr sz="3000">
              <a:latin typeface="Arial"/>
              <a:cs typeface="Arial"/>
            </a:endParaRPr>
          </a:p>
          <a:p>
            <a:pPr marL="386715" indent="-374650">
              <a:lnSpc>
                <a:spcPts val="2880"/>
              </a:lnSpc>
              <a:buAutoNum type="arabicPeriod"/>
              <a:tabLst>
                <a:tab pos="387350" algn="l"/>
              </a:tabLst>
            </a:pPr>
            <a:r>
              <a:rPr sz="3000" spc="-65" dirty="0">
                <a:latin typeface="Arial"/>
                <a:cs typeface="Arial"/>
              </a:rPr>
              <a:t>Facilitate </a:t>
            </a:r>
            <a:r>
              <a:rPr sz="3000" spc="-30" dirty="0">
                <a:latin typeface="Arial"/>
                <a:cs typeface="Arial"/>
              </a:rPr>
              <a:t>adaptability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5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flexibility</a:t>
            </a:r>
            <a:endParaRPr sz="3000">
              <a:latin typeface="Arial"/>
              <a:cs typeface="Arial"/>
            </a:endParaRPr>
          </a:p>
          <a:p>
            <a:pPr marL="370840" indent="-358775">
              <a:lnSpc>
                <a:spcPts val="2880"/>
              </a:lnSpc>
              <a:buAutoNum type="arabicPeriod"/>
              <a:tabLst>
                <a:tab pos="371475" algn="l"/>
              </a:tabLst>
            </a:pPr>
            <a:r>
              <a:rPr sz="3000" spc="-145" dirty="0">
                <a:latin typeface="Arial"/>
                <a:cs typeface="Arial"/>
              </a:rPr>
              <a:t>Encourage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spontaneity</a:t>
            </a:r>
            <a:endParaRPr sz="3000">
              <a:latin typeface="Arial"/>
              <a:cs typeface="Arial"/>
            </a:endParaRPr>
          </a:p>
          <a:p>
            <a:pPr marL="388620" indent="-376555">
              <a:lnSpc>
                <a:spcPts val="2880"/>
              </a:lnSpc>
              <a:buAutoNum type="arabicPeriod"/>
              <a:tabLst>
                <a:tab pos="389255" algn="l"/>
              </a:tabLst>
            </a:pPr>
            <a:r>
              <a:rPr sz="3000" spc="-105" dirty="0">
                <a:latin typeface="Arial"/>
                <a:cs typeface="Arial"/>
              </a:rPr>
              <a:t>Help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employees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cope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with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problem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customers</a:t>
            </a:r>
            <a:endParaRPr sz="3000">
              <a:latin typeface="Arial"/>
              <a:cs typeface="Arial"/>
            </a:endParaRPr>
          </a:p>
          <a:p>
            <a:pPr marL="88900" marR="5080" indent="-76200">
              <a:lnSpc>
                <a:spcPts val="2880"/>
              </a:lnSpc>
              <a:spcBef>
                <a:spcPts val="335"/>
              </a:spcBef>
              <a:buAutoNum type="arabicPeriod"/>
              <a:tabLst>
                <a:tab pos="353060" algn="l"/>
              </a:tabLst>
            </a:pPr>
            <a:r>
              <a:rPr sz="3000" spc="-135" dirty="0">
                <a:latin typeface="Arial"/>
                <a:cs typeface="Arial"/>
              </a:rPr>
              <a:t>Manage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dimensions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quality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at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encounter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level  </a:t>
            </a:r>
            <a:r>
              <a:rPr sz="3000" spc="-130" dirty="0">
                <a:latin typeface="Arial"/>
                <a:cs typeface="Arial"/>
              </a:rPr>
              <a:t>8.Evidence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340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service</a:t>
            </a:r>
            <a:endParaRPr sz="3000">
              <a:latin typeface="Arial"/>
              <a:cs typeface="Arial"/>
            </a:endParaRPr>
          </a:p>
          <a:p>
            <a:pPr marL="389255" lvl="1" indent="-300990">
              <a:lnSpc>
                <a:spcPts val="2545"/>
              </a:lnSpc>
              <a:buSzPct val="96666"/>
              <a:buAutoNum type="arabicPeriod" startAt="9"/>
              <a:tabLst>
                <a:tab pos="389890" algn="l"/>
              </a:tabLst>
            </a:pPr>
            <a:r>
              <a:rPr sz="3000" spc="-95" dirty="0">
                <a:latin typeface="Arial"/>
                <a:cs typeface="Arial"/>
              </a:rPr>
              <a:t>Communicate </a:t>
            </a:r>
            <a:r>
              <a:rPr sz="3000" spc="-120" dirty="0">
                <a:latin typeface="Arial"/>
                <a:cs typeface="Arial"/>
              </a:rPr>
              <a:t>and </a:t>
            </a:r>
            <a:r>
              <a:rPr sz="3000" spc="-90" dirty="0">
                <a:latin typeface="Arial"/>
                <a:cs typeface="Arial"/>
              </a:rPr>
              <a:t>create </a:t>
            </a:r>
            <a:r>
              <a:rPr sz="3000" spc="-60" dirty="0">
                <a:latin typeface="Arial"/>
                <a:cs typeface="Arial"/>
              </a:rPr>
              <a:t>realistic</a:t>
            </a:r>
            <a:r>
              <a:rPr sz="3000" spc="-61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image</a:t>
            </a:r>
            <a:endParaRPr sz="3000">
              <a:latin typeface="Arial"/>
              <a:cs typeface="Arial"/>
            </a:endParaRPr>
          </a:p>
          <a:p>
            <a:pPr marL="332740" marR="1136650" lvl="1" indent="-320675">
              <a:lnSpc>
                <a:spcPts val="2880"/>
              </a:lnSpc>
              <a:spcBef>
                <a:spcPts val="335"/>
              </a:spcBef>
              <a:buAutoNum type="arabicPeriod" startAt="9"/>
              <a:tabLst>
                <a:tab pos="555625" algn="l"/>
              </a:tabLst>
            </a:pPr>
            <a:r>
              <a:rPr sz="3000" spc="-170" dirty="0">
                <a:latin typeface="Arial"/>
                <a:cs typeface="Arial"/>
              </a:rPr>
              <a:t>Enhance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customer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perception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quality  </a:t>
            </a:r>
            <a:r>
              <a:rPr sz="3000" spc="-114" dirty="0">
                <a:latin typeface="Arial"/>
                <a:cs typeface="Arial"/>
              </a:rPr>
              <a:t>and </a:t>
            </a:r>
            <a:r>
              <a:rPr sz="3000" spc="-120" dirty="0">
                <a:latin typeface="Arial"/>
                <a:cs typeface="Arial"/>
              </a:rPr>
              <a:t>value </a:t>
            </a:r>
            <a:r>
              <a:rPr sz="3000" spc="-35" dirty="0">
                <a:latin typeface="Arial"/>
                <a:cs typeface="Arial"/>
              </a:rPr>
              <a:t>through</a:t>
            </a:r>
            <a:r>
              <a:rPr sz="3000" spc="-59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pricing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565404"/>
            <a:ext cx="4652772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7715250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5080" indent="-320675" algn="just">
              <a:lnSpc>
                <a:spcPts val="2880"/>
              </a:lnSpc>
              <a:spcBef>
                <a:spcPts val="795"/>
              </a:spcBef>
              <a:buClr>
                <a:srgbClr val="EFAC00"/>
              </a:buClr>
              <a:buSzPct val="80000"/>
              <a:buChar char=""/>
              <a:tabLst>
                <a:tab pos="333375" algn="l"/>
              </a:tabLst>
            </a:pPr>
            <a:r>
              <a:rPr sz="3000" spc="-145" dirty="0">
                <a:latin typeface="Arial"/>
                <a:cs typeface="Arial"/>
              </a:rPr>
              <a:t>The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interaction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between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provider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represents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company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85" dirty="0">
                <a:latin typeface="Arial"/>
                <a:cs typeface="Arial"/>
              </a:rPr>
              <a:t>customer</a:t>
            </a:r>
            <a:endParaRPr sz="3000">
              <a:latin typeface="Arial"/>
              <a:cs typeface="Arial"/>
            </a:endParaRPr>
          </a:p>
          <a:p>
            <a:pPr marL="332740" marR="153035" indent="-320675">
              <a:lnSpc>
                <a:spcPct val="80000"/>
              </a:lnSpc>
              <a:spcBef>
                <a:spcPts val="2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45" dirty="0">
                <a:latin typeface="Arial"/>
                <a:cs typeface="Arial"/>
              </a:rPr>
              <a:t>The </a:t>
            </a:r>
            <a:r>
              <a:rPr sz="3000" spc="-110" dirty="0">
                <a:latin typeface="Arial"/>
                <a:cs typeface="Arial"/>
              </a:rPr>
              <a:t>core </a:t>
            </a:r>
            <a:r>
              <a:rPr sz="3000" spc="20" dirty="0">
                <a:latin typeface="Arial"/>
                <a:cs typeface="Arial"/>
              </a:rPr>
              <a:t>of </a:t>
            </a:r>
            <a:r>
              <a:rPr sz="3000" spc="-135" dirty="0">
                <a:latin typeface="Arial"/>
                <a:cs typeface="Arial"/>
              </a:rPr>
              <a:t>service </a:t>
            </a:r>
            <a:r>
              <a:rPr sz="3000" spc="-60" dirty="0">
                <a:latin typeface="Arial"/>
                <a:cs typeface="Arial"/>
              </a:rPr>
              <a:t>element </a:t>
            </a:r>
            <a:r>
              <a:rPr sz="3000" spc="-130" dirty="0">
                <a:latin typeface="Arial"/>
                <a:cs typeface="Arial"/>
              </a:rPr>
              <a:t>is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30" dirty="0">
                <a:latin typeface="Arial"/>
                <a:cs typeface="Arial"/>
              </a:rPr>
              <a:t>interaction  </a:t>
            </a:r>
            <a:r>
              <a:rPr sz="3000" spc="-75" dirty="0">
                <a:latin typeface="Arial"/>
                <a:cs typeface="Arial"/>
              </a:rPr>
              <a:t>between </a:t>
            </a:r>
            <a:r>
              <a:rPr sz="3000" spc="-85" dirty="0">
                <a:latin typeface="Arial"/>
                <a:cs typeface="Arial"/>
              </a:rPr>
              <a:t>those </a:t>
            </a:r>
            <a:r>
              <a:rPr sz="3000" spc="-50" dirty="0">
                <a:latin typeface="Arial"/>
                <a:cs typeface="Arial"/>
              </a:rPr>
              <a:t>providing </a:t>
            </a:r>
            <a:r>
              <a:rPr sz="3000" spc="-155" dirty="0">
                <a:latin typeface="Arial"/>
                <a:cs typeface="Arial"/>
              </a:rPr>
              <a:t>services </a:t>
            </a:r>
            <a:r>
              <a:rPr sz="3000" spc="-120" dirty="0">
                <a:latin typeface="Arial"/>
                <a:cs typeface="Arial"/>
              </a:rPr>
              <a:t>and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which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is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known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245" dirty="0">
                <a:latin typeface="Arial"/>
                <a:cs typeface="Arial"/>
              </a:rPr>
              <a:t>as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encounter  </a:t>
            </a:r>
            <a:r>
              <a:rPr sz="3000" spc="-135" dirty="0">
                <a:latin typeface="Arial"/>
                <a:cs typeface="Arial"/>
              </a:rPr>
              <a:t>also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known</a:t>
            </a:r>
            <a:r>
              <a:rPr sz="3000" spc="-220" dirty="0">
                <a:latin typeface="Arial"/>
                <a:cs typeface="Arial"/>
              </a:rPr>
              <a:t> </a:t>
            </a:r>
            <a:r>
              <a:rPr sz="3000" spc="-245" dirty="0">
                <a:latin typeface="Arial"/>
                <a:cs typeface="Arial"/>
              </a:rPr>
              <a:t>as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the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moment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40" dirty="0">
                <a:latin typeface="Arial"/>
                <a:cs typeface="Arial"/>
              </a:rPr>
              <a:t>truth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52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4" dirty="0">
                <a:latin typeface="Arial"/>
                <a:cs typeface="Arial"/>
              </a:rPr>
              <a:t>Customer </a:t>
            </a:r>
            <a:r>
              <a:rPr sz="3000" spc="-65" dirty="0">
                <a:latin typeface="Arial"/>
                <a:cs typeface="Arial"/>
              </a:rPr>
              <a:t>satisfaction </a:t>
            </a:r>
            <a:r>
              <a:rPr sz="3000" spc="-130" dirty="0">
                <a:latin typeface="Arial"/>
                <a:cs typeface="Arial"/>
              </a:rPr>
              <a:t>is </a:t>
            </a:r>
            <a:r>
              <a:rPr sz="3000" spc="-125" dirty="0">
                <a:latin typeface="Arial"/>
                <a:cs typeface="Arial"/>
              </a:rPr>
              <a:t>achieved</a:t>
            </a:r>
            <a:r>
              <a:rPr sz="3000" spc="-61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when</a:t>
            </a:r>
            <a:endParaRPr sz="3000">
              <a:latin typeface="Arial"/>
              <a:cs typeface="Arial"/>
            </a:endParaRPr>
          </a:p>
          <a:p>
            <a:pPr marL="332740" marR="275590">
              <a:lnSpc>
                <a:spcPts val="2880"/>
              </a:lnSpc>
              <a:spcBef>
                <a:spcPts val="335"/>
              </a:spcBef>
            </a:pPr>
            <a:r>
              <a:rPr sz="3000" spc="-60" dirty="0">
                <a:latin typeface="Arial"/>
                <a:cs typeface="Arial"/>
              </a:rPr>
              <a:t>appropriate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processes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are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designed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70" dirty="0">
                <a:latin typeface="Arial"/>
                <a:cs typeface="Arial"/>
              </a:rPr>
              <a:t>to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ensure  </a:t>
            </a:r>
            <a:r>
              <a:rPr sz="3000" spc="30" dirty="0">
                <a:latin typeface="Arial"/>
                <a:cs typeface="Arial"/>
              </a:rPr>
              <a:t>that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135" dirty="0">
                <a:latin typeface="Arial"/>
                <a:cs typeface="Arial"/>
              </a:rPr>
              <a:t>service </a:t>
            </a:r>
            <a:r>
              <a:rPr sz="3000" spc="-100" dirty="0">
                <a:latin typeface="Arial"/>
                <a:cs typeface="Arial"/>
              </a:rPr>
              <a:t>encounters </a:t>
            </a:r>
            <a:r>
              <a:rPr sz="3000" spc="-95" dirty="0">
                <a:latin typeface="Arial"/>
                <a:cs typeface="Arial"/>
              </a:rPr>
              <a:t>meets </a:t>
            </a:r>
            <a:r>
              <a:rPr sz="3000" spc="-85" dirty="0">
                <a:latin typeface="Arial"/>
                <a:cs typeface="Arial"/>
              </a:rPr>
              <a:t>customer  </a:t>
            </a:r>
            <a:r>
              <a:rPr sz="3000" spc="-80" dirty="0">
                <a:latin typeface="Arial"/>
                <a:cs typeface="Arial"/>
              </a:rPr>
              <a:t>expectations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595" y="565404"/>
            <a:ext cx="4652772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66061"/>
            <a:ext cx="7818755" cy="4369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740" marR="5080" indent="-320675">
              <a:lnSpc>
                <a:spcPts val="2400"/>
              </a:lnSpc>
              <a:spcBef>
                <a:spcPts val="675"/>
              </a:spcBef>
            </a:pPr>
            <a:r>
              <a:rPr sz="2500" spc="-60" dirty="0">
                <a:latin typeface="Arial"/>
                <a:cs typeface="Arial"/>
              </a:rPr>
              <a:t>During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each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service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encounter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customer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130" dirty="0">
                <a:latin typeface="Arial"/>
                <a:cs typeface="Arial"/>
              </a:rPr>
              <a:t>goes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through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70" dirty="0">
                <a:latin typeface="Arial"/>
                <a:cs typeface="Arial"/>
              </a:rPr>
              <a:t>a  </a:t>
            </a:r>
            <a:r>
              <a:rPr sz="2500" spc="-90" dirty="0">
                <a:latin typeface="Arial"/>
                <a:cs typeface="Arial"/>
              </a:rPr>
              <a:t>range </a:t>
            </a:r>
            <a:r>
              <a:rPr sz="2500" spc="15" dirty="0">
                <a:latin typeface="Arial"/>
                <a:cs typeface="Arial"/>
              </a:rPr>
              <a:t>of </a:t>
            </a:r>
            <a:r>
              <a:rPr sz="2500" spc="-35" dirty="0">
                <a:latin typeface="Arial"/>
                <a:cs typeface="Arial"/>
              </a:rPr>
              <a:t>mental</a:t>
            </a:r>
            <a:r>
              <a:rPr sz="2500" spc="-515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states</a:t>
            </a:r>
            <a:endParaRPr sz="2500">
              <a:latin typeface="Arial"/>
              <a:cs typeface="Arial"/>
            </a:endParaRPr>
          </a:p>
          <a:p>
            <a:pPr marL="302895" indent="-290830">
              <a:lnSpc>
                <a:spcPts val="2120"/>
              </a:lnSpc>
              <a:buAutoNum type="arabicPeriod"/>
              <a:tabLst>
                <a:tab pos="303530" algn="l"/>
              </a:tabLst>
            </a:pPr>
            <a:r>
              <a:rPr sz="2500" spc="-95" dirty="0">
                <a:latin typeface="Arial"/>
                <a:cs typeface="Arial"/>
              </a:rPr>
              <a:t>Experiencing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305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needs</a:t>
            </a:r>
            <a:endParaRPr sz="2500">
              <a:latin typeface="Arial"/>
              <a:cs typeface="Arial"/>
            </a:endParaRPr>
          </a:p>
          <a:p>
            <a:pPr marL="309245" marR="153035" indent="-309245">
              <a:lnSpc>
                <a:spcPts val="2400"/>
              </a:lnSpc>
              <a:spcBef>
                <a:spcPts val="280"/>
              </a:spcBef>
              <a:buAutoNum type="arabicPeriod"/>
              <a:tabLst>
                <a:tab pos="309245" algn="l"/>
              </a:tabLst>
            </a:pPr>
            <a:r>
              <a:rPr sz="2500" spc="-45" dirty="0">
                <a:latin typeface="Arial"/>
                <a:cs typeface="Arial"/>
              </a:rPr>
              <a:t>Anxiety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about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how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to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fulfill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need</a:t>
            </a:r>
            <a:r>
              <a:rPr sz="2500" spc="-204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whether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10" dirty="0">
                <a:latin typeface="Arial"/>
                <a:cs typeface="Arial"/>
              </a:rPr>
              <a:t>not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90" dirty="0">
                <a:latin typeface="Arial"/>
                <a:cs typeface="Arial"/>
              </a:rPr>
              <a:t>it  </a:t>
            </a:r>
            <a:r>
              <a:rPr sz="2500" spc="5" dirty="0">
                <a:latin typeface="Arial"/>
                <a:cs typeface="Arial"/>
              </a:rPr>
              <a:t>will </a:t>
            </a:r>
            <a:r>
              <a:rPr sz="2500" spc="-100" dirty="0">
                <a:latin typeface="Arial"/>
                <a:cs typeface="Arial"/>
              </a:rPr>
              <a:t>be</a:t>
            </a:r>
            <a:r>
              <a:rPr sz="2500" spc="-4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fulfilled</a:t>
            </a:r>
            <a:endParaRPr sz="2500">
              <a:latin typeface="Arial"/>
              <a:cs typeface="Arial"/>
            </a:endParaRPr>
          </a:p>
          <a:p>
            <a:pPr marL="297815" marR="8890" indent="-297815">
              <a:lnSpc>
                <a:spcPts val="2400"/>
              </a:lnSpc>
              <a:spcBef>
                <a:spcPts val="5"/>
              </a:spcBef>
              <a:buAutoNum type="arabicPeriod"/>
              <a:tabLst>
                <a:tab pos="297815" algn="l"/>
              </a:tabLst>
            </a:pPr>
            <a:r>
              <a:rPr sz="2500" spc="-50" dirty="0">
                <a:latin typeface="Arial"/>
                <a:cs typeface="Arial"/>
              </a:rPr>
              <a:t>Sensitivity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45" dirty="0">
                <a:latin typeface="Arial"/>
                <a:cs typeface="Arial"/>
              </a:rPr>
              <a:t>about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whether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right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choice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60" dirty="0">
                <a:latin typeface="Arial"/>
                <a:cs typeface="Arial"/>
              </a:rPr>
              <a:t>has</a:t>
            </a:r>
            <a:r>
              <a:rPr sz="2500" spc="-204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been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00" dirty="0">
                <a:latin typeface="Arial"/>
                <a:cs typeface="Arial"/>
              </a:rPr>
              <a:t>made  </a:t>
            </a:r>
            <a:r>
              <a:rPr sz="2500" spc="-35" dirty="0">
                <a:latin typeface="Arial"/>
                <a:cs typeface="Arial"/>
              </a:rPr>
              <a:t>or </a:t>
            </a:r>
            <a:r>
              <a:rPr sz="2500" spc="5" dirty="0">
                <a:latin typeface="Arial"/>
                <a:cs typeface="Arial"/>
              </a:rPr>
              <a:t>not </a:t>
            </a:r>
            <a:r>
              <a:rPr sz="2500" spc="-35" dirty="0">
                <a:latin typeface="Arial"/>
                <a:cs typeface="Arial"/>
              </a:rPr>
              <a:t>or </a:t>
            </a:r>
            <a:r>
              <a:rPr sz="2500" spc="-40" dirty="0">
                <a:latin typeface="Arial"/>
                <a:cs typeface="Arial"/>
              </a:rPr>
              <a:t>whether </a:t>
            </a:r>
            <a:r>
              <a:rPr sz="2500" spc="50" dirty="0">
                <a:latin typeface="Arial"/>
                <a:cs typeface="Arial"/>
              </a:rPr>
              <a:t>to </a:t>
            </a:r>
            <a:r>
              <a:rPr sz="2500" spc="-100" dirty="0">
                <a:latin typeface="Arial"/>
                <a:cs typeface="Arial"/>
              </a:rPr>
              <a:t>accept </a:t>
            </a:r>
            <a:r>
              <a:rPr sz="2500" spc="-20" dirty="0">
                <a:latin typeface="Arial"/>
                <a:cs typeface="Arial"/>
              </a:rPr>
              <a:t>the </a:t>
            </a:r>
            <a:r>
              <a:rPr sz="2500" spc="-85" dirty="0">
                <a:latin typeface="Arial"/>
                <a:cs typeface="Arial"/>
              </a:rPr>
              <a:t>way </a:t>
            </a:r>
            <a:r>
              <a:rPr sz="2500" spc="-30" dirty="0">
                <a:latin typeface="Arial"/>
                <a:cs typeface="Arial"/>
              </a:rPr>
              <a:t>in </a:t>
            </a:r>
            <a:r>
              <a:rPr sz="2500" spc="-65" dirty="0">
                <a:latin typeface="Arial"/>
                <a:cs typeface="Arial"/>
              </a:rPr>
              <a:t>which </a:t>
            </a:r>
            <a:r>
              <a:rPr sz="2500" spc="-114" dirty="0">
                <a:latin typeface="Arial"/>
                <a:cs typeface="Arial"/>
              </a:rPr>
              <a:t>service </a:t>
            </a:r>
            <a:r>
              <a:rPr sz="2500" spc="-110" dirty="0">
                <a:latin typeface="Arial"/>
                <a:cs typeface="Arial"/>
              </a:rPr>
              <a:t>is  </a:t>
            </a:r>
            <a:r>
              <a:rPr sz="2500" spc="-65" dirty="0">
                <a:latin typeface="Arial"/>
                <a:cs typeface="Arial"/>
              </a:rPr>
              <a:t>being </a:t>
            </a:r>
            <a:r>
              <a:rPr sz="2500" spc="-60" dirty="0">
                <a:latin typeface="Arial"/>
                <a:cs typeface="Arial"/>
              </a:rPr>
              <a:t>provided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450" dirty="0">
                <a:latin typeface="Arial"/>
                <a:cs typeface="Arial"/>
              </a:rPr>
              <a:t> </a:t>
            </a:r>
            <a:r>
              <a:rPr sz="2500" spc="5" dirty="0">
                <a:latin typeface="Arial"/>
                <a:cs typeface="Arial"/>
              </a:rPr>
              <a:t>not</a:t>
            </a:r>
            <a:endParaRPr sz="2500">
              <a:latin typeface="Arial"/>
              <a:cs typeface="Arial"/>
            </a:endParaRPr>
          </a:p>
          <a:p>
            <a:pPr marL="332740" marR="175260" indent="-320675">
              <a:lnSpc>
                <a:spcPts val="2400"/>
              </a:lnSpc>
              <a:buAutoNum type="arabicPeriod"/>
              <a:tabLst>
                <a:tab pos="324485" algn="l"/>
              </a:tabLst>
            </a:pPr>
            <a:r>
              <a:rPr sz="2500" spc="-114" dirty="0">
                <a:latin typeface="Arial"/>
                <a:cs typeface="Arial"/>
              </a:rPr>
              <a:t>Dependence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170" dirty="0">
                <a:latin typeface="Arial"/>
                <a:cs typeface="Arial"/>
              </a:rPr>
              <a:t>a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child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like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50" dirty="0">
                <a:latin typeface="Arial"/>
                <a:cs typeface="Arial"/>
              </a:rPr>
              <a:t>relationship</a:t>
            </a:r>
            <a:r>
              <a:rPr sz="2500" spc="-210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to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40" dirty="0">
                <a:latin typeface="Arial"/>
                <a:cs typeface="Arial"/>
              </a:rPr>
              <a:t>product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or  </a:t>
            </a:r>
            <a:r>
              <a:rPr sz="2500" spc="-114" dirty="0">
                <a:latin typeface="Arial"/>
                <a:cs typeface="Arial"/>
              </a:rPr>
              <a:t>service</a:t>
            </a:r>
            <a:endParaRPr sz="2500">
              <a:latin typeface="Arial"/>
              <a:cs typeface="Arial"/>
            </a:endParaRPr>
          </a:p>
          <a:p>
            <a:pPr marL="313055" marR="581025" indent="-313055">
              <a:lnSpc>
                <a:spcPct val="80000"/>
              </a:lnSpc>
              <a:spcBef>
                <a:spcPts val="20"/>
              </a:spcBef>
              <a:buAutoNum type="arabicPeriod"/>
              <a:tabLst>
                <a:tab pos="313055" algn="l"/>
              </a:tabLst>
            </a:pPr>
            <a:r>
              <a:rPr sz="2500" spc="-130" dirty="0">
                <a:latin typeface="Arial"/>
                <a:cs typeface="Arial"/>
              </a:rPr>
              <a:t>Happiness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30" dirty="0">
                <a:latin typeface="Arial"/>
                <a:cs typeface="Arial"/>
              </a:rPr>
              <a:t>or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unhappiness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90" dirty="0">
                <a:latin typeface="Arial"/>
                <a:cs typeface="Arial"/>
              </a:rPr>
              <a:t>according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50" dirty="0">
                <a:latin typeface="Arial"/>
                <a:cs typeface="Arial"/>
              </a:rPr>
              <a:t>to</a:t>
            </a:r>
            <a:r>
              <a:rPr sz="2500" spc="-195" dirty="0">
                <a:latin typeface="Arial"/>
                <a:cs typeface="Arial"/>
              </a:rPr>
              <a:t> </a:t>
            </a:r>
            <a:r>
              <a:rPr sz="2500" spc="-15" dirty="0">
                <a:latin typeface="Arial"/>
                <a:cs typeface="Arial"/>
              </a:rPr>
              <a:t>the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degree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20" dirty="0">
                <a:latin typeface="Arial"/>
                <a:cs typeface="Arial"/>
              </a:rPr>
              <a:t>of  </a:t>
            </a:r>
            <a:r>
              <a:rPr sz="2500" spc="-195" dirty="0">
                <a:latin typeface="Arial"/>
                <a:cs typeface="Arial"/>
              </a:rPr>
              <a:t>success</a:t>
            </a:r>
            <a:r>
              <a:rPr sz="2500" spc="-160" dirty="0">
                <a:latin typeface="Arial"/>
                <a:cs typeface="Arial"/>
              </a:rPr>
              <a:t> </a:t>
            </a:r>
            <a:r>
              <a:rPr sz="2500" spc="15" dirty="0">
                <a:latin typeface="Arial"/>
                <a:cs typeface="Arial"/>
              </a:rPr>
              <a:t>of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70" dirty="0">
                <a:latin typeface="Arial"/>
                <a:cs typeface="Arial"/>
              </a:rPr>
              <a:t>encounter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transaction</a:t>
            </a:r>
            <a:endParaRPr sz="2500">
              <a:latin typeface="Arial"/>
              <a:cs typeface="Arial"/>
            </a:endParaRPr>
          </a:p>
          <a:p>
            <a:pPr marL="319405" marR="490855" indent="-319405">
              <a:lnSpc>
                <a:spcPct val="80000"/>
              </a:lnSpc>
              <a:buAutoNum type="arabicPeriod"/>
              <a:tabLst>
                <a:tab pos="319405" algn="l"/>
              </a:tabLst>
            </a:pPr>
            <a:r>
              <a:rPr sz="2500" spc="-60" dirty="0">
                <a:latin typeface="Arial"/>
                <a:cs typeface="Arial"/>
              </a:rPr>
              <a:t>Satisfaction</a:t>
            </a:r>
            <a:r>
              <a:rPr sz="2500" spc="-175" dirty="0">
                <a:latin typeface="Arial"/>
                <a:cs typeface="Arial"/>
              </a:rPr>
              <a:t> </a:t>
            </a:r>
            <a:r>
              <a:rPr sz="2500" spc="-35" dirty="0">
                <a:latin typeface="Arial"/>
                <a:cs typeface="Arial"/>
              </a:rPr>
              <a:t>or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55" dirty="0">
                <a:latin typeface="Arial"/>
                <a:cs typeface="Arial"/>
              </a:rPr>
              <a:t>resentment</a:t>
            </a:r>
            <a:r>
              <a:rPr sz="2500" spc="-20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after</a:t>
            </a:r>
            <a:r>
              <a:rPr sz="2500" spc="-170" dirty="0">
                <a:latin typeface="Arial"/>
                <a:cs typeface="Arial"/>
              </a:rPr>
              <a:t>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65" dirty="0">
                <a:latin typeface="Arial"/>
                <a:cs typeface="Arial"/>
              </a:rPr>
              <a:t>encounter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110" dirty="0">
                <a:latin typeface="Arial"/>
                <a:cs typeface="Arial"/>
              </a:rPr>
              <a:t>is</a:t>
            </a:r>
            <a:r>
              <a:rPr sz="2500" spc="-185" dirty="0">
                <a:latin typeface="Arial"/>
                <a:cs typeface="Arial"/>
              </a:rPr>
              <a:t> </a:t>
            </a:r>
            <a:r>
              <a:rPr sz="2500" spc="-80" dirty="0">
                <a:latin typeface="Arial"/>
                <a:cs typeface="Arial"/>
              </a:rPr>
              <a:t>over  </a:t>
            </a:r>
            <a:r>
              <a:rPr sz="2500" spc="-90" dirty="0">
                <a:latin typeface="Arial"/>
                <a:cs typeface="Arial"/>
              </a:rPr>
              <a:t>according </a:t>
            </a:r>
            <a:r>
              <a:rPr sz="2500" spc="50" dirty="0">
                <a:latin typeface="Arial"/>
                <a:cs typeface="Arial"/>
              </a:rPr>
              <a:t>to </a:t>
            </a:r>
            <a:r>
              <a:rPr sz="2500" spc="-20" dirty="0">
                <a:latin typeface="Arial"/>
                <a:cs typeface="Arial"/>
              </a:rPr>
              <a:t>the</a:t>
            </a:r>
            <a:r>
              <a:rPr sz="2500" spc="-545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outcome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579119"/>
            <a:ext cx="8026908" cy="38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04161"/>
            <a:ext cx="7783830" cy="3856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8130" indent="-266065">
              <a:lnSpc>
                <a:spcPts val="2540"/>
              </a:lnSpc>
              <a:buSzPct val="113636"/>
              <a:buAutoNum type="arabicPeriod"/>
              <a:tabLst>
                <a:tab pos="278765" algn="l"/>
              </a:tabLst>
            </a:pPr>
            <a:r>
              <a:rPr sz="2200" spc="-105" dirty="0">
                <a:latin typeface="Arial"/>
                <a:cs typeface="Arial"/>
              </a:rPr>
              <a:t>Service </a:t>
            </a:r>
            <a:r>
              <a:rPr sz="2200" spc="-75" dirty="0">
                <a:latin typeface="Arial"/>
                <a:cs typeface="Arial"/>
              </a:rPr>
              <a:t>encounters </a:t>
            </a: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purposeful:</a:t>
            </a:r>
            <a:endParaRPr sz="2200">
              <a:latin typeface="Arial"/>
              <a:cs typeface="Arial"/>
            </a:endParaRPr>
          </a:p>
          <a:p>
            <a:pPr marL="67310">
              <a:lnSpc>
                <a:spcPts val="2120"/>
              </a:lnSpc>
            </a:pPr>
            <a:r>
              <a:rPr sz="2200" spc="-25" dirty="0">
                <a:latin typeface="Arial"/>
                <a:cs typeface="Arial"/>
              </a:rPr>
              <a:t>doctor visit</a:t>
            </a:r>
            <a:r>
              <a:rPr sz="2200" spc="-48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even </a:t>
            </a:r>
            <a:r>
              <a:rPr sz="2200" spc="-50" dirty="0">
                <a:latin typeface="Arial"/>
                <a:cs typeface="Arial"/>
              </a:rPr>
              <a:t>relieving boredom</a:t>
            </a:r>
            <a:endParaRPr sz="2200">
              <a:latin typeface="Arial"/>
              <a:cs typeface="Arial"/>
            </a:endParaRPr>
          </a:p>
          <a:p>
            <a:pPr marL="277495" indent="-265430">
              <a:lnSpc>
                <a:spcPts val="2110"/>
              </a:lnSpc>
              <a:buAutoNum type="arabicPeriod" startAt="2"/>
              <a:tabLst>
                <a:tab pos="278130" algn="l"/>
              </a:tabLst>
            </a:pPr>
            <a:r>
              <a:rPr sz="2200" spc="-105" dirty="0">
                <a:latin typeface="Arial"/>
                <a:cs typeface="Arial"/>
              </a:rPr>
              <a:t>Service </a:t>
            </a:r>
            <a:r>
              <a:rPr sz="2200" spc="-65" dirty="0">
                <a:latin typeface="Arial"/>
                <a:cs typeface="Arial"/>
              </a:rPr>
              <a:t>providers </a:t>
            </a: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3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humane</a:t>
            </a:r>
            <a:endParaRPr sz="2200">
              <a:latin typeface="Arial"/>
              <a:cs typeface="Arial"/>
            </a:endParaRPr>
          </a:p>
          <a:p>
            <a:pPr marL="267970" indent="-255904">
              <a:lnSpc>
                <a:spcPts val="2110"/>
              </a:lnSpc>
              <a:buAutoNum type="arabicPeriod" startAt="2"/>
              <a:tabLst>
                <a:tab pos="268605" algn="l"/>
              </a:tabLst>
            </a:pPr>
            <a:r>
              <a:rPr sz="2200" spc="-70" dirty="0">
                <a:latin typeface="Arial"/>
                <a:cs typeface="Arial"/>
              </a:rPr>
              <a:t>In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service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encounter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prior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acquaintance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is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not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necessary:</a:t>
            </a:r>
            <a:endParaRPr sz="2200">
              <a:latin typeface="Arial"/>
              <a:cs typeface="Arial"/>
            </a:endParaRPr>
          </a:p>
          <a:p>
            <a:pPr marL="332740">
              <a:lnSpc>
                <a:spcPts val="2115"/>
              </a:lnSpc>
            </a:pPr>
            <a:r>
              <a:rPr sz="2200" spc="-90" dirty="0">
                <a:latin typeface="Arial"/>
                <a:cs typeface="Arial"/>
              </a:rPr>
              <a:t>hairdresser</a:t>
            </a:r>
            <a:endParaRPr sz="2200">
              <a:latin typeface="Arial"/>
              <a:cs typeface="Arial"/>
            </a:endParaRPr>
          </a:p>
          <a:p>
            <a:pPr marL="67310">
              <a:lnSpc>
                <a:spcPts val="2115"/>
              </a:lnSpc>
            </a:pPr>
            <a:r>
              <a:rPr sz="2200" spc="-50" dirty="0">
                <a:latin typeface="Arial"/>
                <a:cs typeface="Arial"/>
              </a:rPr>
              <a:t>color consultant </a:t>
            </a:r>
            <a:r>
              <a:rPr sz="2200" spc="-60" dirty="0">
                <a:latin typeface="Arial"/>
                <a:cs typeface="Arial"/>
              </a:rPr>
              <a:t>wardrobe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advisors</a:t>
            </a:r>
            <a:endParaRPr sz="2200">
              <a:latin typeface="Arial"/>
              <a:cs typeface="Arial"/>
            </a:endParaRPr>
          </a:p>
          <a:p>
            <a:pPr marL="267335" indent="-255270">
              <a:lnSpc>
                <a:spcPts val="2110"/>
              </a:lnSpc>
              <a:buAutoNum type="arabicPeriod" startAt="4"/>
              <a:tabLst>
                <a:tab pos="267970" algn="l"/>
              </a:tabLst>
            </a:pPr>
            <a:r>
              <a:rPr sz="2200" spc="-170" dirty="0">
                <a:latin typeface="Arial"/>
                <a:cs typeface="Arial"/>
              </a:rPr>
              <a:t>Task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related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information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dominates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train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timings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exchange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rate</a:t>
            </a:r>
            <a:endParaRPr sz="2200">
              <a:latin typeface="Arial"/>
              <a:cs typeface="Arial"/>
            </a:endParaRPr>
          </a:p>
          <a:p>
            <a:pPr marL="267970" marR="5080" indent="-267970">
              <a:lnSpc>
                <a:spcPts val="2110"/>
              </a:lnSpc>
              <a:spcBef>
                <a:spcPts val="245"/>
              </a:spcBef>
              <a:buAutoNum type="arabicPeriod" startAt="4"/>
              <a:tabLst>
                <a:tab pos="267970" algn="l"/>
              </a:tabLst>
            </a:pPr>
            <a:r>
              <a:rPr sz="2200" spc="-105" dirty="0">
                <a:latin typeface="Arial"/>
                <a:cs typeface="Arial"/>
              </a:rPr>
              <a:t>Service </a:t>
            </a:r>
            <a:r>
              <a:rPr sz="2200" spc="-75" dirty="0">
                <a:latin typeface="Arial"/>
                <a:cs typeface="Arial"/>
              </a:rPr>
              <a:t>encounters </a:t>
            </a:r>
            <a:r>
              <a:rPr sz="2200" spc="-9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limited </a:t>
            </a:r>
            <a:r>
              <a:rPr sz="2200" spc="-25" dirty="0">
                <a:latin typeface="Arial"/>
                <a:cs typeface="Arial"/>
              </a:rPr>
              <a:t>in </a:t>
            </a:r>
            <a:r>
              <a:rPr sz="2200" spc="-125" dirty="0">
                <a:latin typeface="Arial"/>
                <a:cs typeface="Arial"/>
              </a:rPr>
              <a:t>scope </a:t>
            </a:r>
            <a:r>
              <a:rPr sz="2200" spc="15" dirty="0">
                <a:latin typeface="Arial"/>
                <a:cs typeface="Arial"/>
              </a:rPr>
              <a:t>with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125" dirty="0">
                <a:latin typeface="Arial"/>
                <a:cs typeface="Arial"/>
              </a:rPr>
              <a:t>scope </a:t>
            </a:r>
            <a:r>
              <a:rPr sz="2200" spc="15" dirty="0">
                <a:latin typeface="Arial"/>
                <a:cs typeface="Arial"/>
              </a:rPr>
              <a:t>of  </a:t>
            </a:r>
            <a:r>
              <a:rPr sz="2200" spc="-60" dirty="0">
                <a:latin typeface="Arial"/>
                <a:cs typeface="Arial"/>
              </a:rPr>
              <a:t>interchange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being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restricted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by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nature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and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content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of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service  </a:t>
            </a:r>
            <a:r>
              <a:rPr sz="2200" spc="45" dirty="0">
                <a:latin typeface="Arial"/>
                <a:cs typeface="Arial"/>
              </a:rPr>
              <a:t>to </a:t>
            </a:r>
            <a:r>
              <a:rPr sz="2200" spc="-90" dirty="0">
                <a:latin typeface="Arial"/>
                <a:cs typeface="Arial"/>
              </a:rPr>
              <a:t>be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delivered</a:t>
            </a:r>
            <a:endParaRPr sz="2200">
              <a:latin typeface="Arial"/>
              <a:cs typeface="Arial"/>
            </a:endParaRPr>
          </a:p>
          <a:p>
            <a:pPr marL="67310">
              <a:lnSpc>
                <a:spcPts val="1870"/>
              </a:lnSpc>
            </a:pPr>
            <a:r>
              <a:rPr sz="2200" spc="-75" dirty="0">
                <a:latin typeface="Arial"/>
                <a:cs typeface="Arial"/>
              </a:rPr>
              <a:t>example: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no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extra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service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only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concerned</a:t>
            </a:r>
            <a:endParaRPr sz="2200">
              <a:latin typeface="Arial"/>
              <a:cs typeface="Arial"/>
            </a:endParaRPr>
          </a:p>
          <a:p>
            <a:pPr marL="267970" indent="-255904">
              <a:lnSpc>
                <a:spcPts val="2375"/>
              </a:lnSpc>
              <a:buAutoNum type="arabicPeriod" startAt="6"/>
              <a:tabLst>
                <a:tab pos="268605" algn="l"/>
              </a:tabLst>
            </a:pPr>
            <a:r>
              <a:rPr sz="2200" spc="-80" dirty="0">
                <a:latin typeface="Arial"/>
                <a:cs typeface="Arial"/>
              </a:rPr>
              <a:t>Temporary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suspension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of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normal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social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status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of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participants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200" spc="-55" dirty="0">
                <a:latin typeface="Arial"/>
                <a:cs typeface="Arial"/>
              </a:rPr>
              <a:t>doctors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and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dentists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cater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lower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levels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of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society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579119"/>
            <a:ext cx="7394448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575550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374015" algn="l"/>
              </a:tabLst>
            </a:pPr>
            <a:r>
              <a:rPr dirty="0"/>
              <a:t>	</a:t>
            </a:r>
            <a:r>
              <a:rPr sz="3200" spc="-190" dirty="0">
                <a:latin typeface="Arial"/>
                <a:cs typeface="Arial"/>
              </a:rPr>
              <a:t>Shares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customers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perception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  </a:t>
            </a:r>
            <a:r>
              <a:rPr sz="3200" spc="-114" dirty="0">
                <a:latin typeface="Arial"/>
                <a:cs typeface="Arial"/>
              </a:rPr>
              <a:t>received</a:t>
            </a:r>
            <a:endParaRPr sz="3200">
              <a:latin typeface="Arial"/>
              <a:cs typeface="Arial"/>
            </a:endParaRPr>
          </a:p>
          <a:p>
            <a:pPr marL="332740" marR="1207770" indent="-240029">
              <a:lnSpc>
                <a:spcPct val="100000"/>
              </a:lnSpc>
              <a:buAutoNum type="arabicPeriod"/>
              <a:tabLst>
                <a:tab pos="492125" algn="l"/>
              </a:tabLst>
            </a:pPr>
            <a:r>
              <a:rPr sz="3200" spc="-65" dirty="0">
                <a:latin typeface="Arial"/>
                <a:cs typeface="Arial"/>
              </a:rPr>
              <a:t>Implications </a:t>
            </a:r>
            <a:r>
              <a:rPr sz="3200" spc="-85" dirty="0">
                <a:latin typeface="Arial"/>
                <a:cs typeface="Arial"/>
              </a:rPr>
              <a:t>on </a:t>
            </a:r>
            <a:r>
              <a:rPr sz="3200" spc="-65" dirty="0">
                <a:latin typeface="Arial"/>
                <a:cs typeface="Arial"/>
              </a:rPr>
              <a:t>visitors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satisfaction  </a:t>
            </a:r>
            <a:r>
              <a:rPr sz="3200" spc="-80" dirty="0">
                <a:latin typeface="Arial"/>
                <a:cs typeface="Arial"/>
              </a:rPr>
              <a:t>evaluation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204" dirty="0">
                <a:latin typeface="Arial"/>
                <a:cs typeface="Arial"/>
              </a:rPr>
              <a:t>Types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600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encounters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25" dirty="0">
                <a:latin typeface="Arial"/>
                <a:cs typeface="Arial"/>
              </a:rPr>
              <a:t>Remote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encounter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80" dirty="0">
                <a:latin typeface="Arial"/>
                <a:cs typeface="Arial"/>
              </a:rPr>
              <a:t>Online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40" dirty="0">
                <a:latin typeface="Arial"/>
                <a:cs typeface="Arial"/>
              </a:rPr>
              <a:t>Face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face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880" y="333756"/>
            <a:ext cx="8048244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459345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04165" algn="l"/>
              </a:tabLst>
            </a:pPr>
            <a:r>
              <a:rPr sz="3200" spc="-165" dirty="0">
                <a:latin typeface="Arial"/>
                <a:cs typeface="Arial"/>
              </a:rPr>
              <a:t>Recovery</a:t>
            </a:r>
            <a:endParaRPr sz="3200">
              <a:latin typeface="Arial"/>
              <a:cs typeface="Arial"/>
            </a:endParaRPr>
          </a:p>
          <a:p>
            <a:pPr marL="332740" marR="1076325" indent="-320675">
              <a:lnSpc>
                <a:spcPct val="100000"/>
              </a:lnSpc>
              <a:buAutoNum type="arabicPeriod"/>
              <a:tabLst>
                <a:tab pos="393065" algn="l"/>
              </a:tabLst>
            </a:pPr>
            <a:r>
              <a:rPr sz="3200" spc="-25" dirty="0">
                <a:latin typeface="Arial"/>
                <a:cs typeface="Arial"/>
              </a:rPr>
              <a:t>Adaptability- </a:t>
            </a:r>
            <a:r>
              <a:rPr sz="3200" spc="-100" dirty="0">
                <a:latin typeface="Arial"/>
                <a:cs typeface="Arial"/>
              </a:rPr>
              <a:t>employee </a:t>
            </a:r>
            <a:r>
              <a:rPr sz="3200" spc="-155" dirty="0">
                <a:latin typeface="Arial"/>
                <a:cs typeface="Arial"/>
              </a:rPr>
              <a:t>response</a:t>
            </a:r>
            <a:r>
              <a:rPr sz="3200" spc="-68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  </a:t>
            </a: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needs</a:t>
            </a:r>
            <a:endParaRPr sz="3200">
              <a:latin typeface="Arial"/>
              <a:cs typeface="Arial"/>
            </a:endParaRPr>
          </a:p>
          <a:p>
            <a:pPr marL="332740" marR="5080" indent="-240029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sz="3200" spc="-60" dirty="0">
                <a:latin typeface="Arial"/>
                <a:cs typeface="Arial"/>
              </a:rPr>
              <a:t>Spontaneity: </a:t>
            </a:r>
            <a:r>
              <a:rPr sz="3200" spc="-50" dirty="0">
                <a:latin typeface="Arial"/>
                <a:cs typeface="Arial"/>
              </a:rPr>
              <a:t>unprompted </a:t>
            </a:r>
            <a:r>
              <a:rPr sz="3200" spc="-120" dirty="0">
                <a:latin typeface="Arial"/>
                <a:cs typeface="Arial"/>
              </a:rPr>
              <a:t>and</a:t>
            </a:r>
            <a:r>
              <a:rPr sz="3200" spc="-660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unsolicited  </a:t>
            </a:r>
            <a:r>
              <a:rPr sz="3200" spc="-95" dirty="0">
                <a:latin typeface="Arial"/>
                <a:cs typeface="Arial"/>
              </a:rPr>
              <a:t>employee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actions</a:t>
            </a:r>
            <a:endParaRPr sz="3200">
              <a:latin typeface="Arial"/>
              <a:cs typeface="Arial"/>
            </a:endParaRPr>
          </a:p>
          <a:p>
            <a:pPr marL="332740" marR="267335" indent="-240029">
              <a:lnSpc>
                <a:spcPct val="100000"/>
              </a:lnSpc>
              <a:buAutoNum type="arabicPeriod"/>
              <a:tabLst>
                <a:tab pos="478155" algn="l"/>
              </a:tabLst>
            </a:pPr>
            <a:r>
              <a:rPr sz="3200" spc="-100" dirty="0">
                <a:latin typeface="Arial"/>
                <a:cs typeface="Arial"/>
              </a:rPr>
              <a:t>Coping-employee </a:t>
            </a:r>
            <a:r>
              <a:rPr sz="3200" spc="-155" dirty="0">
                <a:latin typeface="Arial"/>
                <a:cs typeface="Arial"/>
              </a:rPr>
              <a:t>response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54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  </a:t>
            </a:r>
            <a:r>
              <a:rPr sz="3200" spc="-55" dirty="0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0" dirty="0">
                <a:latin typeface="Arial"/>
                <a:cs typeface="Arial"/>
              </a:rPr>
              <a:t>phone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encounter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698449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9777"/>
            <a:ext cx="7505065" cy="446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ts val="365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80" dirty="0">
                <a:latin typeface="Arial"/>
                <a:cs typeface="Arial"/>
              </a:rPr>
              <a:t>Role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theory: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90000"/>
              </a:lnSpc>
              <a:spcBef>
                <a:spcPts val="190"/>
              </a:spcBef>
            </a:pPr>
            <a:r>
              <a:rPr sz="3200" spc="-60" dirty="0">
                <a:latin typeface="Arial"/>
                <a:cs typeface="Arial"/>
              </a:rPr>
              <a:t>Interactive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features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service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provider-client  </a:t>
            </a:r>
            <a:r>
              <a:rPr sz="3200" spc="-55" dirty="0">
                <a:latin typeface="Arial"/>
                <a:cs typeface="Arial"/>
              </a:rPr>
              <a:t>interface </a:t>
            </a:r>
            <a:r>
              <a:rPr sz="3200" spc="-125" dirty="0">
                <a:latin typeface="Arial"/>
                <a:cs typeface="Arial"/>
              </a:rPr>
              <a:t>and </a:t>
            </a:r>
            <a:r>
              <a:rPr sz="3200" spc="-210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clearer </a:t>
            </a:r>
            <a:r>
              <a:rPr sz="3200" spc="-114" dirty="0">
                <a:latin typeface="Arial"/>
                <a:cs typeface="Arial"/>
              </a:rPr>
              <a:t>focus </a:t>
            </a:r>
            <a:r>
              <a:rPr sz="3200" spc="-90" dirty="0">
                <a:latin typeface="Arial"/>
                <a:cs typeface="Arial"/>
              </a:rPr>
              <a:t>on </a:t>
            </a:r>
            <a:r>
              <a:rPr sz="3200" spc="-55" dirty="0">
                <a:latin typeface="Arial"/>
                <a:cs typeface="Arial"/>
              </a:rPr>
              <a:t>role  </a:t>
            </a:r>
            <a:r>
              <a:rPr sz="3200" spc="-85" dirty="0">
                <a:latin typeface="Arial"/>
                <a:cs typeface="Arial"/>
              </a:rPr>
              <a:t>performance </a:t>
            </a:r>
            <a:r>
              <a:rPr sz="3200" spc="-125" dirty="0">
                <a:latin typeface="Arial"/>
                <a:cs typeface="Arial"/>
              </a:rPr>
              <a:t>and </a:t>
            </a:r>
            <a:r>
              <a:rPr sz="3200" spc="-20" dirty="0">
                <a:latin typeface="Arial"/>
                <a:cs typeface="Arial"/>
              </a:rPr>
              <a:t>the </a:t>
            </a:r>
            <a:r>
              <a:rPr sz="3200" spc="-75" dirty="0">
                <a:latin typeface="Arial"/>
                <a:cs typeface="Arial"/>
              </a:rPr>
              <a:t>interpersonal  </a:t>
            </a:r>
            <a:r>
              <a:rPr sz="3200" spc="-110" dirty="0">
                <a:latin typeface="Arial"/>
                <a:cs typeface="Arial"/>
              </a:rPr>
              <a:t>dimensions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54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service </a:t>
            </a:r>
            <a:r>
              <a:rPr sz="3200" spc="-55" dirty="0">
                <a:latin typeface="Arial"/>
                <a:cs typeface="Arial"/>
              </a:rPr>
              <a:t>quality.</a:t>
            </a:r>
            <a:endParaRPr sz="3200">
              <a:latin typeface="Arial"/>
              <a:cs typeface="Arial"/>
            </a:endParaRPr>
          </a:p>
          <a:p>
            <a:pPr marL="404495" indent="-392430">
              <a:lnSpc>
                <a:spcPts val="3265"/>
              </a:lnSpc>
              <a:buClr>
                <a:srgbClr val="EFAC00"/>
              </a:buClr>
              <a:buSzPct val="79687"/>
              <a:buChar char=""/>
              <a:tabLst>
                <a:tab pos="404495" algn="l"/>
                <a:tab pos="405130" algn="l"/>
              </a:tabLst>
            </a:pPr>
            <a:r>
              <a:rPr sz="3200" spc="-65" dirty="0">
                <a:latin typeface="Arial"/>
                <a:cs typeface="Arial"/>
              </a:rPr>
              <a:t>Script</a:t>
            </a:r>
            <a:r>
              <a:rPr sz="3200" spc="-50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Theory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454"/>
              </a:lnSpc>
            </a:pPr>
            <a:r>
              <a:rPr sz="3200" spc="-204" dirty="0">
                <a:latin typeface="Arial"/>
                <a:cs typeface="Arial"/>
              </a:rPr>
              <a:t>Types </a:t>
            </a:r>
            <a:r>
              <a:rPr sz="3200" spc="25" dirty="0">
                <a:latin typeface="Arial"/>
                <a:cs typeface="Arial"/>
              </a:rPr>
              <a:t>of </a:t>
            </a:r>
            <a:r>
              <a:rPr sz="3200" spc="-150" dirty="0">
                <a:latin typeface="Arial"/>
                <a:cs typeface="Arial"/>
              </a:rPr>
              <a:t>Service</a:t>
            </a:r>
            <a:r>
              <a:rPr sz="3200" spc="-68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Encounter: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20" dirty="0">
                <a:latin typeface="Arial"/>
                <a:cs typeface="Arial"/>
              </a:rPr>
              <a:t>Remote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45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5" dirty="0">
                <a:latin typeface="Arial"/>
                <a:cs typeface="Arial"/>
              </a:rPr>
              <a:t>Phone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65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35" dirty="0">
                <a:latin typeface="Arial"/>
                <a:cs typeface="Arial"/>
              </a:rPr>
              <a:t>Face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30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face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266700"/>
            <a:ext cx="6527292" cy="101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26111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810" indent="-37274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85445" algn="l"/>
              </a:tabLst>
            </a:pPr>
            <a:r>
              <a:rPr sz="3200" spc="-85" dirty="0">
                <a:latin typeface="Arial"/>
                <a:cs typeface="Arial"/>
              </a:rPr>
              <a:t>Product</a:t>
            </a:r>
            <a:endParaRPr sz="3200">
              <a:latin typeface="Arial"/>
              <a:cs typeface="Arial"/>
            </a:endParaRPr>
          </a:p>
          <a:p>
            <a:pPr marL="400050" indent="-387985">
              <a:lnSpc>
                <a:spcPct val="100000"/>
              </a:lnSpc>
              <a:buAutoNum type="arabicPeriod"/>
              <a:tabLst>
                <a:tab pos="400685" algn="l"/>
              </a:tabLst>
            </a:pPr>
            <a:r>
              <a:rPr sz="3200" spc="-210" dirty="0">
                <a:latin typeface="Arial"/>
                <a:cs typeface="Arial"/>
              </a:rPr>
              <a:t>Sales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activity</a:t>
            </a:r>
            <a:endParaRPr sz="3200">
              <a:latin typeface="Arial"/>
              <a:cs typeface="Arial"/>
            </a:endParaRPr>
          </a:p>
          <a:p>
            <a:pPr marL="367665" indent="-355600">
              <a:lnSpc>
                <a:spcPct val="100000"/>
              </a:lnSpc>
              <a:buAutoNum type="arabicPeriod"/>
              <a:tabLst>
                <a:tab pos="368300" algn="l"/>
              </a:tabLst>
            </a:pPr>
            <a:r>
              <a:rPr sz="3200" spc="15" dirty="0">
                <a:latin typeface="Arial"/>
                <a:cs typeface="Arial"/>
              </a:rPr>
              <a:t>After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sales</a:t>
            </a:r>
            <a:endParaRPr sz="3200">
              <a:latin typeface="Arial"/>
              <a:cs typeface="Arial"/>
            </a:endParaRPr>
          </a:p>
          <a:p>
            <a:pPr marL="476250" indent="-383540">
              <a:lnSpc>
                <a:spcPct val="100000"/>
              </a:lnSpc>
              <a:buAutoNum type="arabicPeriod"/>
              <a:tabLst>
                <a:tab pos="476884" algn="l"/>
              </a:tabLst>
            </a:pPr>
            <a:r>
              <a:rPr sz="3200" spc="-90" dirty="0">
                <a:latin typeface="Arial"/>
                <a:cs typeface="Arial"/>
              </a:rPr>
              <a:t>Culture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266700"/>
            <a:ext cx="5926836" cy="101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84350"/>
            <a:ext cx="774954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7345">
              <a:lnSpc>
                <a:spcPts val="3420"/>
              </a:lnSpc>
              <a:spcBef>
                <a:spcPts val="100"/>
              </a:spcBef>
              <a:buAutoNum type="arabicPeriod"/>
              <a:tabLst>
                <a:tab pos="360045" algn="l"/>
              </a:tabLst>
            </a:pPr>
            <a:r>
              <a:rPr sz="3000" spc="-100" dirty="0">
                <a:latin typeface="Arial"/>
                <a:cs typeface="Arial"/>
              </a:rPr>
              <a:t>Products </a:t>
            </a:r>
            <a:r>
              <a:rPr sz="3000" spc="-120" dirty="0">
                <a:latin typeface="Arial"/>
                <a:cs typeface="Arial"/>
              </a:rPr>
              <a:t>and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490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feature</a:t>
            </a:r>
            <a:endParaRPr sz="3000">
              <a:latin typeface="Arial"/>
              <a:cs typeface="Arial"/>
            </a:endParaRPr>
          </a:p>
          <a:p>
            <a:pPr marL="369570" indent="-357505">
              <a:lnSpc>
                <a:spcPts val="3240"/>
              </a:lnSpc>
              <a:buAutoNum type="arabicPeriod"/>
              <a:tabLst>
                <a:tab pos="370205" algn="l"/>
              </a:tabLst>
            </a:pPr>
            <a:r>
              <a:rPr sz="3000" spc="-150" dirty="0">
                <a:latin typeface="Arial"/>
                <a:cs typeface="Arial"/>
              </a:rPr>
              <a:t>Consumer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emotions</a:t>
            </a:r>
            <a:endParaRPr sz="3000">
              <a:latin typeface="Arial"/>
              <a:cs typeface="Arial"/>
            </a:endParaRPr>
          </a:p>
          <a:p>
            <a:pPr marL="344805" indent="-332740">
              <a:lnSpc>
                <a:spcPts val="3240"/>
              </a:lnSpc>
              <a:buAutoNum type="arabicPeriod"/>
              <a:tabLst>
                <a:tab pos="345440" algn="l"/>
              </a:tabLst>
            </a:pPr>
            <a:r>
              <a:rPr sz="3000" spc="-5" dirty="0">
                <a:latin typeface="Arial"/>
                <a:cs typeface="Arial"/>
              </a:rPr>
              <a:t>Attributions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for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229" dirty="0">
                <a:latin typeface="Arial"/>
                <a:cs typeface="Arial"/>
              </a:rPr>
              <a:t>success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or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failure</a:t>
            </a:r>
            <a:endParaRPr sz="3000">
              <a:latin typeface="Arial"/>
              <a:cs typeface="Arial"/>
            </a:endParaRPr>
          </a:p>
          <a:p>
            <a:pPr marL="386715" indent="-374650">
              <a:lnSpc>
                <a:spcPts val="3240"/>
              </a:lnSpc>
              <a:buAutoNum type="arabicPeriod"/>
              <a:tabLst>
                <a:tab pos="387350" algn="l"/>
              </a:tabLst>
            </a:pPr>
            <a:r>
              <a:rPr sz="3000" spc="-114" dirty="0">
                <a:latin typeface="Arial"/>
                <a:cs typeface="Arial"/>
              </a:rPr>
              <a:t>Perceptions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20" dirty="0">
                <a:latin typeface="Arial"/>
                <a:cs typeface="Arial"/>
              </a:rPr>
              <a:t>of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equity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or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fairness:</a:t>
            </a:r>
            <a:endParaRPr sz="3000">
              <a:latin typeface="Arial"/>
              <a:cs typeface="Arial"/>
            </a:endParaRPr>
          </a:p>
          <a:p>
            <a:pPr marL="332740" marR="5080" indent="-320675">
              <a:lnSpc>
                <a:spcPct val="90000"/>
              </a:lnSpc>
              <a:spcBef>
                <a:spcPts val="180"/>
              </a:spcBef>
            </a:pPr>
            <a:r>
              <a:rPr sz="3000" spc="-145" dirty="0">
                <a:latin typeface="Arial"/>
                <a:cs typeface="Arial"/>
              </a:rPr>
              <a:t>The </a:t>
            </a:r>
            <a:r>
              <a:rPr sz="3000" spc="-40" dirty="0">
                <a:latin typeface="Arial"/>
                <a:cs typeface="Arial"/>
              </a:rPr>
              <a:t>belief </a:t>
            </a:r>
            <a:r>
              <a:rPr sz="3000" spc="-130" dirty="0">
                <a:latin typeface="Arial"/>
                <a:cs typeface="Arial"/>
              </a:rPr>
              <a:t>is </a:t>
            </a:r>
            <a:r>
              <a:rPr sz="3000" spc="35" dirty="0">
                <a:latin typeface="Arial"/>
                <a:cs typeface="Arial"/>
              </a:rPr>
              <a:t>that </a:t>
            </a:r>
            <a:r>
              <a:rPr sz="3000" spc="-95" dirty="0">
                <a:latin typeface="Arial"/>
                <a:cs typeface="Arial"/>
              </a:rPr>
              <a:t>people </a:t>
            </a:r>
            <a:r>
              <a:rPr sz="3000" spc="-120" dirty="0">
                <a:latin typeface="Arial"/>
                <a:cs typeface="Arial"/>
              </a:rPr>
              <a:t>value </a:t>
            </a:r>
            <a:r>
              <a:rPr sz="3000" spc="-15" dirty="0">
                <a:latin typeface="Arial"/>
                <a:cs typeface="Arial"/>
              </a:rPr>
              <a:t>fair </a:t>
            </a:r>
            <a:r>
              <a:rPr sz="3000" spc="-10" dirty="0">
                <a:latin typeface="Arial"/>
                <a:cs typeface="Arial"/>
              </a:rPr>
              <a:t>treatment  </a:t>
            </a:r>
            <a:r>
              <a:rPr sz="3000" spc="-70" dirty="0">
                <a:latin typeface="Arial"/>
                <a:cs typeface="Arial"/>
              </a:rPr>
              <a:t>which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causes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them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be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motivated</a:t>
            </a:r>
            <a:r>
              <a:rPr sz="3000" spc="-215" dirty="0">
                <a:latin typeface="Arial"/>
                <a:cs typeface="Arial"/>
              </a:rPr>
              <a:t> </a:t>
            </a:r>
            <a:r>
              <a:rPr sz="3000" spc="65" dirty="0">
                <a:latin typeface="Arial"/>
                <a:cs typeface="Arial"/>
              </a:rPr>
              <a:t>to</a:t>
            </a:r>
            <a:r>
              <a:rPr sz="3000" spc="-23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keep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the  </a:t>
            </a:r>
            <a:r>
              <a:rPr sz="3000" u="heavy" spc="-114" dirty="0">
                <a:solidFill>
                  <a:srgbClr val="168AB9"/>
                </a:solidFill>
                <a:uFill>
                  <a:solidFill>
                    <a:srgbClr val="168AB9"/>
                  </a:solidFill>
                </a:uFill>
                <a:latin typeface="Arial"/>
                <a:cs typeface="Arial"/>
                <a:hlinkClick r:id="rId3"/>
              </a:rPr>
              <a:t>fairness</a:t>
            </a:r>
            <a:r>
              <a:rPr sz="3000" spc="-114" dirty="0">
                <a:solidFill>
                  <a:srgbClr val="168AB9"/>
                </a:solidFill>
                <a:latin typeface="Arial"/>
                <a:cs typeface="Arial"/>
                <a:hlinkClick r:id="rId3"/>
              </a:rPr>
              <a:t> </a:t>
            </a:r>
            <a:r>
              <a:rPr sz="3000" spc="-60" dirty="0">
                <a:latin typeface="Arial"/>
                <a:cs typeface="Arial"/>
              </a:rPr>
              <a:t>maintained </a:t>
            </a:r>
            <a:r>
              <a:rPr sz="3000" spc="10" dirty="0">
                <a:latin typeface="Arial"/>
                <a:cs typeface="Arial"/>
              </a:rPr>
              <a:t>within </a:t>
            </a:r>
            <a:r>
              <a:rPr sz="3000" spc="-20" dirty="0">
                <a:latin typeface="Arial"/>
                <a:cs typeface="Arial"/>
              </a:rPr>
              <a:t>the </a:t>
            </a:r>
            <a:r>
              <a:rPr sz="3000" spc="-80" dirty="0">
                <a:latin typeface="Arial"/>
                <a:cs typeface="Arial"/>
              </a:rPr>
              <a:t>relationships </a:t>
            </a:r>
            <a:r>
              <a:rPr sz="3000" spc="20" dirty="0">
                <a:latin typeface="Arial"/>
                <a:cs typeface="Arial"/>
              </a:rPr>
              <a:t>of  </a:t>
            </a:r>
            <a:r>
              <a:rPr sz="3000" spc="-5" dirty="0">
                <a:latin typeface="Arial"/>
                <a:cs typeface="Arial"/>
              </a:rPr>
              <a:t>their </a:t>
            </a:r>
            <a:r>
              <a:rPr sz="3000" spc="-114" dirty="0">
                <a:latin typeface="Arial"/>
                <a:cs typeface="Arial"/>
              </a:rPr>
              <a:t>employees </a:t>
            </a:r>
            <a:r>
              <a:rPr sz="3000" spc="-120" dirty="0">
                <a:latin typeface="Arial"/>
                <a:cs typeface="Arial"/>
              </a:rPr>
              <a:t>and</a:t>
            </a:r>
            <a:r>
              <a:rPr sz="3000" spc="-59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customers</a:t>
            </a:r>
            <a:endParaRPr sz="3000">
              <a:latin typeface="Arial"/>
              <a:cs typeface="Arial"/>
            </a:endParaRPr>
          </a:p>
          <a:p>
            <a:pPr marL="433705" indent="-345440">
              <a:lnSpc>
                <a:spcPts val="3240"/>
              </a:lnSpc>
              <a:buAutoNum type="arabicPeriod" startAt="5"/>
              <a:tabLst>
                <a:tab pos="434340" algn="l"/>
              </a:tabLst>
            </a:pPr>
            <a:r>
              <a:rPr sz="3000" spc="-40" dirty="0">
                <a:latin typeface="Arial"/>
                <a:cs typeface="Arial"/>
              </a:rPr>
              <a:t>Other </a:t>
            </a:r>
            <a:r>
              <a:rPr sz="3000" spc="-130" dirty="0">
                <a:latin typeface="Arial"/>
                <a:cs typeface="Arial"/>
              </a:rPr>
              <a:t>consumer, </a:t>
            </a:r>
            <a:r>
              <a:rPr sz="3000" spc="-40" dirty="0">
                <a:latin typeface="Arial"/>
                <a:cs typeface="Arial"/>
              </a:rPr>
              <a:t>family,</a:t>
            </a:r>
            <a:r>
              <a:rPr sz="3000" spc="-63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co </a:t>
            </a:r>
            <a:r>
              <a:rPr sz="3000" spc="-95" dirty="0">
                <a:latin typeface="Arial"/>
                <a:cs typeface="Arial"/>
              </a:rPr>
              <a:t>workers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659891"/>
            <a:ext cx="7153656" cy="24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6957059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00" dirty="0">
                <a:latin typeface="Trebuchet MS"/>
                <a:cs typeface="Trebuchet MS"/>
              </a:rPr>
              <a:t>Increasing</a:t>
            </a:r>
            <a:r>
              <a:rPr sz="3200" b="1" spc="-290" dirty="0">
                <a:latin typeface="Trebuchet MS"/>
                <a:cs typeface="Trebuchet MS"/>
              </a:rPr>
              <a:t> </a:t>
            </a:r>
            <a:r>
              <a:rPr sz="3200" b="1" spc="-150" dirty="0">
                <a:latin typeface="Trebuchet MS"/>
                <a:cs typeface="Trebuchet MS"/>
              </a:rPr>
              <a:t>affluence(wealth)</a:t>
            </a:r>
            <a:endParaRPr sz="3200" dirty="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60" dirty="0">
                <a:latin typeface="Trebuchet MS"/>
                <a:cs typeface="Trebuchet MS"/>
              </a:rPr>
              <a:t>More </a:t>
            </a:r>
            <a:r>
              <a:rPr sz="3200" b="1" spc="-175" dirty="0">
                <a:latin typeface="Trebuchet MS"/>
                <a:cs typeface="Trebuchet MS"/>
              </a:rPr>
              <a:t>leisure(free </a:t>
            </a:r>
            <a:r>
              <a:rPr sz="3200" b="1" spc="-140" dirty="0">
                <a:latin typeface="Trebuchet MS"/>
                <a:cs typeface="Trebuchet MS"/>
              </a:rPr>
              <a:t>time)</a:t>
            </a:r>
            <a:r>
              <a:rPr sz="3200" b="1" spc="-695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time</a:t>
            </a:r>
            <a:endParaRPr sz="3200" dirty="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50" dirty="0">
                <a:latin typeface="Trebuchet MS"/>
                <a:cs typeface="Trebuchet MS"/>
              </a:rPr>
              <a:t>Greater </a:t>
            </a:r>
            <a:r>
              <a:rPr sz="3200" b="1" spc="-160" dirty="0">
                <a:latin typeface="Trebuchet MS"/>
                <a:cs typeface="Trebuchet MS"/>
              </a:rPr>
              <a:t>life</a:t>
            </a:r>
            <a:r>
              <a:rPr sz="3200" b="1" spc="-465" dirty="0">
                <a:latin typeface="Trebuchet MS"/>
                <a:cs typeface="Trebuchet MS"/>
              </a:rPr>
              <a:t> </a:t>
            </a:r>
            <a:r>
              <a:rPr sz="3200" b="1" spc="-140" dirty="0">
                <a:latin typeface="Trebuchet MS"/>
                <a:cs typeface="Trebuchet MS"/>
              </a:rPr>
              <a:t>expectancy(hope)</a:t>
            </a:r>
            <a:endParaRPr sz="3200" dirty="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50" dirty="0">
                <a:latin typeface="Trebuchet MS"/>
                <a:cs typeface="Trebuchet MS"/>
              </a:rPr>
              <a:t>Greater</a:t>
            </a:r>
            <a:r>
              <a:rPr sz="3200" b="1" spc="-325" dirty="0">
                <a:latin typeface="Trebuchet MS"/>
                <a:cs typeface="Trebuchet MS"/>
              </a:rPr>
              <a:t> </a:t>
            </a:r>
            <a:r>
              <a:rPr sz="3200" b="1" spc="-110" dirty="0">
                <a:latin typeface="Trebuchet MS"/>
                <a:cs typeface="Trebuchet MS"/>
              </a:rPr>
              <a:t>complexity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of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125" dirty="0">
                <a:latin typeface="Trebuchet MS"/>
                <a:cs typeface="Trebuchet MS"/>
              </a:rPr>
              <a:t>the</a:t>
            </a:r>
            <a:r>
              <a:rPr sz="3200" b="1" spc="-325" dirty="0">
                <a:latin typeface="Trebuchet MS"/>
                <a:cs typeface="Trebuchet MS"/>
              </a:rPr>
              <a:t> </a:t>
            </a:r>
            <a:r>
              <a:rPr sz="3200" b="1" spc="-130" dirty="0">
                <a:latin typeface="Trebuchet MS"/>
                <a:cs typeface="Trebuchet MS"/>
              </a:rPr>
              <a:t>product</a:t>
            </a:r>
            <a:endParaRPr sz="3200" dirty="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90" dirty="0">
                <a:latin typeface="Trebuchet MS"/>
                <a:cs typeface="Trebuchet MS"/>
              </a:rPr>
              <a:t>Higher</a:t>
            </a:r>
            <a:r>
              <a:rPr sz="3200" b="1" spc="-310" dirty="0">
                <a:latin typeface="Trebuchet MS"/>
                <a:cs typeface="Trebuchet MS"/>
              </a:rPr>
              <a:t> </a:t>
            </a:r>
            <a:r>
              <a:rPr sz="3200" b="1" spc="-125" dirty="0">
                <a:latin typeface="Trebuchet MS"/>
                <a:cs typeface="Trebuchet MS"/>
              </a:rPr>
              <a:t>percentage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of</a:t>
            </a:r>
            <a:r>
              <a:rPr sz="3200" b="1" spc="-320" dirty="0">
                <a:latin typeface="Trebuchet MS"/>
                <a:cs typeface="Trebuchet MS"/>
              </a:rPr>
              <a:t> </a:t>
            </a:r>
            <a:r>
              <a:rPr sz="3200" b="1" spc="-95" dirty="0">
                <a:latin typeface="Trebuchet MS"/>
                <a:cs typeface="Trebuchet MS"/>
              </a:rPr>
              <a:t>working</a:t>
            </a:r>
            <a:r>
              <a:rPr sz="3200" b="1" spc="-305" dirty="0">
                <a:latin typeface="Trebuchet MS"/>
                <a:cs typeface="Trebuchet MS"/>
              </a:rPr>
              <a:t> </a:t>
            </a:r>
            <a:r>
              <a:rPr sz="3200" b="1" spc="-100" dirty="0">
                <a:latin typeface="Trebuchet MS"/>
                <a:cs typeface="Trebuchet MS"/>
              </a:rPr>
              <a:t>women</a:t>
            </a:r>
            <a:endParaRPr sz="3200" dirty="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00" dirty="0">
                <a:latin typeface="Trebuchet MS"/>
                <a:cs typeface="Trebuchet MS"/>
              </a:rPr>
              <a:t>Increasing </a:t>
            </a:r>
            <a:r>
              <a:rPr sz="3200" b="1" spc="-110" dirty="0">
                <a:latin typeface="Trebuchet MS"/>
                <a:cs typeface="Trebuchet MS"/>
              </a:rPr>
              <a:t>complexity </a:t>
            </a:r>
            <a:r>
              <a:rPr sz="3200" b="1" spc="-85" dirty="0">
                <a:latin typeface="Trebuchet MS"/>
                <a:cs typeface="Trebuchet MS"/>
              </a:rPr>
              <a:t>of</a:t>
            </a:r>
            <a:r>
              <a:rPr sz="3200" b="1" spc="-700" dirty="0">
                <a:latin typeface="Trebuchet MS"/>
                <a:cs typeface="Trebuchet MS"/>
              </a:rPr>
              <a:t> </a:t>
            </a:r>
            <a:r>
              <a:rPr sz="3200" b="1" spc="-165" dirty="0">
                <a:latin typeface="Trebuchet MS"/>
                <a:cs typeface="Trebuchet MS"/>
              </a:rPr>
              <a:t>life</a:t>
            </a:r>
            <a:endParaRPr sz="3200" dirty="0">
              <a:latin typeface="Trebuchet MS"/>
              <a:cs typeface="Trebuchet MS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Font typeface="Arial"/>
              <a:buChar char=""/>
              <a:tabLst>
                <a:tab pos="332740" algn="l"/>
                <a:tab pos="333375" algn="l"/>
              </a:tabLst>
            </a:pPr>
            <a:r>
              <a:rPr sz="3200" b="1" spc="-100" dirty="0">
                <a:latin typeface="Trebuchet MS"/>
                <a:cs typeface="Trebuchet MS"/>
              </a:rPr>
              <a:t>Increasing</a:t>
            </a:r>
            <a:r>
              <a:rPr sz="3200" b="1" spc="-295" dirty="0">
                <a:latin typeface="Trebuchet MS"/>
                <a:cs typeface="Trebuchet MS"/>
              </a:rPr>
              <a:t> </a:t>
            </a:r>
            <a:r>
              <a:rPr sz="3200" b="1" spc="-135" dirty="0">
                <a:latin typeface="Trebuchet MS"/>
                <a:cs typeface="Trebuchet MS"/>
              </a:rPr>
              <a:t>number</a:t>
            </a:r>
            <a:r>
              <a:rPr sz="3200" b="1" spc="-330" dirty="0">
                <a:latin typeface="Trebuchet MS"/>
                <a:cs typeface="Trebuchet MS"/>
              </a:rPr>
              <a:t> </a:t>
            </a:r>
            <a:r>
              <a:rPr sz="3200" b="1" spc="-85" dirty="0">
                <a:latin typeface="Trebuchet MS"/>
                <a:cs typeface="Trebuchet MS"/>
              </a:rPr>
              <a:t>of</a:t>
            </a:r>
            <a:r>
              <a:rPr sz="3200" b="1" spc="-315" dirty="0">
                <a:latin typeface="Trebuchet MS"/>
                <a:cs typeface="Trebuchet MS"/>
              </a:rPr>
              <a:t> </a:t>
            </a:r>
            <a:r>
              <a:rPr sz="3200" b="1" spc="-140" dirty="0">
                <a:latin typeface="Trebuchet MS"/>
                <a:cs typeface="Trebuchet MS"/>
              </a:rPr>
              <a:t>new</a:t>
            </a:r>
            <a:r>
              <a:rPr sz="3200" b="1" spc="-310" dirty="0">
                <a:latin typeface="Trebuchet MS"/>
                <a:cs typeface="Trebuchet MS"/>
              </a:rPr>
              <a:t> </a:t>
            </a:r>
            <a:r>
              <a:rPr sz="3200" b="1" spc="-114" dirty="0">
                <a:latin typeface="Trebuchet MS"/>
                <a:cs typeface="Trebuchet MS"/>
              </a:rPr>
              <a:t>products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27" y="176784"/>
            <a:ext cx="7786116" cy="111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9777"/>
            <a:ext cx="7607300" cy="44646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32740" marR="808355" indent="-320675" algn="just">
              <a:lnSpc>
                <a:spcPts val="3460"/>
              </a:lnSpc>
              <a:spcBef>
                <a:spcPts val="535"/>
              </a:spcBef>
              <a:buClr>
                <a:srgbClr val="EFAC00"/>
              </a:buClr>
              <a:buSzPct val="79687"/>
              <a:buChar char=""/>
              <a:tabLst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Customer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Expectation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is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paramount  </a:t>
            </a:r>
            <a:r>
              <a:rPr sz="3200" spc="-60" dirty="0">
                <a:latin typeface="Arial"/>
                <a:cs typeface="Arial"/>
              </a:rPr>
              <a:t>importance </a:t>
            </a:r>
            <a:r>
              <a:rPr sz="3200" spc="70" dirty="0">
                <a:latin typeface="Arial"/>
                <a:cs typeface="Arial"/>
              </a:rPr>
              <a:t>to </a:t>
            </a:r>
            <a:r>
              <a:rPr sz="3200" spc="-70" dirty="0">
                <a:latin typeface="Arial"/>
                <a:cs typeface="Arial"/>
              </a:rPr>
              <a:t>provide </a:t>
            </a:r>
            <a:r>
              <a:rPr sz="3200" spc="-75" dirty="0">
                <a:latin typeface="Arial"/>
                <a:cs typeface="Arial"/>
              </a:rPr>
              <a:t>good </a:t>
            </a:r>
            <a:r>
              <a:rPr sz="3200" spc="-35" dirty="0">
                <a:latin typeface="Arial"/>
                <a:cs typeface="Arial"/>
              </a:rPr>
              <a:t>quality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of  </a:t>
            </a:r>
            <a:r>
              <a:rPr sz="3200" spc="-140" dirty="0">
                <a:latin typeface="Arial"/>
                <a:cs typeface="Arial"/>
              </a:rPr>
              <a:t>service</a:t>
            </a:r>
            <a:endParaRPr sz="3200">
              <a:latin typeface="Arial"/>
              <a:cs typeface="Arial"/>
            </a:endParaRPr>
          </a:p>
          <a:p>
            <a:pPr marL="332740" indent="-320675" algn="just">
              <a:lnSpc>
                <a:spcPts val="3204"/>
              </a:lnSpc>
              <a:buClr>
                <a:srgbClr val="EFAC00"/>
              </a:buClr>
              <a:buSzPct val="79687"/>
              <a:buChar char=""/>
              <a:tabLst>
                <a:tab pos="333375" algn="l"/>
              </a:tabLst>
            </a:pPr>
            <a:r>
              <a:rPr sz="3200" spc="-50" dirty="0">
                <a:latin typeface="Arial"/>
                <a:cs typeface="Arial"/>
              </a:rPr>
              <a:t>Marketing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research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plays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a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50" dirty="0">
                <a:latin typeface="Arial"/>
                <a:cs typeface="Arial"/>
              </a:rPr>
              <a:t>major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role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  <a:p>
            <a:pPr marL="332740" algn="just">
              <a:lnSpc>
                <a:spcPts val="3454"/>
              </a:lnSpc>
            </a:pPr>
            <a:r>
              <a:rPr sz="3200" spc="-85" dirty="0">
                <a:latin typeface="Arial"/>
                <a:cs typeface="Arial"/>
              </a:rPr>
              <a:t>establishing</a:t>
            </a:r>
            <a:r>
              <a:rPr sz="3200" spc="-31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the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expectations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25" dirty="0">
                <a:latin typeface="Arial"/>
                <a:cs typeface="Arial"/>
              </a:rPr>
              <a:t>of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215" dirty="0">
                <a:latin typeface="Arial"/>
                <a:cs typeface="Arial"/>
              </a:rPr>
              <a:t>a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</a:t>
            </a:r>
            <a:endParaRPr sz="3200">
              <a:latin typeface="Arial"/>
              <a:cs typeface="Arial"/>
            </a:endParaRPr>
          </a:p>
          <a:p>
            <a:pPr marL="332740" marR="288290" indent="-320675">
              <a:lnSpc>
                <a:spcPts val="3460"/>
              </a:lnSpc>
              <a:spcBef>
                <a:spcPts val="240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0" dirty="0">
                <a:latin typeface="Arial"/>
                <a:cs typeface="Arial"/>
              </a:rPr>
              <a:t>An </a:t>
            </a:r>
            <a:r>
              <a:rPr sz="3200" spc="-65" dirty="0">
                <a:latin typeface="Arial"/>
                <a:cs typeface="Arial"/>
              </a:rPr>
              <a:t>organization </a:t>
            </a:r>
            <a:r>
              <a:rPr sz="3200" spc="35" dirty="0">
                <a:latin typeface="Arial"/>
                <a:cs typeface="Arial"/>
              </a:rPr>
              <a:t>that </a:t>
            </a:r>
            <a:r>
              <a:rPr sz="3200" spc="-160" dirty="0">
                <a:latin typeface="Arial"/>
                <a:cs typeface="Arial"/>
              </a:rPr>
              <a:t>does </a:t>
            </a:r>
            <a:r>
              <a:rPr sz="3200" spc="15" dirty="0">
                <a:latin typeface="Arial"/>
                <a:cs typeface="Arial"/>
              </a:rPr>
              <a:t>not </a:t>
            </a:r>
            <a:r>
              <a:rPr sz="3200" spc="-145" dirty="0">
                <a:latin typeface="Arial"/>
                <a:cs typeface="Arial"/>
              </a:rPr>
              <a:t>research  </a:t>
            </a:r>
            <a:r>
              <a:rPr sz="3200" spc="-130" dirty="0">
                <a:latin typeface="Arial"/>
                <a:cs typeface="Arial"/>
              </a:rPr>
              <a:t>consumer </a:t>
            </a:r>
            <a:r>
              <a:rPr sz="3200" spc="-65" dirty="0">
                <a:latin typeface="Arial"/>
                <a:cs typeface="Arial"/>
              </a:rPr>
              <a:t>expectation </a:t>
            </a:r>
            <a:r>
              <a:rPr sz="3200" spc="-80" dirty="0">
                <a:latin typeface="Arial"/>
                <a:cs typeface="Arial"/>
              </a:rPr>
              <a:t>cannot</a:t>
            </a:r>
            <a:r>
              <a:rPr sz="3200" spc="-57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understand  </a:t>
            </a:r>
            <a:r>
              <a:rPr sz="3200" spc="-5" dirty="0">
                <a:latin typeface="Arial"/>
                <a:cs typeface="Arial"/>
              </a:rPr>
              <a:t>their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needs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hence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cannot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grow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3204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204" dirty="0">
                <a:latin typeface="Arial"/>
                <a:cs typeface="Arial"/>
              </a:rPr>
              <a:t>Research </a:t>
            </a:r>
            <a:r>
              <a:rPr sz="3200" spc="-130" dirty="0">
                <a:latin typeface="Arial"/>
                <a:cs typeface="Arial"/>
              </a:rPr>
              <a:t>helps </a:t>
            </a:r>
            <a:r>
              <a:rPr sz="3200" spc="-40" dirty="0">
                <a:latin typeface="Arial"/>
                <a:cs typeface="Arial"/>
              </a:rPr>
              <a:t>bring </a:t>
            </a: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70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expectation</a:t>
            </a:r>
            <a:endParaRPr sz="3200">
              <a:latin typeface="Arial"/>
              <a:cs typeface="Arial"/>
            </a:endParaRPr>
          </a:p>
          <a:p>
            <a:pPr marL="332740">
              <a:lnSpc>
                <a:spcPts val="3650"/>
              </a:lnSpc>
            </a:pPr>
            <a:r>
              <a:rPr sz="3200" spc="-65" dirty="0">
                <a:latin typeface="Arial"/>
                <a:cs typeface="Arial"/>
              </a:rPr>
              <a:t>realistically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7845552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47773"/>
            <a:ext cx="69881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ts val="3240"/>
              </a:lnSpc>
              <a:spcBef>
                <a:spcPts val="100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21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identify </a:t>
            </a:r>
            <a:r>
              <a:rPr sz="3000" spc="-80" dirty="0">
                <a:latin typeface="Arial"/>
                <a:cs typeface="Arial"/>
              </a:rPr>
              <a:t>dissatisfied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customer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20" dirty="0">
                <a:latin typeface="Arial"/>
                <a:cs typeface="Arial"/>
              </a:rPr>
              <a:t>Discover </a:t>
            </a:r>
            <a:r>
              <a:rPr sz="3000" spc="-85" dirty="0">
                <a:latin typeface="Arial"/>
                <a:cs typeface="Arial"/>
              </a:rPr>
              <a:t>customer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requirements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0" dirty="0">
                <a:latin typeface="Arial"/>
                <a:cs typeface="Arial"/>
              </a:rPr>
              <a:t>Monitor</a:t>
            </a:r>
            <a:r>
              <a:rPr sz="3000" spc="-64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 </a:t>
            </a:r>
            <a:r>
              <a:rPr sz="3000" spc="-50" dirty="0">
                <a:latin typeface="Arial"/>
                <a:cs typeface="Arial"/>
              </a:rPr>
              <a:t>track </a:t>
            </a:r>
            <a:r>
              <a:rPr sz="3000" spc="-135" dirty="0">
                <a:latin typeface="Arial"/>
                <a:cs typeface="Arial"/>
              </a:rPr>
              <a:t>service </a:t>
            </a:r>
            <a:r>
              <a:rPr sz="3000" spc="-80" dirty="0">
                <a:latin typeface="Arial"/>
                <a:cs typeface="Arial"/>
              </a:rPr>
              <a:t>performance</a:t>
            </a:r>
            <a:endParaRPr sz="3000">
              <a:latin typeface="Arial"/>
              <a:cs typeface="Arial"/>
            </a:endParaRPr>
          </a:p>
          <a:p>
            <a:pPr marL="332740" marR="404495" indent="-320675">
              <a:lnSpc>
                <a:spcPts val="2880"/>
              </a:lnSpc>
              <a:spcBef>
                <a:spcPts val="335"/>
              </a:spcBef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240" dirty="0">
                <a:latin typeface="Arial"/>
                <a:cs typeface="Arial"/>
              </a:rPr>
              <a:t>Assess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overall</a:t>
            </a:r>
            <a:r>
              <a:rPr sz="3000" spc="-22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company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85" dirty="0">
                <a:latin typeface="Arial"/>
                <a:cs typeface="Arial"/>
              </a:rPr>
              <a:t>performance</a:t>
            </a:r>
            <a:r>
              <a:rPr sz="3000" spc="-459" dirty="0">
                <a:latin typeface="Arial"/>
                <a:cs typeface="Arial"/>
              </a:rPr>
              <a:t> </a:t>
            </a:r>
            <a:r>
              <a:rPr sz="3000" spc="-285" dirty="0">
                <a:latin typeface="Arial"/>
                <a:cs typeface="Arial"/>
              </a:rPr>
              <a:t>Vs  </a:t>
            </a:r>
            <a:r>
              <a:rPr sz="3000" spc="-25" dirty="0">
                <a:latin typeface="Arial"/>
                <a:cs typeface="Arial"/>
              </a:rPr>
              <a:t>competition</a:t>
            </a:r>
            <a:endParaRPr sz="3000">
              <a:latin typeface="Arial"/>
              <a:cs typeface="Arial"/>
            </a:endParaRPr>
          </a:p>
          <a:p>
            <a:pPr marL="332740" marR="7112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225" dirty="0">
                <a:latin typeface="Arial"/>
                <a:cs typeface="Arial"/>
              </a:rPr>
              <a:t>Gaps </a:t>
            </a:r>
            <a:r>
              <a:rPr sz="3000" spc="-75" dirty="0">
                <a:latin typeface="Arial"/>
                <a:cs typeface="Arial"/>
              </a:rPr>
              <a:t>between </a:t>
            </a:r>
            <a:r>
              <a:rPr sz="3000" spc="-85" dirty="0">
                <a:latin typeface="Arial"/>
                <a:cs typeface="Arial"/>
              </a:rPr>
              <a:t>customer </a:t>
            </a:r>
            <a:r>
              <a:rPr sz="3000" spc="-80" dirty="0">
                <a:latin typeface="Arial"/>
                <a:cs typeface="Arial"/>
              </a:rPr>
              <a:t>expectations</a:t>
            </a:r>
            <a:r>
              <a:rPr sz="3000" spc="-62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and  </a:t>
            </a:r>
            <a:r>
              <a:rPr sz="3000" spc="-85" dirty="0">
                <a:latin typeface="Arial"/>
                <a:cs typeface="Arial"/>
              </a:rPr>
              <a:t>perceptions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545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85" dirty="0">
                <a:latin typeface="Arial"/>
                <a:cs typeface="Arial"/>
              </a:rPr>
              <a:t>Gauge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effectiveness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15" dirty="0">
                <a:latin typeface="Arial"/>
                <a:cs typeface="Arial"/>
              </a:rPr>
              <a:t>of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changes</a:t>
            </a:r>
            <a:r>
              <a:rPr sz="3000" spc="-240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in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services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10" dirty="0">
                <a:latin typeface="Arial"/>
                <a:cs typeface="Arial"/>
              </a:rPr>
              <a:t>Appraise </a:t>
            </a:r>
            <a:r>
              <a:rPr sz="3000" spc="-135" dirty="0">
                <a:latin typeface="Arial"/>
                <a:cs typeface="Arial"/>
              </a:rPr>
              <a:t>service</a:t>
            </a:r>
            <a:r>
              <a:rPr sz="3000" spc="-40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performance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288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0" dirty="0">
                <a:latin typeface="Arial"/>
                <a:cs typeface="Arial"/>
              </a:rPr>
              <a:t>Monitor </a:t>
            </a:r>
            <a:r>
              <a:rPr sz="3000" spc="-100" dirty="0">
                <a:latin typeface="Arial"/>
                <a:cs typeface="Arial"/>
              </a:rPr>
              <a:t>changing</a:t>
            </a:r>
            <a:r>
              <a:rPr sz="3000" spc="-470" dirty="0">
                <a:latin typeface="Arial"/>
                <a:cs typeface="Arial"/>
              </a:rPr>
              <a:t> </a:t>
            </a:r>
            <a:r>
              <a:rPr sz="3000" spc="-80" dirty="0">
                <a:latin typeface="Arial"/>
                <a:cs typeface="Arial"/>
              </a:rPr>
              <a:t>expectations</a:t>
            </a:r>
            <a:endParaRPr sz="3000">
              <a:latin typeface="Arial"/>
              <a:cs typeface="Arial"/>
            </a:endParaRPr>
          </a:p>
          <a:p>
            <a:pPr marL="332740" indent="-320675">
              <a:lnSpc>
                <a:spcPts val="3240"/>
              </a:lnSpc>
              <a:buClr>
                <a:srgbClr val="EFAC00"/>
              </a:buClr>
              <a:buSzPct val="80000"/>
              <a:buChar char=""/>
              <a:tabLst>
                <a:tab pos="332740" algn="l"/>
                <a:tab pos="333375" algn="l"/>
              </a:tabLst>
            </a:pPr>
            <a:r>
              <a:rPr sz="3000" spc="-135" dirty="0">
                <a:latin typeface="Arial"/>
                <a:cs typeface="Arial"/>
              </a:rPr>
              <a:t>Forecast </a:t>
            </a:r>
            <a:r>
              <a:rPr sz="3000" spc="-95" dirty="0">
                <a:latin typeface="Arial"/>
                <a:cs typeface="Arial"/>
              </a:rPr>
              <a:t>Future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Expectations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2" y="559308"/>
            <a:ext cx="652424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41172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95" dirty="0">
                <a:latin typeface="Arial"/>
                <a:cs typeface="Arial"/>
              </a:rPr>
              <a:t>Complaints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20" dirty="0">
                <a:latin typeface="Arial"/>
                <a:cs typeface="Arial"/>
              </a:rPr>
              <a:t>Requirements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65" dirty="0">
                <a:latin typeface="Arial"/>
                <a:cs typeface="Arial"/>
              </a:rPr>
              <a:t>Critical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Incidence/factors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220" dirty="0">
                <a:latin typeface="Arial"/>
                <a:cs typeface="Arial"/>
              </a:rPr>
              <a:t>t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customer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touch  </a:t>
            </a:r>
            <a:r>
              <a:rPr sz="3200" spc="-50" dirty="0">
                <a:latin typeface="Arial"/>
                <a:cs typeface="Arial"/>
              </a:rPr>
              <a:t>points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05" dirty="0">
                <a:latin typeface="Arial"/>
                <a:cs typeface="Arial"/>
              </a:rPr>
              <a:t>Trailer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35" dirty="0">
                <a:latin typeface="Arial"/>
                <a:cs typeface="Arial"/>
              </a:rPr>
              <a:t>calls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track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performance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65" dirty="0">
                <a:latin typeface="Arial"/>
                <a:cs typeface="Arial"/>
              </a:rPr>
              <a:t>Mystery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shopping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70" dirty="0">
                <a:latin typeface="Arial"/>
                <a:cs typeface="Arial"/>
              </a:rPr>
              <a:t>to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monitor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quality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14" dirty="0">
                <a:latin typeface="Arial"/>
                <a:cs typeface="Arial"/>
              </a:rPr>
              <a:t>Customer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panel/forum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70" dirty="0">
                <a:latin typeface="Arial"/>
                <a:cs typeface="Arial"/>
              </a:rPr>
              <a:t>Lost </a:t>
            </a:r>
            <a:r>
              <a:rPr sz="3200" spc="-100" dirty="0">
                <a:latin typeface="Arial"/>
                <a:cs typeface="Arial"/>
              </a:rPr>
              <a:t>customers..why </a:t>
            </a:r>
            <a:r>
              <a:rPr sz="3200" spc="-20" dirty="0">
                <a:latin typeface="Arial"/>
                <a:cs typeface="Arial"/>
              </a:rPr>
              <a:t>shifting</a:t>
            </a:r>
            <a:r>
              <a:rPr sz="3200" spc="-62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loyalty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70" dirty="0">
                <a:latin typeface="Arial"/>
                <a:cs typeface="Arial"/>
              </a:rPr>
              <a:t>Satisfaction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survey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4548" y="606551"/>
            <a:ext cx="7427976" cy="36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697674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15" dirty="0">
                <a:latin typeface="Arial"/>
                <a:cs typeface="Arial"/>
              </a:rPr>
              <a:t>STAGE </a:t>
            </a:r>
            <a:r>
              <a:rPr sz="3200" spc="-200" dirty="0">
                <a:latin typeface="Arial"/>
                <a:cs typeface="Arial"/>
              </a:rPr>
              <a:t>1: </a:t>
            </a:r>
            <a:r>
              <a:rPr sz="3200" spc="-80" dirty="0">
                <a:latin typeface="Arial"/>
                <a:cs typeface="Arial"/>
              </a:rPr>
              <a:t>Define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Problem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3200" spc="-315" dirty="0">
                <a:latin typeface="Arial"/>
                <a:cs typeface="Arial"/>
              </a:rPr>
              <a:t>STAGE </a:t>
            </a:r>
            <a:r>
              <a:rPr sz="3200" spc="-95" dirty="0">
                <a:latin typeface="Arial"/>
                <a:cs typeface="Arial"/>
              </a:rPr>
              <a:t>2: </a:t>
            </a:r>
            <a:r>
              <a:rPr sz="3200" spc="-114" dirty="0">
                <a:latin typeface="Arial"/>
                <a:cs typeface="Arial"/>
              </a:rPr>
              <a:t>Develop </a:t>
            </a:r>
            <a:r>
              <a:rPr sz="3200" spc="-100" dirty="0">
                <a:latin typeface="Arial"/>
                <a:cs typeface="Arial"/>
              </a:rPr>
              <a:t>Measurement</a:t>
            </a:r>
            <a:r>
              <a:rPr sz="3200" spc="-54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strategy  </a:t>
            </a:r>
            <a:r>
              <a:rPr sz="3200" spc="-315" dirty="0">
                <a:latin typeface="Arial"/>
                <a:cs typeface="Arial"/>
              </a:rPr>
              <a:t>STAGE </a:t>
            </a:r>
            <a:r>
              <a:rPr sz="3200" spc="-330" dirty="0">
                <a:latin typeface="Arial"/>
                <a:cs typeface="Arial"/>
              </a:rPr>
              <a:t>3 </a:t>
            </a:r>
            <a:r>
              <a:rPr sz="3200" spc="-45" dirty="0">
                <a:latin typeface="Arial"/>
                <a:cs typeface="Arial"/>
              </a:rPr>
              <a:t>Implement </a:t>
            </a:r>
            <a:r>
              <a:rPr sz="3200" spc="-204" dirty="0">
                <a:latin typeface="Arial"/>
                <a:cs typeface="Arial"/>
              </a:rPr>
              <a:t>Research </a:t>
            </a:r>
            <a:r>
              <a:rPr sz="3200" spc="-100" dirty="0">
                <a:latin typeface="Arial"/>
                <a:cs typeface="Arial"/>
              </a:rPr>
              <a:t>Program  </a:t>
            </a:r>
            <a:r>
              <a:rPr sz="3200" spc="-315" dirty="0">
                <a:latin typeface="Arial"/>
                <a:cs typeface="Arial"/>
              </a:rPr>
              <a:t>STAGE </a:t>
            </a:r>
            <a:r>
              <a:rPr sz="3200" spc="-85" dirty="0">
                <a:latin typeface="Arial"/>
                <a:cs typeface="Arial"/>
              </a:rPr>
              <a:t>4: </a:t>
            </a:r>
            <a:r>
              <a:rPr sz="3200" spc="-90" dirty="0">
                <a:latin typeface="Arial"/>
                <a:cs typeface="Arial"/>
              </a:rPr>
              <a:t>Collect </a:t>
            </a:r>
            <a:r>
              <a:rPr sz="3200" spc="-125" dirty="0">
                <a:latin typeface="Arial"/>
                <a:cs typeface="Arial"/>
              </a:rPr>
              <a:t>and </a:t>
            </a:r>
            <a:r>
              <a:rPr sz="3200" spc="-120" dirty="0">
                <a:latin typeface="Arial"/>
                <a:cs typeface="Arial"/>
              </a:rPr>
              <a:t>Tabulate </a:t>
            </a:r>
            <a:r>
              <a:rPr sz="3200" spc="-90" dirty="0">
                <a:latin typeface="Arial"/>
                <a:cs typeface="Arial"/>
              </a:rPr>
              <a:t>Data  </a:t>
            </a:r>
            <a:r>
              <a:rPr sz="3200" spc="-315" dirty="0">
                <a:latin typeface="Arial"/>
                <a:cs typeface="Arial"/>
              </a:rPr>
              <a:t>STAGE </a:t>
            </a:r>
            <a:r>
              <a:rPr sz="3200" spc="-245" dirty="0">
                <a:latin typeface="Arial"/>
                <a:cs typeface="Arial"/>
              </a:rPr>
              <a:t>5 </a:t>
            </a:r>
            <a:r>
              <a:rPr sz="3200" spc="-25" dirty="0">
                <a:latin typeface="Arial"/>
                <a:cs typeface="Arial"/>
              </a:rPr>
              <a:t>Interpret </a:t>
            </a:r>
            <a:r>
              <a:rPr sz="3200" spc="-120" dirty="0">
                <a:latin typeface="Arial"/>
                <a:cs typeface="Arial"/>
              </a:rPr>
              <a:t>and </a:t>
            </a:r>
            <a:r>
              <a:rPr sz="3200" spc="-114" dirty="0">
                <a:latin typeface="Arial"/>
                <a:cs typeface="Arial"/>
              </a:rPr>
              <a:t>Analyze </a:t>
            </a:r>
            <a:r>
              <a:rPr sz="3200" spc="-55" dirty="0">
                <a:latin typeface="Arial"/>
                <a:cs typeface="Arial"/>
              </a:rPr>
              <a:t>findings  </a:t>
            </a:r>
            <a:r>
              <a:rPr sz="3200" spc="-315" dirty="0">
                <a:latin typeface="Arial"/>
                <a:cs typeface="Arial"/>
              </a:rPr>
              <a:t>STAGE </a:t>
            </a:r>
            <a:r>
              <a:rPr sz="3200" spc="-75" dirty="0">
                <a:latin typeface="Arial"/>
                <a:cs typeface="Arial"/>
              </a:rPr>
              <a:t>6: </a:t>
            </a:r>
            <a:r>
              <a:rPr sz="3200" spc="-100" dirty="0">
                <a:latin typeface="Arial"/>
                <a:cs typeface="Arial"/>
              </a:rPr>
              <a:t>Report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Findings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294131"/>
            <a:ext cx="5074920" cy="986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34641"/>
            <a:ext cx="771398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Arial"/>
                <a:cs typeface="Arial"/>
              </a:rPr>
              <a:t>Relationship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Marketing:</a:t>
            </a:r>
            <a:endParaRPr sz="2400">
              <a:latin typeface="Arial"/>
              <a:cs typeface="Arial"/>
            </a:endParaRPr>
          </a:p>
          <a:p>
            <a:pPr marL="332740" marR="250825" indent="-320675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philosophy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doing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business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that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focuses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keeping  </a:t>
            </a:r>
            <a:r>
              <a:rPr sz="2400" spc="-95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improving </a:t>
            </a:r>
            <a:r>
              <a:rPr sz="2400" spc="-40" dirty="0">
                <a:latin typeface="Arial"/>
                <a:cs typeface="Arial"/>
              </a:rPr>
              <a:t>current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z="2400" spc="-120" dirty="0">
                <a:latin typeface="Arial"/>
                <a:cs typeface="Arial"/>
              </a:rPr>
              <a:t>does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not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emphasize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acquiring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customers</a:t>
            </a:r>
            <a:endParaRPr sz="24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usually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cheaper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(for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firm)--to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keep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z="2400" spc="-40" dirty="0">
                <a:latin typeface="Arial"/>
                <a:cs typeface="Arial"/>
              </a:rPr>
              <a:t>current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customer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costs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less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attract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anew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one</a:t>
            </a:r>
            <a:endParaRPr sz="24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z="2400" spc="-65" dirty="0">
                <a:latin typeface="Arial"/>
                <a:cs typeface="Arial"/>
              </a:rPr>
              <a:t>goal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=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build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maintain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base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committed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customers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who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profitable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332740" marR="1236345" indent="-320675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SzPct val="79166"/>
              <a:buChar char=""/>
              <a:tabLst>
                <a:tab pos="332740" algn="l"/>
                <a:tab pos="333375" algn="l"/>
              </a:tabLst>
            </a:pPr>
            <a:r>
              <a:rPr sz="2400" spc="-55" dirty="0">
                <a:latin typeface="Arial"/>
                <a:cs typeface="Arial"/>
              </a:rPr>
              <a:t>thus,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focus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attraction,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retention,and  </a:t>
            </a:r>
            <a:r>
              <a:rPr sz="2400" spc="-80" dirty="0">
                <a:latin typeface="Arial"/>
                <a:cs typeface="Arial"/>
              </a:rPr>
              <a:t>enhancement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70" dirty="0">
                <a:latin typeface="Arial"/>
                <a:cs typeface="Arial"/>
              </a:rPr>
              <a:t>customer</a:t>
            </a:r>
            <a:r>
              <a:rPr sz="2400" spc="-5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relationships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59308"/>
            <a:ext cx="606094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236" y="1828545"/>
            <a:ext cx="27514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0" marR="5080" indent="-5334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To </a:t>
            </a:r>
            <a:r>
              <a:rPr spc="-15" dirty="0"/>
              <a:t>the</a:t>
            </a:r>
            <a:r>
              <a:rPr spc="-345" dirty="0"/>
              <a:t> </a:t>
            </a:r>
            <a:r>
              <a:rPr spc="-90" dirty="0"/>
              <a:t>customer  </a:t>
            </a:r>
            <a:r>
              <a:rPr spc="-229" dirty="0"/>
              <a:t>To </a:t>
            </a:r>
            <a:r>
              <a:rPr spc="-15" dirty="0"/>
              <a:t>the</a:t>
            </a:r>
            <a:r>
              <a:rPr spc="-315" dirty="0"/>
              <a:t> </a:t>
            </a:r>
            <a:r>
              <a:rPr spc="35" dirty="0"/>
              <a:t>firm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527" y="170687"/>
            <a:ext cx="5186172" cy="1130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660904" y="2051304"/>
            <a:ext cx="3746500" cy="4121150"/>
            <a:chOff x="2660904" y="2051304"/>
            <a:chExt cx="3746500" cy="4121150"/>
          </a:xfrm>
        </p:grpSpPr>
        <p:sp>
          <p:nvSpPr>
            <p:cNvPr id="4" name="object 4"/>
            <p:cNvSpPr/>
            <p:nvPr/>
          </p:nvSpPr>
          <p:spPr>
            <a:xfrm>
              <a:off x="2667000" y="2057400"/>
              <a:ext cx="3721735" cy="4102735"/>
            </a:xfrm>
            <a:custGeom>
              <a:avLst/>
              <a:gdLst/>
              <a:ahLst/>
              <a:cxnLst/>
              <a:rect l="l" t="t" r="r" b="b"/>
              <a:pathLst>
                <a:path w="3721735" h="4102735">
                  <a:moveTo>
                    <a:pt x="1860677" y="0"/>
                  </a:moveTo>
                  <a:lnTo>
                    <a:pt x="0" y="4102608"/>
                  </a:lnTo>
                  <a:lnTo>
                    <a:pt x="3721608" y="4102608"/>
                  </a:lnTo>
                  <a:lnTo>
                    <a:pt x="186067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7000" y="2057400"/>
              <a:ext cx="3721735" cy="4102735"/>
            </a:xfrm>
            <a:custGeom>
              <a:avLst/>
              <a:gdLst/>
              <a:ahLst/>
              <a:cxnLst/>
              <a:rect l="l" t="t" r="r" b="b"/>
              <a:pathLst>
                <a:path w="3721735" h="4102735">
                  <a:moveTo>
                    <a:pt x="0" y="4102608"/>
                  </a:moveTo>
                  <a:lnTo>
                    <a:pt x="1860677" y="0"/>
                  </a:lnTo>
                  <a:lnTo>
                    <a:pt x="3721608" y="4102608"/>
                  </a:lnTo>
                  <a:lnTo>
                    <a:pt x="0" y="4102608"/>
                  </a:lnTo>
                  <a:close/>
                </a:path>
              </a:pathLst>
            </a:custGeom>
            <a:ln w="12192">
              <a:solidFill>
                <a:srgbClr val="5A6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0" y="2057400"/>
              <a:ext cx="3733800" cy="4114800"/>
            </a:xfrm>
            <a:custGeom>
              <a:avLst/>
              <a:gdLst/>
              <a:ahLst/>
              <a:cxnLst/>
              <a:rect l="l" t="t" r="r" b="b"/>
              <a:pathLst>
                <a:path w="3733800" h="4114800">
                  <a:moveTo>
                    <a:pt x="0" y="0"/>
                  </a:moveTo>
                  <a:lnTo>
                    <a:pt x="3733800" y="0"/>
                  </a:lnTo>
                </a:path>
                <a:path w="3733800" h="4114800">
                  <a:moveTo>
                    <a:pt x="0" y="0"/>
                  </a:moveTo>
                  <a:lnTo>
                    <a:pt x="0" y="4114800"/>
                  </a:lnTo>
                </a:path>
                <a:path w="3733800" h="4114800">
                  <a:moveTo>
                    <a:pt x="3733800" y="0"/>
                  </a:moveTo>
                  <a:lnTo>
                    <a:pt x="3733800" y="4114800"/>
                  </a:lnTo>
                </a:path>
              </a:pathLst>
            </a:custGeom>
            <a:ln w="1219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0" y="3581400"/>
              <a:ext cx="2971800" cy="1752600"/>
            </a:xfrm>
            <a:custGeom>
              <a:avLst/>
              <a:gdLst/>
              <a:ahLst/>
              <a:cxnLst/>
              <a:rect l="l" t="t" r="r" b="b"/>
              <a:pathLst>
                <a:path w="2971800" h="1752600">
                  <a:moveTo>
                    <a:pt x="0" y="1752600"/>
                  </a:moveTo>
                  <a:lnTo>
                    <a:pt x="2971800" y="1752600"/>
                  </a:lnTo>
                </a:path>
                <a:path w="2971800" h="1752600">
                  <a:moveTo>
                    <a:pt x="381000" y="914400"/>
                  </a:moveTo>
                  <a:lnTo>
                    <a:pt x="2590800" y="914400"/>
                  </a:lnTo>
                </a:path>
                <a:path w="2971800" h="1752600">
                  <a:moveTo>
                    <a:pt x="798576" y="0"/>
                  </a:moveTo>
                  <a:lnTo>
                    <a:pt x="21869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69511" y="3141345"/>
            <a:ext cx="116776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Enhancing</a:t>
            </a:r>
            <a:endParaRPr sz="1800">
              <a:latin typeface="Palladio Uralic"/>
              <a:cs typeface="Palladio Uralic"/>
            </a:endParaRPr>
          </a:p>
          <a:p>
            <a:pPr marL="85090" marR="5080" algn="just">
              <a:lnSpc>
                <a:spcPts val="6600"/>
              </a:lnSpc>
              <a:spcBef>
                <a:spcPts val="360"/>
              </a:spcBef>
            </a:pPr>
            <a:r>
              <a:rPr sz="1800" b="1" dirty="0">
                <a:latin typeface="Palladio Uralic"/>
                <a:cs typeface="Palladio Uralic"/>
              </a:rPr>
              <a:t>Retaining  Sat</a:t>
            </a:r>
            <a:r>
              <a:rPr sz="1800" b="1" spc="-5" dirty="0">
                <a:latin typeface="Palladio Uralic"/>
                <a:cs typeface="Palladio Uralic"/>
              </a:rPr>
              <a:t>i</a:t>
            </a:r>
            <a:r>
              <a:rPr sz="1800" b="1" dirty="0">
                <a:latin typeface="Palladio Uralic"/>
                <a:cs typeface="Palladio Uralic"/>
              </a:rPr>
              <a:t>s</a:t>
            </a:r>
            <a:r>
              <a:rPr sz="1800" b="1" spc="-5" dirty="0">
                <a:latin typeface="Palladio Uralic"/>
                <a:cs typeface="Palladio Uralic"/>
              </a:rPr>
              <a:t>fyi</a:t>
            </a:r>
            <a:r>
              <a:rPr sz="1800" b="1" dirty="0">
                <a:latin typeface="Palladio Uralic"/>
                <a:cs typeface="Palladio Uralic"/>
              </a:rPr>
              <a:t>ng  Getting</a:t>
            </a:r>
            <a:endParaRPr sz="180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216" y="266700"/>
            <a:ext cx="6608064" cy="101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769620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2186940" indent="-320675">
              <a:lnSpc>
                <a:spcPct val="100000"/>
              </a:lnSpc>
              <a:spcBef>
                <a:spcPts val="105"/>
              </a:spcBef>
              <a:buFont typeface="Arial"/>
              <a:buAutoNum type="arabicPeriod"/>
              <a:tabLst>
                <a:tab pos="367665" algn="l"/>
                <a:tab pos="1991360" algn="l"/>
              </a:tabLst>
            </a:pPr>
            <a:r>
              <a:rPr dirty="0"/>
              <a:t>	</a:t>
            </a:r>
            <a:r>
              <a:rPr sz="3200" spc="-90" dirty="0">
                <a:latin typeface="Arial"/>
                <a:cs typeface="Arial"/>
              </a:rPr>
              <a:t>Culture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values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norms</a:t>
            </a:r>
            <a:r>
              <a:rPr sz="3200" spc="-26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roles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and  customs	</a:t>
            </a:r>
            <a:r>
              <a:rPr sz="3200" spc="-35" dirty="0">
                <a:latin typeface="Arial"/>
                <a:cs typeface="Arial"/>
              </a:rPr>
              <a:t>dating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services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265" dirty="0">
                <a:latin typeface="Arial"/>
                <a:cs typeface="Arial"/>
              </a:rPr>
              <a:t>US</a:t>
            </a:r>
            <a:endParaRPr sz="3200">
              <a:latin typeface="Arial"/>
              <a:cs typeface="Arial"/>
            </a:endParaRPr>
          </a:p>
          <a:p>
            <a:pPr marL="332740" marR="24765" indent="-240029">
              <a:lnSpc>
                <a:spcPct val="100000"/>
              </a:lnSpc>
              <a:buAutoNum type="arabicPeriod"/>
              <a:tabLst>
                <a:tab pos="481965" algn="l"/>
              </a:tabLst>
            </a:pPr>
            <a:r>
              <a:rPr sz="3200" spc="-80" dirty="0">
                <a:latin typeface="Arial"/>
                <a:cs typeface="Arial"/>
              </a:rPr>
              <a:t>Sub-culture-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behavior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pattern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age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lifestyle,  </a:t>
            </a:r>
            <a:r>
              <a:rPr sz="3200" spc="-100" dirty="0">
                <a:latin typeface="Arial"/>
                <a:cs typeface="Arial"/>
              </a:rPr>
              <a:t>geography,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ethnicity,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race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and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religion</a:t>
            </a:r>
            <a:endParaRPr sz="3200">
              <a:latin typeface="Arial"/>
              <a:cs typeface="Arial"/>
            </a:endParaRPr>
          </a:p>
          <a:p>
            <a:pPr marL="332740" marR="808990" indent="-320675">
              <a:lnSpc>
                <a:spcPct val="100000"/>
              </a:lnSpc>
              <a:buFont typeface="Arial"/>
              <a:buAutoNum type="arabicPeriod"/>
              <a:tabLst>
                <a:tab pos="375920" algn="l"/>
              </a:tabLst>
            </a:pPr>
            <a:r>
              <a:rPr dirty="0"/>
              <a:t>	</a:t>
            </a:r>
            <a:r>
              <a:rPr sz="3200" spc="-130" dirty="0">
                <a:latin typeface="Arial"/>
                <a:cs typeface="Arial"/>
              </a:rPr>
              <a:t>Social </a:t>
            </a:r>
            <a:r>
              <a:rPr sz="3200" spc="-250" dirty="0">
                <a:latin typeface="Arial"/>
                <a:cs typeface="Arial"/>
              </a:rPr>
              <a:t>Class </a:t>
            </a:r>
            <a:r>
              <a:rPr sz="3200" spc="-100" dirty="0">
                <a:latin typeface="Arial"/>
                <a:cs typeface="Arial"/>
              </a:rPr>
              <a:t>shopping </a:t>
            </a:r>
            <a:r>
              <a:rPr sz="3200" spc="-55" dirty="0">
                <a:latin typeface="Arial"/>
                <a:cs typeface="Arial"/>
              </a:rPr>
              <a:t>patterns,</a:t>
            </a:r>
            <a:r>
              <a:rPr sz="3200" spc="-67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owning  </a:t>
            </a:r>
            <a:r>
              <a:rPr sz="3200" spc="-65" dirty="0">
                <a:latin typeface="Arial"/>
                <a:cs typeface="Arial"/>
              </a:rPr>
              <a:t>certain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-80" dirty="0">
                <a:latin typeface="Arial"/>
                <a:cs typeface="Arial"/>
              </a:rPr>
              <a:t>products</a:t>
            </a:r>
            <a:endParaRPr sz="3200">
              <a:latin typeface="Arial"/>
              <a:cs typeface="Arial"/>
            </a:endParaRPr>
          </a:p>
          <a:p>
            <a:pPr marL="332740" marR="5080" indent="-3206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2750" algn="l"/>
              </a:tabLst>
            </a:pPr>
            <a:r>
              <a:rPr sz="3200" spc="-155" dirty="0">
                <a:latin typeface="Arial"/>
                <a:cs typeface="Arial"/>
              </a:rPr>
              <a:t>Reference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40" dirty="0">
                <a:latin typeface="Arial"/>
                <a:cs typeface="Arial"/>
              </a:rPr>
              <a:t>Groups;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180" dirty="0">
                <a:latin typeface="Arial"/>
                <a:cs typeface="Arial"/>
              </a:rPr>
              <a:t>Sahara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India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229" dirty="0">
                <a:latin typeface="Arial"/>
                <a:cs typeface="Arial"/>
              </a:rPr>
              <a:t>uses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cricket  </a:t>
            </a:r>
            <a:r>
              <a:rPr sz="3200" spc="-75" dirty="0">
                <a:latin typeface="Arial"/>
                <a:cs typeface="Arial"/>
              </a:rPr>
              <a:t>group</a:t>
            </a:r>
            <a:endParaRPr sz="3200">
              <a:latin typeface="Arial"/>
              <a:cs typeface="Arial"/>
            </a:endParaRPr>
          </a:p>
          <a:p>
            <a:pPr marL="396875" indent="-384810">
              <a:lnSpc>
                <a:spcPct val="100000"/>
              </a:lnSpc>
              <a:buAutoNum type="arabicPeriod"/>
              <a:tabLst>
                <a:tab pos="397510" algn="l"/>
              </a:tabLst>
            </a:pPr>
            <a:r>
              <a:rPr sz="3200" spc="-100" dirty="0">
                <a:latin typeface="Arial"/>
                <a:cs typeface="Arial"/>
              </a:rPr>
              <a:t>Family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976" y="579119"/>
            <a:ext cx="7985759" cy="505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828545"/>
            <a:ext cx="261683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5" dirty="0">
                <a:latin typeface="Arial"/>
                <a:cs typeface="Arial"/>
              </a:rPr>
              <a:t>Intangibility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75" dirty="0">
                <a:latin typeface="Arial"/>
                <a:cs typeface="Arial"/>
              </a:rPr>
              <a:t>Inseparability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40" dirty="0">
                <a:latin typeface="Arial"/>
                <a:cs typeface="Arial"/>
              </a:rPr>
              <a:t>Variability</a:t>
            </a: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ct val="100000"/>
              </a:lnSpc>
              <a:buClr>
                <a:srgbClr val="EFAC00"/>
              </a:buClr>
              <a:buSzPct val="79687"/>
              <a:buChar char=""/>
              <a:tabLst>
                <a:tab pos="332740" algn="l"/>
                <a:tab pos="333375" algn="l"/>
              </a:tabLst>
            </a:pPr>
            <a:r>
              <a:rPr sz="3200" spc="-165" dirty="0">
                <a:latin typeface="Arial"/>
                <a:cs typeface="Arial"/>
              </a:rPr>
              <a:t>Perish</a:t>
            </a:r>
            <a:r>
              <a:rPr sz="3200" spc="-2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ability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787" y="565404"/>
            <a:ext cx="2973324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8236" y="1776729"/>
            <a:ext cx="7969884" cy="41160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32740" marR="96520" indent="-320675">
              <a:lnSpc>
                <a:spcPts val="2110"/>
              </a:lnSpc>
              <a:spcBef>
                <a:spcPts val="605"/>
              </a:spcBef>
              <a:buClr>
                <a:srgbClr val="EFAC00"/>
              </a:buClr>
              <a:buSzPct val="79545"/>
              <a:buChar char=""/>
              <a:tabLst>
                <a:tab pos="332740" algn="l"/>
                <a:tab pos="333375" algn="l"/>
              </a:tabLst>
            </a:pPr>
            <a:r>
              <a:rPr sz="2200" spc="-120" dirty="0">
                <a:latin typeface="Arial"/>
                <a:cs typeface="Arial"/>
              </a:rPr>
              <a:t>Services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are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intangible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means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it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cannot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seen,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tasted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felt,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heard  </a:t>
            </a:r>
            <a:r>
              <a:rPr sz="2200" spc="-30" dirty="0">
                <a:latin typeface="Arial"/>
                <a:cs typeface="Arial"/>
              </a:rPr>
              <a:t>or </a:t>
            </a:r>
            <a:r>
              <a:rPr sz="2200" spc="-75" dirty="0">
                <a:latin typeface="Arial"/>
                <a:cs typeface="Arial"/>
              </a:rPr>
              <a:t>smelled </a:t>
            </a:r>
            <a:r>
              <a:rPr sz="2200" spc="-50" dirty="0">
                <a:latin typeface="Arial"/>
                <a:cs typeface="Arial"/>
              </a:rPr>
              <a:t>before</a:t>
            </a:r>
            <a:r>
              <a:rPr sz="2200" spc="-38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purchase.</a:t>
            </a:r>
            <a:endParaRPr sz="2200">
              <a:latin typeface="Arial"/>
              <a:cs typeface="Arial"/>
            </a:endParaRPr>
          </a:p>
          <a:p>
            <a:pPr marL="332740" indent="-320675">
              <a:lnSpc>
                <a:spcPts val="1870"/>
              </a:lnSpc>
              <a:buClr>
                <a:srgbClr val="EFAC00"/>
              </a:buClr>
              <a:buSzPct val="79545"/>
              <a:buChar char=""/>
              <a:tabLst>
                <a:tab pos="332740" algn="l"/>
                <a:tab pos="333375" algn="l"/>
              </a:tabLst>
            </a:pPr>
            <a:r>
              <a:rPr sz="2200" spc="-70" dirty="0">
                <a:latin typeface="Arial"/>
                <a:cs typeface="Arial"/>
              </a:rPr>
              <a:t>Evaluation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150" dirty="0">
                <a:latin typeface="Arial"/>
                <a:cs typeface="Arial"/>
              </a:rPr>
              <a:t>a</a:t>
            </a:r>
            <a:r>
              <a:rPr sz="2200" spc="-36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challenge</a:t>
            </a:r>
            <a:endParaRPr sz="2200">
              <a:latin typeface="Arial"/>
              <a:cs typeface="Arial"/>
            </a:endParaRPr>
          </a:p>
          <a:p>
            <a:pPr marL="332740" marR="5080" indent="-320675">
              <a:lnSpc>
                <a:spcPct val="80000"/>
              </a:lnSpc>
              <a:spcBef>
                <a:spcPts val="265"/>
              </a:spcBef>
              <a:buClr>
                <a:srgbClr val="EFAC00"/>
              </a:buClr>
              <a:buSzPct val="79545"/>
              <a:buChar char=""/>
              <a:tabLst>
                <a:tab pos="332740" algn="l"/>
                <a:tab pos="333375" algn="l"/>
              </a:tabLst>
            </a:pPr>
            <a:r>
              <a:rPr sz="2200" spc="-10" dirty="0">
                <a:latin typeface="Arial"/>
                <a:cs typeface="Arial"/>
              </a:rPr>
              <a:t>Intangibility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is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used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marketing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describe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the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inability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to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assess  </a:t>
            </a:r>
            <a:r>
              <a:rPr sz="2200" spc="-15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value </a:t>
            </a:r>
            <a:r>
              <a:rPr sz="2200" spc="-75" dirty="0">
                <a:latin typeface="Arial"/>
                <a:cs typeface="Arial"/>
              </a:rPr>
              <a:t>gained </a:t>
            </a:r>
            <a:r>
              <a:rPr sz="2200" spc="5" dirty="0">
                <a:latin typeface="Arial"/>
                <a:cs typeface="Arial"/>
              </a:rPr>
              <a:t>from </a:t>
            </a:r>
            <a:r>
              <a:rPr sz="2200" spc="-75" dirty="0">
                <a:latin typeface="Arial"/>
                <a:cs typeface="Arial"/>
              </a:rPr>
              <a:t>engaging </a:t>
            </a:r>
            <a:r>
              <a:rPr sz="2200" spc="-25" dirty="0">
                <a:latin typeface="Arial"/>
                <a:cs typeface="Arial"/>
              </a:rPr>
              <a:t>in </a:t>
            </a:r>
            <a:r>
              <a:rPr sz="2200" spc="-105" dirty="0">
                <a:latin typeface="Arial"/>
                <a:cs typeface="Arial"/>
              </a:rPr>
              <a:t>an </a:t>
            </a:r>
            <a:r>
              <a:rPr sz="2200" spc="-10" dirty="0">
                <a:latin typeface="Arial"/>
                <a:cs typeface="Arial"/>
              </a:rPr>
              <a:t>activity </a:t>
            </a:r>
            <a:r>
              <a:rPr sz="2200" spc="-85" dirty="0">
                <a:latin typeface="Arial"/>
                <a:cs typeface="Arial"/>
              </a:rPr>
              <a:t>using </a:t>
            </a:r>
            <a:r>
              <a:rPr sz="2200" spc="-90" dirty="0">
                <a:latin typeface="Arial"/>
                <a:cs typeface="Arial"/>
              </a:rPr>
              <a:t>any </a:t>
            </a:r>
            <a:r>
              <a:rPr sz="2200" spc="-35" dirty="0">
                <a:latin typeface="Arial"/>
                <a:cs typeface="Arial"/>
              </a:rPr>
              <a:t>tangible  </a:t>
            </a:r>
            <a:r>
              <a:rPr sz="2200" spc="-95" dirty="0">
                <a:latin typeface="Arial"/>
                <a:cs typeface="Arial"/>
              </a:rPr>
              <a:t>evidence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FAC00"/>
              </a:buClr>
              <a:buFont typeface="Arial"/>
              <a:buChar char=""/>
            </a:pPr>
            <a:endParaRPr sz="3200">
              <a:latin typeface="Arial"/>
              <a:cs typeface="Arial"/>
            </a:endParaRPr>
          </a:p>
          <a:p>
            <a:pPr marL="332740" indent="-320675">
              <a:lnSpc>
                <a:spcPts val="2375"/>
              </a:lnSpc>
              <a:buClr>
                <a:srgbClr val="EFAC00"/>
              </a:buClr>
              <a:buSzPct val="79545"/>
              <a:buChar char=""/>
              <a:tabLst>
                <a:tab pos="332740" algn="l"/>
                <a:tab pos="333375" algn="l"/>
              </a:tabLst>
            </a:pPr>
            <a:r>
              <a:rPr sz="2200" spc="35" dirty="0">
                <a:latin typeface="Arial"/>
                <a:cs typeface="Arial"/>
              </a:rPr>
              <a:t>It </a:t>
            </a:r>
            <a:r>
              <a:rPr sz="2200" spc="-90" dirty="0">
                <a:latin typeface="Arial"/>
                <a:cs typeface="Arial"/>
              </a:rPr>
              <a:t>draws </a:t>
            </a:r>
            <a:r>
              <a:rPr sz="2200" spc="-80" dirty="0">
                <a:latin typeface="Arial"/>
                <a:cs typeface="Arial"/>
              </a:rPr>
              <a:t>inferences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about:</a:t>
            </a:r>
            <a:endParaRPr sz="2200">
              <a:latin typeface="Arial"/>
              <a:cs typeface="Arial"/>
            </a:endParaRPr>
          </a:p>
          <a:p>
            <a:pPr marL="3844925" lvl="1" indent="-320675">
              <a:lnSpc>
                <a:spcPts val="2110"/>
              </a:lnSpc>
              <a:buClr>
                <a:srgbClr val="EFAC00"/>
              </a:buClr>
              <a:buSzPct val="79545"/>
              <a:buFont typeface="Wingdings"/>
              <a:buChar char=""/>
              <a:tabLst>
                <a:tab pos="3844290" algn="l"/>
                <a:tab pos="3844925" algn="l"/>
              </a:tabLst>
            </a:pPr>
            <a:r>
              <a:rPr sz="2200" spc="-130" dirty="0">
                <a:latin typeface="Arial"/>
                <a:cs typeface="Arial"/>
              </a:rPr>
              <a:t>Place</a:t>
            </a:r>
            <a:endParaRPr sz="2200">
              <a:latin typeface="Arial"/>
              <a:cs typeface="Arial"/>
            </a:endParaRPr>
          </a:p>
          <a:p>
            <a:pPr marL="3762375" indent="-320675">
              <a:lnSpc>
                <a:spcPts val="2115"/>
              </a:lnSpc>
              <a:buClr>
                <a:srgbClr val="EFAC00"/>
              </a:buClr>
              <a:buSzPct val="79545"/>
              <a:buFont typeface="Wingdings"/>
              <a:buChar char=""/>
              <a:tabLst>
                <a:tab pos="3762375" algn="l"/>
                <a:tab pos="3763010" algn="l"/>
              </a:tabLst>
            </a:pPr>
            <a:r>
              <a:rPr sz="2200" spc="-114" dirty="0">
                <a:latin typeface="Arial"/>
                <a:cs typeface="Arial"/>
              </a:rPr>
              <a:t>People</a:t>
            </a:r>
            <a:endParaRPr sz="2200">
              <a:latin typeface="Arial"/>
              <a:cs typeface="Arial"/>
            </a:endParaRPr>
          </a:p>
          <a:p>
            <a:pPr marL="3518535" indent="-320675">
              <a:lnSpc>
                <a:spcPts val="2115"/>
              </a:lnSpc>
              <a:buClr>
                <a:srgbClr val="EFAC00"/>
              </a:buClr>
              <a:buSzPct val="79545"/>
              <a:buFont typeface="Wingdings"/>
              <a:buChar char=""/>
              <a:tabLst>
                <a:tab pos="3517900" algn="l"/>
                <a:tab pos="3518535" algn="l"/>
              </a:tabLst>
            </a:pPr>
            <a:r>
              <a:rPr sz="2200" spc="-60" dirty="0">
                <a:latin typeface="Arial"/>
                <a:cs typeface="Arial"/>
              </a:rPr>
              <a:t>Equipment</a:t>
            </a:r>
            <a:endParaRPr sz="2200">
              <a:latin typeface="Arial"/>
              <a:cs typeface="Arial"/>
            </a:endParaRPr>
          </a:p>
          <a:p>
            <a:pPr marL="2719705" indent="-320675">
              <a:lnSpc>
                <a:spcPts val="2110"/>
              </a:lnSpc>
              <a:buClr>
                <a:srgbClr val="EFAC00"/>
              </a:buClr>
              <a:buSzPct val="79545"/>
              <a:buFont typeface="Wingdings"/>
              <a:buChar char=""/>
              <a:tabLst>
                <a:tab pos="2719705" algn="l"/>
                <a:tab pos="2720340" algn="l"/>
              </a:tabLst>
            </a:pPr>
            <a:r>
              <a:rPr sz="2200" spc="-60" dirty="0">
                <a:latin typeface="Arial"/>
                <a:cs typeface="Arial"/>
              </a:rPr>
              <a:t>Communication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Material</a:t>
            </a:r>
            <a:endParaRPr sz="2200">
              <a:latin typeface="Arial"/>
              <a:cs typeface="Arial"/>
            </a:endParaRPr>
          </a:p>
          <a:p>
            <a:pPr marL="3656965" lvl="1" indent="-320675">
              <a:lnSpc>
                <a:spcPts val="2110"/>
              </a:lnSpc>
              <a:buClr>
                <a:srgbClr val="EFAC00"/>
              </a:buClr>
              <a:buSzPct val="79545"/>
              <a:buFont typeface="Wingdings"/>
              <a:buChar char=""/>
              <a:tabLst>
                <a:tab pos="3656965" algn="l"/>
                <a:tab pos="3657600" algn="l"/>
              </a:tabLst>
            </a:pPr>
            <a:r>
              <a:rPr sz="2200" spc="-90" dirty="0">
                <a:latin typeface="Arial"/>
                <a:cs typeface="Arial"/>
              </a:rPr>
              <a:t>Symbols</a:t>
            </a:r>
            <a:endParaRPr sz="2200">
              <a:latin typeface="Arial"/>
              <a:cs typeface="Arial"/>
            </a:endParaRPr>
          </a:p>
          <a:p>
            <a:pPr marL="3893185" lvl="2" indent="-375285">
              <a:lnSpc>
                <a:spcPts val="2375"/>
              </a:lnSpc>
              <a:buClr>
                <a:srgbClr val="EFAC00"/>
              </a:buClr>
              <a:buSzPct val="79545"/>
              <a:buFont typeface="Wingdings"/>
              <a:buChar char=""/>
              <a:tabLst>
                <a:tab pos="3893185" algn="l"/>
                <a:tab pos="3893820" algn="l"/>
              </a:tabLst>
            </a:pPr>
            <a:r>
              <a:rPr sz="2200" spc="-100" dirty="0">
                <a:latin typeface="Arial"/>
                <a:cs typeface="Arial"/>
              </a:rPr>
              <a:t>Price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8A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3338</Words>
  <Application>Microsoft Office PowerPoint</Application>
  <PresentationFormat>On-screen Show (4:3)</PresentationFormat>
  <Paragraphs>421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Slide 1</vt:lpstr>
      <vt:lpstr>Slide 2</vt:lpstr>
      <vt:lpstr>Upward trend in disposable income</vt:lpstr>
      <vt:lpstr>Changing Lifestyle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Low Value Misconception  Low Capital Interest  Small Scale View Cannot Provide Wealth  Cost</vt:lpstr>
      <vt:lpstr>Slide 16</vt:lpstr>
      <vt:lpstr>Slide 17</vt:lpstr>
      <vt:lpstr>Slide 18</vt:lpstr>
      <vt:lpstr>Slide 19</vt:lpstr>
      <vt:lpstr>Slide 20</vt:lpstr>
      <vt:lpstr> Overall Strategic Assessment</vt:lpstr>
      <vt:lpstr> The Gaps Model was proposed by A  Parasuraman, Valarie Zeithaml and LL  Berry in 1985 in the Journal Of Marketing:</vt:lpstr>
      <vt:lpstr>Slide 23</vt:lpstr>
      <vt:lpstr>Slide 24</vt:lpstr>
      <vt:lpstr> The difference between customer  expectations of service standards &amp; quality  and the service provider’s understanding of  these expectations</vt:lpstr>
      <vt:lpstr>Slide 26</vt:lpstr>
      <vt:lpstr> The difference between service provider’s  understanding of customer expectations and  development of customer-driven service  design &amp; standards</vt:lpstr>
      <vt:lpstr>Slide 28</vt:lpstr>
      <vt:lpstr> The discrepancy between development of  customer-driven service standards and actual  service delivery or performance</vt:lpstr>
      <vt:lpstr>Slide 30</vt:lpstr>
      <vt:lpstr> Provider Gap 4 The difference between  service provider’s external (marketing)  communications and service delivery</vt:lpstr>
      <vt:lpstr>Slide 32</vt:lpstr>
      <vt:lpstr>Slide 33</vt:lpstr>
      <vt:lpstr>Slide 34</vt:lpstr>
      <vt:lpstr>Slide 35</vt:lpstr>
      <vt:lpstr>The Customer Gap Expected service Perceived service Customer Gap Key Factors Leading to the Customer Gap: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The first step of this process requires  determining the difference between an ideal  state and the physical situation. It can be  triggered through marketing.</vt:lpstr>
      <vt:lpstr>Slide 50</vt:lpstr>
      <vt:lpstr>Slide 51</vt:lpstr>
      <vt:lpstr>Slide 52</vt:lpstr>
      <vt:lpstr>Slide 53</vt:lpstr>
      <vt:lpstr>Slide 54</vt:lpstr>
      <vt:lpstr>Slide 55</vt:lpstr>
      <vt:lpstr>2. Sources of adequate service expectations  level of service the customer finds acceptable  they are short term and tend to fluctuate</vt:lpstr>
      <vt:lpstr>Slide 57</vt:lpstr>
      <vt:lpstr>Slide 58</vt:lpstr>
      <vt:lpstr> Perception is the process by which  information from the outside environment is  selected, received, organized and interpreted  to give meaning to the environment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To the customer  To the firm</vt:lpstr>
      <vt:lpstr>Slide 76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Abc</cp:lastModifiedBy>
  <cp:revision>1</cp:revision>
  <dcterms:created xsi:type="dcterms:W3CDTF">2020-04-02T08:21:46Z</dcterms:created>
  <dcterms:modified xsi:type="dcterms:W3CDTF">2020-04-02T08:36:41Z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2020-04-02T00:00:00Z</vt:filetime>
  </property>
</Properties>
</file>