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tmlcolorcodes.com/color-nam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javascript-tutorial/" TargetMode="External"/><Relationship Id="rId2" Type="http://schemas.openxmlformats.org/officeDocument/2006/relationships/hyperlink" Target="https://www.geeksforgeeks.org/html-basics/" TargetMode="External"/><Relationship Id="rId1" Type="http://schemas.openxmlformats.org/officeDocument/2006/relationships/slideLayout" Target="../slideLayouts/slideLayout2.xml"/><Relationship Id="rId5" Type="http://schemas.openxmlformats.org/officeDocument/2006/relationships/hyperlink" Target="https://www.geeksforgeeks.org/dom-document-object-model/" TargetMode="External"/><Relationship Id="rId4" Type="http://schemas.openxmlformats.org/officeDocument/2006/relationships/hyperlink" Target="https://www.geeksforgeeks.org/css-introdu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tags/tag_ul.asp" TargetMode="External"/><Relationship Id="rId2" Type="http://schemas.openxmlformats.org/officeDocument/2006/relationships/hyperlink" Target="https://www.w3schools.com/tags/tag_ol.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tag_th.asp" TargetMode="External"/><Relationship Id="rId2" Type="http://schemas.openxmlformats.org/officeDocument/2006/relationships/hyperlink" Target="https://www.w3schools.com/tags/tag_tr.asp" TargetMode="External"/><Relationship Id="rId1" Type="http://schemas.openxmlformats.org/officeDocument/2006/relationships/slideLayout" Target="../slideLayouts/slideLayout2.xml"/><Relationship Id="rId4" Type="http://schemas.openxmlformats.org/officeDocument/2006/relationships/hyperlink" Target="https://www.w3schools.com/tags/tag_td.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fontScale="90000"/>
          </a:bodyPr>
          <a:lstStyle/>
          <a:p>
            <a:r>
              <a:rPr lang="en-US" sz="4000" b="1" dirty="0" smtClean="0"/>
              <a:t>WEB DESIGNING</a:t>
            </a:r>
            <a:br>
              <a:rPr lang="en-US" sz="4000" b="1" dirty="0" smtClean="0"/>
            </a:br>
            <a:r>
              <a:rPr lang="en-US" sz="4000" b="1" dirty="0" smtClean="0"/>
              <a:t>BCA-IV </a:t>
            </a:r>
            <a:r>
              <a:rPr lang="en-US" sz="4000" b="1" dirty="0" err="1" smtClean="0"/>
              <a:t>Sem</a:t>
            </a:r>
            <a:r>
              <a:rPr lang="en-US" sz="4000" b="1" dirty="0" smtClean="0"/>
              <a:t/>
            </a:r>
            <a:br>
              <a:rPr lang="en-US" sz="4000" b="1" dirty="0" smtClean="0"/>
            </a:br>
            <a:r>
              <a:rPr lang="en-US" sz="4000" b="1" dirty="0" smtClean="0"/>
              <a:t/>
            </a:r>
            <a:br>
              <a:rPr lang="en-US" sz="4000" b="1" dirty="0" smtClean="0"/>
            </a:br>
            <a:r>
              <a:rPr lang="en-US" sz="2400" b="1" dirty="0" smtClean="0"/>
              <a:t>By :-</a:t>
            </a:r>
            <a:br>
              <a:rPr lang="en-US" sz="2400" b="1" dirty="0" smtClean="0"/>
            </a:br>
            <a:r>
              <a:rPr lang="en-US" sz="2400" b="1" dirty="0" smtClean="0"/>
              <a:t>Dr. Pooja Nagpal</a:t>
            </a:r>
            <a:r>
              <a:rPr lang="en-US" sz="3600" b="1" dirty="0" smtClean="0"/>
              <a:t/>
            </a:r>
            <a:br>
              <a:rPr lang="en-US" sz="3600" b="1" dirty="0" smtClean="0"/>
            </a:br>
            <a:r>
              <a:rPr lang="en-US" sz="2000" b="1" dirty="0" err="1" smtClean="0"/>
              <a:t>Asst.Prof</a:t>
            </a:r>
            <a:r>
              <a:rPr lang="en-US" sz="2000" b="1" dirty="0" smtClean="0"/>
              <a:t>.(HIMT)Rohtak</a:t>
            </a:r>
            <a:endParaRPr lang="en-US" sz="2400" dirty="0"/>
          </a:p>
        </p:txBody>
      </p:sp>
      <p:sp>
        <p:nvSpPr>
          <p:cNvPr id="3" name="Content Placeholder 2"/>
          <p:cNvSpPr>
            <a:spLocks noGrp="1"/>
          </p:cNvSpPr>
          <p:nvPr>
            <p:ph idx="1"/>
          </p:nvPr>
        </p:nvSpPr>
        <p:spPr>
          <a:xfrm>
            <a:off x="457200" y="3048000"/>
            <a:ext cx="8229600" cy="3078163"/>
          </a:xfrm>
        </p:spPr>
        <p:txBody>
          <a:bodyPr>
            <a:normAutofit fontScale="62500" lnSpcReduction="20000"/>
          </a:bodyPr>
          <a:lstStyle/>
          <a:p>
            <a:pPr algn="ctr">
              <a:buNone/>
            </a:pPr>
            <a:r>
              <a:rPr lang="en-US" dirty="0" smtClean="0"/>
              <a:t> </a:t>
            </a:r>
            <a:r>
              <a:rPr lang="en-US" sz="4500" b="1" u="sng" dirty="0" smtClean="0"/>
              <a:t>Topic covered</a:t>
            </a:r>
          </a:p>
          <a:p>
            <a:pPr algn="just"/>
            <a:r>
              <a:rPr lang="en-US" dirty="0" smtClean="0"/>
              <a:t>Web Development: Introduction to HTML; Hypertext and HTML; HTML Document Features; HTML command Tags; Creating Links; Headers; Text styles; Text Structuring; Text colors and Background; Formatting text; Page </a:t>
            </a:r>
            <a:r>
              <a:rPr lang="en-US" dirty="0" err="1" smtClean="0"/>
              <a:t>layouts;Images</a:t>
            </a:r>
            <a:r>
              <a:rPr lang="en-US" dirty="0" smtClean="0"/>
              <a:t>; Ordered and Unordered lists; Inserting Graphics; Table Creation and Layouts; Frame Creation and Layouts; Working with Forms and Menus; Working with Radio Buttons; Check Boxes; Text Boxes; DHTML: Dynamic HTML, Features of DHTML,CSSP(cascading style sheet positioning) and JSSS(JavaScript assisted style sheet), Layers of </a:t>
            </a:r>
            <a:r>
              <a:rPr lang="en-US" dirty="0" err="1" smtClean="0"/>
              <a:t>netscape</a:t>
            </a:r>
            <a:r>
              <a:rPr lang="en-US" dirty="0" smtClean="0"/>
              <a:t>, The ID attributes, DHTML  events.</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Ordered and Unordered Lists</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smtClean="0"/>
              <a:t>Sooner or later you will have to create lists. Lists could be ordered (i.e. numbered) or unordered (i.e. unnumbered).</a:t>
            </a:r>
          </a:p>
          <a:p>
            <a:r>
              <a:rPr lang="en-US" dirty="0" smtClean="0"/>
              <a:t>Here is an example of an ordered list:</a:t>
            </a:r>
          </a:p>
          <a:p>
            <a:r>
              <a:rPr lang="en-US" dirty="0" smtClean="0"/>
              <a:t>Item 1</a:t>
            </a:r>
          </a:p>
          <a:p>
            <a:r>
              <a:rPr lang="en-US" dirty="0" smtClean="0"/>
              <a:t>Item 2</a:t>
            </a:r>
          </a:p>
          <a:p>
            <a:r>
              <a:rPr lang="en-US" dirty="0" smtClean="0"/>
              <a:t>Item 3</a:t>
            </a:r>
          </a:p>
          <a:p>
            <a:r>
              <a:rPr lang="en-US" dirty="0" smtClean="0"/>
              <a:t>Here is how to create it:</a:t>
            </a:r>
          </a:p>
          <a:p>
            <a:pPr>
              <a:buNone/>
            </a:pPr>
            <a:endParaRPr lang="it-IT" dirty="0" smtClean="0"/>
          </a:p>
          <a:p>
            <a:pPr>
              <a:buNone/>
            </a:pPr>
            <a:r>
              <a:rPr lang="it-IT" dirty="0" smtClean="0"/>
              <a:t>  &lt;ol&gt;</a:t>
            </a:r>
          </a:p>
          <a:p>
            <a:pPr>
              <a:buNone/>
            </a:pPr>
            <a:r>
              <a:rPr lang="it-IT" dirty="0" smtClean="0"/>
              <a:t>  &lt;li&gt;Item 1</a:t>
            </a:r>
          </a:p>
          <a:p>
            <a:pPr>
              <a:buNone/>
            </a:pPr>
            <a:r>
              <a:rPr lang="it-IT" dirty="0" smtClean="0"/>
              <a:t>  &lt;/li&gt; &lt;li&gt;Item 2</a:t>
            </a:r>
          </a:p>
          <a:p>
            <a:pPr>
              <a:buNone/>
            </a:pPr>
            <a:r>
              <a:rPr lang="it-IT" dirty="0" smtClean="0"/>
              <a:t>  &lt;/li&gt; &lt;li&gt;Item 3</a:t>
            </a:r>
          </a:p>
          <a:p>
            <a:pPr>
              <a:buNone/>
            </a:pPr>
            <a:r>
              <a:rPr lang="it-IT" dirty="0" smtClean="0"/>
              <a:t>  &lt;/li&gt; &lt;/ol&gt;</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r>
              <a:rPr lang="en-US" dirty="0" smtClean="0"/>
              <a:t>Here is an example of an unordered list:</a:t>
            </a:r>
          </a:p>
          <a:p>
            <a:r>
              <a:rPr lang="en-US" dirty="0" smtClean="0"/>
              <a:t>Item 1</a:t>
            </a:r>
          </a:p>
          <a:p>
            <a:r>
              <a:rPr lang="en-US" dirty="0" smtClean="0"/>
              <a:t>Item 2</a:t>
            </a:r>
          </a:p>
          <a:p>
            <a:r>
              <a:rPr lang="en-US" dirty="0" smtClean="0"/>
              <a:t>Item 3</a:t>
            </a:r>
          </a:p>
          <a:p>
            <a:r>
              <a:rPr lang="en-US" dirty="0" smtClean="0"/>
              <a:t>Here is how to create it:</a:t>
            </a:r>
          </a:p>
          <a:p>
            <a:pPr>
              <a:buNone/>
            </a:pPr>
            <a:r>
              <a:rPr lang="en-US" dirty="0" smtClean="0"/>
              <a:t>	&lt;</a:t>
            </a:r>
            <a:r>
              <a:rPr lang="en-US" dirty="0" err="1" smtClean="0"/>
              <a:t>ul</a:t>
            </a:r>
            <a:r>
              <a:rPr lang="en-US" dirty="0" smtClean="0"/>
              <a:t>&gt; &lt;</a:t>
            </a:r>
            <a:r>
              <a:rPr lang="en-US" dirty="0" err="1" smtClean="0"/>
              <a:t>li</a:t>
            </a:r>
            <a:r>
              <a:rPr lang="en-US" dirty="0" smtClean="0"/>
              <a:t>&gt;Item 1</a:t>
            </a:r>
          </a:p>
          <a:p>
            <a:pPr>
              <a:buNone/>
            </a:pPr>
            <a:r>
              <a:rPr lang="en-US" dirty="0" smtClean="0"/>
              <a:t>       &lt;/</a:t>
            </a:r>
            <a:r>
              <a:rPr lang="en-US" dirty="0" err="1" smtClean="0"/>
              <a:t>li</a:t>
            </a:r>
            <a:r>
              <a:rPr lang="en-US" dirty="0" smtClean="0"/>
              <a:t>&gt; &lt;</a:t>
            </a:r>
            <a:r>
              <a:rPr lang="en-US" dirty="0" err="1" smtClean="0"/>
              <a:t>li</a:t>
            </a:r>
            <a:r>
              <a:rPr lang="en-US" dirty="0" smtClean="0"/>
              <a:t>&gt;Item 2</a:t>
            </a:r>
          </a:p>
          <a:p>
            <a:pPr>
              <a:buNone/>
            </a:pPr>
            <a:r>
              <a:rPr lang="en-US" dirty="0" smtClean="0"/>
              <a:t>        &lt;/</a:t>
            </a:r>
            <a:r>
              <a:rPr lang="en-US" dirty="0" err="1" smtClean="0"/>
              <a:t>li</a:t>
            </a:r>
            <a:r>
              <a:rPr lang="en-US" dirty="0" smtClean="0"/>
              <a:t>&gt; &lt;</a:t>
            </a:r>
            <a:r>
              <a:rPr lang="en-US" dirty="0" err="1" smtClean="0"/>
              <a:t>li</a:t>
            </a:r>
            <a:r>
              <a:rPr lang="en-US" dirty="0" smtClean="0"/>
              <a:t>&gt;Item 3</a:t>
            </a:r>
          </a:p>
          <a:p>
            <a:pPr>
              <a:buNone/>
            </a:pPr>
            <a:r>
              <a:rPr lang="en-US" dirty="0" smtClean="0"/>
              <a:t>        &lt;/</a:t>
            </a:r>
            <a:r>
              <a:rPr lang="en-US" dirty="0" err="1" smtClean="0"/>
              <a:t>li</a:t>
            </a:r>
            <a:r>
              <a:rPr lang="en-US" dirty="0" smtClean="0"/>
              <a:t>&gt; &lt;/</a:t>
            </a:r>
            <a:r>
              <a:rPr lang="en-US" dirty="0" err="1" smtClean="0"/>
              <a:t>ul</a:t>
            </a:r>
            <a:r>
              <a:rPr lang="en-US" dirty="0" smtClean="0"/>
              <a:t>&gt;</a:t>
            </a:r>
          </a:p>
          <a:p>
            <a:pPr>
              <a:buNone/>
            </a:pPr>
            <a:r>
              <a:rPr lang="en-US" dirty="0" smtClean="0"/>
              <a:t>    If it is not already obvious. Here’s a breakdown:</a:t>
            </a:r>
          </a:p>
          <a:p>
            <a:r>
              <a:rPr lang="en-US" dirty="0" smtClean="0"/>
              <a:t>The &lt;</a:t>
            </a:r>
            <a:r>
              <a:rPr lang="en-US" dirty="0" err="1" smtClean="0"/>
              <a:t>li</a:t>
            </a:r>
            <a:r>
              <a:rPr lang="en-US" dirty="0" smtClean="0"/>
              <a:t>&gt; tag is used to indicate each item on the list. When making a list, you can use the &lt;</a:t>
            </a:r>
            <a:r>
              <a:rPr lang="en-US" dirty="0" err="1" smtClean="0"/>
              <a:t>ol</a:t>
            </a:r>
            <a:r>
              <a:rPr lang="en-US" dirty="0" smtClean="0"/>
              <a:t>&gt; tag to indicate an ordered list (“o” = ordered and “l” = list) or the &lt;</a:t>
            </a:r>
            <a:r>
              <a:rPr lang="en-US" dirty="0" err="1" smtClean="0"/>
              <a:t>ul</a:t>
            </a:r>
            <a:r>
              <a:rPr lang="en-US" dirty="0" smtClean="0"/>
              <a:t>&gt; tag to indicate an unordered list (“u” = unordered and “l” = list). Got the gist?</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Creating Tables</a:t>
            </a:r>
            <a:br>
              <a:rPr lang="en-US" b="1" dirty="0" smtClean="0"/>
            </a:br>
            <a:endParaRPr lang="en-US" dirty="0"/>
          </a:p>
        </p:txBody>
      </p:sp>
      <p:pic>
        <p:nvPicPr>
          <p:cNvPr id="2050" name="Picture 2" descr="C:\Users\HP\Desktop\creating-tables-in-HTML.png"/>
          <p:cNvPicPr>
            <a:picLocks noGrp="1" noChangeAspect="1" noChangeArrowheads="1"/>
          </p:cNvPicPr>
          <p:nvPr>
            <p:ph idx="1"/>
          </p:nvPr>
        </p:nvPicPr>
        <p:blipFill>
          <a:blip r:embed="rId2"/>
          <a:srcRect/>
          <a:stretch>
            <a:fillRect/>
          </a:stretch>
        </p:blipFill>
        <p:spPr bwMode="auto">
          <a:xfrm>
            <a:off x="1066800" y="990601"/>
            <a:ext cx="6934200" cy="2590799"/>
          </a:xfrm>
          <a:prstGeom prst="rect">
            <a:avLst/>
          </a:prstGeom>
          <a:noFill/>
        </p:spPr>
      </p:pic>
      <p:sp>
        <p:nvSpPr>
          <p:cNvPr id="5" name="Rectangle 4"/>
          <p:cNvSpPr/>
          <p:nvPr/>
        </p:nvSpPr>
        <p:spPr>
          <a:xfrm>
            <a:off x="1219200" y="3733800"/>
            <a:ext cx="6781800" cy="2031325"/>
          </a:xfrm>
          <a:prstGeom prst="rect">
            <a:avLst/>
          </a:prstGeom>
        </p:spPr>
        <p:txBody>
          <a:bodyPr wrap="square">
            <a:spAutoFit/>
          </a:bodyPr>
          <a:lstStyle/>
          <a:p>
            <a:r>
              <a:rPr lang="en-US" dirty="0" smtClean="0"/>
              <a:t>As you get deeper into HTML, you will want to learn various ways to present information in a more organized way. One such way is through the use of tables.</a:t>
            </a:r>
          </a:p>
          <a:p>
            <a:r>
              <a:rPr lang="en-US" dirty="0" smtClean="0"/>
              <a:t>Tables are created with the &lt;table&gt; tag. Each header in a table is specified with the &lt;</a:t>
            </a:r>
            <a:r>
              <a:rPr lang="en-US" dirty="0" err="1" smtClean="0"/>
              <a:t>th</a:t>
            </a:r>
            <a:r>
              <a:rPr lang="en-US" dirty="0" smtClean="0"/>
              <a:t>&gt; (“table header”) tag while each row is specified with the &lt;</a:t>
            </a:r>
            <a:r>
              <a:rPr lang="en-US" dirty="0" err="1" smtClean="0"/>
              <a:t>tr</a:t>
            </a:r>
            <a:r>
              <a:rPr lang="en-US" dirty="0" smtClean="0"/>
              <a:t>&gt; (“table row”) tag. The table data is then indicated with the &lt;td&gt; tag.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Comments in HTML</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smtClean="0"/>
              <a:t>When doing any form of coding, it is important to learn how to include comments in your code. Comments are used to make your code more organized. You can include a reminder to yourself or a note to others to make things easier.</a:t>
            </a:r>
          </a:p>
          <a:p>
            <a:r>
              <a:rPr lang="en-US" dirty="0" smtClean="0"/>
              <a:t>Initially, it might not seem important, but when you start writing hundreds or thousands of lines of code, and when things seem to start to get complicated, comments will come in handy.</a:t>
            </a:r>
          </a:p>
          <a:p>
            <a:r>
              <a:rPr lang="en-US" dirty="0" smtClean="0"/>
              <a:t>Comments won’t be shown to the viewer by the browser. Remember that they can be seen in the source code.</a:t>
            </a:r>
          </a:p>
          <a:p>
            <a:r>
              <a:rPr lang="en-US" dirty="0" smtClean="0"/>
              <a:t>Comments can also be used anywhere in the code. They won’t change the function of your code in any way.</a:t>
            </a:r>
          </a:p>
          <a:p>
            <a:r>
              <a:rPr lang="en-US" dirty="0" smtClean="0"/>
              <a:t>You can include a comment by opening a bracket, including a double hyphen, adding your comment, including another double hyphen and then closing your bracket.</a:t>
            </a:r>
          </a:p>
          <a:p>
            <a:r>
              <a:rPr lang="en-US" b="1" dirty="0" smtClean="0"/>
              <a:t>Example</a:t>
            </a:r>
            <a:r>
              <a:rPr lang="en-US" dirty="0" smtClean="0"/>
              <a:t>:</a:t>
            </a:r>
          </a:p>
          <a:p>
            <a:r>
              <a:rPr lang="en-US" dirty="0" smtClean="0"/>
              <a:t>&lt;!-- This is a comment used to indicate information I want to remember, or that I want others to take note of, when </a:t>
            </a:r>
            <a:r>
              <a:rPr lang="en-US" dirty="0" err="1" smtClean="0"/>
              <a:t>looki</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Colors in HTML</a:t>
            </a:r>
            <a:br>
              <a:rPr lang="en-US" b="1" dirty="0" smtClean="0"/>
            </a:br>
            <a:endParaRPr lang="en-US" dirty="0"/>
          </a:p>
        </p:txBody>
      </p:sp>
      <p:pic>
        <p:nvPicPr>
          <p:cNvPr id="3077" name="Picture 5" descr="C:\Users\HP\Desktop\using-colors-in-HTML-768x182.png"/>
          <p:cNvPicPr>
            <a:picLocks noGrp="1" noChangeAspect="1" noChangeArrowheads="1"/>
          </p:cNvPicPr>
          <p:nvPr>
            <p:ph idx="1"/>
          </p:nvPr>
        </p:nvPicPr>
        <p:blipFill>
          <a:blip r:embed="rId2"/>
          <a:srcRect/>
          <a:stretch>
            <a:fillRect/>
          </a:stretch>
        </p:blipFill>
        <p:spPr bwMode="auto">
          <a:xfrm>
            <a:off x="838200" y="1066800"/>
            <a:ext cx="7316222" cy="1733792"/>
          </a:xfrm>
          <a:prstGeom prst="rect">
            <a:avLst/>
          </a:prstGeom>
          <a:noFill/>
        </p:spPr>
      </p:pic>
      <p:sp>
        <p:nvSpPr>
          <p:cNvPr id="9" name="Rectangle 8"/>
          <p:cNvSpPr/>
          <p:nvPr/>
        </p:nvSpPr>
        <p:spPr>
          <a:xfrm>
            <a:off x="838200" y="3352800"/>
            <a:ext cx="7543800" cy="2862322"/>
          </a:xfrm>
          <a:prstGeom prst="rect">
            <a:avLst/>
          </a:prstGeom>
        </p:spPr>
        <p:txBody>
          <a:bodyPr wrap="square">
            <a:spAutoFit/>
          </a:bodyPr>
          <a:lstStyle/>
          <a:p>
            <a:r>
              <a:rPr lang="en-US" dirty="0" smtClean="0"/>
              <a:t>Sooner or later, you will want to use colors to indicate certain elements of your HTML document. This can be done in three main ways: with the HEX value, with the RGB value or with the name of the color.</a:t>
            </a:r>
          </a:p>
          <a:p>
            <a:r>
              <a:rPr lang="en-US" dirty="0" smtClean="0"/>
              <a:t>Using color in HTML is usually done with the style attribute. We use the HTML color name (in this case “orange” – which we highlighted in the code by italicizing it) to ask that the text is highlighted in the orange color. Obviously, this is only feasible for texts for which you know the color names and can be difficult for certain color shades that can be easily done with the HEX code or RGB value. Regardless, you can find a list of </a:t>
            </a:r>
            <a:r>
              <a:rPr lang="en-US" u="sng" dirty="0" smtClean="0">
                <a:hlinkClick r:id="rId3"/>
              </a:rPr>
              <a:t>140 HTML color names</a:t>
            </a:r>
            <a:r>
              <a:rPr lang="en-US" dirty="0" smtClean="0"/>
              <a:t> compiled by HTML Color Codes.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Checkboxes</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smtClean="0"/>
              <a:t>HTML checkboxes are simple fields that can be toggled on or off with a mouse click. A checkbox can have only one value — for example, "yes" or "true".</a:t>
            </a:r>
          </a:p>
          <a:p>
            <a:r>
              <a:rPr lang="en-US" dirty="0" smtClean="0"/>
              <a:t>These fields are great for allowing the user to specify a single item of data — for example, whether they want to receive your newsletter or not, or to indicate that they have read your terms and conditions.</a:t>
            </a:r>
          </a:p>
          <a:p>
            <a:r>
              <a:rPr lang="en-US" dirty="0" smtClean="0"/>
              <a:t>The checkbox field takes the format:</a:t>
            </a:r>
          </a:p>
          <a:p>
            <a:pPr>
              <a:buNone/>
            </a:pPr>
            <a:r>
              <a:rPr lang="en-US" dirty="0" smtClean="0"/>
              <a:t>&lt;input type="checkbox" name="</a:t>
            </a:r>
            <a:r>
              <a:rPr lang="en-US" dirty="0" err="1" smtClean="0"/>
              <a:t>xxxx</a:t>
            </a:r>
            <a:r>
              <a:rPr lang="en-US" dirty="0" smtClean="0"/>
              <a:t>" value="</a:t>
            </a:r>
            <a:r>
              <a:rPr lang="en-US" dirty="0" err="1" smtClean="0"/>
              <a:t>xxxx</a:t>
            </a:r>
            <a:r>
              <a:rPr lang="en-US" dirty="0" smtClean="0"/>
              <a:t>" checked="checked"&gt;</a:t>
            </a:r>
          </a:p>
          <a:p>
            <a:r>
              <a:rPr lang="en-US" b="1" dirty="0" smtClean="0"/>
              <a:t>HTML checkbox example:</a:t>
            </a:r>
          </a:p>
          <a:p>
            <a:pPr>
              <a:buNone/>
            </a:pPr>
            <a:r>
              <a:rPr lang="en-US" dirty="0" smtClean="0"/>
              <a:t>    Would you like to be added to our mailing list? &lt;input type="checkbox" name="</a:t>
            </a:r>
            <a:r>
              <a:rPr lang="en-US" dirty="0" err="1" smtClean="0"/>
              <a:t>mailing_list</a:t>
            </a:r>
            <a:r>
              <a:rPr lang="en-US" dirty="0" smtClean="0"/>
              <a:t>" value="yes" checked="checked"&gt; Yes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Radio buttons</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Radio buttons are similar to checkboxes, except that only one radio button in a group can be selected at any one time. (As with checkboxes, a radio button group is a collection of radio buttons with the same name attribute.)</a:t>
            </a:r>
          </a:p>
          <a:p>
            <a:r>
              <a:rPr lang="en-US" dirty="0" smtClean="0"/>
              <a:t>Radio buttons are useful for getting a user to pick from a choice of options. (If you have a lot of options, consider using a menu instead.) The radio button tag has the same attributes as the checkbox element:</a:t>
            </a:r>
          </a:p>
          <a:p>
            <a:pPr>
              <a:buNone/>
            </a:pPr>
            <a:r>
              <a:rPr lang="en-US" dirty="0" smtClean="0"/>
              <a:t>&lt;input type="radio" name="</a:t>
            </a:r>
            <a:r>
              <a:rPr lang="en-US" dirty="0" err="1" smtClean="0"/>
              <a:t>xxxx</a:t>
            </a:r>
            <a:r>
              <a:rPr lang="en-US" dirty="0" smtClean="0"/>
              <a:t>" value="</a:t>
            </a:r>
            <a:r>
              <a:rPr lang="en-US" dirty="0" err="1" smtClean="0"/>
              <a:t>xxxx</a:t>
            </a:r>
            <a:r>
              <a:rPr lang="en-US" dirty="0" smtClean="0"/>
              <a:t>" checked="checked"&gt;</a:t>
            </a:r>
          </a:p>
          <a:p>
            <a:pPr algn="just">
              <a:buNone/>
            </a:pPr>
            <a:r>
              <a:rPr lang="en-US" dirty="0" smtClean="0"/>
              <a:t>      The name attribute is the name of the field (for example, "</a:t>
            </a:r>
            <a:r>
              <a:rPr lang="en-US" dirty="0" err="1" smtClean="0"/>
              <a:t>favourite_colour</a:t>
            </a:r>
            <a:r>
              <a:rPr lang="en-US" dirty="0" smtClean="0"/>
              <a:t>"). You can specify multiple radio boxes all with the same name, in which case they will belong to the same group. Only one radio button in the group can be selected at any one time.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DHTML  Introduction</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lgn="just" fontAlgn="base"/>
            <a:r>
              <a:rPr lang="en-US" sz="3800" dirty="0" smtClean="0"/>
              <a:t>DHTML stands for Dynamic HTML, it is totally different from HTML. The browsers which support the dynamic HTML are some of the versions of Netscape Navigator and Internet Explorer of version higher than 4.0. The DHTML is based on the properties of the HTML, </a:t>
            </a:r>
            <a:r>
              <a:rPr lang="en-US" sz="3800" dirty="0" err="1" smtClean="0"/>
              <a:t>javascript</a:t>
            </a:r>
            <a:r>
              <a:rPr lang="en-US" sz="3800" dirty="0" smtClean="0"/>
              <a:t>, CSS, and DOM (Document Object Model which is used to access individual elements of a document) which helps in making dynamic content. It is the combination of HTML, CSS, JS, and DOM. The DHTML make use of Dynamic object model to make changes in settings and also in properties and methods. It also makes uses of Scripting and it is also part of earlier computing trends.</a:t>
            </a:r>
          </a:p>
          <a:p>
            <a:pPr algn="just" fontAlgn="base"/>
            <a:r>
              <a:rPr lang="en-US" sz="3800" dirty="0" smtClean="0"/>
              <a:t>DHTML allows different scripting languages in a web page to change their variables, which enhance the effects, looks and many others functions after the whole page have been fully loaded or under a view process, or otherwise static HTML pages on the same. But in true ways, there is noting that as dynamic in DHTML, there is only the enclosing of different technologies like CSS, HTML, JS, DOM, and different sets of static languages which make it as dynamic.</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b="1" dirty="0" smtClean="0">
                <a:hlinkClick r:id="rId2"/>
              </a:rPr>
              <a:t>HTML:</a:t>
            </a:r>
            <a:r>
              <a:rPr lang="en-US" dirty="0" smtClean="0"/>
              <a:t> HTML stands for Hypertext Markup Language and it is a client-side markup language. It is used to build the block of web pages.</a:t>
            </a:r>
          </a:p>
          <a:p>
            <a:r>
              <a:rPr lang="en-US" b="1" dirty="0" err="1" smtClean="0">
                <a:hlinkClick r:id="rId3"/>
              </a:rPr>
              <a:t>Javascript</a:t>
            </a:r>
            <a:r>
              <a:rPr lang="en-US" b="1" dirty="0" smtClean="0">
                <a:hlinkClick r:id="rId3"/>
              </a:rPr>
              <a:t>:</a:t>
            </a:r>
            <a:r>
              <a:rPr lang="en-US" dirty="0" smtClean="0"/>
              <a:t> It is a Client-side Scripting language. </a:t>
            </a:r>
            <a:r>
              <a:rPr lang="en-US" dirty="0" err="1" smtClean="0"/>
              <a:t>Javascript</a:t>
            </a:r>
            <a:r>
              <a:rPr lang="en-US" dirty="0" smtClean="0"/>
              <a:t> is supported by most of the browser, also have cookies collection to determine the user needs.</a:t>
            </a:r>
          </a:p>
          <a:p>
            <a:r>
              <a:rPr lang="en-US" b="1" dirty="0" smtClean="0">
                <a:hlinkClick r:id="rId4"/>
              </a:rPr>
              <a:t>CSS:</a:t>
            </a:r>
            <a:r>
              <a:rPr lang="en-US" dirty="0" smtClean="0"/>
              <a:t> The </a:t>
            </a:r>
            <a:r>
              <a:rPr lang="en-US" dirty="0" err="1" smtClean="0"/>
              <a:t>abbrevation</a:t>
            </a:r>
            <a:r>
              <a:rPr lang="en-US" dirty="0" smtClean="0"/>
              <a:t> of CSS is Cascading Style Sheet. It helps in the styling of the web pages and helps in designing of the pages. The CSS rules for DHTML will be modified at different levels using JS with event handlers which adds a significant amount of dynamism with very little code</a:t>
            </a:r>
          </a:p>
          <a:p>
            <a:r>
              <a:rPr lang="en-US" b="1" dirty="0" smtClean="0">
                <a:hlinkClick r:id="rId5"/>
              </a:rPr>
              <a:t>DOM:</a:t>
            </a:r>
            <a:r>
              <a:rPr lang="en-US" dirty="0" smtClean="0"/>
              <a:t> It is known as a Document Object Model which act as the weakest links in it. The only defect in it is that most of the browser does not support DOM. It is a way to manipulate the static contents.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DHTML</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 Following are the some major key features of DHTML:</a:t>
            </a:r>
          </a:p>
          <a:p>
            <a:pPr fontAlgn="base"/>
            <a:r>
              <a:rPr lang="en-US" dirty="0" smtClean="0"/>
              <a:t>Tags and their properties can be changed using DHTML.</a:t>
            </a:r>
          </a:p>
          <a:p>
            <a:pPr fontAlgn="base"/>
            <a:r>
              <a:rPr lang="en-US" dirty="0" smtClean="0"/>
              <a:t>It is used for real-time positioning.</a:t>
            </a:r>
          </a:p>
          <a:p>
            <a:pPr fontAlgn="base"/>
            <a:r>
              <a:rPr lang="en-US" dirty="0" smtClean="0"/>
              <a:t>Dynamic fonts can be generated using DHTML.</a:t>
            </a:r>
          </a:p>
          <a:p>
            <a:pPr fontAlgn="base"/>
            <a:r>
              <a:rPr lang="en-US" dirty="0" smtClean="0"/>
              <a:t>It is also used for data binding.</a:t>
            </a:r>
          </a:p>
          <a:p>
            <a:pPr fontAlgn="base"/>
            <a:r>
              <a:rPr lang="en-US" dirty="0" smtClean="0"/>
              <a:t>It makes a webpage dynamic and be used to create animations, games, applications along with providing new ways of navigating through websites.</a:t>
            </a:r>
          </a:p>
          <a:p>
            <a:pPr fontAlgn="base"/>
            <a:r>
              <a:rPr lang="en-US" dirty="0" smtClean="0"/>
              <a:t>The functionality of a webpage is enhanced due to the usage of low-bandwidth effect by DHTML.</a:t>
            </a:r>
          </a:p>
          <a:p>
            <a:pPr fontAlgn="base"/>
            <a:r>
              <a:rPr lang="en-US" dirty="0" smtClean="0"/>
              <a:t>DHTML also facilitates the use of methods, events, properties, and codes.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HTML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HTML is the standard markup language for creating Web pages.</a:t>
            </a:r>
          </a:p>
          <a:p>
            <a:pPr lvl="0"/>
            <a:r>
              <a:rPr lang="en-US" dirty="0" smtClean="0"/>
              <a:t>HTML stands for Hyper Text Markup Language</a:t>
            </a:r>
          </a:p>
          <a:p>
            <a:pPr lvl="0"/>
            <a:r>
              <a:rPr lang="en-US" dirty="0" smtClean="0"/>
              <a:t>HTML describes the structure of Web pages using markup</a:t>
            </a:r>
          </a:p>
          <a:p>
            <a:pPr lvl="0"/>
            <a:r>
              <a:rPr lang="en-US" dirty="0" smtClean="0"/>
              <a:t>HTML elements are the building blocks of HTML pages</a:t>
            </a:r>
          </a:p>
          <a:p>
            <a:pPr lvl="0"/>
            <a:r>
              <a:rPr lang="en-US" dirty="0" smtClean="0"/>
              <a:t>HTML elements are represented by tags</a:t>
            </a:r>
          </a:p>
          <a:p>
            <a:pPr lvl="0"/>
            <a:r>
              <a:rPr lang="en-US" dirty="0" smtClean="0"/>
              <a:t>HTML tags label pieces of content such as "heading", "paragraph", "table", and so on</a:t>
            </a:r>
          </a:p>
          <a:p>
            <a:pPr lvl="0"/>
            <a:r>
              <a:rPr lang="en-US" dirty="0" smtClean="0"/>
              <a:t>Browsers do not display the HTML tags, but use them to render the content of the page</a:t>
            </a:r>
          </a:p>
          <a:p>
            <a:pPr>
              <a:buNone/>
            </a:pPr>
            <a:r>
              <a:rPr lang="en-US" dirty="0" smtClean="0"/>
              <a:t> </a:t>
            </a:r>
          </a:p>
          <a:p>
            <a:r>
              <a:rPr lang="en-US" dirty="0" smtClean="0"/>
              <a:t>Short for Hyper Text Markup Language, the authoring language used to create documents on the World Wide Web. HTML is similar to SGML, although it is not a strict subset. HTML defines the structure and layout of a Web document by using a variety of tags and attributes.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100" b="1" dirty="0" smtClean="0"/>
              <a:t>Difference between HTML and DHTML</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fontAlgn="base"/>
            <a:r>
              <a:rPr lang="en-US" dirty="0" smtClean="0"/>
              <a:t>HTML is a markup language while DHTML is a collection of technologies.</a:t>
            </a:r>
          </a:p>
          <a:p>
            <a:pPr fontAlgn="base"/>
            <a:r>
              <a:rPr lang="en-US" dirty="0" smtClean="0"/>
              <a:t>HTML is used to create static </a:t>
            </a:r>
            <a:r>
              <a:rPr lang="en-US" dirty="0" err="1" smtClean="0"/>
              <a:t>webpages</a:t>
            </a:r>
            <a:r>
              <a:rPr lang="en-US" dirty="0" smtClean="0"/>
              <a:t> while DHTML is capable of creating dynamic </a:t>
            </a:r>
            <a:r>
              <a:rPr lang="en-US" dirty="0" err="1" smtClean="0"/>
              <a:t>webpages</a:t>
            </a:r>
            <a:r>
              <a:rPr lang="en-US" dirty="0" smtClean="0"/>
              <a:t>.</a:t>
            </a:r>
          </a:p>
          <a:p>
            <a:pPr fontAlgn="base"/>
            <a:r>
              <a:rPr lang="en-US" dirty="0" smtClean="0"/>
              <a:t>DHTML is used to create animations and dynamic menus but HTML not used.</a:t>
            </a:r>
          </a:p>
          <a:p>
            <a:pPr fontAlgn="base"/>
            <a:r>
              <a:rPr lang="en-US" dirty="0" smtClean="0"/>
              <a:t>HTML sites are slow upon client-side technologies whereas DHTML sites are comparatively faster.</a:t>
            </a:r>
          </a:p>
          <a:p>
            <a:pPr fontAlgn="base"/>
            <a:r>
              <a:rPr lang="en-US" dirty="0" smtClean="0"/>
              <a:t>Web pages created using HTML are rather simple and have no styling as it uses only one language whereas DHTML uses HTML, CSS, and </a:t>
            </a:r>
            <a:r>
              <a:rPr lang="en-US" dirty="0" err="1" smtClean="0"/>
              <a:t>Javascript</a:t>
            </a:r>
            <a:r>
              <a:rPr lang="en-US" dirty="0" smtClean="0"/>
              <a:t> which results in a much better and way more presentable webpage.</a:t>
            </a:r>
          </a:p>
          <a:p>
            <a:pPr fontAlgn="base"/>
            <a:r>
              <a:rPr lang="en-US" dirty="0" smtClean="0"/>
              <a:t>HTML cannot be used as server side code but DHTML used as server side code.</a:t>
            </a:r>
          </a:p>
          <a:p>
            <a:pPr fontAlgn="base"/>
            <a:r>
              <a:rPr lang="en-US" dirty="0" smtClean="0"/>
              <a:t>DHTML needs database connectivity but not in case of HTML.</a:t>
            </a:r>
          </a:p>
          <a:p>
            <a:pPr fontAlgn="base"/>
            <a:r>
              <a:rPr lang="en-US" dirty="0" smtClean="0"/>
              <a:t>Files in HTML are stored using .</a:t>
            </a:r>
            <a:r>
              <a:rPr lang="en-US" dirty="0" err="1" smtClean="0"/>
              <a:t>htm</a:t>
            </a:r>
            <a:r>
              <a:rPr lang="en-US" dirty="0" smtClean="0"/>
              <a:t> or .html extension while DHTML uses .</a:t>
            </a:r>
            <a:r>
              <a:rPr lang="en-US" dirty="0" err="1" smtClean="0"/>
              <a:t>dhtm</a:t>
            </a:r>
            <a:r>
              <a:rPr lang="en-US" dirty="0" smtClean="0"/>
              <a:t> extension.</a:t>
            </a:r>
          </a:p>
          <a:p>
            <a:pPr fontAlgn="base"/>
            <a:r>
              <a:rPr lang="en-US" dirty="0" smtClean="0"/>
              <a:t>HTML requires no processing from the browser but DHTML does.</a:t>
            </a:r>
          </a:p>
          <a:p>
            <a:pPr>
              <a:buNone/>
            </a:pP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HTML</a:t>
            </a:r>
            <a:endParaRPr lang="en-US" dirty="0"/>
          </a:p>
        </p:txBody>
      </p:sp>
      <p:sp>
        <p:nvSpPr>
          <p:cNvPr id="3" name="Content Placeholder 2"/>
          <p:cNvSpPr>
            <a:spLocks noGrp="1"/>
          </p:cNvSpPr>
          <p:nvPr>
            <p:ph idx="1"/>
          </p:nvPr>
        </p:nvSpPr>
        <p:spPr>
          <a:xfrm>
            <a:off x="457200" y="1295400"/>
            <a:ext cx="8229600" cy="4906963"/>
          </a:xfrm>
        </p:spPr>
        <p:txBody>
          <a:bodyPr>
            <a:normAutofit fontScale="70000" lnSpcReduction="20000"/>
          </a:bodyPr>
          <a:lstStyle/>
          <a:p>
            <a:endParaRPr lang="en-US" dirty="0" smtClean="0"/>
          </a:p>
          <a:p>
            <a:pPr algn="just">
              <a:buNone/>
            </a:pPr>
            <a:r>
              <a:rPr lang="en-US" dirty="0" smtClean="0"/>
              <a:t> HTML features which are useful right now include:</a:t>
            </a:r>
          </a:p>
          <a:p>
            <a:pPr algn="just">
              <a:buNone/>
            </a:pPr>
            <a:endParaRPr lang="en-US" dirty="0" smtClean="0"/>
          </a:p>
          <a:p>
            <a:pPr lvl="0" algn="just"/>
            <a:r>
              <a:rPr lang="en-US" dirty="0" smtClean="0"/>
              <a:t>Web Workers: Certain web applications use heavy scripts to perform functions. Web Workers use separate background threads for processing and it does not affect the performance of a web page.</a:t>
            </a:r>
          </a:p>
          <a:p>
            <a:pPr lvl="0" algn="just"/>
            <a:r>
              <a:rPr lang="en-US" dirty="0" smtClean="0"/>
              <a:t>Video: You can embed video without third-party proprietary plug-ins or codec. Video becomes as easy as embedding an image.</a:t>
            </a:r>
          </a:p>
          <a:p>
            <a:pPr lvl="0" algn="just"/>
            <a:r>
              <a:rPr lang="en-US" dirty="0" smtClean="0"/>
              <a:t>Canvas: This feature allows a web developer to render graphics on the fly. As with video, there is no need for a plug in.</a:t>
            </a:r>
          </a:p>
          <a:p>
            <a:pPr lvl="0" algn="just"/>
            <a:r>
              <a:rPr lang="en-US" dirty="0" smtClean="0"/>
              <a:t>Application caches: Web pages will start storing more and more information locally on the visitor's computer. It works like cookies, but where cookies are small, the new feature allows for much larger files. Google Gears is an excellent example of this in action.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US" b="1" dirty="0" smtClean="0"/>
              <a:t/>
            </a:r>
            <a:br>
              <a:rPr lang="en-US" b="1" dirty="0" smtClean="0"/>
            </a:br>
            <a:r>
              <a:rPr lang="en-US" b="1" dirty="0" smtClean="0"/>
              <a:t>HTML Tags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HTML tags are element names surrounded by angle brackets:</a:t>
            </a:r>
          </a:p>
          <a:p>
            <a:pPr lvl="0"/>
            <a:r>
              <a:rPr lang="en-US" dirty="0" smtClean="0"/>
              <a:t>HTML tags normally come in pairs like &lt;p&gt; and &lt;/p&gt;</a:t>
            </a:r>
          </a:p>
          <a:p>
            <a:pPr lvl="0"/>
            <a:r>
              <a:rPr lang="en-US" dirty="0" smtClean="0"/>
              <a:t>The first tag in a pair is the start tag, the second tag is the end tag</a:t>
            </a:r>
          </a:p>
          <a:p>
            <a:pPr lvl="0"/>
            <a:r>
              <a:rPr lang="en-US" dirty="0" smtClean="0"/>
              <a:t>The end tag is written like the start tag, but with a forward slash inserted before the tag name</a:t>
            </a:r>
          </a:p>
          <a:p>
            <a:r>
              <a:rPr lang="en-US" dirty="0" smtClean="0"/>
              <a:t>The purpose of a web browser (Chrome, IE, Firefox, Safari) is to read HTML documents and display them.</a:t>
            </a:r>
          </a:p>
          <a:p>
            <a:r>
              <a:rPr lang="en-US" dirty="0" smtClean="0"/>
              <a:t>The browser does not display the HTML tags, but uses them to determine how to display the document.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25000" lnSpcReduction="20000"/>
          </a:bodyPr>
          <a:lstStyle/>
          <a:p>
            <a:pPr>
              <a:buNone/>
            </a:pPr>
            <a:endParaRPr lang="en-US" dirty="0" smtClean="0"/>
          </a:p>
          <a:p>
            <a:pPr>
              <a:buNone/>
            </a:pPr>
            <a:r>
              <a:rPr lang="en-US" dirty="0" smtClean="0"/>
              <a:t>         </a:t>
            </a:r>
            <a:r>
              <a:rPr lang="en-US" sz="7200" dirty="0" smtClean="0"/>
              <a:t>HTML tags are the hidden keywords within a web page that define how your web browser must format and display the content. Most tags must have two parts, an opening and a closing part. For example, &lt;html&gt; is the opening tag and &lt;/html&gt; is the closing tag.</a:t>
            </a:r>
          </a:p>
          <a:p>
            <a:pPr lvl="0"/>
            <a:r>
              <a:rPr lang="en-US" sz="7200" b="1" dirty="0" smtClean="0"/>
              <a:t>HTML:</a:t>
            </a:r>
            <a:r>
              <a:rPr lang="en-US" sz="7200" dirty="0" smtClean="0"/>
              <a:t> The &lt;html&gt; tag tells the browser that this is an HTML document. The &lt;html&gt; tag represents the root of an HTML document. The &lt;html&gt; tag is the container for all other HTML elements.</a:t>
            </a:r>
          </a:p>
          <a:p>
            <a:pPr>
              <a:buNone/>
            </a:pPr>
            <a:r>
              <a:rPr lang="en-US" sz="7200" dirty="0" smtClean="0"/>
              <a:t> </a:t>
            </a:r>
          </a:p>
          <a:p>
            <a:pPr lvl="0"/>
            <a:r>
              <a:rPr lang="en-US" sz="7200" b="1" dirty="0" smtClean="0"/>
              <a:t>HEAD:</a:t>
            </a:r>
            <a:r>
              <a:rPr lang="en-US" sz="7200" dirty="0" smtClean="0"/>
              <a:t> The &lt;head&gt; element is a container for all the head elements. The &lt;head&gt; element can include a title for the document, scripts, styles, meta information, and more.</a:t>
            </a:r>
          </a:p>
          <a:p>
            <a:pPr>
              <a:buNone/>
            </a:pPr>
            <a:endParaRPr lang="en-US" sz="7200" dirty="0" smtClean="0"/>
          </a:p>
          <a:p>
            <a:pPr lvl="0"/>
            <a:r>
              <a:rPr lang="en-US" sz="7200" b="1" dirty="0" smtClean="0"/>
              <a:t>TITLE:</a:t>
            </a:r>
            <a:r>
              <a:rPr lang="en-US" sz="7200" dirty="0" smtClean="0"/>
              <a:t> The &lt;title&gt; tag is required in all HTML documents and it defines the title of the document. The &lt;title&gt; element:</a:t>
            </a:r>
          </a:p>
          <a:p>
            <a:pPr lvl="0"/>
            <a:r>
              <a:rPr lang="en-US" sz="7200" dirty="0" smtClean="0"/>
              <a:t>defines a title in the browser toolbar</a:t>
            </a:r>
          </a:p>
          <a:p>
            <a:pPr lvl="0"/>
            <a:r>
              <a:rPr lang="en-US" sz="7200" dirty="0" smtClean="0"/>
              <a:t>provides a title for the page when it is added to favorites</a:t>
            </a:r>
          </a:p>
          <a:p>
            <a:pPr lvl="0"/>
            <a:r>
              <a:rPr lang="en-US" sz="7200" dirty="0" smtClean="0"/>
              <a:t>Displays a title for the page in search-engine results.</a:t>
            </a:r>
          </a:p>
          <a:p>
            <a:pPr>
              <a:buNone/>
            </a:pPr>
            <a:endParaRPr lang="en-US" sz="7200" dirty="0" smtClean="0"/>
          </a:p>
          <a:p>
            <a:pPr lvl="0"/>
            <a:r>
              <a:rPr lang="en-US" sz="7200" b="1" dirty="0" smtClean="0"/>
              <a:t>BREAK:</a:t>
            </a:r>
            <a:r>
              <a:rPr lang="en-US" sz="7200" dirty="0" smtClean="0"/>
              <a:t> The &lt;</a:t>
            </a:r>
            <a:r>
              <a:rPr lang="en-US" sz="7200" dirty="0" err="1" smtClean="0"/>
              <a:t>br</a:t>
            </a:r>
            <a:r>
              <a:rPr lang="en-US" sz="7200" dirty="0" smtClean="0"/>
              <a:t>&gt; tag inserts a single line break. The &lt;</a:t>
            </a:r>
            <a:r>
              <a:rPr lang="en-US" sz="7200" dirty="0" err="1" smtClean="0"/>
              <a:t>br</a:t>
            </a:r>
            <a:r>
              <a:rPr lang="en-US" sz="7200" dirty="0" smtClean="0"/>
              <a:t>&gt; tag is an empty tag which means that it has no end tag.</a:t>
            </a:r>
          </a:p>
          <a:p>
            <a:pPr lvl="0"/>
            <a:endParaRPr lang="en-US" sz="7200" dirty="0" smtClean="0"/>
          </a:p>
          <a:p>
            <a:pPr>
              <a:buNone/>
            </a:pPr>
            <a:r>
              <a:rPr lang="en-US" sz="7200" dirty="0" smtClean="0"/>
              <a:t> </a:t>
            </a:r>
          </a:p>
          <a:p>
            <a:pPr>
              <a:buNone/>
            </a:pPr>
            <a:endParaRPr lang="en-US" sz="7200" dirty="0" smtClean="0"/>
          </a:p>
          <a:p>
            <a:pPr>
              <a:buNone/>
            </a:pPr>
            <a:r>
              <a:rPr lang="en-US" sz="7200" dirty="0" smtClean="0"/>
              <a:t> </a:t>
            </a:r>
          </a:p>
          <a:p>
            <a:endParaRPr lang="en-US" sz="5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410200"/>
          </a:xfrm>
        </p:spPr>
        <p:txBody>
          <a:bodyPr>
            <a:normAutofit fontScale="70000" lnSpcReduction="20000"/>
          </a:bodyPr>
          <a:lstStyle/>
          <a:p>
            <a:pPr lvl="0"/>
            <a:r>
              <a:rPr lang="en-US" sz="2300" b="1" dirty="0" smtClean="0"/>
              <a:t>BODY:</a:t>
            </a:r>
            <a:r>
              <a:rPr lang="en-US" sz="2300" dirty="0" smtClean="0"/>
              <a:t> The &lt;body&gt; tag defines the document's body. The &lt;body&gt; element contains all the contents of an HTML document, such as text, hyperlinks, images, tables, lists, etc.</a:t>
            </a:r>
          </a:p>
          <a:p>
            <a:pPr>
              <a:buNone/>
            </a:pPr>
            <a:r>
              <a:rPr lang="en-US" sz="2300" dirty="0" smtClean="0"/>
              <a:t>  </a:t>
            </a:r>
          </a:p>
          <a:p>
            <a:pPr lvl="0"/>
            <a:r>
              <a:rPr lang="en-US" sz="2300" b="1" dirty="0" smtClean="0"/>
              <a:t>CENTER:</a:t>
            </a:r>
            <a:r>
              <a:rPr lang="en-US" sz="2300" dirty="0" smtClean="0"/>
              <a:t> The &lt;center&gt; tag is used to center-align text.</a:t>
            </a:r>
          </a:p>
          <a:p>
            <a:pPr>
              <a:buNone/>
            </a:pPr>
            <a:r>
              <a:rPr lang="en-US" sz="2300" dirty="0" smtClean="0"/>
              <a:t>  </a:t>
            </a:r>
          </a:p>
          <a:p>
            <a:pPr lvl="0"/>
            <a:r>
              <a:rPr lang="en-US" sz="2300" b="1" dirty="0" smtClean="0"/>
              <a:t>EMPHASIZE:</a:t>
            </a:r>
            <a:r>
              <a:rPr lang="en-US" sz="2300" dirty="0" smtClean="0"/>
              <a:t> The &lt;</a:t>
            </a:r>
            <a:r>
              <a:rPr lang="en-US" sz="2300" dirty="0" err="1" smtClean="0"/>
              <a:t>em</a:t>
            </a:r>
            <a:r>
              <a:rPr lang="en-US" sz="2300" dirty="0" smtClean="0"/>
              <a:t>&gt; tag is a phrase tag. It renders as emphasized text.</a:t>
            </a:r>
          </a:p>
          <a:p>
            <a:pPr>
              <a:buNone/>
            </a:pPr>
            <a:r>
              <a:rPr lang="en-US" sz="2300" dirty="0" smtClean="0"/>
              <a:t>  </a:t>
            </a:r>
          </a:p>
          <a:p>
            <a:pPr lvl="0"/>
            <a:r>
              <a:rPr lang="en-US" sz="2300" b="1" dirty="0" smtClean="0"/>
              <a:t>FONT</a:t>
            </a:r>
            <a:r>
              <a:rPr lang="en-US" sz="2300" dirty="0" smtClean="0"/>
              <a:t>: The &lt;font&gt; tag specifies the font face, font size, and color of text.</a:t>
            </a:r>
          </a:p>
          <a:p>
            <a:pPr>
              <a:buNone/>
            </a:pPr>
            <a:r>
              <a:rPr lang="en-US" sz="2300" dirty="0" smtClean="0"/>
              <a:t>  </a:t>
            </a:r>
          </a:p>
          <a:p>
            <a:pPr lvl="0"/>
            <a:r>
              <a:rPr lang="en-US" sz="2300" b="1" dirty="0" smtClean="0"/>
              <a:t>FORM:</a:t>
            </a:r>
            <a:r>
              <a:rPr lang="en-US" sz="2300" dirty="0" smtClean="0"/>
              <a:t> The &lt;form&gt; tag is used to create an HTML form for user input.</a:t>
            </a:r>
          </a:p>
          <a:p>
            <a:pPr>
              <a:buNone/>
            </a:pPr>
            <a:r>
              <a:rPr lang="en-US" sz="2300" dirty="0" smtClean="0"/>
              <a:t>  </a:t>
            </a:r>
          </a:p>
          <a:p>
            <a:pPr lvl="0"/>
            <a:r>
              <a:rPr lang="en-US" sz="2300" b="1" dirty="0" smtClean="0"/>
              <a:t>INPUT</a:t>
            </a:r>
            <a:r>
              <a:rPr lang="en-US" sz="2300" dirty="0" smtClean="0"/>
              <a:t>: The &lt;input&gt; tag specifies an input field where the user can enter data. &lt;input&gt; elements are used within a &lt;form&gt; element to declare input controls that allow users to input data. An input field can vary in many ways, depending on the type attribute.</a:t>
            </a:r>
          </a:p>
          <a:p>
            <a:pPr>
              <a:buNone/>
            </a:pPr>
            <a:r>
              <a:rPr lang="en-US" sz="2300" dirty="0" smtClean="0"/>
              <a:t> </a:t>
            </a:r>
          </a:p>
          <a:p>
            <a:pPr lvl="0"/>
            <a:r>
              <a:rPr lang="en-US" sz="2300" b="1" dirty="0" smtClean="0"/>
              <a:t>LIST:</a:t>
            </a:r>
            <a:r>
              <a:rPr lang="en-US" sz="2300" dirty="0" smtClean="0"/>
              <a:t> The &lt;</a:t>
            </a:r>
            <a:r>
              <a:rPr lang="en-US" sz="2300" dirty="0" err="1" smtClean="0"/>
              <a:t>li</a:t>
            </a:r>
            <a:r>
              <a:rPr lang="en-US" sz="2300" dirty="0" smtClean="0"/>
              <a:t>&gt; tag defines a list item. The &lt;</a:t>
            </a:r>
            <a:r>
              <a:rPr lang="en-US" sz="2300" dirty="0" err="1" smtClean="0"/>
              <a:t>li</a:t>
            </a:r>
            <a:r>
              <a:rPr lang="en-US" sz="2300" dirty="0" smtClean="0"/>
              <a:t>&gt; tag is used in ordered lists(</a:t>
            </a:r>
            <a:r>
              <a:rPr lang="en-US" sz="2300" u="sng" dirty="0" smtClean="0">
                <a:hlinkClick r:id="rId2"/>
              </a:rPr>
              <a:t>&lt;</a:t>
            </a:r>
            <a:r>
              <a:rPr lang="en-US" sz="2300" u="sng" dirty="0" err="1" smtClean="0">
                <a:hlinkClick r:id="rId2"/>
              </a:rPr>
              <a:t>ol</a:t>
            </a:r>
            <a:r>
              <a:rPr lang="en-US" sz="2300" u="sng" dirty="0" smtClean="0">
                <a:hlinkClick r:id="rId2"/>
              </a:rPr>
              <a:t>&gt;</a:t>
            </a:r>
            <a:r>
              <a:rPr lang="en-US" sz="2300" dirty="0" smtClean="0"/>
              <a:t>), unordered lists (</a:t>
            </a:r>
            <a:r>
              <a:rPr lang="en-US" sz="2300" u="sng" dirty="0" smtClean="0">
                <a:hlinkClick r:id="rId3"/>
              </a:rPr>
              <a:t>&lt;</a:t>
            </a:r>
            <a:r>
              <a:rPr lang="en-US" sz="2300" u="sng" dirty="0" err="1" smtClean="0">
                <a:hlinkClick r:id="rId3"/>
              </a:rPr>
              <a:t>ul</a:t>
            </a:r>
            <a:r>
              <a:rPr lang="en-US" sz="2300" u="sng" dirty="0" smtClean="0">
                <a:hlinkClick r:id="rId3"/>
              </a:rPr>
              <a:t>&gt;</a:t>
            </a:r>
            <a:r>
              <a:rPr lang="en-US" sz="2300" dirty="0" smtClean="0"/>
              <a:t>)</a:t>
            </a:r>
          </a:p>
          <a:p>
            <a:pPr>
              <a:buNone/>
            </a:pPr>
            <a:r>
              <a:rPr lang="en-US" sz="2300" dirty="0" smtClean="0"/>
              <a:t> </a:t>
            </a:r>
          </a:p>
          <a:p>
            <a:pPr lvl="0"/>
            <a:r>
              <a:rPr lang="en-US" sz="2600" b="1" dirty="0" smtClean="0"/>
              <a:t>LINK:</a:t>
            </a:r>
            <a:r>
              <a:rPr lang="en-US" sz="2600" dirty="0" smtClean="0"/>
              <a:t> The &lt;link&gt; tag defines a link between a document and an external resource. The &lt;link&gt; tag is used to link to external style sheets.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rmAutofit fontScale="25000" lnSpcReduction="20000"/>
          </a:bodyPr>
          <a:lstStyle/>
          <a:p>
            <a:pPr>
              <a:buNone/>
            </a:pPr>
            <a:r>
              <a:rPr lang="en-US" dirty="0" smtClean="0"/>
              <a:t> </a:t>
            </a:r>
            <a:endParaRPr lang="en-US" sz="4500" dirty="0" smtClean="0"/>
          </a:p>
          <a:p>
            <a:pPr lvl="0"/>
            <a:r>
              <a:rPr lang="en-US" sz="6400" b="1" dirty="0" smtClean="0"/>
              <a:t>PARAGRAPH:</a:t>
            </a:r>
            <a:r>
              <a:rPr lang="en-US" sz="6400" dirty="0" smtClean="0"/>
              <a:t> The &lt;p&gt; tag defines a paragraph. Browsers automatically add some space (margin) before and after each &lt;p&gt; element</a:t>
            </a:r>
            <a:r>
              <a:rPr lang="en-US" sz="4500" dirty="0" smtClean="0"/>
              <a:t>. </a:t>
            </a:r>
            <a:r>
              <a:rPr lang="en-US" sz="6400" dirty="0" smtClean="0"/>
              <a:t>The margins can be modified with CSS (with the margin properties).</a:t>
            </a:r>
          </a:p>
          <a:p>
            <a:r>
              <a:rPr lang="en-US" sz="6400" dirty="0" smtClean="0"/>
              <a:t> </a:t>
            </a:r>
          </a:p>
          <a:p>
            <a:pPr lvl="0"/>
            <a:r>
              <a:rPr lang="en-US" sz="6400" b="1" dirty="0" smtClean="0"/>
              <a:t>HEADING:</a:t>
            </a:r>
            <a:r>
              <a:rPr lang="en-US" sz="6400" dirty="0" smtClean="0"/>
              <a:t> The &lt;h1&gt; to &lt;h6&gt; tags are used to define HTML headings. &lt;h1&gt; defines the most important heading. &lt;h6&gt; defines the least important heading.</a:t>
            </a:r>
          </a:p>
          <a:p>
            <a:pPr>
              <a:buNone/>
            </a:pPr>
            <a:r>
              <a:rPr lang="en-US" sz="6400" dirty="0" smtClean="0"/>
              <a:t> </a:t>
            </a:r>
          </a:p>
          <a:p>
            <a:pPr lvl="0"/>
            <a:r>
              <a:rPr lang="en-US" sz="6400" b="1" dirty="0" smtClean="0"/>
              <a:t>TABLE:</a:t>
            </a:r>
            <a:r>
              <a:rPr lang="en-US" sz="6400" dirty="0" smtClean="0"/>
              <a:t> The &lt;table&gt; tag defines an HTML table. An HTML table consists of the &lt;table&gt; element and one or more </a:t>
            </a:r>
            <a:r>
              <a:rPr lang="en-US" sz="6400" u="sng" dirty="0" smtClean="0">
                <a:hlinkClick r:id="rId2"/>
              </a:rPr>
              <a:t>&lt;</a:t>
            </a:r>
            <a:r>
              <a:rPr lang="en-US" sz="6400" u="sng" dirty="0" err="1" smtClean="0">
                <a:hlinkClick r:id="rId2"/>
              </a:rPr>
              <a:t>tr</a:t>
            </a:r>
            <a:r>
              <a:rPr lang="en-US" sz="6400" u="sng" dirty="0" smtClean="0">
                <a:hlinkClick r:id="rId2"/>
              </a:rPr>
              <a:t>&gt;</a:t>
            </a:r>
            <a:r>
              <a:rPr lang="en-US" sz="6400" dirty="0" smtClean="0"/>
              <a:t>, </a:t>
            </a:r>
            <a:r>
              <a:rPr lang="en-US" sz="6400" u="sng" dirty="0" smtClean="0">
                <a:hlinkClick r:id="rId3"/>
              </a:rPr>
              <a:t>&lt;</a:t>
            </a:r>
            <a:r>
              <a:rPr lang="en-US" sz="6400" u="sng" dirty="0" err="1" smtClean="0">
                <a:hlinkClick r:id="rId3"/>
              </a:rPr>
              <a:t>th</a:t>
            </a:r>
            <a:r>
              <a:rPr lang="en-US" sz="6400" u="sng" dirty="0" smtClean="0">
                <a:hlinkClick r:id="rId3"/>
              </a:rPr>
              <a:t>&gt;</a:t>
            </a:r>
            <a:r>
              <a:rPr lang="en-US" sz="6400" dirty="0" smtClean="0"/>
              <a:t>, and </a:t>
            </a:r>
            <a:r>
              <a:rPr lang="en-US" sz="6400" u="sng" dirty="0" smtClean="0">
                <a:hlinkClick r:id="rId4"/>
              </a:rPr>
              <a:t>&lt;td&gt;</a:t>
            </a:r>
            <a:r>
              <a:rPr lang="en-US" sz="6400" dirty="0" smtClean="0"/>
              <a:t> elements. The &lt;</a:t>
            </a:r>
            <a:r>
              <a:rPr lang="en-US" sz="6400" dirty="0" err="1" smtClean="0"/>
              <a:t>tr</a:t>
            </a:r>
            <a:r>
              <a:rPr lang="en-US" sz="6400" dirty="0" smtClean="0"/>
              <a:t>&gt; element defines a table row, the &lt;</a:t>
            </a:r>
            <a:r>
              <a:rPr lang="en-US" sz="6400" dirty="0" err="1" smtClean="0"/>
              <a:t>th</a:t>
            </a:r>
            <a:r>
              <a:rPr lang="en-US" sz="6400" dirty="0" smtClean="0"/>
              <a:t>&gt; element defines a table header, and the &lt;td&gt; element defines a table cell.</a:t>
            </a:r>
          </a:p>
          <a:p>
            <a:pPr>
              <a:buNone/>
            </a:pPr>
            <a:endParaRPr lang="en-US" sz="6400" dirty="0" smtClean="0"/>
          </a:p>
          <a:p>
            <a:pPr lvl="0"/>
            <a:r>
              <a:rPr lang="en-US" sz="6400" b="1" dirty="0" smtClean="0"/>
              <a:t>HORIZONTAL LINE:</a:t>
            </a:r>
            <a:r>
              <a:rPr lang="en-US" sz="6400" dirty="0" smtClean="0"/>
              <a:t> The &lt;hr&gt; tag defines a thematic break in an HTML page (e.g. a shift of topic). The &lt;hr&gt; element is used to separate content (or define a change) in an HTML page.</a:t>
            </a:r>
          </a:p>
          <a:p>
            <a:pPr>
              <a:buNone/>
            </a:pPr>
            <a:r>
              <a:rPr lang="en-US" sz="6400" dirty="0" smtClean="0"/>
              <a:t> </a:t>
            </a:r>
          </a:p>
          <a:p>
            <a:pPr lvl="0"/>
            <a:r>
              <a:rPr lang="en-US" sz="6400" b="1" dirty="0" smtClean="0"/>
              <a:t>ITALICS:</a:t>
            </a:r>
            <a:r>
              <a:rPr lang="en-US" sz="6400" dirty="0" smtClean="0"/>
              <a:t> The &lt;</a:t>
            </a:r>
            <a:r>
              <a:rPr lang="en-US" sz="6400" dirty="0" err="1" smtClean="0"/>
              <a:t>i</a:t>
            </a:r>
            <a:r>
              <a:rPr lang="en-US" sz="6400" dirty="0" smtClean="0"/>
              <a:t>&gt; tag defines a part of text in an alternate voice or mood. The content of the &lt;</a:t>
            </a:r>
            <a:r>
              <a:rPr lang="en-US" sz="6400" dirty="0" err="1" smtClean="0"/>
              <a:t>i</a:t>
            </a:r>
            <a:r>
              <a:rPr lang="en-US" sz="6400" dirty="0" smtClean="0"/>
              <a:t>&gt; tag is usually displayed in italic. The &lt;</a:t>
            </a:r>
            <a:r>
              <a:rPr lang="en-US" sz="6400" dirty="0" err="1" smtClean="0"/>
              <a:t>i</a:t>
            </a:r>
            <a:r>
              <a:rPr lang="en-US" sz="6400" dirty="0" smtClean="0"/>
              <a:t>&gt; tag can be used to indicate a technical term, a phrase from another language, a thought, or a ship name, etc. Use the &lt;</a:t>
            </a:r>
            <a:r>
              <a:rPr lang="en-US" sz="6400" dirty="0" err="1" smtClean="0"/>
              <a:t>i</a:t>
            </a:r>
            <a:r>
              <a:rPr lang="en-US" sz="6400" dirty="0" smtClean="0"/>
              <a:t>&gt; element only when there is not a more appropriate semantic element.</a:t>
            </a:r>
          </a:p>
          <a:p>
            <a:pPr>
              <a:buNone/>
            </a:pPr>
            <a:r>
              <a:rPr lang="en-US" sz="6400" dirty="0" smtClean="0"/>
              <a:t> </a:t>
            </a:r>
          </a:p>
          <a:p>
            <a:pPr lvl="0"/>
            <a:r>
              <a:rPr lang="en-US" sz="6400" b="1" dirty="0" smtClean="0"/>
              <a:t>IMAGE:</a:t>
            </a:r>
            <a:r>
              <a:rPr lang="en-US" sz="6400" dirty="0" smtClean="0"/>
              <a:t> The &lt;</a:t>
            </a:r>
            <a:r>
              <a:rPr lang="en-US" sz="6400" dirty="0" err="1" smtClean="0"/>
              <a:t>img</a:t>
            </a:r>
            <a:r>
              <a:rPr lang="en-US" sz="6400" dirty="0" smtClean="0"/>
              <a:t>&gt; tag defines an image in an HTML page. The &lt;</a:t>
            </a:r>
            <a:r>
              <a:rPr lang="en-US" sz="6400" dirty="0" err="1" smtClean="0"/>
              <a:t>img</a:t>
            </a:r>
            <a:r>
              <a:rPr lang="en-US" sz="6400" dirty="0" smtClean="0"/>
              <a:t>&gt; tag has two required attributes: </a:t>
            </a:r>
            <a:r>
              <a:rPr lang="en-US" sz="6400" dirty="0" err="1" smtClean="0"/>
              <a:t>src</a:t>
            </a:r>
            <a:r>
              <a:rPr lang="en-US" sz="6400" dirty="0" smtClean="0"/>
              <a:t> and alt.</a:t>
            </a:r>
          </a:p>
          <a:p>
            <a:pPr>
              <a:buNone/>
            </a:pPr>
            <a:r>
              <a:rPr lang="en-US" sz="6400" dirty="0" smtClean="0"/>
              <a:t> </a:t>
            </a:r>
          </a:p>
          <a:p>
            <a:pPr lvl="0"/>
            <a:r>
              <a:rPr lang="en-US" sz="6400" b="1" dirty="0" smtClean="0"/>
              <a:t>SUBSCRIPT</a:t>
            </a:r>
            <a:r>
              <a:rPr lang="en-US" sz="6400" dirty="0" smtClean="0"/>
              <a:t>: The &lt;sub&gt; tag defines subscript text. Subscript text appears half a character below the normal line, and is sometimes rendered in a smaller font. Subscript text can be used for chemical formulas, like H</a:t>
            </a:r>
            <a:r>
              <a:rPr lang="en-US" sz="6400" baseline="-25000" dirty="0" smtClean="0"/>
              <a:t>2</a:t>
            </a:r>
            <a:r>
              <a:rPr lang="en-US" sz="6400" dirty="0" smtClean="0"/>
              <a:t>O.</a:t>
            </a:r>
          </a:p>
          <a:p>
            <a:pPr>
              <a:buNone/>
            </a:pPr>
            <a:r>
              <a:rPr lang="en-US" sz="6400" dirty="0" smtClean="0"/>
              <a:t> </a:t>
            </a:r>
          </a:p>
          <a:p>
            <a:pPr lvl="0"/>
            <a:r>
              <a:rPr lang="en-US" sz="6400" b="1" dirty="0" smtClean="0"/>
              <a:t>SUPERSCRIPT:</a:t>
            </a:r>
            <a:r>
              <a:rPr lang="en-US" sz="6400" dirty="0" smtClean="0"/>
              <a:t> The &lt;sup&gt; tag defines superscript text. Superscript text appears half a character above the normal line, and is sometimes rendered in a smaller font. Superscript text can be used for footnotes, like WWW.</a:t>
            </a:r>
          </a:p>
          <a:p>
            <a:pPr>
              <a:buNone/>
            </a:pPr>
            <a:r>
              <a:rPr lang="en-US" sz="6400" b="1" dirty="0" smtClean="0"/>
              <a:t> </a:t>
            </a:r>
            <a:endParaRPr lang="en-US" sz="6400" dirty="0" smtClean="0"/>
          </a:p>
          <a:p>
            <a:pPr>
              <a:buNone/>
            </a:pPr>
            <a:endParaRPr lang="en-US" sz="6400" dirty="0" smtClean="0"/>
          </a:p>
          <a:p>
            <a:pPr>
              <a:buNone/>
            </a:pPr>
            <a:endParaRPr lang="en-US" sz="6400" dirty="0" smtClean="0"/>
          </a:p>
          <a:p>
            <a:endParaRPr lang="en-US" sz="6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Getting Started With HTML</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b="1" dirty="0" smtClean="0"/>
              <a:t>Creating The HTML &lt;head&gt; Element</a:t>
            </a:r>
          </a:p>
          <a:p>
            <a:r>
              <a:rPr lang="en-US" dirty="0" smtClean="0"/>
              <a:t>When creating an HTML document, one of the first things you will create is the &lt;head&gt; element. This contains metadata (or data about the HTML document). This includes information such as the character set, document title, document styles, scripts, etc.</a:t>
            </a:r>
          </a:p>
          <a:p>
            <a:pPr>
              <a:buNone/>
            </a:pPr>
            <a:r>
              <a:rPr lang="en-US" b="1" dirty="0" smtClean="0"/>
              <a:t>Example</a:t>
            </a:r>
            <a:r>
              <a:rPr lang="en-US" dirty="0" smtClean="0"/>
              <a:t>:</a:t>
            </a:r>
          </a:p>
          <a:p>
            <a:r>
              <a:rPr lang="en-US" dirty="0" smtClean="0"/>
              <a:t>&lt;title&gt;This is our page title&lt;/title&gt;</a:t>
            </a:r>
          </a:p>
          <a:p>
            <a:pPr>
              <a:buNone/>
            </a:pPr>
            <a:r>
              <a:rPr lang="en-US" dirty="0" smtClean="0"/>
              <a:t>This title will be displayed in the browser tab. It’s also what will be indexed as the title for the page when the search engine bots crawl your website.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Text in HTML</a:t>
            </a:r>
            <a:endParaRPr lang="en-US" dirty="0"/>
          </a:p>
        </p:txBody>
      </p:sp>
      <p:pic>
        <p:nvPicPr>
          <p:cNvPr id="1026" name="Picture 2" descr="C:\Users\HP\Desktop\formatting-text-in-HTML.png"/>
          <p:cNvPicPr>
            <a:picLocks noGrp="1" noChangeAspect="1" noChangeArrowheads="1"/>
          </p:cNvPicPr>
          <p:nvPr>
            <p:ph idx="1"/>
          </p:nvPr>
        </p:nvPicPr>
        <p:blipFill>
          <a:blip r:embed="rId2"/>
          <a:srcRect/>
          <a:stretch>
            <a:fillRect/>
          </a:stretch>
        </p:blipFill>
        <p:spPr bwMode="auto">
          <a:xfrm>
            <a:off x="1143000" y="1600200"/>
            <a:ext cx="6858958" cy="2124372"/>
          </a:xfrm>
          <a:prstGeom prst="rect">
            <a:avLst/>
          </a:prstGeom>
          <a:noFill/>
        </p:spPr>
      </p:pic>
      <p:sp>
        <p:nvSpPr>
          <p:cNvPr id="5" name="Rectangle 4"/>
          <p:cNvSpPr/>
          <p:nvPr/>
        </p:nvSpPr>
        <p:spPr>
          <a:xfrm>
            <a:off x="762000" y="3962400"/>
            <a:ext cx="7391400" cy="1323439"/>
          </a:xfrm>
          <a:prstGeom prst="rect">
            <a:avLst/>
          </a:prstGeom>
        </p:spPr>
        <p:txBody>
          <a:bodyPr wrap="square">
            <a:spAutoFit/>
          </a:bodyPr>
          <a:lstStyle/>
          <a:p>
            <a:r>
              <a:rPr lang="en-US" sz="2000" b="1" dirty="0" smtClean="0"/>
              <a:t>Using bold</a:t>
            </a:r>
            <a:r>
              <a:rPr lang="en-US" sz="2000" dirty="0" smtClean="0"/>
              <a:t>: &lt;b&gt;He is a boy&lt;/b&gt; comes out as </a:t>
            </a:r>
            <a:r>
              <a:rPr lang="en-US" sz="2000" b="1" dirty="0" smtClean="0"/>
              <a:t>He is a boy</a:t>
            </a:r>
            <a:endParaRPr lang="en-US" sz="2000" dirty="0" smtClean="0"/>
          </a:p>
          <a:p>
            <a:r>
              <a:rPr lang="en-US" sz="2000" b="1" dirty="0" smtClean="0"/>
              <a:t>Using italics</a:t>
            </a:r>
            <a:r>
              <a:rPr lang="en-US" sz="2000" dirty="0" smtClean="0"/>
              <a:t>: &lt;</a:t>
            </a:r>
            <a:r>
              <a:rPr lang="en-US" sz="2000" dirty="0" err="1" smtClean="0"/>
              <a:t>i</a:t>
            </a:r>
            <a:r>
              <a:rPr lang="en-US" sz="2000" dirty="0" smtClean="0"/>
              <a:t>&gt;He is a boy&lt;/</a:t>
            </a:r>
            <a:r>
              <a:rPr lang="en-US" sz="2000" dirty="0" err="1" smtClean="0"/>
              <a:t>i</a:t>
            </a:r>
            <a:r>
              <a:rPr lang="en-US" sz="2000" dirty="0" smtClean="0"/>
              <a:t>&gt; comes out as </a:t>
            </a:r>
            <a:r>
              <a:rPr lang="en-US" sz="2000" i="1" dirty="0" smtClean="0"/>
              <a:t>He is a boy</a:t>
            </a:r>
            <a:endParaRPr lang="en-US" sz="2000" dirty="0" smtClean="0"/>
          </a:p>
          <a:p>
            <a:r>
              <a:rPr lang="en-US" sz="2000" b="1" dirty="0" smtClean="0"/>
              <a:t>Underlining text</a:t>
            </a:r>
            <a:r>
              <a:rPr lang="en-US" sz="2000" dirty="0" smtClean="0"/>
              <a:t>: &lt;u&gt;He is a boy&lt;/u&gt; comes out as </a:t>
            </a:r>
            <a:r>
              <a:rPr lang="en-US" sz="2000" u="sng" dirty="0" smtClean="0"/>
              <a:t>He is a boy</a:t>
            </a:r>
            <a:r>
              <a:rPr lang="en-US" sz="2000" dirty="0" smtClean="0"/>
              <a:t>. It’s worth noting that the &lt;u&gt; tag was deprecated in HTML 4.01</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1358</Words>
  <Application>Microsoft Office PowerPoint</Application>
  <PresentationFormat>On-screen Show (4:3)</PresentationFormat>
  <Paragraphs>164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WEB DESIGNING BCA-IV Sem  By :- Dr. Pooja Nagpal Asst.Prof.(HIMT)Rohtak</vt:lpstr>
      <vt:lpstr>Introduction to HTML</vt:lpstr>
      <vt:lpstr>Features of HTML</vt:lpstr>
      <vt:lpstr> HTML Tags </vt:lpstr>
      <vt:lpstr>Slide 5</vt:lpstr>
      <vt:lpstr>Slide 6</vt:lpstr>
      <vt:lpstr>Slide 7</vt:lpstr>
      <vt:lpstr>Getting Started With HTML </vt:lpstr>
      <vt:lpstr>Formatting Text in HTML</vt:lpstr>
      <vt:lpstr>Ordered and Unordered Lists</vt:lpstr>
      <vt:lpstr>Slide 11</vt:lpstr>
      <vt:lpstr>Creating Tables </vt:lpstr>
      <vt:lpstr>Using Comments in HTML </vt:lpstr>
      <vt:lpstr>Using Colors in HTML </vt:lpstr>
      <vt:lpstr>Checkboxes </vt:lpstr>
      <vt:lpstr>Radio buttons </vt:lpstr>
      <vt:lpstr> DHTML  Introduction </vt:lpstr>
      <vt:lpstr>Slide 18</vt:lpstr>
      <vt:lpstr>Features of DHTML</vt:lpstr>
      <vt:lpstr>Difference between HTML and DHTML: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DESIGNING</dc:title>
  <dc:creator>HP</dc:creator>
  <cp:lastModifiedBy>HP</cp:lastModifiedBy>
  <cp:revision>21</cp:revision>
  <dcterms:created xsi:type="dcterms:W3CDTF">2006-08-16T00:00:00Z</dcterms:created>
  <dcterms:modified xsi:type="dcterms:W3CDTF">2020-03-30T11:09:08Z</dcterms:modified>
</cp:coreProperties>
</file>