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4"/>
  </p:sldMasterIdLst>
  <p:sldIdLst>
    <p:sldId id="268" r:id="rId5"/>
    <p:sldId id="312" r:id="rId6"/>
    <p:sldId id="311" r:id="rId7"/>
    <p:sldId id="313" r:id="rId8"/>
    <p:sldId id="314" r:id="rId9"/>
    <p:sldId id="315" r:id="rId10"/>
    <p:sldId id="317" r:id="rId11"/>
    <p:sldId id="316" r:id="rId12"/>
    <p:sldId id="318" r:id="rId13"/>
    <p:sldId id="319" r:id="rId14"/>
    <p:sldId id="320" r:id="rId15"/>
    <p:sldId id="321" r:id="rId16"/>
    <p:sldId id="322" r:id="rId17"/>
    <p:sldId id="323" r:id="rId18"/>
    <p:sldId id="324" r:id="rId19"/>
    <p:sldId id="325" r:id="rId20"/>
    <p:sldId id="326" r:id="rId21"/>
    <p:sldId id="327" r:id="rId22"/>
    <p:sldId id="329" r:id="rId23"/>
    <p:sldId id="33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6" d="100"/>
          <a:sy n="66" d="100"/>
        </p:scale>
        <p:origin x="133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Courses\Mentorness\Project%201%20Hotel%20Reservation\Hotel%20Reservation%20Dataset.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Courses\Mentorness\Project%201%20Hotel%20Reservation\Hotel%20Reservation%20Dataset.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Courses\Mentorness\Project%201%20Hotel%20Reservation\Hotel%20Reservation%20Dataset.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Courses\Mentorness\Project%201%20Hotel%20Reservation\Hotel%20Reservation%20Dataset.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Courses\Mentorness\Project%201%20Hotel%20Reservation\Hotel%20Reservation%20Dataset.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Courses\Mentorness\Project%201%20Hotel%20Reservation\Hotel%20Reservation%20Dataset.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esktop\Courses\Mentorness\Project%201%20Hotel%20Reservation\Hotel%20Reservation%20Dataset.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esktop\Courses\Mentorness\Project%201%20Hotel%20Reservation\Hotel%20Reservation%20Dataset.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esktop\Courses\Mentorness\Project%201%20Hotel%20Reservation\Hotel%20Reservation%20Dataset.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gradFill>
            <a:gsLst>
              <a:gs pos="0">
                <a:schemeClr val="accent1">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a:gsLst>
              <a:gs pos="0">
                <a:schemeClr val="accent1">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chemeClr val="accent1">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Series1</c:v>
          </c:tx>
          <c:spPr>
            <a:gradFill>
              <a:gsLst>
                <a:gs pos="0">
                  <a:schemeClr val="accent1">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invertIfNegative val="0"/>
          <c:cat>
            <c:strLit>
              <c:ptCount val="3"/>
              <c:pt idx="0">
                <c:v>Meal Plan 1</c:v>
              </c:pt>
              <c:pt idx="1">
                <c:v>Meal Plan 2</c:v>
              </c:pt>
              <c:pt idx="2">
                <c:v>Not Selected</c:v>
              </c:pt>
            </c:strLit>
          </c:cat>
          <c:val>
            <c:numLit>
              <c:formatCode>General</c:formatCode>
              <c:ptCount val="3"/>
              <c:pt idx="0">
                <c:v>527</c:v>
              </c:pt>
              <c:pt idx="1">
                <c:v>64</c:v>
              </c:pt>
              <c:pt idx="2">
                <c:v>109</c:v>
              </c:pt>
            </c:numLit>
          </c:val>
          <c:extLst>
            <c:ext xmlns:c16="http://schemas.microsoft.com/office/drawing/2014/chart" uri="{C3380CC4-5D6E-409C-BE32-E72D297353CC}">
              <c16:uniqueId val="{00000000-D123-4B14-84D3-1C369489D9F7}"/>
            </c:ext>
          </c:extLst>
        </c:ser>
        <c:dLbls>
          <c:showLegendKey val="0"/>
          <c:showVal val="0"/>
          <c:showCatName val="0"/>
          <c:showSerName val="0"/>
          <c:showPercent val="0"/>
          <c:showBubbleSize val="0"/>
        </c:dLbls>
        <c:gapWidth val="219"/>
        <c:overlap val="-27"/>
        <c:axId val="561530384"/>
        <c:axId val="561527024"/>
      </c:barChart>
      <c:catAx>
        <c:axId val="56153038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561527024"/>
        <c:crosses val="autoZero"/>
        <c:auto val="1"/>
        <c:lblAlgn val="ctr"/>
        <c:lblOffset val="100"/>
        <c:noMultiLvlLbl val="0"/>
      </c:catAx>
      <c:valAx>
        <c:axId val="56152702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5615303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8920854980391022E-2"/>
          <c:y val="0.14493440006573402"/>
          <c:w val="0.84280773278038146"/>
          <c:h val="0.84057215992769252"/>
        </c:manualLayout>
      </c:layout>
      <c:pie3DChart>
        <c:varyColors val="1"/>
        <c:ser>
          <c:idx val="0"/>
          <c:order val="0"/>
          <c:tx>
            <c:v>Series1</c:v>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26A-4450-B503-E9914C70BF6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26A-4450-B503-E9914C70BF6B}"/>
              </c:ext>
            </c:extLst>
          </c:dPt>
          <c:cat>
            <c:strLit>
              <c:ptCount val="2"/>
              <c:pt idx="0">
                <c:v>1</c:v>
              </c:pt>
              <c:pt idx="1">
                <c:v>2</c:v>
              </c:pt>
            </c:strLit>
          </c:cat>
          <c:val>
            <c:numLit>
              <c:formatCode>General</c:formatCode>
              <c:ptCount val="2"/>
              <c:pt idx="0">
                <c:v>27</c:v>
              </c:pt>
              <c:pt idx="1">
                <c:v>42</c:v>
              </c:pt>
            </c:numLit>
          </c:val>
          <c:extLst>
            <c:ext xmlns:c16="http://schemas.microsoft.com/office/drawing/2014/chart" uri="{C3380CC4-5D6E-409C-BE32-E72D297353CC}">
              <c16:uniqueId val="{00000004-626A-4450-B503-E9914C70BF6B}"/>
            </c:ext>
          </c:extLst>
        </c:ser>
        <c:ser>
          <c:idx val="1"/>
          <c:order val="1"/>
          <c:tx>
            <c:v>Series2</c:v>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6-626A-4450-B503-E9914C70BF6B}"/>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8-626A-4450-B503-E9914C70BF6B}"/>
              </c:ext>
            </c:extLst>
          </c:dPt>
          <c:cat>
            <c:strLit>
              <c:ptCount val="2"/>
              <c:pt idx="0">
                <c:v>1</c:v>
              </c:pt>
              <c:pt idx="1">
                <c:v>2</c:v>
              </c:pt>
            </c:strLit>
          </c:cat>
          <c:val>
            <c:numLit>
              <c:formatCode>General</c:formatCode>
              <c:ptCount val="2"/>
              <c:pt idx="0">
                <c:v>127.05740740740741</c:v>
              </c:pt>
              <c:pt idx="1">
                <c:v>167.08238095238099</c:v>
              </c:pt>
            </c:numLit>
          </c:val>
          <c:extLst>
            <c:ext xmlns:c16="http://schemas.microsoft.com/office/drawing/2014/chart" uri="{C3380CC4-5D6E-409C-BE32-E72D297353CC}">
              <c16:uniqueId val="{00000009-626A-4450-B503-E9914C70BF6B}"/>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 Dataset.csv]Sheet1!PivotTable4</c:name>
    <c:fmtId val="11"/>
  </c:pivotSource>
  <c:chart>
    <c:autoTitleDeleted val="1"/>
    <c:pivotFmts>
      <c:pivotFmt>
        <c:idx val="0"/>
        <c:spPr>
          <a:gradFill>
            <a:gsLst>
              <a:gs pos="80000">
                <a:schemeClr val="accent2">
                  <a:lumMod val="50000"/>
                </a:schemeClr>
              </a:gs>
              <a:gs pos="12000">
                <a:schemeClr val="accent1">
                  <a:lumMod val="45000"/>
                  <a:lumOff val="55000"/>
                </a:schemeClr>
              </a:gs>
            </a:gsLst>
            <a:lin ang="5400000" scaled="1"/>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80000">
                <a:schemeClr val="accent2">
                  <a:lumMod val="50000"/>
                </a:schemeClr>
              </a:gs>
              <a:gs pos="12000">
                <a:schemeClr val="accent1">
                  <a:lumMod val="45000"/>
                  <a:lumOff val="55000"/>
                </a:schemeClr>
              </a:gs>
            </a:gsLst>
            <a:lin ang="5400000" scaled="1"/>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80000">
                <a:schemeClr val="accent2">
                  <a:lumMod val="50000"/>
                </a:schemeClr>
              </a:gs>
              <a:gs pos="12000">
                <a:schemeClr val="accent1">
                  <a:lumMod val="45000"/>
                  <a:lumOff val="55000"/>
                </a:schemeClr>
              </a:gs>
            </a:gsLst>
            <a:lin ang="5400000" scaled="1"/>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Sheet1!$B$17</c:f>
              <c:strCache>
                <c:ptCount val="1"/>
                <c:pt idx="0">
                  <c:v>Total</c:v>
                </c:pt>
              </c:strCache>
            </c:strRef>
          </c:tx>
          <c:spPr>
            <a:gradFill>
              <a:gsLst>
                <a:gs pos="80000">
                  <a:schemeClr val="accent2">
                    <a:lumMod val="50000"/>
                  </a:schemeClr>
                </a:gs>
                <a:gs pos="12000">
                  <a:schemeClr val="accent1">
                    <a:lumMod val="45000"/>
                    <a:lumOff val="55000"/>
                  </a:schemeClr>
                </a:gs>
              </a:gsLst>
              <a:lin ang="5400000" scaled="1"/>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Sheet1!$A$18:$A$20</c:f>
              <c:strCache>
                <c:ptCount val="2"/>
                <c:pt idx="0">
                  <c:v>2017</c:v>
                </c:pt>
                <c:pt idx="1">
                  <c:v>2018</c:v>
                </c:pt>
              </c:strCache>
            </c:strRef>
          </c:cat>
          <c:val>
            <c:numRef>
              <c:f>Sheet1!$B$18:$B$20</c:f>
              <c:numCache>
                <c:formatCode>General</c:formatCode>
                <c:ptCount val="2"/>
                <c:pt idx="0">
                  <c:v>123</c:v>
                </c:pt>
                <c:pt idx="1">
                  <c:v>577</c:v>
                </c:pt>
              </c:numCache>
            </c:numRef>
          </c:val>
          <c:extLst>
            <c:ext xmlns:c16="http://schemas.microsoft.com/office/drawing/2014/chart" uri="{C3380CC4-5D6E-409C-BE32-E72D297353CC}">
              <c16:uniqueId val="{00000000-DCC3-4F19-BD41-60B09923D707}"/>
            </c:ext>
          </c:extLst>
        </c:ser>
        <c:dLbls>
          <c:showLegendKey val="0"/>
          <c:showVal val="0"/>
          <c:showCatName val="0"/>
          <c:showSerName val="0"/>
          <c:showPercent val="0"/>
          <c:showBubbleSize val="0"/>
        </c:dLbls>
        <c:gapWidth val="150"/>
        <c:shape val="box"/>
        <c:axId val="586877616"/>
        <c:axId val="586878576"/>
        <c:axId val="0"/>
      </c:bar3DChart>
      <c:catAx>
        <c:axId val="5868776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878576"/>
        <c:crosses val="autoZero"/>
        <c:auto val="1"/>
        <c:lblAlgn val="ctr"/>
        <c:lblOffset val="100"/>
        <c:noMultiLvlLbl val="0"/>
      </c:catAx>
      <c:valAx>
        <c:axId val="586878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877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Series1</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6"/>
              <c:pt idx="0">
                <c:v>Room_Type 1</c:v>
              </c:pt>
              <c:pt idx="1">
                <c:v>Room_Type 2</c:v>
              </c:pt>
              <c:pt idx="2">
                <c:v>Room_Type 4</c:v>
              </c:pt>
              <c:pt idx="3">
                <c:v>Room_Type 5</c:v>
              </c:pt>
              <c:pt idx="4">
                <c:v>Room_Type 6</c:v>
              </c:pt>
              <c:pt idx="5">
                <c:v>Room_Type 7</c:v>
              </c:pt>
            </c:strLit>
          </c:cat>
          <c:val>
            <c:numLit>
              <c:formatCode>General</c:formatCode>
              <c:ptCount val="6"/>
              <c:pt idx="0">
                <c:v>534</c:v>
              </c:pt>
              <c:pt idx="1">
                <c:v>8</c:v>
              </c:pt>
              <c:pt idx="2">
                <c:v>130</c:v>
              </c:pt>
              <c:pt idx="3">
                <c:v>4</c:v>
              </c:pt>
              <c:pt idx="4">
                <c:v>18</c:v>
              </c:pt>
              <c:pt idx="5">
                <c:v>6</c:v>
              </c:pt>
            </c:numLit>
          </c:val>
          <c:smooth val="0"/>
          <c:extLst>
            <c:ext xmlns:c16="http://schemas.microsoft.com/office/drawing/2014/chart" uri="{C3380CC4-5D6E-409C-BE32-E72D297353CC}">
              <c16:uniqueId val="{00000000-B3C0-4981-BA6B-FDD291D6ABB0}"/>
            </c:ext>
          </c:extLst>
        </c:ser>
        <c:dLbls>
          <c:dLblPos val="t"/>
          <c:showLegendKey val="0"/>
          <c:showVal val="1"/>
          <c:showCatName val="0"/>
          <c:showSerName val="0"/>
          <c:showPercent val="0"/>
          <c:showBubbleSize val="0"/>
        </c:dLbls>
        <c:marker val="1"/>
        <c:smooth val="0"/>
        <c:axId val="844850176"/>
        <c:axId val="844861696"/>
      </c:lineChart>
      <c:catAx>
        <c:axId val="84485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4861696"/>
        <c:crosses val="autoZero"/>
        <c:auto val="1"/>
        <c:lblAlgn val="ctr"/>
        <c:lblOffset val="100"/>
        <c:noMultiLvlLbl val="0"/>
      </c:catAx>
      <c:valAx>
        <c:axId val="844861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4850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 Dataset.csv]Sheet2!PivotTable14</c:name>
    <c:fmtId val="47"/>
  </c:pivotSource>
  <c:chart>
    <c:autoTitleDeleted val="1"/>
    <c:pivotFmts>
      <c:pivotFmt>
        <c:idx val="0"/>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31750" cap="rnd" cmpd="sng" algn="ctr">
            <a:solidFill>
              <a:schemeClr val="accent1"/>
            </a:solidFill>
            <a:round/>
          </a:ln>
          <a:effectLst/>
        </c:spPr>
        <c:marker>
          <c:symbol val="circle"/>
          <c:size val="17"/>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Sheet2!$E$41</c:f>
              <c:strCache>
                <c:ptCount val="1"/>
                <c:pt idx="0">
                  <c:v>Total</c:v>
                </c:pt>
              </c:strCache>
            </c:strRef>
          </c:tx>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anchor="ctr" anchorCtr="1"/>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Sheet2!$D$42:$D$47</c:f>
              <c:strCache>
                <c:ptCount val="5"/>
                <c:pt idx="0">
                  <c:v>1</c:v>
                </c:pt>
                <c:pt idx="1">
                  <c:v>2</c:v>
                </c:pt>
                <c:pt idx="2">
                  <c:v>3</c:v>
                </c:pt>
                <c:pt idx="3">
                  <c:v>4</c:v>
                </c:pt>
                <c:pt idx="4">
                  <c:v>6</c:v>
                </c:pt>
              </c:strCache>
            </c:strRef>
          </c:cat>
          <c:val>
            <c:numRef>
              <c:f>Sheet2!$E$42:$E$47</c:f>
              <c:numCache>
                <c:formatCode>General</c:formatCode>
                <c:ptCount val="5"/>
                <c:pt idx="0">
                  <c:v>183</c:v>
                </c:pt>
                <c:pt idx="1">
                  <c:v>193</c:v>
                </c:pt>
                <c:pt idx="2">
                  <c:v>3</c:v>
                </c:pt>
                <c:pt idx="3">
                  <c:v>3</c:v>
                </c:pt>
                <c:pt idx="4">
                  <c:v>1</c:v>
                </c:pt>
              </c:numCache>
            </c:numRef>
          </c:val>
          <c:smooth val="0"/>
          <c:extLst>
            <c:ext xmlns:c16="http://schemas.microsoft.com/office/drawing/2014/chart" uri="{C3380CC4-5D6E-409C-BE32-E72D297353CC}">
              <c16:uniqueId val="{00000000-C7B5-49BD-8781-981992B4922C}"/>
            </c:ext>
          </c:extLst>
        </c:ser>
        <c:dLbls>
          <c:dLblPos val="ctr"/>
          <c:showLegendKey val="0"/>
          <c:showVal val="1"/>
          <c:showCatName val="0"/>
          <c:showSerName val="0"/>
          <c:showPercent val="0"/>
          <c:showBubbleSize val="0"/>
        </c:dLbls>
        <c:marker val="1"/>
        <c:smooth val="0"/>
        <c:axId val="844840096"/>
        <c:axId val="844843936"/>
      </c:lineChart>
      <c:catAx>
        <c:axId val="844840096"/>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1" i="0" u="none" strike="noStrike" kern="1200" cap="all" baseline="0">
                <a:solidFill>
                  <a:schemeClr val="dk1">
                    <a:lumMod val="75000"/>
                    <a:lumOff val="25000"/>
                  </a:schemeClr>
                </a:solidFill>
                <a:latin typeface="+mn-lt"/>
                <a:ea typeface="+mn-ea"/>
                <a:cs typeface="+mn-cs"/>
              </a:defRPr>
            </a:pPr>
            <a:endParaRPr lang="en-US"/>
          </a:p>
        </c:txPr>
        <c:crossAx val="844843936"/>
        <c:crosses val="autoZero"/>
        <c:auto val="1"/>
        <c:lblAlgn val="ctr"/>
        <c:lblOffset val="100"/>
        <c:noMultiLvlLbl val="0"/>
      </c:catAx>
      <c:valAx>
        <c:axId val="84484393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844840096"/>
        <c:crosses val="autoZero"/>
        <c:crossBetween val="between"/>
      </c:valAx>
      <c:dTable>
        <c:showHorzBorder val="1"/>
        <c:showVertBorder val="1"/>
        <c:showOutline val="1"/>
        <c:showKeys val="1"/>
        <c:spPr>
          <a:noFill/>
          <a:ln w="9525">
            <a:solidFill>
              <a:schemeClr val="dk1">
                <a:lumMod val="35000"/>
                <a:lumOff val="65000"/>
              </a:schemeClr>
            </a:solidFill>
          </a:ln>
          <a:effectLst/>
        </c:spPr>
        <c:txPr>
          <a:bodyPr rot="0" spcFirstLastPara="1" vertOverflow="ellipsis" vert="horz" wrap="square" anchor="ctr" anchorCtr="1"/>
          <a:lstStyle/>
          <a:p>
            <a:pPr rtl="0">
              <a:defRPr sz="1000" b="1" i="0" u="none" strike="noStrike" kern="1200" baseline="0">
                <a:solidFill>
                  <a:schemeClr val="dk1">
                    <a:lumMod val="75000"/>
                    <a:lumOff val="2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sz="100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 Dataset.csv]Sheet2!PivotTable12</c:name>
    <c:fmtId val="34"/>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Sheet2!$D$27</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00-4740-AC5D-A9A4AD3EB7F3}"/>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00-4740-AC5D-A9A4AD3EB7F3}"/>
              </c:ext>
            </c:extLst>
          </c:dPt>
          <c:dLbls>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Sheet2!$C$28:$C$30</c:f>
              <c:strCache>
                <c:ptCount val="2"/>
                <c:pt idx="0">
                  <c:v>Canceled</c:v>
                </c:pt>
                <c:pt idx="1">
                  <c:v>Not_Canceled</c:v>
                </c:pt>
              </c:strCache>
            </c:strRef>
          </c:cat>
          <c:val>
            <c:numRef>
              <c:f>Sheet2!$D$28:$D$30</c:f>
              <c:numCache>
                <c:formatCode>General</c:formatCode>
                <c:ptCount val="2"/>
                <c:pt idx="0">
                  <c:v>207</c:v>
                </c:pt>
                <c:pt idx="1">
                  <c:v>493</c:v>
                </c:pt>
              </c:numCache>
            </c:numRef>
          </c:val>
          <c:extLst>
            <c:ext xmlns:c16="http://schemas.microsoft.com/office/drawing/2014/chart" uri="{C3380CC4-5D6E-409C-BE32-E72D297353CC}">
              <c16:uniqueId val="{00000004-B600-4740-AC5D-A9A4AD3EB7F3}"/>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 Dataset.csv]Sheet2!PivotTable13</c:name>
    <c:fmtId val="39"/>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Sheet2!$D$36</c:f>
              <c:strCache>
                <c:ptCount val="1"/>
                <c:pt idx="0">
                  <c:v>Sum of no_of_adults</c:v>
                </c:pt>
              </c:strCache>
            </c:strRef>
          </c:tx>
          <c:spPr>
            <a:solidFill>
              <a:schemeClr val="accent1"/>
            </a:solidFill>
            <a:ln>
              <a:noFill/>
            </a:ln>
            <a:effectLst/>
            <a:sp3d/>
          </c:spPr>
          <c:invertIfNegative val="0"/>
          <c:cat>
            <c:strRef>
              <c:f>Sheet2!$D$37</c:f>
              <c:strCache>
                <c:ptCount val="1"/>
                <c:pt idx="0">
                  <c:v>Total</c:v>
                </c:pt>
              </c:strCache>
            </c:strRef>
          </c:cat>
          <c:val>
            <c:numRef>
              <c:f>Sheet2!$D$37</c:f>
              <c:numCache>
                <c:formatCode>General</c:formatCode>
                <c:ptCount val="1"/>
                <c:pt idx="0">
                  <c:v>1316</c:v>
                </c:pt>
              </c:numCache>
            </c:numRef>
          </c:val>
          <c:extLst>
            <c:ext xmlns:c16="http://schemas.microsoft.com/office/drawing/2014/chart" uri="{C3380CC4-5D6E-409C-BE32-E72D297353CC}">
              <c16:uniqueId val="{00000000-87BC-490C-A2C1-A2297EDE80B4}"/>
            </c:ext>
          </c:extLst>
        </c:ser>
        <c:ser>
          <c:idx val="1"/>
          <c:order val="1"/>
          <c:tx>
            <c:strRef>
              <c:f>Sheet2!$E$36</c:f>
              <c:strCache>
                <c:ptCount val="1"/>
                <c:pt idx="0">
                  <c:v>Sum of no_of_children</c:v>
                </c:pt>
              </c:strCache>
            </c:strRef>
          </c:tx>
          <c:spPr>
            <a:solidFill>
              <a:schemeClr val="accent2"/>
            </a:solidFill>
            <a:ln>
              <a:noFill/>
            </a:ln>
            <a:effectLst/>
            <a:sp3d/>
          </c:spPr>
          <c:invertIfNegative val="0"/>
          <c:cat>
            <c:strRef>
              <c:f>Sheet2!$D$37</c:f>
              <c:strCache>
                <c:ptCount val="1"/>
                <c:pt idx="0">
                  <c:v>Total</c:v>
                </c:pt>
              </c:strCache>
            </c:strRef>
          </c:cat>
          <c:val>
            <c:numRef>
              <c:f>Sheet2!$E$37</c:f>
              <c:numCache>
                <c:formatCode>General</c:formatCode>
                <c:ptCount val="1"/>
                <c:pt idx="0">
                  <c:v>69</c:v>
                </c:pt>
              </c:numCache>
            </c:numRef>
          </c:val>
          <c:extLst>
            <c:ext xmlns:c16="http://schemas.microsoft.com/office/drawing/2014/chart" uri="{C3380CC4-5D6E-409C-BE32-E72D297353CC}">
              <c16:uniqueId val="{00000001-87BC-490C-A2C1-A2297EDE80B4}"/>
            </c:ext>
          </c:extLst>
        </c:ser>
        <c:dLbls>
          <c:showLegendKey val="0"/>
          <c:showVal val="0"/>
          <c:showCatName val="0"/>
          <c:showSerName val="0"/>
          <c:showPercent val="0"/>
          <c:showBubbleSize val="0"/>
        </c:dLbls>
        <c:gapWidth val="150"/>
        <c:shape val="box"/>
        <c:axId val="909045312"/>
        <c:axId val="909027552"/>
        <c:axId val="0"/>
      </c:bar3DChart>
      <c:catAx>
        <c:axId val="9090453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09027552"/>
        <c:crosses val="autoZero"/>
        <c:auto val="1"/>
        <c:lblAlgn val="ctr"/>
        <c:lblOffset val="100"/>
        <c:noMultiLvlLbl val="0"/>
      </c:catAx>
      <c:valAx>
        <c:axId val="909027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909045312"/>
        <c:crosses val="autoZero"/>
        <c:crossBetween val="between"/>
      </c:valAx>
      <c:spPr>
        <a:noFill/>
        <a:ln>
          <a:noFill/>
        </a:ln>
        <a:effectLst/>
      </c:spPr>
    </c:plotArea>
    <c:legend>
      <c:legendPos val="r"/>
      <c:layout>
        <c:manualLayout>
          <c:xMode val="edge"/>
          <c:yMode val="edge"/>
          <c:x val="0.63643438320209966"/>
          <c:y val="0.37496566796639336"/>
          <c:w val="0.34689895013123362"/>
          <c:h val="0.25006866406721334"/>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[Hotel Reservation Dataset.csv]Sheet2!PivotTable11</c:name>
    <c:fmtId val="7"/>
  </c:pivotSource>
  <c:chart>
    <c:autoTitleDeleted val="1"/>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Sheet2!$D$7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Sheet2!$C$8:$C$20</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Sheet2!$D$8:$D$20</c:f>
              <c:numCache>
                <c:formatCode>General</c:formatCode>
                <c:ptCount val="12"/>
                <c:pt idx="0">
                  <c:v>29</c:v>
                </c:pt>
                <c:pt idx="1">
                  <c:v>43</c:v>
                </c:pt>
                <c:pt idx="2">
                  <c:v>60</c:v>
                </c:pt>
                <c:pt idx="3">
                  <c:v>48</c:v>
                </c:pt>
                <c:pt idx="4">
                  <c:v>61</c:v>
                </c:pt>
                <c:pt idx="5">
                  <c:v>87</c:v>
                </c:pt>
                <c:pt idx="6">
                  <c:v>42</c:v>
                </c:pt>
                <c:pt idx="7">
                  <c:v>76</c:v>
                </c:pt>
                <c:pt idx="8">
                  <c:v>67</c:v>
                </c:pt>
                <c:pt idx="9">
                  <c:v>95</c:v>
                </c:pt>
                <c:pt idx="10">
                  <c:v>50</c:v>
                </c:pt>
                <c:pt idx="11">
                  <c:v>42</c:v>
                </c:pt>
              </c:numCache>
            </c:numRef>
          </c:val>
          <c:extLst>
            <c:ext xmlns:c16="http://schemas.microsoft.com/office/drawing/2014/chart" uri="{C3380CC4-5D6E-409C-BE32-E72D297353CC}">
              <c16:uniqueId val="{00000006-7EEC-4F86-B208-B8A2BD5165EA}"/>
            </c:ext>
          </c:extLst>
        </c:ser>
        <c:dLbls>
          <c:dLblPos val="outEnd"/>
          <c:showLegendKey val="0"/>
          <c:showVal val="1"/>
          <c:showCatName val="0"/>
          <c:showSerName val="0"/>
          <c:showPercent val="0"/>
          <c:showBubbleSize val="0"/>
        </c:dLbls>
        <c:gapWidth val="219"/>
        <c:overlap val="-27"/>
        <c:axId val="909049152"/>
        <c:axId val="909027072"/>
      </c:barChart>
      <c:catAx>
        <c:axId val="909049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909027072"/>
        <c:crosses val="autoZero"/>
        <c:auto val="1"/>
        <c:lblAlgn val="ctr"/>
        <c:lblOffset val="100"/>
        <c:noMultiLvlLbl val="0"/>
      </c:catAx>
      <c:valAx>
        <c:axId val="909027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909049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v>Series1</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5"/>
              <c:pt idx="0">
                <c:v>Aviation</c:v>
              </c:pt>
              <c:pt idx="1">
                <c:v>Complementary</c:v>
              </c:pt>
              <c:pt idx="2">
                <c:v>Corporate</c:v>
              </c:pt>
              <c:pt idx="3">
                <c:v>Offline</c:v>
              </c:pt>
              <c:pt idx="4">
                <c:v>Online</c:v>
              </c:pt>
            </c:strLit>
          </c:cat>
          <c:val>
            <c:numLit>
              <c:formatCode>General</c:formatCode>
              <c:ptCount val="5"/>
              <c:pt idx="0">
                <c:v>110</c:v>
              </c:pt>
              <c:pt idx="1">
                <c:v>2.5357142857142856</c:v>
              </c:pt>
              <c:pt idx="2">
                <c:v>82.401111111111106</c:v>
              </c:pt>
              <c:pt idx="3">
                <c:v>89.981714285714261</c:v>
              </c:pt>
              <c:pt idx="4">
                <c:v>112.45521235521232</c:v>
              </c:pt>
            </c:numLit>
          </c:val>
          <c:smooth val="0"/>
          <c:extLst>
            <c:ext xmlns:c16="http://schemas.microsoft.com/office/drawing/2014/chart" uri="{C3380CC4-5D6E-409C-BE32-E72D297353CC}">
              <c16:uniqueId val="{00000000-7484-4797-9E78-CFCCE97F59F1}"/>
            </c:ext>
          </c:extLst>
        </c:ser>
        <c:dLbls>
          <c:dLblPos val="t"/>
          <c:showLegendKey val="0"/>
          <c:showVal val="1"/>
          <c:showCatName val="0"/>
          <c:showSerName val="0"/>
          <c:showPercent val="0"/>
          <c:showBubbleSize val="0"/>
        </c:dLbls>
        <c:marker val="1"/>
        <c:smooth val="0"/>
        <c:axId val="909202576"/>
        <c:axId val="909220336"/>
      </c:lineChart>
      <c:catAx>
        <c:axId val="909202576"/>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IN" sz="1200" b="1"/>
                  <a:t>Market</a:t>
                </a:r>
                <a:r>
                  <a:rPr lang="en-IN" sz="1200" b="1" baseline="0"/>
                  <a:t> Segment Type</a:t>
                </a:r>
                <a:endParaRPr lang="en-IN" sz="1200" b="1"/>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909220336"/>
        <c:crosses val="autoZero"/>
        <c:auto val="1"/>
        <c:lblAlgn val="ctr"/>
        <c:lblOffset val="100"/>
        <c:noMultiLvlLbl val="0"/>
      </c:catAx>
      <c:valAx>
        <c:axId val="909220336"/>
        <c:scaling>
          <c:orientation val="minMax"/>
        </c:scaling>
        <c:delete val="0"/>
        <c:axPos val="l"/>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IN" sz="1200" b="1"/>
                  <a:t>Average</a:t>
                </a:r>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9202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6T20:37:28.41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3/16/2024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751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199888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05841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83616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406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17141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3/16/2024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62656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372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253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90742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3/16/2024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148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3/16/2024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13153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61271" y="1847084"/>
            <a:ext cx="6596569" cy="1581912"/>
          </a:xfrm>
        </p:spPr>
        <p:txBody>
          <a:bodyPr>
            <a:normAutofit fontScale="90000"/>
          </a:bodyPr>
          <a:lstStyle/>
          <a:p>
            <a:pPr algn="ctr"/>
            <a:r>
              <a:rPr lang="en-US" sz="4400" dirty="0"/>
              <a:t>Introduction to Hotel Reservation Analysis</a:t>
            </a: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a:blip r:embed="rId2"/>
          <a:srcRect/>
          <a:stretch/>
        </p:blipFill>
        <p:spPr>
          <a:xfrm>
            <a:off x="7229466" y="0"/>
            <a:ext cx="4962534" cy="6857990"/>
          </a:xfrm>
          <a:prstGeom prst="rect">
            <a:avLst/>
          </a:prstGeom>
        </p:spPr>
      </p:pic>
      <p:sp>
        <p:nvSpPr>
          <p:cNvPr id="4" name="TextBox 3">
            <a:extLst>
              <a:ext uri="{FF2B5EF4-FFF2-40B4-BE49-F238E27FC236}">
                <a16:creationId xmlns:a16="http://schemas.microsoft.com/office/drawing/2014/main" id="{444698ED-C811-87B3-31FF-F70411A277F8}"/>
              </a:ext>
            </a:extLst>
          </p:cNvPr>
          <p:cNvSpPr txBox="1"/>
          <p:nvPr/>
        </p:nvSpPr>
        <p:spPr>
          <a:xfrm>
            <a:off x="716642" y="3545946"/>
            <a:ext cx="6085829" cy="1015663"/>
          </a:xfrm>
          <a:prstGeom prst="rect">
            <a:avLst/>
          </a:prstGeom>
          <a:noFill/>
        </p:spPr>
        <p:txBody>
          <a:bodyPr wrap="square" rtlCol="0">
            <a:spAutoFit/>
          </a:bodyPr>
          <a:lstStyle/>
          <a:p>
            <a:r>
              <a:rPr lang="en-IN" sz="2000" dirty="0"/>
              <a:t>Understanding guest preferences, booking trends, and operational insights using SQL and hotel reservation dataset</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2451567" y="905268"/>
            <a:ext cx="7014871" cy="1735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What is the highest and lowest lead time for reservations? </a:t>
            </a: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MAX</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lead_time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Highest_lead_time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MIN</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lead_time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Lowest_Lead_Time</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1143000" y="4976902"/>
            <a:ext cx="950976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the highest and lowest lead times for reservations helps the hotel manage inventory and optimize revenue management strategies.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4783287" y="3615683"/>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1928871" y="3525420"/>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sp>
        <p:nvSpPr>
          <p:cNvPr id="3" name="TextBox 2">
            <a:extLst>
              <a:ext uri="{FF2B5EF4-FFF2-40B4-BE49-F238E27FC236}">
                <a16:creationId xmlns:a16="http://schemas.microsoft.com/office/drawing/2014/main" id="{4EA2799A-A2C0-0953-DEE4-BD6ABD32078B}"/>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- 7</a:t>
            </a:r>
          </a:p>
        </p:txBody>
      </p:sp>
      <p:pic>
        <p:nvPicPr>
          <p:cNvPr id="6" name="Picture 5">
            <a:extLst>
              <a:ext uri="{FF2B5EF4-FFF2-40B4-BE49-F238E27FC236}">
                <a16:creationId xmlns:a16="http://schemas.microsoft.com/office/drawing/2014/main" id="{22B967FE-CECE-306E-B28C-5BF9DB60E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725" y="3353819"/>
            <a:ext cx="3500708" cy="1138773"/>
          </a:xfrm>
          <a:prstGeom prst="rect">
            <a:avLst/>
          </a:prstGeom>
        </p:spPr>
      </p:pic>
    </p:spTree>
    <p:extLst>
      <p:ext uri="{BB962C8B-B14F-4D97-AF65-F5344CB8AC3E}">
        <p14:creationId xmlns:p14="http://schemas.microsoft.com/office/powerpoint/2010/main" val="1846594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784850"/>
            <a:ext cx="5962819" cy="285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What is the most common market segment type for reservations? </a:t>
            </a: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TOP 1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market_segment_type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COUNT(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market_segment_type</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AS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Segment_Count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GROUP</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market_segment_type</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ORDER</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Segment_Count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DESC;</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4" y="4771504"/>
            <a:ext cx="745928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latin typeface="Calibri" panose="020F0502020204030204" pitchFamily="34" charset="0"/>
                <a:ea typeface="Calibri" panose="020F0502020204030204" pitchFamily="34" charset="0"/>
                <a:cs typeface="Calibri" panose="020F0502020204030204" pitchFamily="34" charset="0"/>
              </a:rPr>
              <a:t>Knowing the most common market segment type for reservations enables the hotel to tailor marketing efforts and services to specific customer segments.</a:t>
            </a:r>
            <a:endParaRPr lang="en-US" altLang="en-US" sz="2200" kern="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2744015" y="3912773"/>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172971" y="3775183"/>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sp>
        <p:nvSpPr>
          <p:cNvPr id="3" name="TextBox 2">
            <a:extLst>
              <a:ext uri="{FF2B5EF4-FFF2-40B4-BE49-F238E27FC236}">
                <a16:creationId xmlns:a16="http://schemas.microsoft.com/office/drawing/2014/main" id="{4EA2799A-A2C0-0953-DEE4-BD6ABD32078B}"/>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- 8</a:t>
            </a:r>
          </a:p>
        </p:txBody>
      </p:sp>
      <p:pic>
        <p:nvPicPr>
          <p:cNvPr id="6" name="Picture 5">
            <a:extLst>
              <a:ext uri="{FF2B5EF4-FFF2-40B4-BE49-F238E27FC236}">
                <a16:creationId xmlns:a16="http://schemas.microsoft.com/office/drawing/2014/main" id="{335DF2D1-80EE-EB85-0C4A-E475D76B2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9385" y="3587871"/>
            <a:ext cx="2982175" cy="1219594"/>
          </a:xfrm>
          <a:prstGeom prst="rect">
            <a:avLst/>
          </a:prstGeom>
        </p:spPr>
      </p:pic>
    </p:spTree>
    <p:extLst>
      <p:ext uri="{BB962C8B-B14F-4D97-AF65-F5344CB8AC3E}">
        <p14:creationId xmlns:p14="http://schemas.microsoft.com/office/powerpoint/2010/main" val="67804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1165467"/>
            <a:ext cx="6700238" cy="209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How many reservations have a booking status of "Confirmed"? </a:t>
            </a: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COUNT</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Booking_ID</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Confirmed_Reservations</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WHERE</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booking_status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FF0000"/>
                </a:solidFill>
                <a:effectLst/>
                <a:latin typeface="Calibri" panose="020F0502020204030204" pitchFamily="34" charset="0"/>
                <a:ea typeface="Calibri" panose="020F0502020204030204" pitchFamily="34" charset="0"/>
                <a:cs typeface="Calibri" panose="020F0502020204030204" pitchFamily="34" charset="0"/>
              </a:rPr>
              <a:t>Not_Canceled</a:t>
            </a:r>
            <a:r>
              <a:rPr lang="en-IN" sz="2000" kern="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4" y="4602227"/>
            <a:ext cx="745928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latin typeface="Calibri" panose="020F0502020204030204" pitchFamily="34" charset="0"/>
                <a:ea typeface="Calibri" panose="020F0502020204030204" pitchFamily="34" charset="0"/>
                <a:cs typeface="Calibri" panose="020F0502020204030204" pitchFamily="34" charset="0"/>
              </a:rPr>
              <a:t>Tracking the number of confirmed reservations helps in assessing booking conversion rates and forecasting revenue more accurately.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2635860" y="3849201"/>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5822" y="3720795"/>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sp>
        <p:nvSpPr>
          <p:cNvPr id="3" name="TextBox 2">
            <a:extLst>
              <a:ext uri="{FF2B5EF4-FFF2-40B4-BE49-F238E27FC236}">
                <a16:creationId xmlns:a16="http://schemas.microsoft.com/office/drawing/2014/main" id="{4EA2799A-A2C0-0953-DEE4-BD6ABD32078B}"/>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- 9</a:t>
            </a:r>
          </a:p>
        </p:txBody>
      </p:sp>
      <p:pic>
        <p:nvPicPr>
          <p:cNvPr id="6" name="Picture 5">
            <a:extLst>
              <a:ext uri="{FF2B5EF4-FFF2-40B4-BE49-F238E27FC236}">
                <a16:creationId xmlns:a16="http://schemas.microsoft.com/office/drawing/2014/main" id="{A046A1E1-BAEF-CA9F-21D3-CCA1CD0DE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9888" y="3562161"/>
            <a:ext cx="2445745" cy="902041"/>
          </a:xfrm>
          <a:prstGeom prst="rect">
            <a:avLst/>
          </a:prstGeom>
        </p:spPr>
      </p:pic>
      <p:graphicFrame>
        <p:nvGraphicFramePr>
          <p:cNvPr id="9" name="Chart 8">
            <a:extLst>
              <a:ext uri="{FF2B5EF4-FFF2-40B4-BE49-F238E27FC236}">
                <a16:creationId xmlns:a16="http://schemas.microsoft.com/office/drawing/2014/main" id="{DE373D9A-81C1-B2D7-D573-D0A4BF0F75CE}"/>
              </a:ext>
            </a:extLst>
          </p:cNvPr>
          <p:cNvGraphicFramePr>
            <a:graphicFrameLocks/>
          </p:cNvGraphicFramePr>
          <p:nvPr>
            <p:extLst>
              <p:ext uri="{D42A27DB-BD31-4B8C-83A1-F6EECF244321}">
                <p14:modId xmlns:p14="http://schemas.microsoft.com/office/powerpoint/2010/main" val="1979815091"/>
              </p:ext>
            </p:extLst>
          </p:nvPr>
        </p:nvGraphicFramePr>
        <p:xfrm>
          <a:off x="7020232" y="1510251"/>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85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1165467"/>
            <a:ext cx="6700238" cy="209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What is the total number of adults and children across all reservations? </a:t>
            </a: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SUM</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no_of_adults</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Total_Adults</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SUM</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no_of_children</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Total_Children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4" y="4771504"/>
            <a:ext cx="745928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latin typeface="Calibri" panose="020F0502020204030204" pitchFamily="34" charset="0"/>
                <a:ea typeface="Calibri" panose="020F0502020204030204" pitchFamily="34" charset="0"/>
                <a:cs typeface="Calibri" panose="020F0502020204030204" pitchFamily="34" charset="0"/>
              </a:rPr>
              <a:t>Understanding the total number of adults and children across all reservations provides insights into the hotel's guest demographics and helps in resource planning.</a:t>
            </a:r>
            <a:endParaRPr lang="en-US" altLang="en-US" sz="2200" kern="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2635860" y="3849201"/>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5822" y="3720795"/>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sp>
        <p:nvSpPr>
          <p:cNvPr id="3" name="TextBox 2">
            <a:extLst>
              <a:ext uri="{FF2B5EF4-FFF2-40B4-BE49-F238E27FC236}">
                <a16:creationId xmlns:a16="http://schemas.microsoft.com/office/drawing/2014/main" id="{4EA2799A-A2C0-0953-DEE4-BD6ABD32078B}"/>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- 10</a:t>
            </a:r>
          </a:p>
        </p:txBody>
      </p:sp>
      <p:pic>
        <p:nvPicPr>
          <p:cNvPr id="6" name="Picture 5">
            <a:extLst>
              <a:ext uri="{FF2B5EF4-FFF2-40B4-BE49-F238E27FC236}">
                <a16:creationId xmlns:a16="http://schemas.microsoft.com/office/drawing/2014/main" id="{F3C3A0B6-67A8-3E91-1785-2D4C325AE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6351" y="3481939"/>
            <a:ext cx="2757586" cy="1138773"/>
          </a:xfrm>
          <a:prstGeom prst="rect">
            <a:avLst/>
          </a:prstGeom>
        </p:spPr>
      </p:pic>
      <p:graphicFrame>
        <p:nvGraphicFramePr>
          <p:cNvPr id="11" name="Chart 10">
            <a:extLst>
              <a:ext uri="{FF2B5EF4-FFF2-40B4-BE49-F238E27FC236}">
                <a16:creationId xmlns:a16="http://schemas.microsoft.com/office/drawing/2014/main" id="{DBDB74EC-90EB-216B-2B76-CB35228FB1F8}"/>
              </a:ext>
            </a:extLst>
          </p:cNvPr>
          <p:cNvGraphicFramePr>
            <a:graphicFrameLocks/>
          </p:cNvGraphicFramePr>
          <p:nvPr>
            <p:extLst>
              <p:ext uri="{D42A27DB-BD31-4B8C-83A1-F6EECF244321}">
                <p14:modId xmlns:p14="http://schemas.microsoft.com/office/powerpoint/2010/main" val="1823706103"/>
              </p:ext>
            </p:extLst>
          </p:nvPr>
        </p:nvGraphicFramePr>
        <p:xfrm>
          <a:off x="7300006" y="1363608"/>
          <a:ext cx="4572000" cy="34078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675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2635860" y="872177"/>
            <a:ext cx="6979164" cy="282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What is the average number of weekend nights for reservations involving children?</a:t>
            </a: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AVG</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no_of_weekend_nights</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FF"/>
                </a:solidFill>
                <a:effectLst/>
                <a:latin typeface="Calibri" panose="020F0502020204030204" pitchFamily="34" charset="0"/>
                <a:ea typeface="Calibri" panose="020F0502020204030204" pitchFamily="34" charset="0"/>
                <a:cs typeface="Calibri" panose="020F0502020204030204" pitchFamily="34" charset="0"/>
              </a:rPr>
              <a:t>Average_Weekend_Nights_For_Reservation_With_Children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WHERE</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no_of_children</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&gt;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0;</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2178247" y="4804664"/>
            <a:ext cx="876246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latin typeface="Calibri" panose="020F0502020204030204" pitchFamily="34" charset="0"/>
                <a:ea typeface="Calibri" panose="020F0502020204030204" pitchFamily="34" charset="0"/>
                <a:cs typeface="Calibri" panose="020F0502020204030204" pitchFamily="34" charset="0"/>
              </a:rPr>
              <a:t>Calculating the average number of weekend nights for reservations involving children helps the hotel understand family travel patterns and tailor offerings accordingly.</a:t>
            </a:r>
            <a:endParaRPr lang="en-US" altLang="en-US" sz="2200" kern="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5131275" y="3873204"/>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2178247" y="3782942"/>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sp>
        <p:nvSpPr>
          <p:cNvPr id="3" name="TextBox 2">
            <a:extLst>
              <a:ext uri="{FF2B5EF4-FFF2-40B4-BE49-F238E27FC236}">
                <a16:creationId xmlns:a16="http://schemas.microsoft.com/office/drawing/2014/main" id="{4EA2799A-A2C0-0953-DEE4-BD6ABD32078B}"/>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- 11</a:t>
            </a:r>
          </a:p>
        </p:txBody>
      </p:sp>
      <p:pic>
        <p:nvPicPr>
          <p:cNvPr id="6" name="Picture 5">
            <a:extLst>
              <a:ext uri="{FF2B5EF4-FFF2-40B4-BE49-F238E27FC236}">
                <a16:creationId xmlns:a16="http://schemas.microsoft.com/office/drawing/2014/main" id="{2B6781A1-0FF3-B304-03A0-51B24344A1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124" y="3429000"/>
            <a:ext cx="3617784" cy="1292661"/>
          </a:xfrm>
          <a:prstGeom prst="rect">
            <a:avLst/>
          </a:prstGeom>
        </p:spPr>
      </p:pic>
    </p:spTree>
    <p:extLst>
      <p:ext uri="{BB962C8B-B14F-4D97-AF65-F5344CB8AC3E}">
        <p14:creationId xmlns:p14="http://schemas.microsoft.com/office/powerpoint/2010/main" val="286521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478669"/>
            <a:ext cx="6700238" cy="538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endParaRPr lang="en-IN" b="1"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How many reservations were made in each month of the year? </a:t>
            </a: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COUNT</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Booking_ID</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Reservation_by_each_Month</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MONTH</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arrival_date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MonthNumber</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DATENAME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MONTH</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arrival_date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FF00FF"/>
                </a:solidFill>
                <a:effectLst/>
                <a:latin typeface="Calibri" panose="020F0502020204030204" pitchFamily="34" charset="0"/>
                <a:ea typeface="Calibri" panose="020F0502020204030204" pitchFamily="34" charset="0"/>
                <a:cs typeface="Calibri" panose="020F0502020204030204" pitchFamily="34" charset="0"/>
              </a:rPr>
              <a:t>MonthName</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GROUP</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MONTH</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arrival_date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DATENAME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MONTH</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arrival_date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ORDER</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MonthNumber</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4" y="4771504"/>
            <a:ext cx="745928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latin typeface="Calibri" panose="020F0502020204030204" pitchFamily="34" charset="0"/>
                <a:ea typeface="Calibri" panose="020F0502020204030204" pitchFamily="34" charset="0"/>
                <a:cs typeface="Calibri" panose="020F0502020204030204" pitchFamily="34" charset="0"/>
              </a:rPr>
              <a:t>Analyzing reservations made in each month of the year reveals seasonal booking patterns, which can inform pricing strategies and marketing campaigns.</a:t>
            </a:r>
            <a:endParaRPr lang="en-US" altLang="en-US" sz="2200" kern="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6493855" y="4264936"/>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4037926" y="4140840"/>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sp>
        <p:nvSpPr>
          <p:cNvPr id="3" name="TextBox 2">
            <a:extLst>
              <a:ext uri="{FF2B5EF4-FFF2-40B4-BE49-F238E27FC236}">
                <a16:creationId xmlns:a16="http://schemas.microsoft.com/office/drawing/2014/main" id="{4EA2799A-A2C0-0953-DEE4-BD6ABD32078B}"/>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- 12</a:t>
            </a:r>
          </a:p>
        </p:txBody>
      </p:sp>
      <p:pic>
        <p:nvPicPr>
          <p:cNvPr id="6" name="Picture 5">
            <a:extLst>
              <a:ext uri="{FF2B5EF4-FFF2-40B4-BE49-F238E27FC236}">
                <a16:creationId xmlns:a16="http://schemas.microsoft.com/office/drawing/2014/main" id="{61B65A22-695E-6402-89CB-F8780D555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5246" y="3429000"/>
            <a:ext cx="4136760" cy="2480373"/>
          </a:xfrm>
          <a:prstGeom prst="rect">
            <a:avLst/>
          </a:prstGeom>
        </p:spPr>
      </p:pic>
      <p:graphicFrame>
        <p:nvGraphicFramePr>
          <p:cNvPr id="7" name="Chart 6">
            <a:extLst>
              <a:ext uri="{FF2B5EF4-FFF2-40B4-BE49-F238E27FC236}">
                <a16:creationId xmlns:a16="http://schemas.microsoft.com/office/drawing/2014/main" id="{DE69810F-B04E-4B28-5F46-4AE28F9E5226}"/>
              </a:ext>
            </a:extLst>
          </p:cNvPr>
          <p:cNvGraphicFramePr>
            <a:graphicFrameLocks/>
          </p:cNvGraphicFramePr>
          <p:nvPr>
            <p:extLst>
              <p:ext uri="{D42A27DB-BD31-4B8C-83A1-F6EECF244321}">
                <p14:modId xmlns:p14="http://schemas.microsoft.com/office/powerpoint/2010/main" val="96745757"/>
              </p:ext>
            </p:extLst>
          </p:nvPr>
        </p:nvGraphicFramePr>
        <p:xfrm>
          <a:off x="7300006" y="31709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0926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493288"/>
            <a:ext cx="6963122" cy="5415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endParaRPr lang="en-IN" sz="2200" b="1" kern="100" dirty="0">
              <a:solidFill>
                <a:srgbClr val="44546A"/>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2200" b="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What is the average number of nights (both weekend and weekday) spent by guests for each room type? </a:t>
            </a: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room_type_reserved</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AVG</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no_of_weekend_nights</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Average_Weekend_Nights</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AVG</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no_of_week_nights</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Average_Weekday_Nights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AVG</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no_of_weekend_nights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no_of_week_nights</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AvgNightsPerRoomType</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GROUP</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room_type_reserved</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4" y="4771504"/>
            <a:ext cx="745928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latin typeface="Calibri" panose="020F0502020204030204" pitchFamily="34" charset="0"/>
                <a:ea typeface="Calibri" panose="020F0502020204030204" pitchFamily="34" charset="0"/>
                <a:cs typeface="Calibri" panose="020F0502020204030204" pitchFamily="34" charset="0"/>
              </a:rPr>
              <a:t>Understanding the average number of nights spent by guests for each room type helps in optimizing room inventory and pricing strategies.</a:t>
            </a:r>
            <a:endParaRPr lang="en-US" altLang="en-US" sz="2200" kern="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8363576" y="1334822"/>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sp>
        <p:nvSpPr>
          <p:cNvPr id="3" name="TextBox 2">
            <a:extLst>
              <a:ext uri="{FF2B5EF4-FFF2-40B4-BE49-F238E27FC236}">
                <a16:creationId xmlns:a16="http://schemas.microsoft.com/office/drawing/2014/main" id="{4EA2799A-A2C0-0953-DEE4-BD6ABD32078B}"/>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- 13</a:t>
            </a:r>
          </a:p>
        </p:txBody>
      </p:sp>
      <p:pic>
        <p:nvPicPr>
          <p:cNvPr id="6" name="Picture 5">
            <a:extLst>
              <a:ext uri="{FF2B5EF4-FFF2-40B4-BE49-F238E27FC236}">
                <a16:creationId xmlns:a16="http://schemas.microsoft.com/office/drawing/2014/main" id="{66C09794-AE23-B832-5E13-8F85D9D5D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048" y="3341453"/>
            <a:ext cx="4983250" cy="1558291"/>
          </a:xfrm>
          <a:prstGeom prst="rect">
            <a:avLst/>
          </a:prstGeom>
        </p:spPr>
      </p:pic>
      <p:sp>
        <p:nvSpPr>
          <p:cNvPr id="7" name="Arrow: Down 6">
            <a:extLst>
              <a:ext uri="{FF2B5EF4-FFF2-40B4-BE49-F238E27FC236}">
                <a16:creationId xmlns:a16="http://schemas.microsoft.com/office/drawing/2014/main" id="{E6B5379E-C8EB-01AD-89BF-964D15224565}"/>
              </a:ext>
            </a:extLst>
          </p:cNvPr>
          <p:cNvSpPr/>
          <p:nvPr/>
        </p:nvSpPr>
        <p:spPr>
          <a:xfrm>
            <a:off x="9389802" y="2214472"/>
            <a:ext cx="393291" cy="68720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568588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155318"/>
            <a:ext cx="6700238" cy="411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endPar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For reservations involving children, what is the most common room type, and what is the average price for that room type? </a:t>
            </a: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TOP</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1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room_type_reserved</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AVG</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avg_price_per_room</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Average_Price</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WHERE</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no_of_children</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&gt;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0</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GROUP</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room_type_reserved</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ORDER</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COUNT</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room_type_reserved</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DESC</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4" y="4602227"/>
            <a:ext cx="745928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latin typeface="Calibri" panose="020F0502020204030204" pitchFamily="34" charset="0"/>
                <a:ea typeface="Calibri" panose="020F0502020204030204" pitchFamily="34" charset="0"/>
                <a:cs typeface="Calibri" panose="020F0502020204030204" pitchFamily="34" charset="0"/>
              </a:rPr>
              <a:t>Identifying the most common room type for reservations involving children helps the hotel allocate rooms effectively and potentially adjust room rates for family-friendly accommodations.</a:t>
            </a:r>
            <a:endParaRPr lang="en-US" altLang="en-US" sz="2200" kern="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8363578" y="1388606"/>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sp>
        <p:nvSpPr>
          <p:cNvPr id="3" name="TextBox 2">
            <a:extLst>
              <a:ext uri="{FF2B5EF4-FFF2-40B4-BE49-F238E27FC236}">
                <a16:creationId xmlns:a16="http://schemas.microsoft.com/office/drawing/2014/main" id="{4EA2799A-A2C0-0953-DEE4-BD6ABD32078B}"/>
              </a:ext>
            </a:extLst>
          </p:cNvPr>
          <p:cNvSpPr txBox="1"/>
          <p:nvPr/>
        </p:nvSpPr>
        <p:spPr>
          <a:xfrm>
            <a:off x="3788028" y="155318"/>
            <a:ext cx="4154905" cy="461665"/>
          </a:xfrm>
          <a:prstGeom prst="rect">
            <a:avLst/>
          </a:prstGeom>
          <a:noFill/>
        </p:spPr>
        <p:txBody>
          <a:bodyPr wrap="square" rtlCol="0">
            <a:spAutoFit/>
          </a:bodyPr>
          <a:lstStyle/>
          <a:p>
            <a:pPr algn="ctr"/>
            <a:r>
              <a:rPr lang="en-IN" sz="2400" b="1" dirty="0"/>
              <a:t>QUERY - 14</a:t>
            </a:r>
          </a:p>
        </p:txBody>
      </p:sp>
      <p:pic>
        <p:nvPicPr>
          <p:cNvPr id="6" name="Picture 5">
            <a:extLst>
              <a:ext uri="{FF2B5EF4-FFF2-40B4-BE49-F238E27FC236}">
                <a16:creationId xmlns:a16="http://schemas.microsoft.com/office/drawing/2014/main" id="{1BD84C13-A67F-D460-7F9C-F8A5510BB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7768" y="3179055"/>
            <a:ext cx="4154905" cy="1274958"/>
          </a:xfrm>
          <a:prstGeom prst="rect">
            <a:avLst/>
          </a:prstGeom>
        </p:spPr>
      </p:pic>
      <p:sp>
        <p:nvSpPr>
          <p:cNvPr id="7" name="Arrow: Down 6">
            <a:extLst>
              <a:ext uri="{FF2B5EF4-FFF2-40B4-BE49-F238E27FC236}">
                <a16:creationId xmlns:a16="http://schemas.microsoft.com/office/drawing/2014/main" id="{488AA9AA-C877-BD91-574F-A850E2EF4F6B}"/>
              </a:ext>
            </a:extLst>
          </p:cNvPr>
          <p:cNvSpPr/>
          <p:nvPr/>
        </p:nvSpPr>
        <p:spPr>
          <a:xfrm>
            <a:off x="9389804" y="2164480"/>
            <a:ext cx="393291" cy="687208"/>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56463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784850"/>
            <a:ext cx="6700238" cy="2859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Find the market segment type that generates the highest average price per room.</a:t>
            </a:r>
            <a:endParaRPr lang="en-IN" sz="22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TOP</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1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market_segment_type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AVG</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avg_price_per_room</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AvgPricePerRoom</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GROUP</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market_segment_type</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ORDER</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AvgPricePerRoom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DESC</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3" y="4771504"/>
            <a:ext cx="7817255"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latin typeface="Calibri" panose="020F0502020204030204" pitchFamily="34" charset="0"/>
                <a:ea typeface="Calibri" panose="020F0502020204030204" pitchFamily="34" charset="0"/>
                <a:cs typeface="Calibri" panose="020F0502020204030204" pitchFamily="34" charset="0"/>
              </a:rPr>
              <a:t>Finding the market segment type that generates the highest average price per room allows the hotel to focus on high-value customer segments and tailor services to meet their needs.</a:t>
            </a:r>
            <a:endParaRPr lang="en-US" altLang="en-US" sz="2200" kern="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3508207" y="3987605"/>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1062462" y="3870713"/>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sp>
        <p:nvSpPr>
          <p:cNvPr id="3" name="TextBox 2">
            <a:extLst>
              <a:ext uri="{FF2B5EF4-FFF2-40B4-BE49-F238E27FC236}">
                <a16:creationId xmlns:a16="http://schemas.microsoft.com/office/drawing/2014/main" id="{4EA2799A-A2C0-0953-DEE4-BD6ABD32078B}"/>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- 15</a:t>
            </a:r>
          </a:p>
        </p:txBody>
      </p:sp>
      <p:pic>
        <p:nvPicPr>
          <p:cNvPr id="6" name="Picture 5">
            <a:extLst>
              <a:ext uri="{FF2B5EF4-FFF2-40B4-BE49-F238E27FC236}">
                <a16:creationId xmlns:a16="http://schemas.microsoft.com/office/drawing/2014/main" id="{15421919-A836-F674-420C-D09C77F7A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177" y="3730032"/>
            <a:ext cx="3163824" cy="902142"/>
          </a:xfrm>
          <a:prstGeom prst="rect">
            <a:avLst/>
          </a:prstGeom>
        </p:spPr>
      </p:pic>
      <p:graphicFrame>
        <p:nvGraphicFramePr>
          <p:cNvPr id="7" name="Chart 6">
            <a:extLst>
              <a:ext uri="{FF2B5EF4-FFF2-40B4-BE49-F238E27FC236}">
                <a16:creationId xmlns:a16="http://schemas.microsoft.com/office/drawing/2014/main" id="{9C3E2B5A-72DB-0111-E977-ECB125B8599C}"/>
              </a:ext>
            </a:extLst>
          </p:cNvPr>
          <p:cNvGraphicFramePr>
            <a:graphicFrameLocks/>
          </p:cNvGraphicFramePr>
          <p:nvPr>
            <p:extLst>
              <p:ext uri="{D42A27DB-BD31-4B8C-83A1-F6EECF244321}">
                <p14:modId xmlns:p14="http://schemas.microsoft.com/office/powerpoint/2010/main" val="124760669"/>
              </p:ext>
            </p:extLst>
          </p:nvPr>
        </p:nvGraphicFramePr>
        <p:xfrm>
          <a:off x="6859229" y="892973"/>
          <a:ext cx="5219700" cy="29687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58564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a:extLst>
              <a:ext uri="{FF2B5EF4-FFF2-40B4-BE49-F238E27FC236}">
                <a16:creationId xmlns:a16="http://schemas.microsoft.com/office/drawing/2014/main" id="{65BF66CB-7C09-6D53-5FE2-ACD4CDEFFD12}"/>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xmlns:aink="http://schemas.microsoft.com/office/drawing/2016/ink" Requires="p14 aink">
          <p:contentPart p14:bwMode="auto" r:id="rId3">
            <p14:nvContentPartPr>
              <p14:cNvPr id="7" name="Ink 6">
                <a:extLst>
                  <a:ext uri="{FF2B5EF4-FFF2-40B4-BE49-F238E27FC236}">
                    <a16:creationId xmlns:a16="http://schemas.microsoft.com/office/drawing/2014/main" id="{BF6B4F37-BB7A-A531-66C4-E9D91BE62591}"/>
                  </a:ext>
                </a:extLst>
              </p14:cNvPr>
              <p14:cNvContentPartPr/>
              <p14:nvPr/>
            </p14:nvContentPartPr>
            <p14:xfrm>
              <a:off x="6928880" y="4734520"/>
              <a:ext cx="360" cy="360"/>
            </p14:xfrm>
          </p:contentPart>
        </mc:Choice>
        <mc:Fallback>
          <p:pic>
            <p:nvPicPr>
              <p:cNvPr id="7" name="Ink 6">
                <a:extLst>
                  <a:ext uri="{FF2B5EF4-FFF2-40B4-BE49-F238E27FC236}">
                    <a16:creationId xmlns:a16="http://schemas.microsoft.com/office/drawing/2014/main" id="{BF6B4F37-BB7A-A531-66C4-E9D91BE62591}"/>
                  </a:ext>
                </a:extLst>
              </p:cNvPr>
              <p:cNvPicPr/>
              <p:nvPr/>
            </p:nvPicPr>
            <p:blipFill>
              <a:blip r:embed="rId4"/>
              <a:stretch>
                <a:fillRect/>
              </a:stretch>
            </p:blipFill>
            <p:spPr>
              <a:xfrm>
                <a:off x="6910880" y="4626880"/>
                <a:ext cx="36000" cy="216000"/>
              </a:xfrm>
              <a:prstGeom prst="rect">
                <a:avLst/>
              </a:prstGeom>
            </p:spPr>
          </p:pic>
        </mc:Fallback>
      </mc:AlternateContent>
      <p:sp>
        <p:nvSpPr>
          <p:cNvPr id="9" name="TextBox 8">
            <a:extLst>
              <a:ext uri="{FF2B5EF4-FFF2-40B4-BE49-F238E27FC236}">
                <a16:creationId xmlns:a16="http://schemas.microsoft.com/office/drawing/2014/main" id="{3A227148-E2CC-CFDB-76CB-59A3DB04AB8A}"/>
              </a:ext>
            </a:extLst>
          </p:cNvPr>
          <p:cNvSpPr txBox="1"/>
          <p:nvPr/>
        </p:nvSpPr>
        <p:spPr>
          <a:xfrm>
            <a:off x="1076960" y="3971430"/>
            <a:ext cx="10657840" cy="677108"/>
          </a:xfrm>
          <a:prstGeom prst="rect">
            <a:avLst/>
          </a:prstGeom>
          <a:noFill/>
        </p:spPr>
        <p:txBody>
          <a:bodyPr wrap="square" rtlCol="0">
            <a:spAutoFit/>
          </a:bodyPr>
          <a:lstStyle/>
          <a:p>
            <a:r>
              <a:rPr lang="en-US" sz="2000" b="1" i="0" dirty="0">
                <a:solidFill>
                  <a:schemeClr val="bg2">
                    <a:lumMod val="10000"/>
                  </a:schemeClr>
                </a:solidFill>
                <a:effectLst/>
                <a:latin typeface="Plus Jakarta Sans"/>
              </a:rPr>
              <a:t>Unlock the potential of your hotel data to drive strategic decisions and elevate guest experiences.</a:t>
            </a:r>
          </a:p>
          <a:p>
            <a:endParaRPr lang="en-IN" dirty="0"/>
          </a:p>
        </p:txBody>
      </p:sp>
      <p:sp>
        <p:nvSpPr>
          <p:cNvPr id="11" name="TextBox 10">
            <a:extLst>
              <a:ext uri="{FF2B5EF4-FFF2-40B4-BE49-F238E27FC236}">
                <a16:creationId xmlns:a16="http://schemas.microsoft.com/office/drawing/2014/main" id="{024A8EF8-77BA-6504-2522-AC10A11555AB}"/>
              </a:ext>
            </a:extLst>
          </p:cNvPr>
          <p:cNvSpPr txBox="1"/>
          <p:nvPr/>
        </p:nvSpPr>
        <p:spPr>
          <a:xfrm>
            <a:off x="3228339" y="2432000"/>
            <a:ext cx="5735320" cy="1323439"/>
          </a:xfrm>
          <a:prstGeom prst="rect">
            <a:avLst/>
          </a:prstGeom>
          <a:noFill/>
        </p:spPr>
        <p:txBody>
          <a:bodyPr wrap="square" rtlCol="0">
            <a:spAutoFit/>
          </a:bodyPr>
          <a:lstStyle/>
          <a:p>
            <a:pPr algn="ctr"/>
            <a:r>
              <a:rPr lang="en-IN" sz="4000" b="1" i="0" dirty="0">
                <a:solidFill>
                  <a:schemeClr val="tx2">
                    <a:lumMod val="50000"/>
                  </a:schemeClr>
                </a:solidFill>
                <a:effectLst/>
                <a:latin typeface="Arial Rounded MT Bold" panose="020F0704030504030204" pitchFamily="34" charset="0"/>
              </a:rPr>
              <a:t>Empowering Insights, Limitless Possibilities</a:t>
            </a:r>
            <a:endParaRPr lang="en-IN" sz="4000" b="1" dirty="0">
              <a:solidFill>
                <a:schemeClr val="tx2">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3393627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9F1885-F3BE-D17A-7288-4A19944562E7}"/>
              </a:ext>
            </a:extLst>
          </p:cNvPr>
          <p:cNvSpPr txBox="1"/>
          <p:nvPr/>
        </p:nvSpPr>
        <p:spPr>
          <a:xfrm>
            <a:off x="2791844" y="505124"/>
            <a:ext cx="5839326" cy="523220"/>
          </a:xfrm>
          <a:prstGeom prst="rect">
            <a:avLst/>
          </a:prstGeom>
          <a:noFill/>
        </p:spPr>
        <p:txBody>
          <a:bodyPr wrap="square" rtlCol="0">
            <a:spAutoFit/>
          </a:bodyPr>
          <a:lstStyle/>
          <a:p>
            <a:pPr algn="ctr"/>
            <a:r>
              <a:rPr lang="en-IN" sz="2800" b="1" dirty="0"/>
              <a:t>Hotel Data Analysis Project Overview</a:t>
            </a:r>
          </a:p>
        </p:txBody>
      </p:sp>
      <p:sp>
        <p:nvSpPr>
          <p:cNvPr id="3" name="TextBox 2">
            <a:extLst>
              <a:ext uri="{FF2B5EF4-FFF2-40B4-BE49-F238E27FC236}">
                <a16:creationId xmlns:a16="http://schemas.microsoft.com/office/drawing/2014/main" id="{E2D8CBBF-FC5D-C44D-B4E6-FF6977588605}"/>
              </a:ext>
            </a:extLst>
          </p:cNvPr>
          <p:cNvSpPr txBox="1"/>
          <p:nvPr/>
        </p:nvSpPr>
        <p:spPr>
          <a:xfrm>
            <a:off x="1214284" y="1905506"/>
            <a:ext cx="9763432" cy="3046988"/>
          </a:xfrm>
          <a:prstGeom prst="rect">
            <a:avLst/>
          </a:prstGeom>
          <a:noFill/>
        </p:spPr>
        <p:txBody>
          <a:bodyPr wrap="square" rtlCol="0">
            <a:spAutoFit/>
          </a:bodyPr>
          <a:lstStyle/>
          <a:p>
            <a:pPr algn="l"/>
            <a:r>
              <a:rPr lang="en-US" sz="3200" b="0" i="0" dirty="0">
                <a:effectLst/>
                <a:latin typeface="Söhne"/>
              </a:rPr>
              <a:t>Ever wondered what guests really want when they book a hotel? That's what we're digging into with this project. Using SQL, we're crunching numbers from our reservation data to find out what makes guests tick and how we can make their stay even better. It's all about making sure our guests leave happy and our hotel keeps thriving.</a:t>
            </a:r>
          </a:p>
        </p:txBody>
      </p:sp>
      <p:pic>
        <p:nvPicPr>
          <p:cNvPr id="5" name="Picture 4">
            <a:extLst>
              <a:ext uri="{FF2B5EF4-FFF2-40B4-BE49-F238E27FC236}">
                <a16:creationId xmlns:a16="http://schemas.microsoft.com/office/drawing/2014/main" id="{FF4F52FB-09D2-64A2-7D76-8C5504FC2A3D}"/>
              </a:ext>
            </a:extLst>
          </p:cNvPr>
          <p:cNvPicPr>
            <a:picLocks noChangeAspect="1"/>
          </p:cNvPicPr>
          <p:nvPr/>
        </p:nvPicPr>
        <p:blipFill>
          <a:blip r:embed="rId2">
            <a:alphaModFix amt="13000"/>
          </a:blip>
          <a:stretch>
            <a:fillRect/>
          </a:stretch>
        </p:blipFill>
        <p:spPr>
          <a:xfrm>
            <a:off x="0" y="0"/>
            <a:ext cx="12192000" cy="6858000"/>
          </a:xfrm>
          <a:prstGeom prst="rect">
            <a:avLst/>
          </a:prstGeom>
        </p:spPr>
      </p:pic>
    </p:spTree>
    <p:extLst>
      <p:ext uri="{BB962C8B-B14F-4D97-AF65-F5344CB8AC3E}">
        <p14:creationId xmlns:p14="http://schemas.microsoft.com/office/powerpoint/2010/main" val="896570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E28CED-CE9B-7ECA-21E9-2EBAEDCC3DC3}"/>
              </a:ext>
            </a:extLst>
          </p:cNvPr>
          <p:cNvSpPr txBox="1"/>
          <p:nvPr/>
        </p:nvSpPr>
        <p:spPr>
          <a:xfrm>
            <a:off x="2946400" y="2032000"/>
            <a:ext cx="6441440" cy="1107996"/>
          </a:xfrm>
          <a:prstGeom prst="rect">
            <a:avLst/>
          </a:prstGeom>
          <a:noFill/>
        </p:spPr>
        <p:txBody>
          <a:bodyPr wrap="square" rtlCol="0">
            <a:spAutoFit/>
          </a:bodyPr>
          <a:lstStyle/>
          <a:p>
            <a:pPr algn="ctr"/>
            <a:r>
              <a:rPr lang="en-IN" sz="6600" dirty="0">
                <a:solidFill>
                  <a:schemeClr val="tx2">
                    <a:lumMod val="75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423332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951FB0-AFE5-5F87-EE34-F5E5B76D4E2A}"/>
              </a:ext>
            </a:extLst>
          </p:cNvPr>
          <p:cNvSpPr txBox="1"/>
          <p:nvPr/>
        </p:nvSpPr>
        <p:spPr>
          <a:xfrm>
            <a:off x="1909009" y="56649"/>
            <a:ext cx="8614611" cy="630942"/>
          </a:xfrm>
          <a:prstGeom prst="rect">
            <a:avLst/>
          </a:prstGeom>
          <a:noFill/>
        </p:spPr>
        <p:txBody>
          <a:bodyPr wrap="square" rtlCol="0">
            <a:spAutoFit/>
          </a:bodyPr>
          <a:lstStyle/>
          <a:p>
            <a:pPr algn="ctr"/>
            <a:r>
              <a:rPr lang="en-IN" sz="3500" b="1" dirty="0"/>
              <a:t>Hotel Reservation Dataset Overview</a:t>
            </a:r>
          </a:p>
        </p:txBody>
      </p:sp>
      <p:sp>
        <p:nvSpPr>
          <p:cNvPr id="7" name="TextBox 6">
            <a:extLst>
              <a:ext uri="{FF2B5EF4-FFF2-40B4-BE49-F238E27FC236}">
                <a16:creationId xmlns:a16="http://schemas.microsoft.com/office/drawing/2014/main" id="{89895D07-DD89-6346-65DF-AB0C0224BD17}"/>
              </a:ext>
            </a:extLst>
          </p:cNvPr>
          <p:cNvSpPr txBox="1"/>
          <p:nvPr/>
        </p:nvSpPr>
        <p:spPr>
          <a:xfrm>
            <a:off x="3057573" y="574943"/>
            <a:ext cx="6641432" cy="369332"/>
          </a:xfrm>
          <a:prstGeom prst="rect">
            <a:avLst/>
          </a:prstGeom>
          <a:noFill/>
        </p:spPr>
        <p:txBody>
          <a:bodyPr wrap="square" rtlCol="0">
            <a:spAutoFit/>
          </a:bodyPr>
          <a:lstStyle/>
          <a:p>
            <a:r>
              <a:rPr lang="en-IN" dirty="0"/>
              <a:t>Key Columns and Details included in the Hotel Reservation Dataset</a:t>
            </a:r>
          </a:p>
        </p:txBody>
      </p:sp>
      <p:graphicFrame>
        <p:nvGraphicFramePr>
          <p:cNvPr id="8" name="Table 7">
            <a:extLst>
              <a:ext uri="{FF2B5EF4-FFF2-40B4-BE49-F238E27FC236}">
                <a16:creationId xmlns:a16="http://schemas.microsoft.com/office/drawing/2014/main" id="{D847E83F-6137-F35B-6B65-77763B5AA9A5}"/>
              </a:ext>
            </a:extLst>
          </p:cNvPr>
          <p:cNvGraphicFramePr>
            <a:graphicFrameLocks noGrp="1"/>
          </p:cNvGraphicFramePr>
          <p:nvPr>
            <p:extLst>
              <p:ext uri="{D42A27DB-BD31-4B8C-83A1-F6EECF244321}">
                <p14:modId xmlns:p14="http://schemas.microsoft.com/office/powerpoint/2010/main" val="659704985"/>
              </p:ext>
            </p:extLst>
          </p:nvPr>
        </p:nvGraphicFramePr>
        <p:xfrm>
          <a:off x="2152314" y="944275"/>
          <a:ext cx="8128000" cy="5090160"/>
        </p:xfrm>
        <a:graphic>
          <a:graphicData uri="http://schemas.openxmlformats.org/drawingml/2006/table">
            <a:tbl>
              <a:tblPr firstRow="1" bandRow="1">
                <a:tableStyleId>{073A0DAA-6AF3-43AB-8588-CEC1D06C72B9}</a:tableStyleId>
              </a:tblPr>
              <a:tblGrid>
                <a:gridCol w="3353750">
                  <a:extLst>
                    <a:ext uri="{9D8B030D-6E8A-4147-A177-3AD203B41FA5}">
                      <a16:colId xmlns:a16="http://schemas.microsoft.com/office/drawing/2014/main" val="2284321541"/>
                    </a:ext>
                  </a:extLst>
                </a:gridCol>
                <a:gridCol w="4774250">
                  <a:extLst>
                    <a:ext uri="{9D8B030D-6E8A-4147-A177-3AD203B41FA5}">
                      <a16:colId xmlns:a16="http://schemas.microsoft.com/office/drawing/2014/main" val="3395450563"/>
                    </a:ext>
                  </a:extLst>
                </a:gridCol>
              </a:tblGrid>
              <a:tr h="370840">
                <a:tc>
                  <a:txBody>
                    <a:bodyPr/>
                    <a:lstStyle/>
                    <a:p>
                      <a:pPr algn="ctr"/>
                      <a:r>
                        <a:rPr lang="en-IN" dirty="0"/>
                        <a:t>Column</a:t>
                      </a:r>
                    </a:p>
                  </a:txBody>
                  <a:tcPr/>
                </a:tc>
                <a:tc>
                  <a:txBody>
                    <a:bodyPr/>
                    <a:lstStyle/>
                    <a:p>
                      <a:pPr algn="ctr"/>
                      <a:r>
                        <a:rPr lang="en-IN" dirty="0"/>
                        <a:t>Description</a:t>
                      </a:r>
                    </a:p>
                  </a:txBody>
                  <a:tcPr/>
                </a:tc>
                <a:extLst>
                  <a:ext uri="{0D108BD9-81ED-4DB2-BD59-A6C34878D82A}">
                    <a16:rowId xmlns:a16="http://schemas.microsoft.com/office/drawing/2014/main" val="478861422"/>
                  </a:ext>
                </a:extLst>
              </a:tr>
              <a:tr h="370840">
                <a:tc>
                  <a:txBody>
                    <a:bodyPr/>
                    <a:lstStyle/>
                    <a:p>
                      <a:pPr algn="ctr"/>
                      <a:r>
                        <a:rPr lang="en-IN" dirty="0" err="1"/>
                        <a:t>Booking_ID</a:t>
                      </a:r>
                      <a:endParaRPr lang="en-IN" dirty="0"/>
                    </a:p>
                  </a:txBody>
                  <a:tcPr/>
                </a:tc>
                <a:tc>
                  <a:txBody>
                    <a:bodyPr/>
                    <a:lstStyle/>
                    <a:p>
                      <a:pPr algn="ctr"/>
                      <a:r>
                        <a:rPr lang="en-IN" dirty="0"/>
                        <a:t>Unique Identifier for each hotel reservation</a:t>
                      </a:r>
                    </a:p>
                  </a:txBody>
                  <a:tcPr/>
                </a:tc>
                <a:extLst>
                  <a:ext uri="{0D108BD9-81ED-4DB2-BD59-A6C34878D82A}">
                    <a16:rowId xmlns:a16="http://schemas.microsoft.com/office/drawing/2014/main" val="9762556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t>no_of_adults</a:t>
                      </a:r>
                      <a:endParaRPr lang="en-IN" dirty="0"/>
                    </a:p>
                  </a:txBody>
                  <a:tcPr/>
                </a:tc>
                <a:tc>
                  <a:txBody>
                    <a:bodyPr/>
                    <a:lstStyle/>
                    <a:p>
                      <a:pPr algn="ctr"/>
                      <a:r>
                        <a:rPr lang="en-IN" dirty="0"/>
                        <a:t>Number of adults in the reservation </a:t>
                      </a:r>
                    </a:p>
                  </a:txBody>
                  <a:tcPr/>
                </a:tc>
                <a:extLst>
                  <a:ext uri="{0D108BD9-81ED-4DB2-BD59-A6C34878D82A}">
                    <a16:rowId xmlns:a16="http://schemas.microsoft.com/office/drawing/2014/main" val="3345403141"/>
                  </a:ext>
                </a:extLst>
              </a:tr>
              <a:tr h="370840">
                <a:tc>
                  <a:txBody>
                    <a:bodyPr/>
                    <a:lstStyle/>
                    <a:p>
                      <a:pPr algn="ctr"/>
                      <a:r>
                        <a:rPr lang="en-IN" dirty="0" err="1"/>
                        <a:t>no_of_children</a:t>
                      </a:r>
                      <a:endParaRPr lang="en-IN" dirty="0"/>
                    </a:p>
                  </a:txBody>
                  <a:tcPr/>
                </a:tc>
                <a:tc>
                  <a:txBody>
                    <a:bodyPr/>
                    <a:lstStyle/>
                    <a:p>
                      <a:pPr algn="ctr"/>
                      <a:r>
                        <a:rPr lang="en-IN" dirty="0"/>
                        <a:t>Number of children in the reservation</a:t>
                      </a:r>
                    </a:p>
                  </a:txBody>
                  <a:tcPr/>
                </a:tc>
                <a:extLst>
                  <a:ext uri="{0D108BD9-81ED-4DB2-BD59-A6C34878D82A}">
                    <a16:rowId xmlns:a16="http://schemas.microsoft.com/office/drawing/2014/main" val="3545725258"/>
                  </a:ext>
                </a:extLst>
              </a:tr>
              <a:tr h="370840">
                <a:tc>
                  <a:txBody>
                    <a:bodyPr/>
                    <a:lstStyle/>
                    <a:p>
                      <a:pPr algn="ctr"/>
                      <a:r>
                        <a:rPr lang="en-IN" dirty="0" err="1"/>
                        <a:t>no_of_weekend_nights</a:t>
                      </a:r>
                      <a:endParaRPr lang="en-IN" dirty="0"/>
                    </a:p>
                  </a:txBody>
                  <a:tcPr/>
                </a:tc>
                <a:tc>
                  <a:txBody>
                    <a:bodyPr/>
                    <a:lstStyle/>
                    <a:p>
                      <a:pPr algn="ctr"/>
                      <a:endParaRPr lang="en-IN" dirty="0"/>
                    </a:p>
                  </a:txBody>
                  <a:tcPr/>
                </a:tc>
                <a:extLst>
                  <a:ext uri="{0D108BD9-81ED-4DB2-BD59-A6C34878D82A}">
                    <a16:rowId xmlns:a16="http://schemas.microsoft.com/office/drawing/2014/main" val="2728209282"/>
                  </a:ext>
                </a:extLst>
              </a:tr>
              <a:tr h="370840">
                <a:tc>
                  <a:txBody>
                    <a:bodyPr/>
                    <a:lstStyle/>
                    <a:p>
                      <a:pPr algn="ctr"/>
                      <a:r>
                        <a:rPr lang="en-IN" dirty="0" err="1"/>
                        <a:t>no_of_week_nights</a:t>
                      </a:r>
                      <a:endParaRPr lang="en-IN" dirty="0"/>
                    </a:p>
                  </a:txBody>
                  <a:tcPr/>
                </a:tc>
                <a:tc>
                  <a:txBody>
                    <a:bodyPr/>
                    <a:lstStyle/>
                    <a:p>
                      <a:pPr algn="ctr"/>
                      <a:r>
                        <a:rPr lang="en-IN" dirty="0"/>
                        <a:t>Number of nights in the reservation on weekdays</a:t>
                      </a:r>
                    </a:p>
                  </a:txBody>
                  <a:tcPr/>
                </a:tc>
                <a:extLst>
                  <a:ext uri="{0D108BD9-81ED-4DB2-BD59-A6C34878D82A}">
                    <a16:rowId xmlns:a16="http://schemas.microsoft.com/office/drawing/2014/main" val="1905821956"/>
                  </a:ext>
                </a:extLst>
              </a:tr>
              <a:tr h="370840">
                <a:tc>
                  <a:txBody>
                    <a:bodyPr/>
                    <a:lstStyle/>
                    <a:p>
                      <a:pPr algn="ctr"/>
                      <a:r>
                        <a:rPr lang="en-IN" dirty="0" err="1"/>
                        <a:t>type_of_meal_plan</a:t>
                      </a:r>
                      <a:endParaRPr lang="en-IN" dirty="0"/>
                    </a:p>
                  </a:txBody>
                  <a:tcPr/>
                </a:tc>
                <a:tc>
                  <a:txBody>
                    <a:bodyPr/>
                    <a:lstStyle/>
                    <a:p>
                      <a:pPr algn="ctr"/>
                      <a:r>
                        <a:rPr lang="en-IN" dirty="0"/>
                        <a:t>Meal plan chosen by the guest</a:t>
                      </a:r>
                    </a:p>
                  </a:txBody>
                  <a:tcPr/>
                </a:tc>
                <a:extLst>
                  <a:ext uri="{0D108BD9-81ED-4DB2-BD59-A6C34878D82A}">
                    <a16:rowId xmlns:a16="http://schemas.microsoft.com/office/drawing/2014/main" val="2334364042"/>
                  </a:ext>
                </a:extLst>
              </a:tr>
              <a:tr h="370840">
                <a:tc>
                  <a:txBody>
                    <a:bodyPr/>
                    <a:lstStyle/>
                    <a:p>
                      <a:pPr algn="ctr"/>
                      <a:r>
                        <a:rPr lang="en-IN" dirty="0" err="1"/>
                        <a:t>room_type_reserved</a:t>
                      </a:r>
                      <a:endParaRPr lang="en-IN" dirty="0"/>
                    </a:p>
                  </a:txBody>
                  <a:tcPr/>
                </a:tc>
                <a:tc>
                  <a:txBody>
                    <a:bodyPr/>
                    <a:lstStyle/>
                    <a:p>
                      <a:pPr algn="ctr"/>
                      <a:r>
                        <a:rPr lang="en-IN" dirty="0"/>
                        <a:t>Type of room reserved by the guests</a:t>
                      </a:r>
                    </a:p>
                  </a:txBody>
                  <a:tcPr/>
                </a:tc>
                <a:extLst>
                  <a:ext uri="{0D108BD9-81ED-4DB2-BD59-A6C34878D82A}">
                    <a16:rowId xmlns:a16="http://schemas.microsoft.com/office/drawing/2014/main" val="1931388776"/>
                  </a:ext>
                </a:extLst>
              </a:tr>
              <a:tr h="370840">
                <a:tc>
                  <a:txBody>
                    <a:bodyPr/>
                    <a:lstStyle/>
                    <a:p>
                      <a:pPr algn="ctr"/>
                      <a:r>
                        <a:rPr lang="en-IN" dirty="0" err="1"/>
                        <a:t>lead_time</a:t>
                      </a:r>
                      <a:endParaRPr lang="en-IN" dirty="0"/>
                    </a:p>
                  </a:txBody>
                  <a:tcPr/>
                </a:tc>
                <a:tc>
                  <a:txBody>
                    <a:bodyPr/>
                    <a:lstStyle/>
                    <a:p>
                      <a:pPr algn="ctr"/>
                      <a:r>
                        <a:rPr lang="en-IN" dirty="0"/>
                        <a:t>Number of days between booking and arrival</a:t>
                      </a:r>
                    </a:p>
                  </a:txBody>
                  <a:tcPr/>
                </a:tc>
                <a:extLst>
                  <a:ext uri="{0D108BD9-81ED-4DB2-BD59-A6C34878D82A}">
                    <a16:rowId xmlns:a16="http://schemas.microsoft.com/office/drawing/2014/main" val="3720835827"/>
                  </a:ext>
                </a:extLst>
              </a:tr>
              <a:tr h="370840">
                <a:tc>
                  <a:txBody>
                    <a:bodyPr/>
                    <a:lstStyle/>
                    <a:p>
                      <a:pPr algn="ctr"/>
                      <a:r>
                        <a:rPr lang="en-IN" dirty="0" err="1"/>
                        <a:t>arrival_date</a:t>
                      </a:r>
                      <a:endParaRPr lang="en-IN" dirty="0"/>
                    </a:p>
                  </a:txBody>
                  <a:tcPr/>
                </a:tc>
                <a:tc>
                  <a:txBody>
                    <a:bodyPr/>
                    <a:lstStyle/>
                    <a:p>
                      <a:pPr algn="ctr"/>
                      <a:r>
                        <a:rPr lang="en-IN" dirty="0"/>
                        <a:t>Date of arrival</a:t>
                      </a:r>
                    </a:p>
                  </a:txBody>
                  <a:tcPr/>
                </a:tc>
                <a:extLst>
                  <a:ext uri="{0D108BD9-81ED-4DB2-BD59-A6C34878D82A}">
                    <a16:rowId xmlns:a16="http://schemas.microsoft.com/office/drawing/2014/main" val="3348255533"/>
                  </a:ext>
                </a:extLst>
              </a:tr>
              <a:tr h="370840">
                <a:tc>
                  <a:txBody>
                    <a:bodyPr/>
                    <a:lstStyle/>
                    <a:p>
                      <a:pPr algn="ctr"/>
                      <a:r>
                        <a:rPr lang="en-IN" dirty="0" err="1"/>
                        <a:t>market_segment_type</a:t>
                      </a:r>
                      <a:endParaRPr lang="en-IN" dirty="0"/>
                    </a:p>
                  </a:txBody>
                  <a:tcPr/>
                </a:tc>
                <a:tc>
                  <a:txBody>
                    <a:bodyPr/>
                    <a:lstStyle/>
                    <a:p>
                      <a:pPr algn="ctr"/>
                      <a:r>
                        <a:rPr lang="en-IN" dirty="0"/>
                        <a:t>Market segment to which the reservation belongs</a:t>
                      </a:r>
                    </a:p>
                  </a:txBody>
                  <a:tcPr/>
                </a:tc>
                <a:extLst>
                  <a:ext uri="{0D108BD9-81ED-4DB2-BD59-A6C34878D82A}">
                    <a16:rowId xmlns:a16="http://schemas.microsoft.com/office/drawing/2014/main" val="3753832185"/>
                  </a:ext>
                </a:extLst>
              </a:tr>
              <a:tr h="370840">
                <a:tc>
                  <a:txBody>
                    <a:bodyPr/>
                    <a:lstStyle/>
                    <a:p>
                      <a:pPr algn="ctr"/>
                      <a:r>
                        <a:rPr lang="en-IN" dirty="0" err="1"/>
                        <a:t>avg_price_per_room</a:t>
                      </a:r>
                      <a:endParaRPr lang="en-IN" dirty="0"/>
                    </a:p>
                  </a:txBody>
                  <a:tcPr/>
                </a:tc>
                <a:tc>
                  <a:txBody>
                    <a:bodyPr/>
                    <a:lstStyle/>
                    <a:p>
                      <a:pPr algn="ctr"/>
                      <a:r>
                        <a:rPr lang="en-IN" dirty="0"/>
                        <a:t>Average price per room in the reservation</a:t>
                      </a:r>
                    </a:p>
                  </a:txBody>
                  <a:tcPr/>
                </a:tc>
                <a:extLst>
                  <a:ext uri="{0D108BD9-81ED-4DB2-BD59-A6C34878D82A}">
                    <a16:rowId xmlns:a16="http://schemas.microsoft.com/office/drawing/2014/main" val="3052128893"/>
                  </a:ext>
                </a:extLst>
              </a:tr>
              <a:tr h="370840">
                <a:tc>
                  <a:txBody>
                    <a:bodyPr/>
                    <a:lstStyle/>
                    <a:p>
                      <a:pPr algn="ctr"/>
                      <a:r>
                        <a:rPr lang="en-IN" dirty="0" err="1"/>
                        <a:t>booking_status</a:t>
                      </a:r>
                      <a:endParaRPr lang="en-IN" dirty="0"/>
                    </a:p>
                  </a:txBody>
                  <a:tcPr/>
                </a:tc>
                <a:tc>
                  <a:txBody>
                    <a:bodyPr/>
                    <a:lstStyle/>
                    <a:p>
                      <a:pPr algn="ctr"/>
                      <a:r>
                        <a:rPr lang="en-IN" dirty="0"/>
                        <a:t>Status of the booking</a:t>
                      </a:r>
                    </a:p>
                  </a:txBody>
                  <a:tcPr/>
                </a:tc>
                <a:extLst>
                  <a:ext uri="{0D108BD9-81ED-4DB2-BD59-A6C34878D82A}">
                    <a16:rowId xmlns:a16="http://schemas.microsoft.com/office/drawing/2014/main" val="746161808"/>
                  </a:ext>
                </a:extLst>
              </a:tr>
            </a:tbl>
          </a:graphicData>
        </a:graphic>
      </p:graphicFrame>
    </p:spTree>
    <p:extLst>
      <p:ext uri="{BB962C8B-B14F-4D97-AF65-F5344CB8AC3E}">
        <p14:creationId xmlns:p14="http://schemas.microsoft.com/office/powerpoint/2010/main" val="172666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1368084"/>
            <a:ext cx="670023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What is the total number of reservations in the dataset?</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COUNT</a:t>
            </a:r>
            <a:r>
              <a:rPr kumimoji="0" lang="en-US" altLang="en-US" sz="20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Booking_ID</a:t>
            </a:r>
            <a:r>
              <a:rPr kumimoji="0" lang="en-US" altLang="en-US" sz="20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AS</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Total_Reservation</a:t>
            </a:r>
            <a:endParaRPr kumimoji="0" lang="en-US" altLang="en-US"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            FROM</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Hotel_Reservation</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52EAF793-5E66-14D8-3F1D-CE67BCBF4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7023" y="3014688"/>
            <a:ext cx="1702679" cy="96731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144720" y="4274199"/>
            <a:ext cx="745928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kumimoji="0" lang="en-US" altLang="en-US"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Understanding the total number of reservations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provides an overview of the dataset's size and the hotel’s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overall booking volume.</a:t>
            </a: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pic>
        <p:nvPicPr>
          <p:cNvPr id="7" name="Picture 6" descr="Hotel bell">
            <a:extLst>
              <a:ext uri="{FF2B5EF4-FFF2-40B4-BE49-F238E27FC236}">
                <a16:creationId xmlns:a16="http://schemas.microsoft.com/office/drawing/2014/main" id="{159E9600-7957-0D51-88D8-14693E2A5FD9}"/>
              </a:ext>
            </a:extLst>
          </p:cNvPr>
          <p:cNvPicPr>
            <a:picLocks noChangeAspect="1"/>
          </p:cNvPicPr>
          <p:nvPr/>
        </p:nvPicPr>
        <p:blipFill>
          <a:blip r:embed="rId3"/>
          <a:stretch>
            <a:fillRect/>
          </a:stretch>
        </p:blipFill>
        <p:spPr>
          <a:xfrm>
            <a:off x="7757388" y="1679134"/>
            <a:ext cx="4007640" cy="2671108"/>
          </a:xfrm>
          <a:prstGeom prst="rect">
            <a:avLst/>
          </a:prstGeom>
        </p:spPr>
      </p:pic>
      <p:sp>
        <p:nvSpPr>
          <p:cNvPr id="8" name="Arrow: Right 7">
            <a:extLst>
              <a:ext uri="{FF2B5EF4-FFF2-40B4-BE49-F238E27FC236}">
                <a16:creationId xmlns:a16="http://schemas.microsoft.com/office/drawing/2014/main" id="{1330AECF-9D5D-2C0B-0829-C349CCFB014D}"/>
              </a:ext>
            </a:extLst>
          </p:cNvPr>
          <p:cNvSpPr/>
          <p:nvPr/>
        </p:nvSpPr>
        <p:spPr>
          <a:xfrm>
            <a:off x="2918728" y="3362802"/>
            <a:ext cx="639097" cy="19664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426972" y="3190574"/>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sp>
        <p:nvSpPr>
          <p:cNvPr id="12" name="TextBox 11">
            <a:extLst>
              <a:ext uri="{FF2B5EF4-FFF2-40B4-BE49-F238E27FC236}">
                <a16:creationId xmlns:a16="http://schemas.microsoft.com/office/drawing/2014/main" id="{2C2D98B5-8EC2-C475-CA2A-63A3A75AF458}"/>
              </a:ext>
            </a:extLst>
          </p:cNvPr>
          <p:cNvSpPr txBox="1"/>
          <p:nvPr/>
        </p:nvSpPr>
        <p:spPr>
          <a:xfrm>
            <a:off x="3874364" y="293603"/>
            <a:ext cx="4154905" cy="461665"/>
          </a:xfrm>
          <a:prstGeom prst="rect">
            <a:avLst/>
          </a:prstGeom>
          <a:noFill/>
        </p:spPr>
        <p:txBody>
          <a:bodyPr wrap="square" rtlCol="0">
            <a:spAutoFit/>
          </a:bodyPr>
          <a:lstStyle/>
          <a:p>
            <a:pPr algn="ctr"/>
            <a:r>
              <a:rPr lang="en-IN" sz="2400" b="1" dirty="0"/>
              <a:t>QUERY - 1</a:t>
            </a:r>
          </a:p>
        </p:txBody>
      </p:sp>
    </p:spTree>
    <p:extLst>
      <p:ext uri="{BB962C8B-B14F-4D97-AF65-F5344CB8AC3E}">
        <p14:creationId xmlns:p14="http://schemas.microsoft.com/office/powerpoint/2010/main" val="38206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493486"/>
            <a:ext cx="6700238" cy="344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lang="en-IN" sz="2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IN" sz="2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Which meal plan is the most popular among guests?</a:t>
            </a:r>
          </a:p>
          <a:p>
            <a:pPr marL="0" marR="0" lvl="0" indent="0" algn="ctr" defTabSz="914400" rtl="0" eaLnBrk="0" fontAlgn="base" latinLnBrk="0" hangingPunct="0">
              <a:lnSpc>
                <a:spcPct val="100000"/>
              </a:lnSpc>
              <a:spcBef>
                <a:spcPct val="0"/>
              </a:spcBef>
              <a:spcAft>
                <a:spcPct val="0"/>
              </a:spcAft>
              <a:buClrTx/>
              <a:buSzTx/>
              <a:buFontTx/>
              <a:buNone/>
              <a:tabLst/>
            </a:pPr>
            <a:r>
              <a:rPr lang="en-IN" sz="2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altLang="en-US" sz="2200" dirty="0"/>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TOP</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1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type_of_meal_plan</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COUNT</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type_of_meal_plan</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Reservation_Count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GROUP</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type_of_meal_plan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ORDER</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Reservation_Count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DESC;</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4" y="4771504"/>
            <a:ext cx="745928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a:t>
            </a:r>
            <a:r>
              <a:rPr kumimoji="0" lang="en-US" altLang="en-US" sz="22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 </a:t>
            </a:r>
            <a:r>
              <a:rPr lang="en-IN" sz="2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Identifying the most popular meal plan among guests helps the hotel understand guest preferences and tailor their offerings accordingly.</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2631495" y="3980976"/>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41436" y="3849201"/>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pic>
        <p:nvPicPr>
          <p:cNvPr id="2" name="Picture 1">
            <a:extLst>
              <a:ext uri="{FF2B5EF4-FFF2-40B4-BE49-F238E27FC236}">
                <a16:creationId xmlns:a16="http://schemas.microsoft.com/office/drawing/2014/main" id="{88CBF0DF-A8FF-4FFD-50EE-B9D1BE72B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120" y="3601168"/>
            <a:ext cx="2651359" cy="1200329"/>
          </a:xfrm>
          <a:prstGeom prst="rect">
            <a:avLst/>
          </a:prstGeom>
        </p:spPr>
      </p:pic>
      <p:graphicFrame>
        <p:nvGraphicFramePr>
          <p:cNvPr id="3" name="Chart 2">
            <a:extLst>
              <a:ext uri="{FF2B5EF4-FFF2-40B4-BE49-F238E27FC236}">
                <a16:creationId xmlns:a16="http://schemas.microsoft.com/office/drawing/2014/main" id="{843F5849-FCDD-472E-B34E-85CAD0CA2801}"/>
              </a:ext>
            </a:extLst>
          </p:cNvPr>
          <p:cNvGraphicFramePr>
            <a:graphicFrameLocks/>
          </p:cNvGraphicFramePr>
          <p:nvPr>
            <p:extLst>
              <p:ext uri="{D42A27DB-BD31-4B8C-83A1-F6EECF244321}">
                <p14:modId xmlns:p14="http://schemas.microsoft.com/office/powerpoint/2010/main" val="2182548285"/>
              </p:ext>
            </p:extLst>
          </p:nvPr>
        </p:nvGraphicFramePr>
        <p:xfrm>
          <a:off x="7741395" y="955358"/>
          <a:ext cx="4091018" cy="3350212"/>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0633568D-21EE-79DE-7E07-CEDE22F5042B}"/>
              </a:ext>
            </a:extLst>
          </p:cNvPr>
          <p:cNvSpPr txBox="1"/>
          <p:nvPr/>
        </p:nvSpPr>
        <p:spPr>
          <a:xfrm>
            <a:off x="3884196" y="150086"/>
            <a:ext cx="4154905" cy="461665"/>
          </a:xfrm>
          <a:prstGeom prst="rect">
            <a:avLst/>
          </a:prstGeom>
          <a:noFill/>
        </p:spPr>
        <p:txBody>
          <a:bodyPr wrap="square" rtlCol="0">
            <a:spAutoFit/>
          </a:bodyPr>
          <a:lstStyle/>
          <a:p>
            <a:pPr algn="ctr"/>
            <a:r>
              <a:rPr lang="en-IN" sz="2400" b="1" dirty="0"/>
              <a:t>QUERY - 2</a:t>
            </a:r>
          </a:p>
        </p:txBody>
      </p:sp>
    </p:spTree>
    <p:extLst>
      <p:ext uri="{BB962C8B-B14F-4D97-AF65-F5344CB8AC3E}">
        <p14:creationId xmlns:p14="http://schemas.microsoft.com/office/powerpoint/2010/main" val="4160277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878720"/>
            <a:ext cx="6700238" cy="2671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sz="2200" b="1"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rPr>
              <a:t>What is the average price per room for reservations involving children? </a:t>
            </a:r>
            <a:endParaRPr lang="en-US" altLang="en-US" sz="2200" b="1" dirty="0">
              <a:solidFill>
                <a:schemeClr val="accent5">
                  <a:lumMod val="50000"/>
                </a:schemeClr>
              </a:solidFill>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AVG</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avg_price_per_room</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Average_Price_For_Reservations_With_Children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WHERE</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no_of_children</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&gt;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3" y="4771504"/>
            <a:ext cx="7683011"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Calculating the average price per room for reservations involving children can help the hotel set pricing strategies and package deals for families.</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2420461" y="3791614"/>
            <a:ext cx="639097" cy="38730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58384" y="3692878"/>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pic>
        <p:nvPicPr>
          <p:cNvPr id="6" name="Picture 5">
            <a:extLst>
              <a:ext uri="{FF2B5EF4-FFF2-40B4-BE49-F238E27FC236}">
                <a16:creationId xmlns:a16="http://schemas.microsoft.com/office/drawing/2014/main" id="{6B29F930-07A2-3E62-D6B9-7292AAB80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758" y="3299004"/>
            <a:ext cx="3494474" cy="1200329"/>
          </a:xfrm>
          <a:prstGeom prst="rect">
            <a:avLst/>
          </a:prstGeom>
        </p:spPr>
      </p:pic>
      <p:graphicFrame>
        <p:nvGraphicFramePr>
          <p:cNvPr id="7" name="Chart 6">
            <a:extLst>
              <a:ext uri="{FF2B5EF4-FFF2-40B4-BE49-F238E27FC236}">
                <a16:creationId xmlns:a16="http://schemas.microsoft.com/office/drawing/2014/main" id="{AF531579-FD6F-7401-D067-123F5F02505B}"/>
              </a:ext>
            </a:extLst>
          </p:cNvPr>
          <p:cNvGraphicFramePr>
            <a:graphicFrameLocks/>
          </p:cNvGraphicFramePr>
          <p:nvPr>
            <p:extLst>
              <p:ext uri="{D42A27DB-BD31-4B8C-83A1-F6EECF244321}">
                <p14:modId xmlns:p14="http://schemas.microsoft.com/office/powerpoint/2010/main" val="936332567"/>
              </p:ext>
            </p:extLst>
          </p:nvPr>
        </p:nvGraphicFramePr>
        <p:xfrm>
          <a:off x="7741394" y="979816"/>
          <a:ext cx="3869656" cy="227491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1E27A7A0-12C9-1F92-37E2-87558E6E5F0B}"/>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- 3</a:t>
            </a:r>
          </a:p>
        </p:txBody>
      </p:sp>
    </p:spTree>
    <p:extLst>
      <p:ext uri="{BB962C8B-B14F-4D97-AF65-F5344CB8AC3E}">
        <p14:creationId xmlns:p14="http://schemas.microsoft.com/office/powerpoint/2010/main" val="2275795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874104"/>
            <a:ext cx="6700238" cy="2680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sz="2200" b="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How many reservations were made for the year 20XX (replace XX with the desired year)? </a:t>
            </a:r>
            <a:endParaRPr lang="en-IN" sz="2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IN" sz="2200" b="1"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altLang="en-US" sz="2200" dirty="0"/>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COUNT</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Booking_ID</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Total_Reservations_For_2018</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WHERE</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YEAR</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arrival_date</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'2018'</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4" y="4771504"/>
            <a:ext cx="745928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Analyzing reservations made for a particular year helps in understanding booking trends over time and aids in forecasting future demand.</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2635860" y="3849201"/>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5822" y="3720795"/>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pic>
        <p:nvPicPr>
          <p:cNvPr id="6" name="Picture 5">
            <a:extLst>
              <a:ext uri="{FF2B5EF4-FFF2-40B4-BE49-F238E27FC236}">
                <a16:creationId xmlns:a16="http://schemas.microsoft.com/office/drawing/2014/main" id="{F8328BCA-7C3B-7359-3E49-DA980BEBD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120" y="3291613"/>
            <a:ext cx="2822743" cy="1443137"/>
          </a:xfrm>
          <a:prstGeom prst="rect">
            <a:avLst/>
          </a:prstGeom>
        </p:spPr>
      </p:pic>
      <p:graphicFrame>
        <p:nvGraphicFramePr>
          <p:cNvPr id="7" name="Chart 6">
            <a:extLst>
              <a:ext uri="{FF2B5EF4-FFF2-40B4-BE49-F238E27FC236}">
                <a16:creationId xmlns:a16="http://schemas.microsoft.com/office/drawing/2014/main" id="{934CED96-9708-D6B9-B6DC-54E9BA265C6D}"/>
              </a:ext>
            </a:extLst>
          </p:cNvPr>
          <p:cNvGraphicFramePr>
            <a:graphicFrameLocks/>
          </p:cNvGraphicFramePr>
          <p:nvPr/>
        </p:nvGraphicFramePr>
        <p:xfrm>
          <a:off x="7517672" y="114172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C5FA6F84-1B88-33E2-7A42-B7CE906299B4}"/>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- 4</a:t>
            </a:r>
          </a:p>
        </p:txBody>
      </p:sp>
    </p:spTree>
    <p:extLst>
      <p:ext uri="{BB962C8B-B14F-4D97-AF65-F5344CB8AC3E}">
        <p14:creationId xmlns:p14="http://schemas.microsoft.com/office/powerpoint/2010/main" val="67305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859869"/>
            <a:ext cx="6700238" cy="2709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IN" sz="2200" b="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What is the most commonly booked room type?</a:t>
            </a:r>
          </a:p>
          <a:p>
            <a:pPr marL="0" marR="0" lvl="0" indent="0" algn="ctr" defTabSz="914400" rtl="0" eaLnBrk="0" fontAlgn="base" latinLnBrk="0" hangingPunct="0">
              <a:lnSpc>
                <a:spcPct val="100000"/>
              </a:lnSpc>
              <a:spcBef>
                <a:spcPct val="0"/>
              </a:spcBef>
              <a:spcAft>
                <a:spcPct val="0"/>
              </a:spcAft>
              <a:buClrTx/>
              <a:buSzTx/>
              <a:buFontTx/>
              <a:buNone/>
              <a:tabLst/>
            </a:pPr>
            <a:r>
              <a:rPr lang="en-IN" sz="2200" b="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 </a:t>
            </a:r>
            <a:r>
              <a:rPr lang="en-IN" sz="2200" b="1"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 </a:t>
            </a:r>
            <a:endParaRPr lang="en-US" altLang="en-US" sz="2200" dirty="0">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TOP 1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room_type_reserved</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COUNT</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room_type_reserved</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Reservation_counts</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GROUP</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room_type_reserved</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ORDER</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BY</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Reservation_counts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DESC;</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4" y="4771504"/>
            <a:ext cx="745928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Knowing the most commonly booked room type allows the hotel to optimize room allocation and potentially adjust room rates based on demand.</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2635860" y="3849201"/>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5822" y="3720795"/>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pic>
        <p:nvPicPr>
          <p:cNvPr id="9" name="Picture 8">
            <a:extLst>
              <a:ext uri="{FF2B5EF4-FFF2-40B4-BE49-F238E27FC236}">
                <a16:creationId xmlns:a16="http://schemas.microsoft.com/office/drawing/2014/main" id="{A3BA2E09-F672-4F0B-BE5C-D766163FAF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113" y="3590334"/>
            <a:ext cx="3745275" cy="970368"/>
          </a:xfrm>
          <a:prstGeom prst="rect">
            <a:avLst/>
          </a:prstGeom>
        </p:spPr>
      </p:pic>
      <p:sp>
        <p:nvSpPr>
          <p:cNvPr id="11" name="TextBox 10">
            <a:extLst>
              <a:ext uri="{FF2B5EF4-FFF2-40B4-BE49-F238E27FC236}">
                <a16:creationId xmlns:a16="http://schemas.microsoft.com/office/drawing/2014/main" id="{749EC402-6501-F731-4AB5-A9589C410575}"/>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- 5</a:t>
            </a:r>
          </a:p>
        </p:txBody>
      </p:sp>
      <p:graphicFrame>
        <p:nvGraphicFramePr>
          <p:cNvPr id="12" name="Chart 11">
            <a:extLst>
              <a:ext uri="{FF2B5EF4-FFF2-40B4-BE49-F238E27FC236}">
                <a16:creationId xmlns:a16="http://schemas.microsoft.com/office/drawing/2014/main" id="{3DD58BA5-7252-E10F-6612-5529DFAB16E2}"/>
              </a:ext>
            </a:extLst>
          </p:cNvPr>
          <p:cNvGraphicFramePr>
            <a:graphicFrameLocks/>
          </p:cNvGraphicFramePr>
          <p:nvPr>
            <p:extLst>
              <p:ext uri="{D42A27DB-BD31-4B8C-83A1-F6EECF244321}">
                <p14:modId xmlns:p14="http://schemas.microsoft.com/office/powerpoint/2010/main" val="3456814891"/>
              </p:ext>
            </p:extLst>
          </p:nvPr>
        </p:nvGraphicFramePr>
        <p:xfrm>
          <a:off x="7517672" y="1133805"/>
          <a:ext cx="4282440" cy="25869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54086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7D2D0F-224E-4745-A8C4-AB2AB180C984}"/>
              </a:ext>
            </a:extLst>
          </p:cNvPr>
          <p:cNvSpPr>
            <a:spLocks noChangeArrowheads="1"/>
          </p:cNvSpPr>
          <p:nvPr/>
        </p:nvSpPr>
        <p:spPr bwMode="auto">
          <a:xfrm>
            <a:off x="319994" y="965251"/>
            <a:ext cx="6700238" cy="2498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en-IN" sz="2200" b="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How many reservations fall on a weekend (</a:t>
            </a:r>
            <a:r>
              <a:rPr lang="en-IN" sz="2200" b="1" kern="100" dirty="0" err="1">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no_of_weekend_nights</a:t>
            </a:r>
            <a:r>
              <a:rPr lang="en-IN" sz="2200" b="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 &gt; 0)?</a:t>
            </a: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FF00FF"/>
                </a:solidFill>
                <a:effectLst/>
                <a:latin typeface="Calibri" panose="020F0502020204030204" pitchFamily="34" charset="0"/>
                <a:ea typeface="Calibri" panose="020F0502020204030204" pitchFamily="34" charset="0"/>
                <a:cs typeface="Calibri" panose="020F0502020204030204" pitchFamily="34" charset="0"/>
              </a:rPr>
              <a:t>COUNT</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Booking_ID</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Total_Weedkend_Reservations</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Hotel_Reservation</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IN" sz="20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WHERE</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2000" kern="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no_of_weekend_nights</a:t>
            </a:r>
            <a:r>
              <a:rPr lang="en-IN" sz="2000" kern="0" dirty="0">
                <a:solidFill>
                  <a:srgbClr val="808080"/>
                </a:solidFill>
                <a:effectLst/>
                <a:latin typeface="Calibri" panose="020F0502020204030204" pitchFamily="34" charset="0"/>
                <a:ea typeface="Calibri" panose="020F0502020204030204" pitchFamily="34" charset="0"/>
                <a:cs typeface="Calibri" panose="020F0502020204030204" pitchFamily="34" charset="0"/>
              </a:rPr>
              <a:t>&gt;</a:t>
            </a:r>
            <a:r>
              <a:rPr lang="en-IN" sz="20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IN" sz="20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3">
            <a:extLst>
              <a:ext uri="{FF2B5EF4-FFF2-40B4-BE49-F238E27FC236}">
                <a16:creationId xmlns:a16="http://schemas.microsoft.com/office/drawing/2014/main" id="{079AB1B7-EEAF-670F-49AC-F18450664229}"/>
              </a:ext>
            </a:extLst>
          </p:cNvPr>
          <p:cNvSpPr>
            <a:spLocks noChangeArrowheads="1"/>
          </p:cNvSpPr>
          <p:nvPr/>
        </p:nvSpPr>
        <p:spPr bwMode="auto">
          <a:xfrm>
            <a:off x="58384" y="4771504"/>
            <a:ext cx="7459288"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806000"/>
                </a:solidFill>
                <a:effectLst/>
                <a:latin typeface="Calibri" panose="020F0502020204030204" pitchFamily="34" charset="0"/>
                <a:ea typeface="Calibri" panose="020F0502020204030204" pitchFamily="34" charset="0"/>
                <a:cs typeface="Consolas" panose="020B0609020204030204" pitchFamily="49" charset="0"/>
              </a:rPr>
              <a:t>Insights: </a:t>
            </a:r>
            <a:r>
              <a:rPr lang="en-IN" sz="22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Identifying the number of reservations that fall on weekends provides insights into peak booking periods, allowing the hotel to plan staffing and resources accordingly.</a:t>
            </a:r>
            <a:endPar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1330AECF-9D5D-2C0B-0829-C349CCFB014D}"/>
              </a:ext>
            </a:extLst>
          </p:cNvPr>
          <p:cNvSpPr/>
          <p:nvPr/>
        </p:nvSpPr>
        <p:spPr>
          <a:xfrm flipV="1">
            <a:off x="2635860" y="3849201"/>
            <a:ext cx="639097" cy="40425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ln w="0"/>
              <a:solidFill>
                <a:schemeClr val="accent1"/>
              </a:solidFill>
              <a:effectLst>
                <a:outerShdw blurRad="38100" dist="25400" dir="5400000" algn="ctr" rotWithShape="0">
                  <a:srgbClr val="6E747A">
                    <a:alpha val="43000"/>
                  </a:srgbClr>
                </a:outerShdw>
              </a:effectLst>
            </a:endParaRPr>
          </a:p>
        </p:txBody>
      </p:sp>
      <p:sp>
        <p:nvSpPr>
          <p:cNvPr id="10" name="Rectangle 9">
            <a:extLst>
              <a:ext uri="{FF2B5EF4-FFF2-40B4-BE49-F238E27FC236}">
                <a16:creationId xmlns:a16="http://schemas.microsoft.com/office/drawing/2014/main" id="{B00649BF-BBC3-FE11-2455-630623F58211}"/>
              </a:ext>
            </a:extLst>
          </p:cNvPr>
          <p:cNvSpPr/>
          <p:nvPr/>
        </p:nvSpPr>
        <p:spPr>
          <a:xfrm>
            <a:off x="5822" y="3720795"/>
            <a:ext cx="2445745" cy="584775"/>
          </a:xfrm>
          <a:prstGeom prst="rect">
            <a:avLst/>
          </a:prstGeom>
          <a:noFill/>
        </p:spPr>
        <p:txBody>
          <a:bodyPr wrap="square" lIns="91440" tIns="45720" rIns="91440" bIns="45720">
            <a:spAutoFit/>
          </a:bodyPr>
          <a:lstStyle/>
          <a:p>
            <a:pPr algn="ctr"/>
            <a:r>
              <a:rPr lang="en-IN" sz="32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Result</a:t>
            </a:r>
          </a:p>
        </p:txBody>
      </p:sp>
      <p:pic>
        <p:nvPicPr>
          <p:cNvPr id="2" name="Picture 1">
            <a:extLst>
              <a:ext uri="{FF2B5EF4-FFF2-40B4-BE49-F238E27FC236}">
                <a16:creationId xmlns:a16="http://schemas.microsoft.com/office/drawing/2014/main" id="{34138A30-DC78-A1DC-B3D8-AD5B390A4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028" y="3496521"/>
            <a:ext cx="2644856" cy="1018789"/>
          </a:xfrm>
          <a:prstGeom prst="rect">
            <a:avLst/>
          </a:prstGeom>
        </p:spPr>
      </p:pic>
      <p:sp>
        <p:nvSpPr>
          <p:cNvPr id="3" name="TextBox 2">
            <a:extLst>
              <a:ext uri="{FF2B5EF4-FFF2-40B4-BE49-F238E27FC236}">
                <a16:creationId xmlns:a16="http://schemas.microsoft.com/office/drawing/2014/main" id="{4EA2799A-A2C0-0953-DEE4-BD6ABD32078B}"/>
              </a:ext>
            </a:extLst>
          </p:cNvPr>
          <p:cNvSpPr txBox="1"/>
          <p:nvPr/>
        </p:nvSpPr>
        <p:spPr>
          <a:xfrm>
            <a:off x="3899888" y="237247"/>
            <a:ext cx="4154905" cy="461665"/>
          </a:xfrm>
          <a:prstGeom prst="rect">
            <a:avLst/>
          </a:prstGeom>
          <a:noFill/>
        </p:spPr>
        <p:txBody>
          <a:bodyPr wrap="square" rtlCol="0">
            <a:spAutoFit/>
          </a:bodyPr>
          <a:lstStyle/>
          <a:p>
            <a:pPr algn="ctr"/>
            <a:r>
              <a:rPr lang="en-IN" sz="2400" b="1" dirty="0"/>
              <a:t>QUERY - 6</a:t>
            </a:r>
          </a:p>
        </p:txBody>
      </p:sp>
      <p:graphicFrame>
        <p:nvGraphicFramePr>
          <p:cNvPr id="6" name="Chart 5">
            <a:extLst>
              <a:ext uri="{FF2B5EF4-FFF2-40B4-BE49-F238E27FC236}">
                <a16:creationId xmlns:a16="http://schemas.microsoft.com/office/drawing/2014/main" id="{2623BF83-302D-8089-B3BB-D0FB9F95405A}"/>
              </a:ext>
            </a:extLst>
          </p:cNvPr>
          <p:cNvGraphicFramePr>
            <a:graphicFrameLocks/>
          </p:cNvGraphicFramePr>
          <p:nvPr>
            <p:extLst>
              <p:ext uri="{D42A27DB-BD31-4B8C-83A1-F6EECF244321}">
                <p14:modId xmlns:p14="http://schemas.microsoft.com/office/powerpoint/2010/main" val="1519882319"/>
              </p:ext>
            </p:extLst>
          </p:nvPr>
        </p:nvGraphicFramePr>
        <p:xfrm>
          <a:off x="7204525" y="977595"/>
          <a:ext cx="4885147" cy="30388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427755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366</TotalTime>
  <Words>1479</Words>
  <Application>Microsoft Office PowerPoint</Application>
  <PresentationFormat>Widescreen</PresentationFormat>
  <Paragraphs>165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Rounded MT Bold</vt:lpstr>
      <vt:lpstr>Calibri</vt:lpstr>
      <vt:lpstr>Gill Sans MT</vt:lpstr>
      <vt:lpstr>Plus Jakarta Sans</vt:lpstr>
      <vt:lpstr>Söhne</vt:lpstr>
      <vt:lpstr>Gallery</vt:lpstr>
      <vt:lpstr>Introduction to Hotel Reservation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Hotel Reservation Analysis</dc:title>
  <dc:creator>Jatin Kumar</dc:creator>
  <cp:lastModifiedBy>Jatin Kumar</cp:lastModifiedBy>
  <cp:revision>11</cp:revision>
  <dcterms:created xsi:type="dcterms:W3CDTF">2024-03-16T15:38:08Z</dcterms:created>
  <dcterms:modified xsi:type="dcterms:W3CDTF">2024-03-16T21:44:12Z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