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8" r:id="rId3"/>
  </p:sldMasterIdLst>
  <p:notesMasterIdLst>
    <p:notesMasterId r:id="rId10"/>
  </p:notesMasterIdLst>
  <p:sldIdLst>
    <p:sldId id="256" r:id="rId4"/>
    <p:sldId id="287" r:id="rId5"/>
    <p:sldId id="267" r:id="rId6"/>
    <p:sldId id="268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1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DB916-164A-45C1-9CF0-5E6D2A8F3466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D85B3-8672-4044-BFC1-7D90E3D670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739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104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379D2-C29F-495E-8759-D9D72885FFA9}" type="slidenum">
              <a:rPr kumimoji="0" lang="en-GB" sz="17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6104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37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0486" y="1972800"/>
            <a:ext cx="1406373" cy="1827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1192" b="0" i="0" smtClean="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Insert Date Here</a:t>
            </a:r>
            <a:endParaRPr lang="en-US" dirty="0"/>
          </a:p>
        </p:txBody>
      </p:sp>
      <p:sp>
        <p:nvSpPr>
          <p:cNvPr id="10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93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124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Presentation sub-title goes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03" y="6378399"/>
            <a:ext cx="1726104" cy="12310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defTabSz="605601">
              <a:defRPr/>
            </a:pPr>
            <a:r>
              <a:rPr lang="en-GB" sz="795" b="1" dirty="0">
                <a:solidFill>
                  <a:srgbClr val="FFFFFF"/>
                </a:solidFill>
                <a:cs typeface="Tahoma"/>
              </a:rPr>
              <a:t>© British Telecommunications </a:t>
            </a:r>
            <a:r>
              <a:rPr lang="en-GB" sz="795" b="1" dirty="0" err="1">
                <a:solidFill>
                  <a:srgbClr val="FFFFFF"/>
                </a:solidFill>
                <a:cs typeface="Tahoma"/>
              </a:rPr>
              <a:t>plc</a:t>
            </a:r>
            <a:endParaRPr lang="en-GB" sz="795" dirty="0">
              <a:solidFill>
                <a:srgbClr val="FFFFFF"/>
              </a:solidFill>
              <a:cs typeface="Taho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654205"/>
            <a:ext cx="12192000" cy="4203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8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80001" y="1492802"/>
            <a:ext cx="54960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6000" y="1492802"/>
            <a:ext cx="54960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45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Headline title goes here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76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Headline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8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80000" y="1492802"/>
            <a:ext cx="26304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3345602" y="1492802"/>
            <a:ext cx="83616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45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Headline title goes here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76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Headline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80000" y="1492802"/>
            <a:ext cx="26304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345602" y="1492802"/>
            <a:ext cx="26304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6216000" y="1492802"/>
            <a:ext cx="54960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45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Headline title goes here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76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Headline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36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80001" y="1492802"/>
            <a:ext cx="5496000" cy="45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5999" y="1492802"/>
            <a:ext cx="2630400" cy="45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9081600" y="1492802"/>
            <a:ext cx="2630400" cy="457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45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Headline title goes here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76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Headline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7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480000" y="1492802"/>
            <a:ext cx="26304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345602" y="1492802"/>
            <a:ext cx="26304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6216000" y="1492802"/>
            <a:ext cx="26304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5"/>
          </p:nvPr>
        </p:nvSpPr>
        <p:spPr>
          <a:xfrm>
            <a:off x="9081600" y="1492802"/>
            <a:ext cx="2630400" cy="457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45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Headline title goes here</a:t>
            </a:r>
            <a:endParaRPr lang="en-GB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76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Headline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480001" y="3859198"/>
            <a:ext cx="5496000" cy="224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/>
          </p:nvPr>
        </p:nvSpPr>
        <p:spPr>
          <a:xfrm>
            <a:off x="480001" y="1492799"/>
            <a:ext cx="5496000" cy="224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7"/>
          </p:nvPr>
        </p:nvSpPr>
        <p:spPr>
          <a:xfrm>
            <a:off x="6197195" y="3859198"/>
            <a:ext cx="5496000" cy="224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8"/>
          </p:nvPr>
        </p:nvSpPr>
        <p:spPr>
          <a:xfrm>
            <a:off x="6197195" y="1492799"/>
            <a:ext cx="5496000" cy="2246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451200"/>
            <a:ext cx="11232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Headline title goes here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8" y="763200"/>
            <a:ext cx="11231034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Headline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0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21E26-06B0-4190-97F5-23C07C6B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1C550DD-B218-4E97-B805-552DB9E5D652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69151-ED9E-42FE-B6B3-FBB5B9C1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509B6-4308-4FE7-B246-4D77AABD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C077F4C-222B-46A8-B628-6FABBAA1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8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0486" y="1972800"/>
            <a:ext cx="1406373" cy="1827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1192" b="0" i="0" smtClean="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Insert Date Here</a:t>
            </a:r>
            <a:endParaRPr lang="en-US" dirty="0"/>
          </a:p>
        </p:txBody>
      </p:sp>
      <p:sp>
        <p:nvSpPr>
          <p:cNvPr id="10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93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124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Presentation sub-title goes here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0003" y="6378399"/>
            <a:ext cx="1726104" cy="12310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pPr defTabSz="605601">
              <a:defRPr/>
            </a:pPr>
            <a:r>
              <a:rPr lang="en-GB" sz="795" b="1" dirty="0">
                <a:solidFill>
                  <a:srgbClr val="FFFFFF"/>
                </a:solidFill>
                <a:cs typeface="Tahoma"/>
              </a:rPr>
              <a:t>© British Telecommunications </a:t>
            </a:r>
            <a:r>
              <a:rPr lang="en-GB" sz="795" b="1" dirty="0" err="1">
                <a:solidFill>
                  <a:srgbClr val="FFFFFF"/>
                </a:solidFill>
                <a:cs typeface="Tahoma"/>
              </a:rPr>
              <a:t>plc</a:t>
            </a:r>
            <a:endParaRPr lang="en-GB" sz="795" dirty="0">
              <a:solidFill>
                <a:srgbClr val="FFFFFF"/>
              </a:solidFill>
              <a:cs typeface="Tahom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654205"/>
            <a:ext cx="12192000" cy="4203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8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81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br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0486" y="1972800"/>
            <a:ext cx="1406373" cy="1827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1192" b="0" i="0" smtClean="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Insert Date Here</a:t>
            </a:r>
            <a:endParaRPr lang="en-US" dirty="0"/>
          </a:p>
        </p:txBody>
      </p:sp>
      <p:sp>
        <p:nvSpPr>
          <p:cNvPr id="8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93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124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Presentation sub-title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47952"/>
            <a:ext cx="12192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6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>
          <p15:clr>
            <a:srgbClr val="FBAE40"/>
          </p15:clr>
        </p15:guide>
        <p15:guide id="2" pos="3855">
          <p15:clr>
            <a:srgbClr val="FBAE40"/>
          </p15:clr>
        </p15:guide>
        <p15:guide id="3" orient="horz" pos="166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643FA7-D970-45F3-98BF-1B31AD15ED01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52A874-C9C8-4FBF-A842-193C408D4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11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br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0486" y="1972800"/>
            <a:ext cx="1406373" cy="1827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1192" b="0" i="0" smtClean="0">
                <a:solidFill>
                  <a:schemeClr val="tx1"/>
                </a:solidFill>
                <a:latin typeface="+mn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Insert Date Here</a:t>
            </a:r>
            <a:endParaRPr lang="en-US" dirty="0"/>
          </a:p>
        </p:txBody>
      </p:sp>
      <p:sp>
        <p:nvSpPr>
          <p:cNvPr id="8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93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124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Presentation sub-title goes here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647952"/>
            <a:ext cx="12192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5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5">
          <p15:clr>
            <a:srgbClr val="FBAE40"/>
          </p15:clr>
        </p15:guide>
        <p15:guide id="2" pos="3855">
          <p15:clr>
            <a:srgbClr val="FBAE40"/>
          </p15:clr>
        </p15:guide>
        <p15:guide id="3" orient="horz" pos="16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9794" y="5654054"/>
            <a:ext cx="5834556" cy="6957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0840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GB" sz="1192" dirty="0">
                <a:solidFill>
                  <a:srgbClr val="FFFFFF">
                    <a:lumMod val="65000"/>
                  </a:srgbClr>
                </a:solidFill>
                <a:cs typeface="Tahoma"/>
              </a:rPr>
              <a:t>The contents of this pack cannot be copied or reproduced in whole </a:t>
            </a:r>
            <a:br>
              <a:rPr lang="en-GB" sz="1192" dirty="0">
                <a:solidFill>
                  <a:srgbClr val="FFFFFF">
                    <a:lumMod val="65000"/>
                  </a:srgbClr>
                </a:solidFill>
                <a:cs typeface="Tahoma"/>
              </a:rPr>
            </a:br>
            <a:r>
              <a:rPr lang="en-GB" sz="1192" dirty="0">
                <a:solidFill>
                  <a:srgbClr val="FFFFFF">
                    <a:lumMod val="65000"/>
                  </a:srgbClr>
                </a:solidFill>
                <a:cs typeface="Tahoma"/>
              </a:rPr>
              <a:t>or in part without the written consent of </a:t>
            </a:r>
            <a:r>
              <a:rPr lang="en-US" sz="1192" dirty="0">
                <a:solidFill>
                  <a:srgbClr val="FFFFFF">
                    <a:lumMod val="65000"/>
                  </a:srgbClr>
                </a:solidFill>
                <a:cs typeface="Tahoma"/>
              </a:rPr>
              <a:t>Openreach. </a:t>
            </a:r>
            <a:br>
              <a:rPr lang="en-US" sz="1192" dirty="0">
                <a:solidFill>
                  <a:srgbClr val="FFFFFF">
                    <a:lumMod val="65000"/>
                  </a:srgbClr>
                </a:solidFill>
                <a:cs typeface="Tahoma"/>
              </a:rPr>
            </a:br>
            <a:r>
              <a:rPr lang="en-US" sz="1192" dirty="0">
                <a:solidFill>
                  <a:srgbClr val="FFFFFF">
                    <a:lumMod val="65000"/>
                  </a:srgbClr>
                </a:solidFill>
                <a:cs typeface="Tahoma"/>
              </a:rPr>
              <a:t> © British Telecommunications plc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ED76D-A9B9-4F28-B9E9-06B102D40F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786" y="2949319"/>
            <a:ext cx="5015749" cy="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02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0000" y="1492802"/>
            <a:ext cx="11232000" cy="45744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+mn-lt"/>
                <a:cs typeface="Tahoma"/>
              </a:defRPr>
            </a:lvl1pPr>
            <a:lvl2pPr marL="238425" indent="-238425">
              <a:buFont typeface="Arial" panose="020B0604020202020204" pitchFamily="34" charset="0"/>
              <a:buChar char="•"/>
              <a:defRPr b="0" i="0">
                <a:solidFill>
                  <a:schemeClr val="tx1"/>
                </a:solidFill>
                <a:latin typeface="+mn-lt"/>
                <a:cs typeface="Tahoma"/>
              </a:defRPr>
            </a:lvl2pPr>
            <a:lvl3pPr marL="476850">
              <a:defRPr b="0" i="0">
                <a:solidFill>
                  <a:schemeClr val="tx1"/>
                </a:solidFill>
                <a:latin typeface="+mn-lt"/>
                <a:cs typeface="Tahoma"/>
              </a:defRPr>
            </a:lvl3pPr>
            <a:lvl4pPr marL="715276" indent="-238425">
              <a:defRPr b="0" i="0">
                <a:solidFill>
                  <a:schemeClr val="tx1"/>
                </a:solidFill>
                <a:latin typeface="+mn-lt"/>
                <a:cs typeface="Tahoma"/>
              </a:defRPr>
            </a:lvl4pPr>
            <a:lvl5pPr marL="953701">
              <a:defRPr b="0" i="0">
                <a:solidFill>
                  <a:schemeClr val="tx1"/>
                </a:solidFill>
                <a:latin typeface="+mn-lt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45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Headline title goes here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76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Headline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4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B82376-D4ED-425A-989C-62F7B761EB6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74889F-F36C-4F93-96DB-CE09CA6FB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93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9794" y="5654054"/>
            <a:ext cx="5834556" cy="6957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90840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GB" sz="1192" dirty="0">
                <a:solidFill>
                  <a:srgbClr val="FFFFFF">
                    <a:lumMod val="65000"/>
                  </a:srgbClr>
                </a:solidFill>
                <a:cs typeface="Tahoma"/>
              </a:rPr>
              <a:t>The contents of this pack cannot be copied or reproduced in whole </a:t>
            </a:r>
            <a:br>
              <a:rPr lang="en-GB" sz="1192" dirty="0">
                <a:solidFill>
                  <a:srgbClr val="FFFFFF">
                    <a:lumMod val="65000"/>
                  </a:srgbClr>
                </a:solidFill>
                <a:cs typeface="Tahoma"/>
              </a:rPr>
            </a:br>
            <a:r>
              <a:rPr lang="en-GB" sz="1192" dirty="0">
                <a:solidFill>
                  <a:srgbClr val="FFFFFF">
                    <a:lumMod val="65000"/>
                  </a:srgbClr>
                </a:solidFill>
                <a:cs typeface="Tahoma"/>
              </a:rPr>
              <a:t>or in part without the written consent of </a:t>
            </a:r>
            <a:r>
              <a:rPr lang="en-US" sz="1192" dirty="0">
                <a:solidFill>
                  <a:srgbClr val="FFFFFF">
                    <a:lumMod val="65000"/>
                  </a:srgbClr>
                </a:solidFill>
                <a:cs typeface="Tahoma"/>
              </a:rPr>
              <a:t>Openreach. </a:t>
            </a:r>
            <a:br>
              <a:rPr lang="en-US" sz="1192" dirty="0">
                <a:solidFill>
                  <a:srgbClr val="FFFFFF">
                    <a:lumMod val="65000"/>
                  </a:srgbClr>
                </a:solidFill>
                <a:cs typeface="Tahoma"/>
              </a:rPr>
            </a:br>
            <a:r>
              <a:rPr lang="en-US" sz="1192" dirty="0">
                <a:solidFill>
                  <a:srgbClr val="FFFFFF">
                    <a:lumMod val="65000"/>
                  </a:srgbClr>
                </a:solidFill>
                <a:cs typeface="Tahoma"/>
              </a:rPr>
              <a:t> © British Telecommunications plc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ED76D-A9B9-4F28-B9E9-06B102D40F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786" y="2949319"/>
            <a:ext cx="5015749" cy="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0000" y="1492802"/>
            <a:ext cx="11232000" cy="45744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+mn-lt"/>
                <a:cs typeface="Tahoma"/>
              </a:defRPr>
            </a:lvl1pPr>
            <a:lvl2pPr marL="238425" indent="-238425">
              <a:buFont typeface="Arial" panose="020B0604020202020204" pitchFamily="34" charset="0"/>
              <a:buChar char="•"/>
              <a:defRPr b="0" i="0">
                <a:solidFill>
                  <a:schemeClr val="tx1"/>
                </a:solidFill>
                <a:latin typeface="+mn-lt"/>
                <a:cs typeface="Tahoma"/>
              </a:defRPr>
            </a:lvl2pPr>
            <a:lvl3pPr marL="476850">
              <a:defRPr b="0" i="0">
                <a:solidFill>
                  <a:schemeClr val="tx1"/>
                </a:solidFill>
                <a:latin typeface="+mn-lt"/>
                <a:cs typeface="Tahoma"/>
              </a:defRPr>
            </a:lvl3pPr>
            <a:lvl4pPr marL="715276" indent="-238425">
              <a:defRPr b="0" i="0">
                <a:solidFill>
                  <a:schemeClr val="tx1"/>
                </a:solidFill>
                <a:latin typeface="+mn-lt"/>
                <a:cs typeface="Tahoma"/>
              </a:defRPr>
            </a:lvl4pPr>
            <a:lvl5pPr marL="953701">
              <a:defRPr b="0" i="0">
                <a:solidFill>
                  <a:schemeClr val="tx1"/>
                </a:solidFill>
                <a:latin typeface="+mn-lt"/>
                <a:cs typeface="Tahom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45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Headline title goes here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76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Headline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3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6D48-6078-4827-8049-5B18B07AE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86A15-20AF-478D-A5EF-E57534163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497F9-1433-46FE-A748-049DB36B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2376-D4ED-425A-989C-62F7B761EB6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5394-1CF2-4D5F-A887-21D15F5D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4753-E5A8-4F4B-8619-1EF76F92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889F-F36C-4F93-96DB-CE09CA6FB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2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21E26-06B0-4190-97F5-23C07C6B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D2B82376-D4ED-425A-989C-62F7B761EB6B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69151-ED9E-42FE-B6B3-FBB5B9C1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509B6-4308-4FE7-B246-4D77AABD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074889F-F36C-4F93-96DB-CE09CA6FB9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i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E43AD0C-1208-41B2-8349-6ECCFE7D0B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677" y="1818626"/>
            <a:ext cx="3593256" cy="42618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333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333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333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333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333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Insert body copy here</a:t>
            </a:r>
          </a:p>
          <a:p>
            <a:pPr lvl="0"/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542F61F-9443-41AE-AA20-4B6D9BF927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0563" y="1816724"/>
            <a:ext cx="3593256" cy="42618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333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333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333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333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is split into 3 columns for ease of reading.</a:t>
            </a:r>
          </a:p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104D4B2-3637-485E-9542-3AA49FD5A34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6967" y="1818625"/>
            <a:ext cx="3593256" cy="425996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33">
                <a:solidFill>
                  <a:schemeClr val="accent6">
                    <a:lumMod val="25000"/>
                  </a:schemeClr>
                </a:solidFill>
              </a:defRPr>
            </a:lvl1pPr>
            <a:lvl2pPr>
              <a:defRPr sz="1333">
                <a:solidFill>
                  <a:schemeClr val="accent6">
                    <a:lumMod val="25000"/>
                  </a:schemeClr>
                </a:solidFill>
              </a:defRPr>
            </a:lvl2pPr>
            <a:lvl3pPr>
              <a:defRPr sz="1333">
                <a:solidFill>
                  <a:schemeClr val="accent6">
                    <a:lumMod val="25000"/>
                  </a:schemeClr>
                </a:solidFill>
              </a:defRPr>
            </a:lvl3pPr>
            <a:lvl4pPr>
              <a:defRPr sz="1333">
                <a:solidFill>
                  <a:schemeClr val="accent6">
                    <a:lumMod val="25000"/>
                  </a:schemeClr>
                </a:solidFill>
              </a:defRPr>
            </a:lvl4pPr>
            <a:lvl5pPr>
              <a:defRPr sz="1333">
                <a:solidFill>
                  <a:schemeClr val="accent6">
                    <a:lumMod val="25000"/>
                  </a:schemeClr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Body copy is split into 3 columns for ease of reading.</a:t>
            </a:r>
          </a:p>
          <a:p>
            <a:pPr lvl="0"/>
            <a:endParaRPr lang="en-US" dirty="0"/>
          </a:p>
        </p:txBody>
      </p:sp>
      <p:sp>
        <p:nvSpPr>
          <p:cNvPr id="10" name="Title Placeholder 11">
            <a:extLst>
              <a:ext uri="{FF2B5EF4-FFF2-40B4-BE49-F238E27FC236}">
                <a16:creationId xmlns:a16="http://schemas.microsoft.com/office/drawing/2014/main" id="{DBEED45C-32FB-8540-9136-B7F3B1B826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518" y="542400"/>
            <a:ext cx="7537449" cy="3861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33" b="1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B9AD29B-6449-9149-BFC5-928896A12A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485" y="926400"/>
            <a:ext cx="7537449" cy="3861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33" b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9170">
              <a:spcBef>
                <a:spcPct val="0"/>
              </a:spcBef>
            </a:pPr>
            <a:r>
              <a:rPr lang="en-GB" dirty="0"/>
              <a:t>Presentation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7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0000" y="1492802"/>
            <a:ext cx="11232000" cy="45744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+mn-lt"/>
                <a:cs typeface="Tahoma"/>
              </a:defRPr>
            </a:lvl1pPr>
            <a:lvl2pPr marL="238425" indent="-238425">
              <a:buFont typeface="Arial" panose="020B0604020202020204" pitchFamily="34" charset="0"/>
              <a:buChar char="•"/>
              <a:defRPr b="0" i="0">
                <a:solidFill>
                  <a:schemeClr val="tx1"/>
                </a:solidFill>
                <a:latin typeface="+mn-lt"/>
                <a:cs typeface="Tahoma"/>
              </a:defRPr>
            </a:lvl2pPr>
            <a:lvl3pPr marL="476850">
              <a:defRPr b="0" i="0">
                <a:solidFill>
                  <a:schemeClr val="tx1"/>
                </a:solidFill>
                <a:latin typeface="+mn-lt"/>
                <a:cs typeface="Tahoma"/>
              </a:defRPr>
            </a:lvl3pPr>
            <a:lvl4pPr marL="715276" indent="-238425">
              <a:defRPr b="0" i="0">
                <a:solidFill>
                  <a:schemeClr val="tx1"/>
                </a:solidFill>
                <a:latin typeface="+mn-lt"/>
                <a:cs typeface="Tahoma"/>
              </a:defRPr>
            </a:lvl4pPr>
            <a:lvl5pPr marL="953701">
              <a:defRPr b="0" i="0">
                <a:solidFill>
                  <a:schemeClr val="tx1"/>
                </a:solidFill>
                <a:latin typeface="+mn-lt"/>
                <a:cs typeface="Tahom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480001" y="451200"/>
            <a:ext cx="8640000" cy="305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20" b="1" i="0">
                <a:solidFill>
                  <a:schemeClr val="accent1"/>
                </a:solidFill>
                <a:latin typeface="+mj-lt"/>
                <a:cs typeface="Tahoma"/>
              </a:defRPr>
            </a:lvl1pPr>
          </a:lstStyle>
          <a:p>
            <a:r>
              <a:rPr lang="en-US" dirty="0"/>
              <a:t>Headline title goes here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80485" y="763200"/>
            <a:ext cx="8640000" cy="5524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120" b="0" i="0" smtClean="0">
                <a:solidFill>
                  <a:schemeClr val="accent2"/>
                </a:solidFill>
                <a:latin typeface="+mj-lt"/>
                <a:ea typeface="+mj-ea"/>
                <a:cs typeface="Tahoma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US"/>
            </a:lvl5pPr>
          </a:lstStyle>
          <a:p>
            <a:pPr lvl="0" defTabSz="1211202">
              <a:spcBef>
                <a:spcPct val="0"/>
              </a:spcBef>
            </a:pPr>
            <a:r>
              <a:rPr lang="en-GB" dirty="0"/>
              <a:t>Headline sub-title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80000" y="6270170"/>
            <a:ext cx="1123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000" y="348343"/>
            <a:ext cx="1123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541015" y="6378399"/>
            <a:ext cx="169257" cy="12310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fld id="{F9EEDEC3-62C2-4363-BB26-E6EA1895165E}" type="slidenum">
              <a:rPr lang="en-GB" sz="795" b="1">
                <a:solidFill>
                  <a:srgbClr val="000000"/>
                </a:solidFill>
                <a:cs typeface="Tahoma"/>
              </a:rPr>
              <a:pPr/>
              <a:t>‹#›</a:t>
            </a:fld>
            <a:endParaRPr lang="en-GB" sz="795" b="1" dirty="0">
              <a:solidFill>
                <a:srgbClr val="000000"/>
              </a:solidFill>
              <a:cs typeface="Tahoma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idx="1"/>
          </p:nvPr>
        </p:nvSpPr>
        <p:spPr>
          <a:xfrm>
            <a:off x="480000" y="1492802"/>
            <a:ext cx="11232000" cy="45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B500E-E8C0-40B7-A297-62212558B8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000" y="449647"/>
            <a:ext cx="1775999" cy="3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211202" rtl="0" eaLnBrk="1" latinLnBrk="0" hangingPunct="1">
        <a:spcBef>
          <a:spcPct val="0"/>
        </a:spcBef>
        <a:buNone/>
        <a:defRPr sz="2120" b="1" i="0" kern="1200" baseline="0">
          <a:solidFill>
            <a:srgbClr val="715AA3"/>
          </a:solidFill>
          <a:latin typeface="Tahoma"/>
          <a:ea typeface="+mj-ea"/>
          <a:cs typeface="Tahoma"/>
        </a:defRPr>
      </a:lvl1pPr>
    </p:titleStyle>
    <p:bodyStyle>
      <a:lvl1pPr marL="0" marR="0" indent="0" algn="l" defTabSz="605601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1pPr>
      <a:lvl2pPr marL="0" indent="0" algn="l" defTabSz="1211202" rtl="0" eaLnBrk="1" latinLnBrk="0" hangingPunct="1">
        <a:spcBef>
          <a:spcPct val="20000"/>
        </a:spcBef>
        <a:buFont typeface="Arial" panose="020B0604020202020204" pitchFamily="34" charset="0"/>
        <a:buNone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2pPr>
      <a:lvl3pPr marL="239717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3pPr>
      <a:lvl4pPr marL="471023" indent="-231305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4pPr>
      <a:lvl5pPr marL="710740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952560" indent="-241821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Tahoma"/>
          <a:ea typeface="+mn-ea"/>
          <a:cs typeface="Tahoma"/>
        </a:defRPr>
      </a:lvl6pPr>
      <a:lvl7pPr marL="1192277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Tahoma"/>
          <a:ea typeface="+mn-ea"/>
          <a:cs typeface="Tahoma"/>
        </a:defRPr>
      </a:lvl7pPr>
      <a:lvl8pPr marL="1423582" indent="-231305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Tahoma"/>
          <a:ea typeface="+mn-ea"/>
          <a:cs typeface="Tahoma"/>
        </a:defRPr>
      </a:lvl8pPr>
      <a:lvl9pPr marL="1663301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Tahoma"/>
          <a:ea typeface="+mn-ea"/>
          <a:cs typeface="Tahoma"/>
        </a:defRPr>
      </a:lvl9pPr>
    </p:bodyStyle>
    <p:otherStyle>
      <a:defPPr>
        <a:defRPr lang="en-US"/>
      </a:defPPr>
      <a:lvl1pPr marL="0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605601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2pPr>
      <a:lvl3pPr marL="1211202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3pPr>
      <a:lvl4pPr marL="1816802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4pPr>
      <a:lvl5pPr marL="2422403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5pPr>
      <a:lvl6pPr marL="3028004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6pPr>
      <a:lvl7pPr marL="3633604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7pPr>
      <a:lvl8pPr marL="4239204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8pPr>
      <a:lvl9pPr marL="4844805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80000" y="6270170"/>
            <a:ext cx="1123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000" y="348343"/>
            <a:ext cx="1123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1541015" y="6378399"/>
            <a:ext cx="169257" cy="12310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fld id="{F9EEDEC3-62C2-4363-BB26-E6EA1895165E}" type="slidenum">
              <a:rPr lang="en-GB" sz="795" b="1" i="0" smtClean="0">
                <a:solidFill>
                  <a:schemeClr val="tx1"/>
                </a:solidFill>
                <a:latin typeface="+mn-lt"/>
                <a:cs typeface="Tahoma"/>
              </a:rPr>
              <a:pPr/>
              <a:t>‹#›</a:t>
            </a:fld>
            <a:endParaRPr lang="en-GB" sz="795" b="1" i="0" dirty="0">
              <a:solidFill>
                <a:schemeClr val="tx1"/>
              </a:solidFill>
              <a:latin typeface="+mn-lt"/>
              <a:cs typeface="Tahoma"/>
            </a:endParaRPr>
          </a:p>
        </p:txBody>
      </p:sp>
      <p:sp>
        <p:nvSpPr>
          <p:cNvPr id="9" name="Text Placeholder 13"/>
          <p:cNvSpPr>
            <a:spLocks noGrp="1"/>
          </p:cNvSpPr>
          <p:nvPr>
            <p:ph type="body" idx="1"/>
          </p:nvPr>
        </p:nvSpPr>
        <p:spPr>
          <a:xfrm>
            <a:off x="480000" y="1492802"/>
            <a:ext cx="11232000" cy="45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40BD3-8734-42F8-9CE4-A9AE0D2D3A2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000" y="449647"/>
            <a:ext cx="1775999" cy="3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hdr="0" dt="0"/>
  <p:txStyles>
    <p:titleStyle>
      <a:lvl1pPr algn="l" defTabSz="1211202" rtl="0" eaLnBrk="1" latinLnBrk="0" hangingPunct="1">
        <a:spcBef>
          <a:spcPct val="0"/>
        </a:spcBef>
        <a:buNone/>
        <a:defRPr sz="2915" kern="1200" baseline="0">
          <a:solidFill>
            <a:schemeClr val="accent1"/>
          </a:solidFill>
          <a:latin typeface="BTBold"/>
          <a:ea typeface="+mj-ea"/>
          <a:cs typeface="BTBold"/>
        </a:defRPr>
      </a:lvl1pPr>
    </p:titleStyle>
    <p:bodyStyle>
      <a:lvl1pPr marL="0" marR="0" indent="0" algn="l" defTabSz="605601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57" b="0" i="0" kern="1200" baseline="0">
          <a:solidFill>
            <a:schemeClr val="tx1"/>
          </a:solidFill>
          <a:latin typeface="+mn-lt"/>
          <a:ea typeface="+mn-ea"/>
          <a:cs typeface="Tahoma"/>
        </a:defRPr>
      </a:lvl1pPr>
      <a:lvl2pPr marL="0" indent="0" algn="l" defTabSz="1211202" rtl="0" eaLnBrk="1" latinLnBrk="0" hangingPunct="1">
        <a:spcBef>
          <a:spcPct val="20000"/>
        </a:spcBef>
        <a:buFont typeface="Arial" panose="020B0604020202020204" pitchFamily="34" charset="0"/>
        <a:buNone/>
        <a:defRPr sz="1457" b="0" i="0" kern="1200" baseline="0">
          <a:solidFill>
            <a:schemeClr val="tx1"/>
          </a:solidFill>
          <a:latin typeface="+mn-lt"/>
          <a:ea typeface="+mn-ea"/>
          <a:cs typeface="Tahoma"/>
        </a:defRPr>
      </a:lvl2pPr>
      <a:lvl3pPr marL="239717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 baseline="0">
          <a:solidFill>
            <a:schemeClr val="tx1"/>
          </a:solidFill>
          <a:latin typeface="+mn-lt"/>
          <a:ea typeface="+mn-ea"/>
          <a:cs typeface="Tahoma"/>
        </a:defRPr>
      </a:lvl3pPr>
      <a:lvl4pPr marL="471023" indent="-231305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 baseline="0">
          <a:solidFill>
            <a:schemeClr val="tx1"/>
          </a:solidFill>
          <a:latin typeface="+mn-lt"/>
          <a:ea typeface="+mn-ea"/>
          <a:cs typeface="Tahoma"/>
        </a:defRPr>
      </a:lvl4pPr>
      <a:lvl5pPr marL="710740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 baseline="0">
          <a:solidFill>
            <a:schemeClr val="tx1"/>
          </a:solidFill>
          <a:latin typeface="+mn-lt"/>
          <a:ea typeface="+mn-ea"/>
          <a:cs typeface="Tahoma"/>
        </a:defRPr>
      </a:lvl5pPr>
      <a:lvl6pPr marL="952560" indent="-241821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+mn-lt"/>
          <a:ea typeface="+mn-ea"/>
          <a:cs typeface="Tahoma"/>
        </a:defRPr>
      </a:lvl6pPr>
      <a:lvl7pPr marL="1192277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+mn-lt"/>
          <a:ea typeface="+mn-ea"/>
          <a:cs typeface="Tahoma"/>
        </a:defRPr>
      </a:lvl7pPr>
      <a:lvl8pPr marL="1423582" indent="-231305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+mn-lt"/>
          <a:ea typeface="+mn-ea"/>
          <a:cs typeface="Tahoma"/>
        </a:defRPr>
      </a:lvl8pPr>
      <a:lvl9pPr marL="1663301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+mn-lt"/>
          <a:ea typeface="+mn-ea"/>
          <a:cs typeface="Tahoma"/>
        </a:defRPr>
      </a:lvl9pPr>
    </p:bodyStyle>
    <p:otherStyle>
      <a:defPPr>
        <a:defRPr lang="en-US"/>
      </a:defPPr>
      <a:lvl1pPr marL="0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605601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2pPr>
      <a:lvl3pPr marL="1211202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3pPr>
      <a:lvl4pPr marL="1816802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4pPr>
      <a:lvl5pPr marL="2422403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5pPr>
      <a:lvl6pPr marL="3028004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6pPr>
      <a:lvl7pPr marL="3633604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7pPr>
      <a:lvl8pPr marL="4239204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8pPr>
      <a:lvl9pPr marL="4844805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>
            <a:off x="480000" y="6270170"/>
            <a:ext cx="1123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000" y="348343"/>
            <a:ext cx="1123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541015" y="6378399"/>
            <a:ext cx="169257" cy="12310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/>
          <a:p>
            <a:fld id="{F9EEDEC3-62C2-4363-BB26-E6EA1895165E}" type="slidenum">
              <a:rPr lang="en-GB" sz="795" b="1">
                <a:solidFill>
                  <a:srgbClr val="000000"/>
                </a:solidFill>
                <a:cs typeface="Tahoma"/>
              </a:rPr>
              <a:pPr/>
              <a:t>‹#›</a:t>
            </a:fld>
            <a:endParaRPr lang="en-GB" sz="795" b="1" dirty="0">
              <a:solidFill>
                <a:srgbClr val="000000"/>
              </a:solidFill>
              <a:cs typeface="Tahoma"/>
            </a:endParaRPr>
          </a:p>
        </p:txBody>
      </p:sp>
      <p:sp>
        <p:nvSpPr>
          <p:cNvPr id="11" name="Text Placeholder 13"/>
          <p:cNvSpPr>
            <a:spLocks noGrp="1"/>
          </p:cNvSpPr>
          <p:nvPr>
            <p:ph type="body" idx="1"/>
          </p:nvPr>
        </p:nvSpPr>
        <p:spPr>
          <a:xfrm>
            <a:off x="480000" y="1492802"/>
            <a:ext cx="11232000" cy="457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B500E-E8C0-40B7-A297-62212558B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6000" y="449647"/>
            <a:ext cx="1775999" cy="3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1211202" rtl="0" eaLnBrk="1" latinLnBrk="0" hangingPunct="1">
        <a:spcBef>
          <a:spcPct val="0"/>
        </a:spcBef>
        <a:buNone/>
        <a:defRPr sz="2120" b="1" i="0" kern="1200" baseline="0">
          <a:solidFill>
            <a:srgbClr val="715AA3"/>
          </a:solidFill>
          <a:latin typeface="Tahoma"/>
          <a:ea typeface="+mj-ea"/>
          <a:cs typeface="Tahoma"/>
        </a:defRPr>
      </a:lvl1pPr>
    </p:titleStyle>
    <p:bodyStyle>
      <a:lvl1pPr marL="0" marR="0" indent="0" algn="l" defTabSz="605601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1pPr>
      <a:lvl2pPr marL="0" indent="0" algn="l" defTabSz="1211202" rtl="0" eaLnBrk="1" latinLnBrk="0" hangingPunct="1">
        <a:spcBef>
          <a:spcPct val="20000"/>
        </a:spcBef>
        <a:buFont typeface="Arial" panose="020B0604020202020204" pitchFamily="34" charset="0"/>
        <a:buNone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2pPr>
      <a:lvl3pPr marL="239717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3pPr>
      <a:lvl4pPr marL="471023" indent="-231305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4pPr>
      <a:lvl5pPr marL="710740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952560" indent="-241821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Tahoma"/>
          <a:ea typeface="+mn-ea"/>
          <a:cs typeface="Tahoma"/>
        </a:defRPr>
      </a:lvl6pPr>
      <a:lvl7pPr marL="1192277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Tahoma"/>
          <a:ea typeface="+mn-ea"/>
          <a:cs typeface="Tahoma"/>
        </a:defRPr>
      </a:lvl7pPr>
      <a:lvl8pPr marL="1423582" indent="-231305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Tahoma"/>
          <a:ea typeface="+mn-ea"/>
          <a:cs typeface="Tahoma"/>
        </a:defRPr>
      </a:lvl8pPr>
      <a:lvl9pPr marL="1663301" indent="-239717" algn="l" defTabSz="12112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57" b="0" i="0" kern="1200">
          <a:solidFill>
            <a:schemeClr val="tx1"/>
          </a:solidFill>
          <a:latin typeface="Tahoma"/>
          <a:ea typeface="+mn-ea"/>
          <a:cs typeface="Tahoma"/>
        </a:defRPr>
      </a:lvl9pPr>
    </p:bodyStyle>
    <p:otherStyle>
      <a:defPPr>
        <a:defRPr lang="en-US"/>
      </a:defPPr>
      <a:lvl1pPr marL="0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605601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2pPr>
      <a:lvl3pPr marL="1211202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3pPr>
      <a:lvl4pPr marL="1816802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4pPr>
      <a:lvl5pPr marL="2422403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5pPr>
      <a:lvl6pPr marL="3028004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6pPr>
      <a:lvl7pPr marL="3633604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7pPr>
      <a:lvl8pPr marL="4239204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8pPr>
      <a:lvl9pPr marL="4844805" algn="l" defTabSz="1211202" rtl="0" eaLnBrk="1" latinLnBrk="0" hangingPunct="1">
        <a:defRPr sz="23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209682A-1B97-4C8D-83FE-3C9227B1F5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486" y="1972800"/>
            <a:ext cx="1406373" cy="401123"/>
          </a:xfrm>
        </p:spPr>
        <p:txBody>
          <a:bodyPr/>
          <a:lstStyle/>
          <a:p>
            <a:r>
              <a:rPr lang="en-US" dirty="0"/>
              <a:t>18/12/2020</a:t>
            </a:r>
          </a:p>
          <a:p>
            <a:r>
              <a:rPr lang="en-US" dirty="0"/>
              <a:t>By Saiprasad Bane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8D63ED6-BBBF-48E8-B1FE-64C1F593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1" y="931200"/>
            <a:ext cx="8640000" cy="305309"/>
          </a:xfrm>
        </p:spPr>
        <p:txBody>
          <a:bodyPr/>
          <a:lstStyle/>
          <a:p>
            <a:r>
              <a:rPr lang="en-US" dirty="0"/>
              <a:t>ORION Design KT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DB57AD7-9420-48B6-8CD2-26858DA2A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485" y="1243200"/>
            <a:ext cx="8640000" cy="552451"/>
          </a:xfrm>
        </p:spPr>
        <p:txBody>
          <a:bodyPr/>
          <a:lstStyle/>
          <a:p>
            <a:r>
              <a:rPr lang="en-US" dirty="0"/>
              <a:t>Session 1 (Functional / Data Flow / Architecture)</a:t>
            </a:r>
          </a:p>
        </p:txBody>
      </p:sp>
    </p:spTree>
    <p:extLst>
      <p:ext uri="{BB962C8B-B14F-4D97-AF65-F5344CB8AC3E}">
        <p14:creationId xmlns:p14="http://schemas.microsoft.com/office/powerpoint/2010/main" val="351955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7E4ADA5D-93C4-497B-AF1F-1F85B5C5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771" y="3351780"/>
            <a:ext cx="1054695" cy="598117"/>
          </a:xfrm>
          <a:prstGeom prst="rect">
            <a:avLst/>
          </a:prstGeom>
        </p:spPr>
      </p:pic>
      <p:pic>
        <p:nvPicPr>
          <p:cNvPr id="1034" name="Picture 10" descr="Image result for google cloud platform images">
            <a:extLst>
              <a:ext uri="{FF2B5EF4-FFF2-40B4-BE49-F238E27FC236}">
                <a16:creationId xmlns:a16="http://schemas.microsoft.com/office/drawing/2014/main" id="{8C2BF4E4-3A66-464A-A00F-659C36E8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46" y="3295734"/>
            <a:ext cx="1348921" cy="72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5057C4D-66CC-45C8-B541-45748EF05710}"/>
              </a:ext>
            </a:extLst>
          </p:cNvPr>
          <p:cNvSpPr txBox="1"/>
          <p:nvPr/>
        </p:nvSpPr>
        <p:spPr>
          <a:xfrm>
            <a:off x="3142939" y="5152948"/>
            <a:ext cx="984232" cy="58122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08557">
              <a:defRPr/>
            </a:pPr>
            <a:endParaRPr lang="en-GB" sz="1590" dirty="0">
              <a:solidFill>
                <a:srgbClr val="00B050"/>
              </a:solidFill>
              <a:latin typeface="Tahoma"/>
            </a:endParaRPr>
          </a:p>
          <a:p>
            <a:pPr algn="ctr" defTabSz="908557">
              <a:defRPr/>
            </a:pPr>
            <a:endParaRPr lang="en-GB" sz="1590" dirty="0">
              <a:solidFill>
                <a:srgbClr val="00B050"/>
              </a:solidFill>
              <a:latin typeface="Tahoma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5B9CEE-D5FF-4A21-AEA9-4F358FFA5FC3}"/>
              </a:ext>
            </a:extLst>
          </p:cNvPr>
          <p:cNvSpPr/>
          <p:nvPr/>
        </p:nvSpPr>
        <p:spPr>
          <a:xfrm>
            <a:off x="5670958" y="1740643"/>
            <a:ext cx="6221436" cy="3491320"/>
          </a:xfrm>
          <a:prstGeom prst="rect">
            <a:avLst/>
          </a:prstGeom>
          <a:solidFill>
            <a:srgbClr val="5D428F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endParaRPr lang="en-GB" sz="17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1EF42-78CC-491E-9188-37EAE9AA7A07}"/>
              </a:ext>
            </a:extLst>
          </p:cNvPr>
          <p:cNvSpPr txBox="1"/>
          <p:nvPr/>
        </p:nvSpPr>
        <p:spPr>
          <a:xfrm>
            <a:off x="-61767" y="5219352"/>
            <a:ext cx="1383705" cy="51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392" dirty="0">
                <a:solidFill>
                  <a:srgbClr val="FF0000"/>
                </a:solidFill>
                <a:latin typeface="Tahoma"/>
              </a:rPr>
              <a:t>Red side users </a:t>
            </a:r>
          </a:p>
          <a:p>
            <a:pPr algn="ctr" defTabSz="608100"/>
            <a:r>
              <a:rPr lang="en-GB" sz="1392" dirty="0">
                <a:solidFill>
                  <a:srgbClr val="FF0000"/>
                </a:solidFill>
                <a:latin typeface="Tahoma"/>
              </a:rPr>
              <a:t>i.e. Suppliers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71E28-BA5C-4925-BAE7-1E533362BC79}"/>
              </a:ext>
            </a:extLst>
          </p:cNvPr>
          <p:cNvSpPr txBox="1"/>
          <p:nvPr/>
        </p:nvSpPr>
        <p:spPr>
          <a:xfrm>
            <a:off x="78360" y="1346919"/>
            <a:ext cx="1193476" cy="52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392" dirty="0">
                <a:solidFill>
                  <a:srgbClr val="00B050"/>
                </a:solidFill>
                <a:latin typeface="Tahoma"/>
              </a:rPr>
              <a:t>Green side users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71E28-BA5C-4925-BAE7-1E533362BC79}"/>
              </a:ext>
            </a:extLst>
          </p:cNvPr>
          <p:cNvSpPr txBox="1"/>
          <p:nvPr/>
        </p:nvSpPr>
        <p:spPr>
          <a:xfrm>
            <a:off x="631308" y="840670"/>
            <a:ext cx="1818588" cy="45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192" dirty="0">
                <a:solidFill>
                  <a:srgbClr val="000000"/>
                </a:solidFill>
                <a:latin typeface="Tahoma"/>
              </a:rPr>
              <a:t>Online or offline client (Windows 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71E28-BA5C-4925-BAE7-1E533362BC79}"/>
              </a:ext>
            </a:extLst>
          </p:cNvPr>
          <p:cNvSpPr txBox="1"/>
          <p:nvPr/>
        </p:nvSpPr>
        <p:spPr>
          <a:xfrm>
            <a:off x="321452" y="5820407"/>
            <a:ext cx="2015520" cy="64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192" dirty="0">
                <a:solidFill>
                  <a:srgbClr val="000000"/>
                </a:solidFill>
                <a:latin typeface="Tahoma"/>
              </a:rPr>
              <a:t>Online only.</a:t>
            </a:r>
            <a:br>
              <a:rPr lang="en-GB" sz="1192" dirty="0">
                <a:solidFill>
                  <a:srgbClr val="000000"/>
                </a:solidFill>
                <a:latin typeface="Tahoma"/>
              </a:rPr>
            </a:br>
            <a:r>
              <a:rPr lang="en-GB" sz="1192" dirty="0">
                <a:solidFill>
                  <a:srgbClr val="000000"/>
                </a:solidFill>
                <a:latin typeface="Tahoma"/>
              </a:rPr>
              <a:t>Offline client</a:t>
            </a:r>
            <a:br>
              <a:rPr lang="en-GB" sz="1192" dirty="0">
                <a:solidFill>
                  <a:srgbClr val="000000"/>
                </a:solidFill>
                <a:latin typeface="Tahoma"/>
              </a:rPr>
            </a:br>
            <a:r>
              <a:rPr lang="en-GB" sz="1192" dirty="0">
                <a:solidFill>
                  <a:srgbClr val="000000"/>
                </a:solidFill>
                <a:latin typeface="Tahoma"/>
              </a:rPr>
              <a:t> (Windows 10) in roadmap</a:t>
            </a:r>
          </a:p>
        </p:txBody>
      </p:sp>
      <p:pic>
        <p:nvPicPr>
          <p:cNvPr id="11" name="Picture 1" descr="cid:image006.jpg@01D3BB80.F1F7E74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266" y="2961881"/>
            <a:ext cx="1294200" cy="32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>
            <a:cxnSpLocks/>
            <a:stCxn id="23" idx="0"/>
            <a:endCxn id="1034" idx="2"/>
          </p:cNvCxnSpPr>
          <p:nvPr/>
        </p:nvCxnSpPr>
        <p:spPr>
          <a:xfrm flipH="1" flipV="1">
            <a:off x="2016407" y="4018757"/>
            <a:ext cx="197708" cy="12338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7403" y="827440"/>
            <a:ext cx="328167" cy="15273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wordArtVert" wrap="none" rtlCol="0">
            <a:spAutoFit/>
          </a:bodyPr>
          <a:lstStyle/>
          <a:p>
            <a:pPr defTabSz="608100"/>
            <a:r>
              <a:rPr lang="en-GB" sz="795" b="1" dirty="0">
                <a:solidFill>
                  <a:srgbClr val="000000"/>
                </a:solidFill>
                <a:latin typeface="Tahoma"/>
              </a:rPr>
              <a:t>Siteminder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43792" y="4138610"/>
            <a:ext cx="803231" cy="518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100"/>
            <a:r>
              <a:rPr lang="en-GB" sz="1392" dirty="0">
                <a:solidFill>
                  <a:srgbClr val="0070C0"/>
                </a:solidFill>
                <a:latin typeface="Tahoma"/>
              </a:rPr>
              <a:t>Reverse</a:t>
            </a:r>
          </a:p>
          <a:p>
            <a:pPr algn="ctr" defTabSz="608100"/>
            <a:r>
              <a:rPr lang="en-GB" sz="1392" dirty="0">
                <a:solidFill>
                  <a:srgbClr val="0070C0"/>
                </a:solidFill>
                <a:latin typeface="Tahoma"/>
              </a:rPr>
              <a:t>Proxy</a:t>
            </a:r>
          </a:p>
        </p:txBody>
      </p:sp>
      <p:cxnSp>
        <p:nvCxnSpPr>
          <p:cNvPr id="17" name="Straight Connector 16"/>
          <p:cNvCxnSpPr>
            <a:cxnSpLocks/>
            <a:stCxn id="20" idx="1"/>
            <a:endCxn id="96" idx="3"/>
          </p:cNvCxnSpPr>
          <p:nvPr/>
        </p:nvCxnSpPr>
        <p:spPr>
          <a:xfrm flipH="1" flipV="1">
            <a:off x="4064266" y="5564791"/>
            <a:ext cx="653902" cy="38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4933" y="454626"/>
            <a:ext cx="1019168" cy="39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994" dirty="0">
                <a:solidFill>
                  <a:srgbClr val="000000"/>
                </a:solidFill>
                <a:latin typeface="Tahoma"/>
              </a:rPr>
              <a:t>Internal policy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19597" y="6338005"/>
            <a:ext cx="1019168" cy="39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994" dirty="0">
                <a:solidFill>
                  <a:srgbClr val="000000"/>
                </a:solidFill>
                <a:latin typeface="Tahoma"/>
              </a:rPr>
              <a:t>External policy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8168" y="4804930"/>
            <a:ext cx="328167" cy="152734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wordArtVert" wrap="none" rtlCol="0">
            <a:spAutoFit/>
          </a:bodyPr>
          <a:lstStyle/>
          <a:p>
            <a:pPr defTabSz="608100"/>
            <a:r>
              <a:rPr lang="en-GB" sz="795" b="1" dirty="0">
                <a:solidFill>
                  <a:srgbClr val="000000"/>
                </a:solidFill>
                <a:latin typeface="Tahoma"/>
              </a:rPr>
              <a:t>Siteminder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83685308-22A7-40DE-BB67-F9075A6549B3}"/>
              </a:ext>
            </a:extLst>
          </p:cNvPr>
          <p:cNvSpPr/>
          <p:nvPr/>
        </p:nvSpPr>
        <p:spPr>
          <a:xfrm>
            <a:off x="4226156" y="2603717"/>
            <a:ext cx="1312609" cy="1470081"/>
          </a:xfrm>
          <a:prstGeom prst="clou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557">
              <a:defRPr/>
            </a:pPr>
            <a:r>
              <a:rPr lang="en-GB" sz="1392" dirty="0">
                <a:solidFill>
                  <a:prstClr val="white"/>
                </a:solidFill>
                <a:latin typeface="Calibri" panose="020F0502020204030204"/>
              </a:rPr>
              <a:t>Dynamic IT</a:t>
            </a:r>
          </a:p>
          <a:p>
            <a:pPr algn="ctr" defTabSz="908557">
              <a:defRPr/>
            </a:pPr>
            <a:r>
              <a:rPr lang="en-GB" sz="1392" dirty="0">
                <a:solidFill>
                  <a:prstClr val="white"/>
                </a:solidFill>
                <a:latin typeface="Calibri" panose="020F0502020204030204"/>
              </a:rPr>
              <a:t>Load-balancer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1" y="1346920"/>
            <a:ext cx="434688" cy="5113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71" y="5252564"/>
            <a:ext cx="434688" cy="511397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15" idx="1"/>
            <a:endCxn id="22" idx="3"/>
          </p:cNvCxnSpPr>
          <p:nvPr/>
        </p:nvCxnSpPr>
        <p:spPr>
          <a:xfrm flipH="1">
            <a:off x="2418229" y="1591111"/>
            <a:ext cx="2299174" cy="1150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1" idx="1"/>
          </p:cNvCxnSpPr>
          <p:nvPr/>
        </p:nvCxnSpPr>
        <p:spPr>
          <a:xfrm flipV="1">
            <a:off x="4882252" y="4072233"/>
            <a:ext cx="209" cy="73269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1" idx="3"/>
            <a:endCxn id="15" idx="2"/>
          </p:cNvCxnSpPr>
          <p:nvPr/>
        </p:nvCxnSpPr>
        <p:spPr>
          <a:xfrm flipH="1" flipV="1">
            <a:off x="4881487" y="2354781"/>
            <a:ext cx="974" cy="33298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36830B-AD84-41DF-97C1-D51744AA5B15}"/>
              </a:ext>
            </a:extLst>
          </p:cNvPr>
          <p:cNvSpPr txBox="1"/>
          <p:nvPr/>
        </p:nvSpPr>
        <p:spPr>
          <a:xfrm>
            <a:off x="10271600" y="2491237"/>
            <a:ext cx="1871202" cy="22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557">
              <a:defRPr/>
            </a:pPr>
            <a:r>
              <a:rPr lang="en-GB" sz="894" dirty="0">
                <a:solidFill>
                  <a:srgbClr val="FFFFFF"/>
                </a:solidFill>
                <a:latin typeface="Calibri" panose="020F0502020204030204"/>
              </a:rPr>
              <a:t>Oracle Spatial Database 12c</a:t>
            </a: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81923411-13AE-4BEC-9F49-CAA2F4FD365B}"/>
              </a:ext>
            </a:extLst>
          </p:cNvPr>
          <p:cNvSpPr/>
          <p:nvPr/>
        </p:nvSpPr>
        <p:spPr>
          <a:xfrm>
            <a:off x="10310415" y="2472186"/>
            <a:ext cx="1401627" cy="1896227"/>
          </a:xfrm>
          <a:prstGeom prst="frame">
            <a:avLst>
              <a:gd name="adj1" fmla="val 1323"/>
            </a:avLst>
          </a:prstGeom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endParaRPr lang="en-GB" sz="17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294EAC91-E056-4B38-A565-13AB417BD11C}"/>
              </a:ext>
            </a:extLst>
          </p:cNvPr>
          <p:cNvSpPr/>
          <p:nvPr/>
        </p:nvSpPr>
        <p:spPr>
          <a:xfrm>
            <a:off x="10525432" y="2725649"/>
            <a:ext cx="1092979" cy="563984"/>
          </a:xfrm>
          <a:prstGeom prst="flowChartMagneticDisk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r>
              <a:rPr lang="en-GB" sz="1392" dirty="0">
                <a:solidFill>
                  <a:prstClr val="black"/>
                </a:solidFill>
                <a:latin typeface="Calibri" panose="020F0502020204030204"/>
              </a:rPr>
              <a:t>DB (R/W)</a:t>
            </a: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6B0BEA07-077A-4798-A9E3-3850CDCDB459}"/>
              </a:ext>
            </a:extLst>
          </p:cNvPr>
          <p:cNvSpPr/>
          <p:nvPr/>
        </p:nvSpPr>
        <p:spPr>
          <a:xfrm>
            <a:off x="10542008" y="3697665"/>
            <a:ext cx="1092979" cy="563984"/>
          </a:xfrm>
          <a:prstGeom prst="flowChartMagneticDisk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r>
              <a:rPr lang="en-GB" sz="1392" dirty="0">
                <a:solidFill>
                  <a:prstClr val="black"/>
                </a:solidFill>
                <a:latin typeface="Calibri" panose="020F0502020204030204"/>
              </a:rPr>
              <a:t>DB(READ)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C7C8D0-042E-42A4-A43B-D7933EFC6B27}"/>
              </a:ext>
            </a:extLst>
          </p:cNvPr>
          <p:cNvSpPr txBox="1"/>
          <p:nvPr/>
        </p:nvSpPr>
        <p:spPr>
          <a:xfrm>
            <a:off x="10297351" y="3289633"/>
            <a:ext cx="1090926" cy="39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557">
              <a:defRPr/>
            </a:pPr>
            <a:r>
              <a:rPr lang="en-GB" sz="994" dirty="0">
                <a:solidFill>
                  <a:srgbClr val="00B0F0"/>
                </a:solidFill>
                <a:latin typeface="Calibri" panose="020F0502020204030204"/>
              </a:rPr>
              <a:t>Active Data Guard</a:t>
            </a:r>
          </a:p>
        </p:txBody>
      </p:sp>
      <p:sp>
        <p:nvSpPr>
          <p:cNvPr id="31" name="Arrow: Left-Right 7">
            <a:extLst>
              <a:ext uri="{FF2B5EF4-FFF2-40B4-BE49-F238E27FC236}">
                <a16:creationId xmlns:a16="http://schemas.microsoft.com/office/drawing/2014/main" id="{E80D981E-A9B6-497B-B902-F4803D9631C9}"/>
              </a:ext>
            </a:extLst>
          </p:cNvPr>
          <p:cNvSpPr/>
          <p:nvPr/>
        </p:nvSpPr>
        <p:spPr>
          <a:xfrm rot="5400000">
            <a:off x="10889900" y="3420880"/>
            <a:ext cx="397197" cy="14792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8557">
              <a:defRPr/>
            </a:pPr>
            <a:endParaRPr lang="en-GB" sz="17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829D1B-C630-476E-9570-981240D024E2}"/>
              </a:ext>
            </a:extLst>
          </p:cNvPr>
          <p:cNvSpPr txBox="1"/>
          <p:nvPr/>
        </p:nvSpPr>
        <p:spPr>
          <a:xfrm>
            <a:off x="7446817" y="2630886"/>
            <a:ext cx="670576" cy="4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557">
              <a:defRPr/>
            </a:pPr>
            <a:r>
              <a:rPr lang="en-GB" sz="1192" dirty="0">
                <a:solidFill>
                  <a:srgbClr val="FFFFFF"/>
                </a:solidFill>
                <a:latin typeface="Calibri" panose="020F0502020204030204"/>
              </a:rPr>
              <a:t>HTTP / JSON</a:t>
            </a:r>
          </a:p>
        </p:txBody>
      </p:sp>
      <p:sp>
        <p:nvSpPr>
          <p:cNvPr id="34" name="Flowchart: Internal Storage 33">
            <a:extLst>
              <a:ext uri="{FF2B5EF4-FFF2-40B4-BE49-F238E27FC236}">
                <a16:creationId xmlns:a16="http://schemas.microsoft.com/office/drawing/2014/main" id="{BB5B89D2-8A70-4B61-B34F-7657F8609D92}"/>
              </a:ext>
            </a:extLst>
          </p:cNvPr>
          <p:cNvSpPr/>
          <p:nvPr/>
        </p:nvSpPr>
        <p:spPr>
          <a:xfrm>
            <a:off x="6113412" y="2323131"/>
            <a:ext cx="1302214" cy="661565"/>
          </a:xfrm>
          <a:prstGeom prst="flowChartInternalStorag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r>
              <a:rPr lang="en-GB" sz="1788" dirty="0">
                <a:solidFill>
                  <a:prstClr val="black"/>
                </a:solidFill>
                <a:latin typeface="Calibri" panose="020F0502020204030204"/>
              </a:rPr>
              <a:t>ORION GUI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7FF245-C188-4463-8E42-188F29A0A5DF}"/>
              </a:ext>
            </a:extLst>
          </p:cNvPr>
          <p:cNvSpPr/>
          <p:nvPr/>
        </p:nvSpPr>
        <p:spPr>
          <a:xfrm>
            <a:off x="8040623" y="2348096"/>
            <a:ext cx="1252770" cy="5996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r>
              <a:rPr lang="en-GB" sz="1788" dirty="0">
                <a:solidFill>
                  <a:prstClr val="black"/>
                </a:solidFill>
                <a:latin typeface="Calibri" panose="020F0502020204030204"/>
              </a:rPr>
              <a:t>Edit Server</a:t>
            </a:r>
          </a:p>
          <a:p>
            <a:pPr algn="ctr" defTabSz="908557">
              <a:defRPr/>
            </a:pPr>
            <a:r>
              <a:rPr lang="en-GB" sz="1788" dirty="0">
                <a:solidFill>
                  <a:prstClr val="black"/>
                </a:solidFill>
                <a:latin typeface="Calibri" panose="020F0502020204030204"/>
              </a:rPr>
              <a:t>(API)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D9A7E-8DA3-40DB-82D1-0049A9DA363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415626" y="2647941"/>
            <a:ext cx="624998" cy="597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8818B3-2729-4990-91AE-8923F2916E91}"/>
              </a:ext>
            </a:extLst>
          </p:cNvPr>
          <p:cNvSpPr/>
          <p:nvPr/>
        </p:nvSpPr>
        <p:spPr>
          <a:xfrm>
            <a:off x="5888443" y="2098162"/>
            <a:ext cx="3590828" cy="108881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endParaRPr lang="en-GB" sz="17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197534-4CC1-4913-8577-90899A37BFB7}"/>
              </a:ext>
            </a:extLst>
          </p:cNvPr>
          <p:cNvSpPr txBox="1"/>
          <p:nvPr/>
        </p:nvSpPr>
        <p:spPr>
          <a:xfrm>
            <a:off x="9894017" y="2783591"/>
            <a:ext cx="492124" cy="275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8557">
              <a:defRPr/>
            </a:pPr>
            <a:r>
              <a:rPr lang="en-GB" sz="1192" dirty="0">
                <a:solidFill>
                  <a:srgbClr val="FFFFFF"/>
                </a:solidFill>
                <a:latin typeface="Calibri" panose="020F0502020204030204"/>
              </a:rPr>
              <a:t>JDBC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A7F985-DEBC-470C-BAC7-63E226286E9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139364" y="2653914"/>
            <a:ext cx="974047" cy="71932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448797F-A0DE-40AC-B547-DF0AB9DED1A7}"/>
              </a:ext>
            </a:extLst>
          </p:cNvPr>
          <p:cNvSpPr txBox="1"/>
          <p:nvPr/>
        </p:nvSpPr>
        <p:spPr>
          <a:xfrm>
            <a:off x="10791750" y="1799036"/>
            <a:ext cx="1030233" cy="45986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08557">
              <a:defRPr/>
            </a:pPr>
            <a:r>
              <a:rPr lang="en-GB" sz="2391" dirty="0">
                <a:solidFill>
                  <a:srgbClr val="FFFFFF"/>
                </a:solidFill>
                <a:latin typeface="Calibri" panose="020F0502020204030204"/>
              </a:rPr>
              <a:t>ORION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A7A749-93DB-434B-9462-B95127B92332}"/>
              </a:ext>
            </a:extLst>
          </p:cNvPr>
          <p:cNvSpPr txBox="1"/>
          <p:nvPr/>
        </p:nvSpPr>
        <p:spPr>
          <a:xfrm>
            <a:off x="4946749" y="3123583"/>
            <a:ext cx="663256" cy="275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557">
              <a:defRPr/>
            </a:pPr>
            <a:r>
              <a:rPr lang="en-GB" sz="1192" dirty="0">
                <a:solidFill>
                  <a:prstClr val="black"/>
                </a:solidFill>
                <a:latin typeface="Calibri" panose="020F0502020204030204"/>
              </a:rPr>
              <a:t>HTTPS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AF7FEC-7A57-40F6-8664-4C039A271A82}"/>
              </a:ext>
            </a:extLst>
          </p:cNvPr>
          <p:cNvCxnSpPr>
            <a:cxnSpLocks/>
            <a:stCxn id="45" idx="1"/>
            <a:endCxn id="45" idx="3"/>
          </p:cNvCxnSpPr>
          <p:nvPr/>
        </p:nvCxnSpPr>
        <p:spPr>
          <a:xfrm>
            <a:off x="5670958" y="3486303"/>
            <a:ext cx="622143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677898E-3FE4-403F-9EC7-8E33735C6B41}"/>
              </a:ext>
            </a:extLst>
          </p:cNvPr>
          <p:cNvSpPr txBox="1"/>
          <p:nvPr/>
        </p:nvSpPr>
        <p:spPr>
          <a:xfrm>
            <a:off x="8424837" y="1740643"/>
            <a:ext cx="1708795" cy="367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8557">
              <a:defRPr/>
            </a:pPr>
            <a:r>
              <a:rPr lang="en-GB" sz="1788" dirty="0" err="1">
                <a:solidFill>
                  <a:srgbClr val="FFFFFF"/>
                </a:solidFill>
                <a:latin typeface="Calibri" panose="020F0502020204030204"/>
              </a:rPr>
              <a:t>Harmondsworth</a:t>
            </a:r>
            <a:endParaRPr lang="en-GB" sz="1788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E62124-57A9-4D70-9C47-923E31D179E7}"/>
              </a:ext>
            </a:extLst>
          </p:cNvPr>
          <p:cNvSpPr txBox="1"/>
          <p:nvPr/>
        </p:nvSpPr>
        <p:spPr>
          <a:xfrm>
            <a:off x="8858179" y="4864835"/>
            <a:ext cx="870429" cy="367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8557">
              <a:defRPr/>
            </a:pPr>
            <a:r>
              <a:rPr lang="en-GB" sz="1788" dirty="0">
                <a:solidFill>
                  <a:srgbClr val="FFFFFF"/>
                </a:solidFill>
                <a:latin typeface="Calibri" panose="020F0502020204030204"/>
              </a:rPr>
              <a:t>Reigate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6AAF47-DBC2-4514-8D03-1243FE50E9D4}"/>
              </a:ext>
            </a:extLst>
          </p:cNvPr>
          <p:cNvSpPr txBox="1"/>
          <p:nvPr/>
        </p:nvSpPr>
        <p:spPr>
          <a:xfrm>
            <a:off x="7446817" y="4314915"/>
            <a:ext cx="670576" cy="4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557">
              <a:defRPr/>
            </a:pPr>
            <a:r>
              <a:rPr lang="en-GB" sz="1192" dirty="0">
                <a:solidFill>
                  <a:srgbClr val="FFFFFF"/>
                </a:solidFill>
                <a:latin typeface="Calibri" panose="020F0502020204030204"/>
              </a:rPr>
              <a:t>HTTP / JSON</a:t>
            </a:r>
          </a:p>
        </p:txBody>
      </p:sp>
      <p:sp>
        <p:nvSpPr>
          <p:cNvPr id="52" name="Flowchart: Internal Storage 51">
            <a:extLst>
              <a:ext uri="{FF2B5EF4-FFF2-40B4-BE49-F238E27FC236}">
                <a16:creationId xmlns:a16="http://schemas.microsoft.com/office/drawing/2014/main" id="{C9E36A9B-7835-40D3-81FB-FBE21C1A135E}"/>
              </a:ext>
            </a:extLst>
          </p:cNvPr>
          <p:cNvSpPr/>
          <p:nvPr/>
        </p:nvSpPr>
        <p:spPr>
          <a:xfrm>
            <a:off x="6113412" y="4007159"/>
            <a:ext cx="1302214" cy="661565"/>
          </a:xfrm>
          <a:prstGeom prst="flowChartInternalStorag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r>
              <a:rPr lang="en-GB" sz="1788" dirty="0">
                <a:solidFill>
                  <a:prstClr val="black"/>
                </a:solidFill>
                <a:latin typeface="Calibri" panose="020F0502020204030204"/>
              </a:rPr>
              <a:t>ORION GUI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AC38E9-AA67-41B2-934B-C3ED592FD94B}"/>
              </a:ext>
            </a:extLst>
          </p:cNvPr>
          <p:cNvSpPr/>
          <p:nvPr/>
        </p:nvSpPr>
        <p:spPr>
          <a:xfrm>
            <a:off x="8040623" y="4032123"/>
            <a:ext cx="1252770" cy="59969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r>
              <a:rPr lang="en-GB" sz="1788" dirty="0">
                <a:solidFill>
                  <a:prstClr val="black"/>
                </a:solidFill>
                <a:latin typeface="Calibri" panose="020F0502020204030204"/>
              </a:rPr>
              <a:t>Edit Server</a:t>
            </a:r>
          </a:p>
          <a:p>
            <a:pPr algn="ctr" defTabSz="908557">
              <a:defRPr/>
            </a:pPr>
            <a:r>
              <a:rPr lang="en-GB" sz="1788" dirty="0">
                <a:solidFill>
                  <a:prstClr val="black"/>
                </a:solidFill>
                <a:latin typeface="Calibri" panose="020F0502020204030204"/>
              </a:rPr>
              <a:t>(API)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981144-D30A-4439-8657-52AA07D97EA8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415626" y="4331969"/>
            <a:ext cx="624998" cy="597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7E7B96C-4712-4643-9277-D7F847E38156}"/>
              </a:ext>
            </a:extLst>
          </p:cNvPr>
          <p:cNvSpPr/>
          <p:nvPr/>
        </p:nvSpPr>
        <p:spPr>
          <a:xfrm>
            <a:off x="5888443" y="3782190"/>
            <a:ext cx="3590828" cy="1088815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08557">
              <a:defRPr/>
            </a:pPr>
            <a:endParaRPr lang="en-GB" sz="1788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E3C00C-CBAC-4FF5-A21E-4EF6FD4414B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267421" y="3535275"/>
            <a:ext cx="845990" cy="8026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AC6DE2B-A746-4EAD-8AF0-708C3B604265}"/>
              </a:ext>
            </a:extLst>
          </p:cNvPr>
          <p:cNvSpPr txBox="1"/>
          <p:nvPr/>
        </p:nvSpPr>
        <p:spPr>
          <a:xfrm>
            <a:off x="7239315" y="2108904"/>
            <a:ext cx="931235" cy="1987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08557">
              <a:defRPr/>
            </a:pPr>
            <a:r>
              <a:rPr lang="en-GB" sz="695" b="1" dirty="0">
                <a:solidFill>
                  <a:prstClr val="black"/>
                </a:solidFill>
                <a:latin typeface="Calibri" panose="020F0502020204030204"/>
              </a:rPr>
              <a:t>Oracle </a:t>
            </a:r>
            <a:r>
              <a:rPr lang="en-GB" sz="695" b="1" dirty="0" err="1">
                <a:solidFill>
                  <a:prstClr val="black"/>
                </a:solidFill>
                <a:latin typeface="Calibri" panose="020F0502020204030204"/>
              </a:rPr>
              <a:t>Weblogic</a:t>
            </a:r>
            <a:r>
              <a:rPr lang="en-GB" sz="695" b="1" dirty="0">
                <a:solidFill>
                  <a:prstClr val="black"/>
                </a:solidFill>
                <a:latin typeface="Calibri" panose="020F0502020204030204"/>
              </a:rPr>
              <a:t> 12c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721656-B083-49AF-A264-0452EA1B84FF}"/>
              </a:ext>
            </a:extLst>
          </p:cNvPr>
          <p:cNvSpPr txBox="1"/>
          <p:nvPr/>
        </p:nvSpPr>
        <p:spPr>
          <a:xfrm>
            <a:off x="7229957" y="3805938"/>
            <a:ext cx="931235" cy="1987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08557">
              <a:defRPr/>
            </a:pPr>
            <a:r>
              <a:rPr lang="en-GB" sz="695" b="1" dirty="0">
                <a:solidFill>
                  <a:prstClr val="black"/>
                </a:solidFill>
                <a:latin typeface="Calibri" panose="020F0502020204030204"/>
              </a:rPr>
              <a:t>Oracle </a:t>
            </a:r>
            <a:r>
              <a:rPr lang="en-GB" sz="695" b="1" dirty="0" err="1">
                <a:solidFill>
                  <a:prstClr val="black"/>
                </a:solidFill>
                <a:latin typeface="Calibri" panose="020F0502020204030204"/>
              </a:rPr>
              <a:t>Weblogic</a:t>
            </a:r>
            <a:r>
              <a:rPr lang="en-GB" sz="695" b="1" dirty="0">
                <a:solidFill>
                  <a:prstClr val="black"/>
                </a:solidFill>
                <a:latin typeface="Calibri" panose="020F0502020204030204"/>
              </a:rPr>
              <a:t> 12c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3D6259-A631-4DD9-B7E6-3570AEEE1DF6}"/>
              </a:ext>
            </a:extLst>
          </p:cNvPr>
          <p:cNvCxnSpPr>
            <a:cxnSpLocks/>
          </p:cNvCxnSpPr>
          <p:nvPr/>
        </p:nvCxnSpPr>
        <p:spPr>
          <a:xfrm>
            <a:off x="9949864" y="2725648"/>
            <a:ext cx="0" cy="16415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CB17D71-D3FD-4AAA-BE8A-69352327395D}"/>
              </a:ext>
            </a:extLst>
          </p:cNvPr>
          <p:cNvCxnSpPr/>
          <p:nvPr/>
        </p:nvCxnSpPr>
        <p:spPr>
          <a:xfrm>
            <a:off x="9479270" y="2725648"/>
            <a:ext cx="470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F9B711-202C-4924-9E61-863424A07A0A}"/>
              </a:ext>
            </a:extLst>
          </p:cNvPr>
          <p:cNvCxnSpPr>
            <a:cxnSpLocks/>
          </p:cNvCxnSpPr>
          <p:nvPr/>
        </p:nvCxnSpPr>
        <p:spPr>
          <a:xfrm>
            <a:off x="9479271" y="4367226"/>
            <a:ext cx="4667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D8A0B4-A132-48FA-9F38-9B3430F9EA9D}"/>
              </a:ext>
            </a:extLst>
          </p:cNvPr>
          <p:cNvCxnSpPr>
            <a:endCxn id="28" idx="2"/>
          </p:cNvCxnSpPr>
          <p:nvPr/>
        </p:nvCxnSpPr>
        <p:spPr>
          <a:xfrm>
            <a:off x="9946070" y="3007523"/>
            <a:ext cx="579363" cy="1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457079" y="3200813"/>
            <a:ext cx="2518867" cy="337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8100"/>
            <a:r>
              <a:rPr lang="en-GB" sz="1594" dirty="0">
                <a:solidFill>
                  <a:srgbClr val="00B0F0"/>
                </a:solidFill>
                <a:latin typeface="Tahoma"/>
              </a:rPr>
              <a:t>ACTIVE/ACTIVE front-end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057C4D-66CC-45C8-B541-45748EF05710}"/>
              </a:ext>
            </a:extLst>
          </p:cNvPr>
          <p:cNvSpPr txBox="1"/>
          <p:nvPr/>
        </p:nvSpPr>
        <p:spPr>
          <a:xfrm>
            <a:off x="3080034" y="5274179"/>
            <a:ext cx="984232" cy="581223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08557">
              <a:defRPr/>
            </a:pPr>
            <a:r>
              <a:rPr lang="en-GB" sz="1590" dirty="0">
                <a:solidFill>
                  <a:srgbClr val="00B050"/>
                </a:solidFill>
                <a:latin typeface="Tahoma"/>
              </a:rPr>
              <a:t>Supplier Portal</a:t>
            </a:r>
          </a:p>
        </p:txBody>
      </p:sp>
      <p:cxnSp>
        <p:nvCxnSpPr>
          <p:cNvPr id="97" name="Straight Connector 96"/>
          <p:cNvCxnSpPr>
            <a:cxnSpLocks/>
            <a:stCxn id="96" idx="1"/>
          </p:cNvCxnSpPr>
          <p:nvPr/>
        </p:nvCxnSpPr>
        <p:spPr>
          <a:xfrm flipH="1" flipV="1">
            <a:off x="2410694" y="5562415"/>
            <a:ext cx="669339" cy="2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38" y="5204179"/>
            <a:ext cx="626168" cy="651016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1400205" y="5309009"/>
            <a:ext cx="344004" cy="24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100"/>
            <a:endParaRPr lang="en-GB" sz="2395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25" y="1327317"/>
            <a:ext cx="626168" cy="651016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1350592" y="1432147"/>
            <a:ext cx="344004" cy="241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100"/>
            <a:endParaRPr lang="en-GB" sz="2395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07" name="Picture 1" descr="image0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99" y="1582901"/>
            <a:ext cx="217094" cy="21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02" y="1428131"/>
            <a:ext cx="168844" cy="168844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DE62124-57A9-4D70-9C47-923E31D179E7}"/>
              </a:ext>
            </a:extLst>
          </p:cNvPr>
          <p:cNvSpPr txBox="1"/>
          <p:nvPr/>
        </p:nvSpPr>
        <p:spPr>
          <a:xfrm>
            <a:off x="10267769" y="4801020"/>
            <a:ext cx="1633682" cy="367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08557">
              <a:defRPr/>
            </a:pPr>
            <a:r>
              <a:rPr lang="en-GB" sz="1788" dirty="0">
                <a:solidFill>
                  <a:srgbClr val="FFFFFF"/>
                </a:solidFill>
                <a:latin typeface="Calibri" panose="020F0502020204030204"/>
              </a:rPr>
              <a:t>BTT EC Solution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540465" y="5883135"/>
            <a:ext cx="2117438" cy="397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994" dirty="0">
                <a:solidFill>
                  <a:srgbClr val="000000"/>
                </a:solidFill>
                <a:latin typeface="Tahoma"/>
              </a:rPr>
              <a:t>Active-Active</a:t>
            </a:r>
          </a:p>
          <a:p>
            <a:pPr algn="ctr" defTabSz="608100"/>
            <a:r>
              <a:rPr lang="en-GB" sz="994" dirty="0">
                <a:solidFill>
                  <a:srgbClr val="000000"/>
                </a:solidFill>
                <a:latin typeface="Tahoma"/>
              </a:rPr>
              <a:t>(for ORION and ORION training)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B5A5D3-9D9F-40B5-B942-AAF2641D759C}"/>
              </a:ext>
            </a:extLst>
          </p:cNvPr>
          <p:cNvSpPr txBox="1"/>
          <p:nvPr/>
        </p:nvSpPr>
        <p:spPr>
          <a:xfrm>
            <a:off x="6735498" y="776881"/>
            <a:ext cx="1099859" cy="33659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08557">
              <a:defRPr/>
            </a:pPr>
            <a:r>
              <a:rPr lang="en-GB" sz="1590" dirty="0" err="1">
                <a:solidFill>
                  <a:srgbClr val="00B050"/>
                </a:solidFill>
                <a:latin typeface="Tahoma"/>
              </a:rPr>
              <a:t>GhostPlan</a:t>
            </a:r>
            <a:endParaRPr lang="en-GB" sz="1590" dirty="0">
              <a:solidFill>
                <a:srgbClr val="00B050"/>
              </a:solidFill>
              <a:latin typeface="Tahoma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C59035-CC40-48B5-B324-DF640D886B4B}"/>
              </a:ext>
            </a:extLst>
          </p:cNvPr>
          <p:cNvCxnSpPr>
            <a:stCxn id="89" idx="2"/>
          </p:cNvCxnSpPr>
          <p:nvPr/>
        </p:nvCxnSpPr>
        <p:spPr>
          <a:xfrm>
            <a:off x="7285429" y="1113479"/>
            <a:ext cx="5517" cy="62716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8785D3E-8CB5-4448-9611-FD40B8E05504}"/>
              </a:ext>
            </a:extLst>
          </p:cNvPr>
          <p:cNvSpPr txBox="1"/>
          <p:nvPr/>
        </p:nvSpPr>
        <p:spPr>
          <a:xfrm>
            <a:off x="5952788" y="1263159"/>
            <a:ext cx="1892225" cy="26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096" dirty="0">
                <a:solidFill>
                  <a:srgbClr val="000000"/>
                </a:solidFill>
                <a:latin typeface="Tahoma"/>
              </a:rPr>
              <a:t>CSV import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4A27EF-75B3-497F-BC91-ECF7CBB0A849}"/>
              </a:ext>
            </a:extLst>
          </p:cNvPr>
          <p:cNvSpPr txBox="1"/>
          <p:nvPr/>
        </p:nvSpPr>
        <p:spPr>
          <a:xfrm>
            <a:off x="8118257" y="776880"/>
            <a:ext cx="1099859" cy="33659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08557">
              <a:defRPr/>
            </a:pPr>
            <a:r>
              <a:rPr lang="en-GB" sz="1590" dirty="0" err="1">
                <a:solidFill>
                  <a:srgbClr val="00B050"/>
                </a:solidFill>
                <a:latin typeface="Tahoma"/>
              </a:rPr>
              <a:t>GeoHUB</a:t>
            </a:r>
            <a:endParaRPr lang="en-GB" sz="1590" dirty="0">
              <a:solidFill>
                <a:srgbClr val="00B050"/>
              </a:solidFill>
              <a:latin typeface="Tahoma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E0FEB1-60B2-4610-B93D-43EA8ACDDB4D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8667009" y="1113478"/>
            <a:ext cx="1178" cy="61851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9CFE346-936B-4EAF-B37D-EE4F6E73AB78}"/>
              </a:ext>
            </a:extLst>
          </p:cNvPr>
          <p:cNvSpPr txBox="1"/>
          <p:nvPr/>
        </p:nvSpPr>
        <p:spPr>
          <a:xfrm>
            <a:off x="7683857" y="1270887"/>
            <a:ext cx="1252769" cy="26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096" dirty="0" err="1">
                <a:solidFill>
                  <a:srgbClr val="000000"/>
                </a:solidFill>
                <a:latin typeface="Tahoma"/>
              </a:rPr>
              <a:t>HaaS</a:t>
            </a:r>
            <a:r>
              <a:rPr lang="en-GB" sz="1096" dirty="0">
                <a:solidFill>
                  <a:srgbClr val="000000"/>
                </a:solidFill>
                <a:latin typeface="Tahoma"/>
              </a:rPr>
              <a:t> Load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FA52238-A81B-4A65-BAA6-36AE5E37AE2B}"/>
              </a:ext>
            </a:extLst>
          </p:cNvPr>
          <p:cNvSpPr txBox="1"/>
          <p:nvPr/>
        </p:nvSpPr>
        <p:spPr>
          <a:xfrm>
            <a:off x="6324625" y="5895168"/>
            <a:ext cx="1099859" cy="33659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08557">
              <a:defRPr/>
            </a:pPr>
            <a:r>
              <a:rPr lang="en-GB" sz="1590" dirty="0" err="1">
                <a:solidFill>
                  <a:srgbClr val="00B050"/>
                </a:solidFill>
                <a:latin typeface="Tahoma"/>
              </a:rPr>
              <a:t>PIPeR</a:t>
            </a:r>
            <a:endParaRPr lang="en-GB" sz="1590" dirty="0">
              <a:solidFill>
                <a:srgbClr val="00B050"/>
              </a:solidFill>
              <a:latin typeface="Tahoma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FCB5705-EE1D-4FA4-8321-B9189CC82E8A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6874555" y="5231964"/>
            <a:ext cx="0" cy="66320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CA86E1E-ABB4-4B9A-985A-24E63EDFEBD3}"/>
              </a:ext>
            </a:extLst>
          </p:cNvPr>
          <p:cNvSpPr txBox="1"/>
          <p:nvPr/>
        </p:nvSpPr>
        <p:spPr>
          <a:xfrm>
            <a:off x="5420879" y="5253114"/>
            <a:ext cx="2846143" cy="59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096" dirty="0">
                <a:solidFill>
                  <a:srgbClr val="000000"/>
                </a:solidFill>
                <a:latin typeface="Tahoma"/>
              </a:rPr>
              <a:t>XML write-back (manual web service). PIPeR upgrade may allow partially automated write-back (using NEIA)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E390A0C-C659-4E2C-B0BE-A8681B0F68DD}"/>
              </a:ext>
            </a:extLst>
          </p:cNvPr>
          <p:cNvSpPr txBox="1"/>
          <p:nvPr/>
        </p:nvSpPr>
        <p:spPr>
          <a:xfrm>
            <a:off x="9733222" y="782427"/>
            <a:ext cx="1099859" cy="33659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908557">
              <a:defRPr/>
            </a:pPr>
            <a:r>
              <a:rPr lang="en-GB" sz="1590" dirty="0">
                <a:solidFill>
                  <a:srgbClr val="00B050"/>
                </a:solidFill>
                <a:latin typeface="Tahoma"/>
              </a:rPr>
              <a:t>OR NAD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2A65112-D873-4253-906B-1C3FF1370E5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10283152" y="1119025"/>
            <a:ext cx="0" cy="612969"/>
          </a:xfrm>
          <a:prstGeom prst="straightConnector1">
            <a:avLst/>
          </a:prstGeom>
          <a:ln w="127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03CC716-BE25-4353-8E7D-3A651CF4B41B}"/>
              </a:ext>
            </a:extLst>
          </p:cNvPr>
          <p:cNvSpPr txBox="1"/>
          <p:nvPr/>
        </p:nvSpPr>
        <p:spPr>
          <a:xfrm>
            <a:off x="9304128" y="1224352"/>
            <a:ext cx="1291472" cy="4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096" dirty="0">
                <a:solidFill>
                  <a:srgbClr val="000000"/>
                </a:solidFill>
                <a:latin typeface="Tahoma"/>
              </a:rPr>
              <a:t>SVC9267</a:t>
            </a:r>
          </a:p>
          <a:p>
            <a:pPr algn="ctr" defTabSz="608100"/>
            <a:r>
              <a:rPr lang="en-GB" sz="1096" dirty="0">
                <a:solidFill>
                  <a:srgbClr val="000000"/>
                </a:solidFill>
                <a:latin typeface="Tahoma"/>
              </a:rPr>
              <a:t>XFB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14C142-EB82-4FC2-AC7A-21A465A958DE}"/>
              </a:ext>
            </a:extLst>
          </p:cNvPr>
          <p:cNvSpPr txBox="1"/>
          <p:nvPr/>
        </p:nvSpPr>
        <p:spPr>
          <a:xfrm>
            <a:off x="3586447" y="5355633"/>
            <a:ext cx="1652275" cy="244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994" dirty="0">
                <a:solidFill>
                  <a:srgbClr val="000000"/>
                </a:solidFill>
                <a:latin typeface="Tahoma"/>
              </a:rPr>
              <a:t>400Mbps</a:t>
            </a:r>
          </a:p>
        </p:txBody>
      </p:sp>
      <p:cxnSp>
        <p:nvCxnSpPr>
          <p:cNvPr id="12" name="Straight Connector 11"/>
          <p:cNvCxnSpPr>
            <a:cxnSpLocks/>
            <a:stCxn id="102" idx="0"/>
            <a:endCxn id="22" idx="2"/>
          </p:cNvCxnSpPr>
          <p:nvPr/>
        </p:nvCxnSpPr>
        <p:spPr>
          <a:xfrm flipV="1">
            <a:off x="2052600" y="1858317"/>
            <a:ext cx="148285" cy="5638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B7280F7-A202-4242-B195-6629FC2D2272}"/>
              </a:ext>
            </a:extLst>
          </p:cNvPr>
          <p:cNvSpPr txBox="1"/>
          <p:nvPr/>
        </p:nvSpPr>
        <p:spPr>
          <a:xfrm>
            <a:off x="2561780" y="5103322"/>
            <a:ext cx="328167" cy="8098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vert="wordArtVert" wrap="none" rtlCol="0">
            <a:spAutoFit/>
          </a:bodyPr>
          <a:lstStyle/>
          <a:p>
            <a:pPr defTabSz="608100"/>
            <a:r>
              <a:rPr lang="en-GB" sz="795" b="1" dirty="0">
                <a:solidFill>
                  <a:srgbClr val="000000"/>
                </a:solidFill>
                <a:latin typeface="Tahoma"/>
              </a:rPr>
              <a:t>Arbor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555199D-3181-4DA9-AFCD-2624F3148AE1}"/>
              </a:ext>
            </a:extLst>
          </p:cNvPr>
          <p:cNvSpPr txBox="1"/>
          <p:nvPr/>
        </p:nvSpPr>
        <p:spPr>
          <a:xfrm>
            <a:off x="2405084" y="4449093"/>
            <a:ext cx="939934" cy="70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994" dirty="0">
                <a:solidFill>
                  <a:srgbClr val="000000"/>
                </a:solidFill>
                <a:latin typeface="Tahoma"/>
              </a:rPr>
              <a:t>Arbor provides DDOS protection</a:t>
            </a:r>
          </a:p>
        </p:txBody>
      </p:sp>
      <p:pic>
        <p:nvPicPr>
          <p:cNvPr id="1026" name="Picture 2" descr="Image result for Chromium Edge logo">
            <a:extLst>
              <a:ext uri="{FF2B5EF4-FFF2-40B4-BE49-F238E27FC236}">
                <a16:creationId xmlns:a16="http://schemas.microsoft.com/office/drawing/2014/main" id="{59C7763D-711D-4059-B0C3-4C0DB910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10" y="1420457"/>
            <a:ext cx="160472" cy="1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B6895E43-405C-404A-9D6A-24342D6A25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79" y="5309009"/>
            <a:ext cx="168844" cy="168844"/>
          </a:xfrm>
          <a:prstGeom prst="rect">
            <a:avLst/>
          </a:prstGeom>
        </p:spPr>
      </p:pic>
      <p:pic>
        <p:nvPicPr>
          <p:cNvPr id="122" name="Picture 2" descr="Image result for Chromium Edge logo">
            <a:extLst>
              <a:ext uri="{FF2B5EF4-FFF2-40B4-BE49-F238E27FC236}">
                <a16:creationId xmlns:a16="http://schemas.microsoft.com/office/drawing/2014/main" id="{AD46E95F-B458-4981-97AE-17BFD4172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88" y="5301335"/>
            <a:ext cx="160472" cy="16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4C58D2D-12FB-4469-90D3-85C0C0B653B7}"/>
              </a:ext>
            </a:extLst>
          </p:cNvPr>
          <p:cNvSpPr txBox="1"/>
          <p:nvPr/>
        </p:nvSpPr>
        <p:spPr>
          <a:xfrm>
            <a:off x="8368962" y="5890624"/>
            <a:ext cx="1099859" cy="33659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 defTabSz="908557">
              <a:defRPr/>
            </a:pPr>
            <a:r>
              <a:rPr lang="en-GB" sz="1590" dirty="0">
                <a:solidFill>
                  <a:srgbClr val="00B050"/>
                </a:solidFill>
                <a:latin typeface="Tahoma"/>
              </a:rPr>
              <a:t>NG WFMT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0BAAA7B-67F1-435E-9E2E-C867463D7264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8918891" y="5240614"/>
            <a:ext cx="0" cy="650010"/>
          </a:xfrm>
          <a:prstGeom prst="straightConnector1">
            <a:avLst/>
          </a:prstGeom>
          <a:ln w="12700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11D0FE1-BA02-48A5-949F-C141DD29925F}"/>
              </a:ext>
            </a:extLst>
          </p:cNvPr>
          <p:cNvSpPr txBox="1"/>
          <p:nvPr/>
        </p:nvSpPr>
        <p:spPr>
          <a:xfrm>
            <a:off x="8811452" y="5331265"/>
            <a:ext cx="1181670" cy="59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096" dirty="0">
                <a:solidFill>
                  <a:srgbClr val="000000"/>
                </a:solidFill>
                <a:latin typeface="Tahoma"/>
              </a:rPr>
              <a:t>SVC12305</a:t>
            </a:r>
          </a:p>
          <a:p>
            <a:pPr algn="ctr" defTabSz="608100"/>
            <a:r>
              <a:rPr lang="en-GB" sz="1096" dirty="0">
                <a:solidFill>
                  <a:srgbClr val="000000"/>
                </a:solidFill>
                <a:latin typeface="Tahoma"/>
              </a:rPr>
              <a:t>New REST API</a:t>
            </a:r>
          </a:p>
          <a:p>
            <a:pPr algn="ctr" defTabSz="608100"/>
            <a:endParaRPr lang="en-GB" sz="1096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56ABBA-1E22-4EA5-B04A-BB5C1AE643A3}"/>
              </a:ext>
            </a:extLst>
          </p:cNvPr>
          <p:cNvSpPr txBox="1"/>
          <p:nvPr/>
        </p:nvSpPr>
        <p:spPr>
          <a:xfrm>
            <a:off x="10288418" y="5890624"/>
            <a:ext cx="1099859" cy="33659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 defTabSz="908557">
              <a:defRPr/>
            </a:pPr>
            <a:r>
              <a:rPr lang="en-GB" sz="1590" dirty="0">
                <a:solidFill>
                  <a:srgbClr val="00B050"/>
                </a:solidFill>
                <a:latin typeface="Tahoma"/>
              </a:rPr>
              <a:t>NIMBUS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361D077-D41A-4F0C-92BC-904AB5D13CF7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10838347" y="5240614"/>
            <a:ext cx="0" cy="650010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28F4133-F986-48A2-A79F-51A4FAF52D48}"/>
              </a:ext>
            </a:extLst>
          </p:cNvPr>
          <p:cNvSpPr txBox="1"/>
          <p:nvPr/>
        </p:nvSpPr>
        <p:spPr>
          <a:xfrm>
            <a:off x="10640312" y="5426191"/>
            <a:ext cx="1181670" cy="4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096" dirty="0" err="1">
                <a:solidFill>
                  <a:srgbClr val="000000"/>
                </a:solidFill>
                <a:latin typeface="Tahoma"/>
              </a:rPr>
              <a:t>StreamSets</a:t>
            </a:r>
            <a:endParaRPr lang="en-GB" sz="1096" dirty="0">
              <a:solidFill>
                <a:srgbClr val="000000"/>
              </a:solidFill>
              <a:latin typeface="Tahoma"/>
            </a:endParaRPr>
          </a:p>
          <a:p>
            <a:pPr algn="ctr" defTabSz="608100"/>
            <a:endParaRPr lang="en-GB" sz="1096" dirty="0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1030" name="Picture 6" descr="Image result for google street view">
            <a:extLst>
              <a:ext uri="{FF2B5EF4-FFF2-40B4-BE49-F238E27FC236}">
                <a16:creationId xmlns:a16="http://schemas.microsoft.com/office/drawing/2014/main" id="{7C5A3ADC-C284-4DCD-A3E2-3AA95282F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531" y="2886024"/>
            <a:ext cx="423191" cy="4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8EDA568-EDA4-46B7-814A-4363C356F845}"/>
              </a:ext>
            </a:extLst>
          </p:cNvPr>
          <p:cNvSpPr txBox="1"/>
          <p:nvPr/>
        </p:nvSpPr>
        <p:spPr>
          <a:xfrm>
            <a:off x="1497386" y="2422180"/>
            <a:ext cx="1110430" cy="52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392" dirty="0">
                <a:solidFill>
                  <a:srgbClr val="000000"/>
                </a:solidFill>
                <a:latin typeface="Tahoma"/>
              </a:rPr>
              <a:t>Google Street 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7816" y="2444957"/>
            <a:ext cx="1110430" cy="518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100"/>
            <a:r>
              <a:rPr lang="en-GB" sz="1392" dirty="0">
                <a:solidFill>
                  <a:srgbClr val="000000"/>
                </a:solidFill>
                <a:latin typeface="Tahoma"/>
              </a:rPr>
              <a:t>Background</a:t>
            </a:r>
            <a:br>
              <a:rPr lang="en-GB" sz="1392" dirty="0">
                <a:solidFill>
                  <a:srgbClr val="000000"/>
                </a:solidFill>
                <a:latin typeface="Tahoma"/>
              </a:rPr>
            </a:br>
            <a:r>
              <a:rPr lang="en-GB" sz="1392" dirty="0">
                <a:solidFill>
                  <a:srgbClr val="000000"/>
                </a:solidFill>
                <a:latin typeface="Tahoma"/>
              </a:rPr>
              <a:t>map data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D05FA7C-5407-426B-A77F-86712E53E3BB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2200885" y="1858317"/>
            <a:ext cx="962146" cy="58664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56987D1-5FCD-4F7A-BCD6-842970856EFF}"/>
              </a:ext>
            </a:extLst>
          </p:cNvPr>
          <p:cNvCxnSpPr>
            <a:cxnSpLocks/>
            <a:stCxn id="23" idx="0"/>
            <a:endCxn id="72" idx="2"/>
          </p:cNvCxnSpPr>
          <p:nvPr/>
        </p:nvCxnSpPr>
        <p:spPr>
          <a:xfrm flipV="1">
            <a:off x="2214115" y="3949896"/>
            <a:ext cx="984004" cy="13026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B3EFBDF-F7AE-46CA-9CA7-ACE4E198BDD6}"/>
              </a:ext>
            </a:extLst>
          </p:cNvPr>
          <p:cNvSpPr txBox="1"/>
          <p:nvPr/>
        </p:nvSpPr>
        <p:spPr>
          <a:xfrm>
            <a:off x="797977" y="1864904"/>
            <a:ext cx="1165064" cy="21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797" dirty="0">
                <a:solidFill>
                  <a:srgbClr val="000000"/>
                </a:solidFill>
                <a:latin typeface="Tahoma"/>
              </a:rPr>
              <a:t>VPN &amp; HTTP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F156991-D1D5-4125-9D65-E03DF7BD5696}"/>
              </a:ext>
            </a:extLst>
          </p:cNvPr>
          <p:cNvSpPr txBox="1"/>
          <p:nvPr/>
        </p:nvSpPr>
        <p:spPr>
          <a:xfrm>
            <a:off x="1082160" y="5048399"/>
            <a:ext cx="947218" cy="21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797" dirty="0">
                <a:solidFill>
                  <a:srgbClr val="000000"/>
                </a:solidFill>
                <a:latin typeface="Tahoma"/>
              </a:rPr>
              <a:t>HTTPS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10559E-6650-46C7-A1DB-53DD5340507A}"/>
              </a:ext>
            </a:extLst>
          </p:cNvPr>
          <p:cNvSpPr txBox="1"/>
          <p:nvPr/>
        </p:nvSpPr>
        <p:spPr>
          <a:xfrm>
            <a:off x="430171" y="2422180"/>
            <a:ext cx="1110430" cy="52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392" dirty="0">
                <a:solidFill>
                  <a:srgbClr val="000000"/>
                </a:solidFill>
                <a:latin typeface="Tahoma"/>
              </a:rPr>
              <a:t>OpenStreetMap</a:t>
            </a:r>
          </a:p>
        </p:txBody>
      </p:sp>
      <p:pic>
        <p:nvPicPr>
          <p:cNvPr id="55" name="Picture 2" descr="OpenStreetMap logo">
            <a:extLst>
              <a:ext uri="{FF2B5EF4-FFF2-40B4-BE49-F238E27FC236}">
                <a16:creationId xmlns:a16="http://schemas.microsoft.com/office/drawing/2014/main" id="{DF15917D-274D-43A2-8D95-0D3696255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34" y="2926089"/>
            <a:ext cx="436644" cy="4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7B16B5E-E303-40C6-BD95-82525F5DA52E}"/>
              </a:ext>
            </a:extLst>
          </p:cNvPr>
          <p:cNvCxnSpPr>
            <a:cxnSpLocks/>
            <a:stCxn id="123" idx="0"/>
            <a:endCxn id="22" idx="2"/>
          </p:cNvCxnSpPr>
          <p:nvPr/>
        </p:nvCxnSpPr>
        <p:spPr>
          <a:xfrm flipV="1">
            <a:off x="985387" y="1858317"/>
            <a:ext cx="1215499" cy="56386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10BFC-A86C-441E-B66C-55FDCC247447}"/>
              </a:ext>
            </a:extLst>
          </p:cNvPr>
          <p:cNvCxnSpPr>
            <a:cxnSpLocks/>
            <a:stCxn id="78" idx="2"/>
            <a:endCxn id="23" idx="0"/>
          </p:cNvCxnSpPr>
          <p:nvPr/>
        </p:nvCxnSpPr>
        <p:spPr>
          <a:xfrm>
            <a:off x="906884" y="3717085"/>
            <a:ext cx="1307231" cy="153547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6" descr="Image result for bytemark logo">
            <a:extLst>
              <a:ext uri="{FF2B5EF4-FFF2-40B4-BE49-F238E27FC236}">
                <a16:creationId xmlns:a16="http://schemas.microsoft.com/office/drawing/2014/main" id="{4A069141-895D-4787-9979-4BFA29AE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8" y="3350935"/>
            <a:ext cx="1509932" cy="36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D5CC11C8-EC2A-44F7-9B5A-245067E84013}"/>
              </a:ext>
            </a:extLst>
          </p:cNvPr>
          <p:cNvSpPr txBox="1"/>
          <p:nvPr/>
        </p:nvSpPr>
        <p:spPr>
          <a:xfrm>
            <a:off x="5485093" y="779400"/>
            <a:ext cx="1099859" cy="33659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 defTabSz="908557">
              <a:defRPr/>
            </a:pPr>
            <a:r>
              <a:rPr lang="en-GB" sz="1590" dirty="0">
                <a:solidFill>
                  <a:srgbClr val="00B050"/>
                </a:solidFill>
                <a:latin typeface="Tahoma"/>
              </a:rPr>
              <a:t>LLUMS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01F157A-786D-4E48-B20C-FE5A3EC59742}"/>
              </a:ext>
            </a:extLst>
          </p:cNvPr>
          <p:cNvCxnSpPr>
            <a:stCxn id="129" idx="2"/>
          </p:cNvCxnSpPr>
          <p:nvPr/>
        </p:nvCxnSpPr>
        <p:spPr>
          <a:xfrm>
            <a:off x="6035023" y="1115997"/>
            <a:ext cx="5517" cy="62716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E6B4A00-DA8C-445B-AFF7-853DB42598E2}"/>
              </a:ext>
            </a:extLst>
          </p:cNvPr>
          <p:cNvSpPr txBox="1"/>
          <p:nvPr/>
        </p:nvSpPr>
        <p:spPr>
          <a:xfrm>
            <a:off x="4702383" y="1265678"/>
            <a:ext cx="1892225" cy="26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100"/>
            <a:r>
              <a:rPr lang="en-GB" sz="1096" dirty="0" err="1">
                <a:solidFill>
                  <a:srgbClr val="000000"/>
                </a:solidFill>
                <a:latin typeface="Tahoma"/>
              </a:rPr>
              <a:t>HaaS</a:t>
            </a:r>
            <a:r>
              <a:rPr lang="en-GB" sz="1096" dirty="0">
                <a:solidFill>
                  <a:srgbClr val="000000"/>
                </a:solidFill>
                <a:latin typeface="Tahoma"/>
              </a:rPr>
              <a:t> Load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DF13FF-0635-47E2-A7E7-C038A9E92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351" y="384286"/>
            <a:ext cx="8640000" cy="552451"/>
          </a:xfrm>
        </p:spPr>
        <p:txBody>
          <a:bodyPr/>
          <a:lstStyle/>
          <a:p>
            <a:r>
              <a:rPr lang="en-GB" dirty="0"/>
              <a:t>ORION High Level Architecture </a:t>
            </a:r>
          </a:p>
          <a:p>
            <a:r>
              <a:rPr lang="en-GB" sz="1600" dirty="0"/>
              <a:t>(Nov 2020)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24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6EBB15A-93A1-4485-A980-C80A88DA70BA}"/>
              </a:ext>
            </a:extLst>
          </p:cNvPr>
          <p:cNvSpPr/>
          <p:nvPr/>
        </p:nvSpPr>
        <p:spPr>
          <a:xfrm>
            <a:off x="3025499" y="813155"/>
            <a:ext cx="6201719" cy="52316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Service &amp; Network Fulfillment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352C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B817D-6217-48FA-BAD7-1E7B85704C6F}"/>
              </a:ext>
            </a:extLst>
          </p:cNvPr>
          <p:cNvSpPr txBox="1"/>
          <p:nvPr/>
        </p:nvSpPr>
        <p:spPr>
          <a:xfrm>
            <a:off x="4659717" y="3148732"/>
            <a:ext cx="1659103" cy="500137"/>
          </a:xfrm>
          <a:prstGeom prst="rect">
            <a:avLst/>
          </a:prstGeom>
          <a:solidFill>
            <a:srgbClr val="FFFF99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OR-ORION-EC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APP14825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F984E-CA97-4490-A683-D3F0A18D2176}"/>
              </a:ext>
            </a:extLst>
          </p:cNvPr>
          <p:cNvSpPr/>
          <p:nvPr/>
        </p:nvSpPr>
        <p:spPr>
          <a:xfrm>
            <a:off x="203232" y="1264988"/>
            <a:ext cx="2354448" cy="1584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Customer Interaction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352C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57C4D-66CC-45C8-B541-45748EF05710}"/>
              </a:ext>
            </a:extLst>
          </p:cNvPr>
          <p:cNvSpPr txBox="1"/>
          <p:nvPr/>
        </p:nvSpPr>
        <p:spPr>
          <a:xfrm>
            <a:off x="542155" y="1901556"/>
            <a:ext cx="1659103" cy="746358"/>
          </a:xfrm>
          <a:prstGeom prst="rect">
            <a:avLst/>
          </a:prstGeom>
          <a:solidFill>
            <a:srgbClr val="FFFF99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OR Portal / Suppliers Portal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APP06427 / APP15215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574DE-06F6-4639-89AE-06A67FB03962}"/>
              </a:ext>
            </a:extLst>
          </p:cNvPr>
          <p:cNvSpPr txBox="1"/>
          <p:nvPr/>
        </p:nvSpPr>
        <p:spPr>
          <a:xfrm>
            <a:off x="4848164" y="5039127"/>
            <a:ext cx="2406648" cy="500137"/>
          </a:xfrm>
          <a:prstGeom prst="rect">
            <a:avLst/>
          </a:prstGeom>
          <a:solidFill>
            <a:srgbClr val="FFFF99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OR-WFMT / NG- WFMT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APP11441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75A4B-550B-4C6E-B413-6ECFE4488C42}"/>
              </a:ext>
            </a:extLst>
          </p:cNvPr>
          <p:cNvSpPr txBox="1"/>
          <p:nvPr/>
        </p:nvSpPr>
        <p:spPr>
          <a:xfrm>
            <a:off x="7404923" y="3148732"/>
            <a:ext cx="1659103" cy="500137"/>
          </a:xfrm>
          <a:prstGeom prst="rect">
            <a:avLst/>
          </a:prstGeom>
          <a:solidFill>
            <a:srgbClr val="FFFF99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PIPeR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APP02847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E3A3C-978A-42FE-A5FE-A8B96CA51124}"/>
              </a:ext>
            </a:extLst>
          </p:cNvPr>
          <p:cNvSpPr txBox="1"/>
          <p:nvPr/>
        </p:nvSpPr>
        <p:spPr>
          <a:xfrm>
            <a:off x="3147764" y="1356538"/>
            <a:ext cx="1962282" cy="746358"/>
          </a:xfrm>
          <a:prstGeom prst="rect">
            <a:avLst/>
          </a:prstGeom>
          <a:solidFill>
            <a:srgbClr val="FFFF99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GHOSTPLAN aka NGADATASTORE2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APP12595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E12D9-4DEA-48C5-8B59-1C057E39F616}"/>
              </a:ext>
            </a:extLst>
          </p:cNvPr>
          <p:cNvSpPr txBox="1"/>
          <p:nvPr/>
        </p:nvSpPr>
        <p:spPr>
          <a:xfrm>
            <a:off x="7177969" y="1418297"/>
            <a:ext cx="1659103" cy="500137"/>
          </a:xfrm>
          <a:prstGeom prst="rect">
            <a:avLst/>
          </a:prstGeom>
          <a:solidFill>
            <a:srgbClr val="FFFF99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GeoHUB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APP11760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481778-6C53-4516-A248-3377914221C3}"/>
              </a:ext>
            </a:extLst>
          </p:cNvPr>
          <p:cNvSpPr txBox="1"/>
          <p:nvPr/>
        </p:nvSpPr>
        <p:spPr>
          <a:xfrm>
            <a:off x="5204749" y="1739226"/>
            <a:ext cx="8517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CSV Import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(FTP &amp; SQL Loader Import)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B0025-2B18-42A8-91A8-6835B693098D}"/>
              </a:ext>
            </a:extLst>
          </p:cNvPr>
          <p:cNvSpPr txBox="1"/>
          <p:nvPr/>
        </p:nvSpPr>
        <p:spPr>
          <a:xfrm>
            <a:off x="5937919" y="1676078"/>
            <a:ext cx="1135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HaaS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Data 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(Using Impala JDBC)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23BCD-4F53-4E15-B926-FBDB6559EA9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318820" y="3398801"/>
            <a:ext cx="10861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A7C6C-A68A-4D7C-9A32-2413CEF94361}"/>
              </a:ext>
            </a:extLst>
          </p:cNvPr>
          <p:cNvSpPr txBox="1"/>
          <p:nvPr/>
        </p:nvSpPr>
        <p:spPr>
          <a:xfrm>
            <a:off x="6325150" y="2988554"/>
            <a:ext cx="11936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XML Write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(Web-Service)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8357A2-DBFC-4E69-89DE-6A3AB23A5F7C}"/>
              </a:ext>
            </a:extLst>
          </p:cNvPr>
          <p:cNvSpPr txBox="1"/>
          <p:nvPr/>
        </p:nvSpPr>
        <p:spPr>
          <a:xfrm>
            <a:off x="5454566" y="4109148"/>
            <a:ext cx="12351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SVC11420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OpenReach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Manage Network Planning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(Web Service)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C27485-A085-420D-92DD-9F94B5F099CC}"/>
              </a:ext>
            </a:extLst>
          </p:cNvPr>
          <p:cNvSpPr txBox="1"/>
          <p:nvPr/>
        </p:nvSpPr>
        <p:spPr>
          <a:xfrm>
            <a:off x="6662430" y="4244621"/>
            <a:ext cx="13888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SVC10218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ORManageJobPackDocument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(Web Service)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877DBE-B86A-4D93-A557-8B10D0A48DAB}"/>
              </a:ext>
            </a:extLst>
          </p:cNvPr>
          <p:cNvSpPr txBox="1"/>
          <p:nvPr/>
        </p:nvSpPr>
        <p:spPr>
          <a:xfrm>
            <a:off x="3905297" y="4343616"/>
            <a:ext cx="12460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SVC12305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ORManageWorkOrderDetails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(Web Service)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48863E-EDAF-44AD-9770-4E653CB9EF43}"/>
              </a:ext>
            </a:extLst>
          </p:cNvPr>
          <p:cNvSpPr txBox="1"/>
          <p:nvPr/>
        </p:nvSpPr>
        <p:spPr>
          <a:xfrm>
            <a:off x="3533615" y="2783531"/>
            <a:ext cx="1349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Reverse Proxy / SSO Solution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0B8E2C-639C-4F49-831A-03AB5D399F81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4804641" y="4333497"/>
            <a:ext cx="1369259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4443D94-99B8-40E3-80F8-5A0F6C8E9CD4}"/>
              </a:ext>
            </a:extLst>
          </p:cNvPr>
          <p:cNvCxnSpPr>
            <a:cxnSpLocks/>
          </p:cNvCxnSpPr>
          <p:nvPr/>
        </p:nvCxnSpPr>
        <p:spPr>
          <a:xfrm rot="5400000">
            <a:off x="5785683" y="1761611"/>
            <a:ext cx="1471663" cy="1285171"/>
          </a:xfrm>
          <a:prstGeom prst="bentConnector3">
            <a:avLst>
              <a:gd name="adj1" fmla="val 29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0340A9C-0B60-4EAD-8371-85CD38E9A48E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4885783" y="1729717"/>
            <a:ext cx="224263" cy="1415388"/>
          </a:xfrm>
          <a:prstGeom prst="bentConnector4">
            <a:avLst>
              <a:gd name="adj1" fmla="val -71162"/>
              <a:gd name="adj2" fmla="val 6318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130E1D78-D3DA-4F3A-A73E-DC74E8D62A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0727" y="4343997"/>
            <a:ext cx="1369259" cy="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9F813BF-70D5-40C3-BDBF-9BF888C1F3E0}"/>
              </a:ext>
            </a:extLst>
          </p:cNvPr>
          <p:cNvCxnSpPr>
            <a:cxnSpLocks/>
          </p:cNvCxnSpPr>
          <p:nvPr/>
        </p:nvCxnSpPr>
        <p:spPr>
          <a:xfrm>
            <a:off x="2557680" y="2226600"/>
            <a:ext cx="2100247" cy="968166"/>
          </a:xfrm>
          <a:prstGeom prst="bentConnector3">
            <a:avLst>
              <a:gd name="adj1" fmla="val 4876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E87E248-4108-40EC-880F-D874BE8F5748}"/>
              </a:ext>
            </a:extLst>
          </p:cNvPr>
          <p:cNvSpPr/>
          <p:nvPr/>
        </p:nvSpPr>
        <p:spPr>
          <a:xfrm>
            <a:off x="473024" y="3883114"/>
            <a:ext cx="2381794" cy="1162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Customer Ecosystem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352C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1255DD-1F67-4288-8D76-9B6B1A2C423F}"/>
              </a:ext>
            </a:extLst>
          </p:cNvPr>
          <p:cNvSpPr txBox="1"/>
          <p:nvPr/>
        </p:nvSpPr>
        <p:spPr>
          <a:xfrm>
            <a:off x="800156" y="4334566"/>
            <a:ext cx="1659103" cy="500137"/>
          </a:xfrm>
          <a:prstGeom prst="rect">
            <a:avLst/>
          </a:prstGeom>
          <a:solidFill>
            <a:srgbClr val="FFFF99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OR NAD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APP05545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D4440F6-6EEE-445E-AA5A-67AEB29923B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2854818" y="3580466"/>
            <a:ext cx="1816766" cy="88414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1AB1243-7DAD-440B-A7EF-BB555F33C272}"/>
              </a:ext>
            </a:extLst>
          </p:cNvPr>
          <p:cNvSpPr txBox="1"/>
          <p:nvPr/>
        </p:nvSpPr>
        <p:spPr>
          <a:xfrm>
            <a:off x="3720420" y="3553176"/>
            <a:ext cx="1009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SVC3859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Manage Place (OR)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WebService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AEBC83BC-6EE8-42AB-9BD8-1E5363D3EDC9}"/>
              </a:ext>
            </a:extLst>
          </p:cNvPr>
          <p:cNvCxnSpPr>
            <a:cxnSpLocks/>
            <a:stCxn id="83" idx="0"/>
            <a:endCxn id="5" idx="1"/>
          </p:cNvCxnSpPr>
          <p:nvPr/>
        </p:nvCxnSpPr>
        <p:spPr>
          <a:xfrm rot="5400000" flipH="1" flipV="1">
            <a:off x="2919663" y="2143060"/>
            <a:ext cx="484313" cy="299579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FDC7C2-9D7A-44A7-85B3-07167E0588A9}"/>
              </a:ext>
            </a:extLst>
          </p:cNvPr>
          <p:cNvSpPr txBox="1"/>
          <p:nvPr/>
        </p:nvSpPr>
        <p:spPr>
          <a:xfrm>
            <a:off x="1620923" y="3365023"/>
            <a:ext cx="2034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SVC9267 OR Bulk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ManagePlace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(XFB)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C5FD381-A539-40F0-AA29-3F9AD6042CE8}"/>
              </a:ext>
            </a:extLst>
          </p:cNvPr>
          <p:cNvGraphicFramePr>
            <a:graphicFrameLocks noGrp="1"/>
          </p:cNvGraphicFramePr>
          <p:nvPr/>
        </p:nvGraphicFramePr>
        <p:xfrm>
          <a:off x="9397899" y="874491"/>
          <a:ext cx="2590870" cy="3152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616">
                  <a:extLst>
                    <a:ext uri="{9D8B030D-6E8A-4147-A177-3AD203B41FA5}">
                      <a16:colId xmlns:a16="http://schemas.microsoft.com/office/drawing/2014/main" val="792443421"/>
                    </a:ext>
                  </a:extLst>
                </a:gridCol>
                <a:gridCol w="997907">
                  <a:extLst>
                    <a:ext uri="{9D8B030D-6E8A-4147-A177-3AD203B41FA5}">
                      <a16:colId xmlns:a16="http://schemas.microsoft.com/office/drawing/2014/main" val="2239314619"/>
                    </a:ext>
                  </a:extLst>
                </a:gridCol>
                <a:gridCol w="665347">
                  <a:extLst>
                    <a:ext uri="{9D8B030D-6E8A-4147-A177-3AD203B41FA5}">
                      <a16:colId xmlns:a16="http://schemas.microsoft.com/office/drawing/2014/main" val="127260679"/>
                    </a:ext>
                  </a:extLst>
                </a:gridCol>
              </a:tblGrid>
              <a:tr h="509569">
                <a:tc>
                  <a:txBody>
                    <a:bodyPr/>
                    <a:lstStyle/>
                    <a:p>
                      <a:r>
                        <a:rPr lang="en-GB" sz="1050" dirty="0"/>
                        <a:t>System surround/ interface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System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Interface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86504"/>
                  </a:ext>
                </a:extLst>
              </a:tr>
              <a:tr h="382177">
                <a:tc gridSpan="3"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Yellow fill shows systems in</a:t>
                      </a:r>
                      <a:r>
                        <a:rPr lang="en-GB" sz="1050" baseline="0" dirty="0">
                          <a:solidFill>
                            <a:schemeClr val="tx1"/>
                          </a:solidFill>
                        </a:rPr>
                        <a:t> scope of design, blue fill out of scope</a:t>
                      </a:r>
                      <a:endParaRPr lang="en-GB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88984"/>
                  </a:ext>
                </a:extLst>
              </a:tr>
              <a:tr h="509569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New system/ interface &amp; first use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Intention to migrate/ intention to close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0000"/>
                          </a:solidFill>
                        </a:rPr>
                        <a:t>Capped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536857"/>
                  </a:ext>
                </a:extLst>
              </a:tr>
              <a:tr h="443098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C000"/>
                          </a:solidFill>
                        </a:rPr>
                        <a:t>Changed usage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C000"/>
                          </a:solidFill>
                        </a:rPr>
                        <a:t>Long term </a:t>
                      </a:r>
                      <a:r>
                        <a:rPr lang="en-GB" sz="1050">
                          <a:solidFill>
                            <a:srgbClr val="FFC000"/>
                          </a:solidFill>
                        </a:rPr>
                        <a:t>legacy/ maintenance</a:t>
                      </a:r>
                      <a:endParaRPr lang="en-GB" sz="105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FFC000"/>
                          </a:solidFill>
                        </a:rPr>
                        <a:t>Tactical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81967"/>
                  </a:ext>
                </a:extLst>
              </a:tr>
              <a:tr h="295398"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00B050"/>
                          </a:solidFill>
                        </a:rPr>
                        <a:t>Strategic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rgbClr val="00B050"/>
                          </a:solidFill>
                        </a:rPr>
                        <a:t>Strategic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879165"/>
                  </a:ext>
                </a:extLst>
              </a:tr>
              <a:tr h="295398">
                <a:tc>
                  <a:txBody>
                    <a:bodyPr/>
                    <a:lstStyle/>
                    <a:p>
                      <a:r>
                        <a:rPr lang="en-GB" sz="1050" dirty="0"/>
                        <a:t>Unchanged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N/A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N/A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26461"/>
                  </a:ext>
                </a:extLst>
              </a:tr>
            </a:tbl>
          </a:graphicData>
        </a:graphic>
      </p:graphicFrame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1B9B19C-4B71-46AE-979B-3F4BB7784FFF}"/>
              </a:ext>
            </a:extLst>
          </p:cNvPr>
          <p:cNvCxnSpPr>
            <a:cxnSpLocks/>
          </p:cNvCxnSpPr>
          <p:nvPr/>
        </p:nvCxnSpPr>
        <p:spPr>
          <a:xfrm>
            <a:off x="858802" y="2857007"/>
            <a:ext cx="3794585" cy="413915"/>
          </a:xfrm>
          <a:prstGeom prst="bentConnector3">
            <a:avLst>
              <a:gd name="adj1" fmla="val -1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38ADD28-AF34-4F42-9471-6F6FEFB12032}"/>
              </a:ext>
            </a:extLst>
          </p:cNvPr>
          <p:cNvSpPr txBox="1"/>
          <p:nvPr/>
        </p:nvSpPr>
        <p:spPr>
          <a:xfrm>
            <a:off x="884974" y="2823943"/>
            <a:ext cx="2116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SVC13124 </a:t>
            </a: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SupplierPortal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PublishDeletedUserDataService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516E771-394D-4BC4-A8A9-A3897D5E8F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5232" y="4086297"/>
            <a:ext cx="1369257" cy="457440"/>
          </a:xfrm>
          <a:prstGeom prst="bentConnector3">
            <a:avLst>
              <a:gd name="adj1" fmla="val 2417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172D08-23E6-46CB-B97D-EFFA38D76A20}"/>
              </a:ext>
            </a:extLst>
          </p:cNvPr>
          <p:cNvSpPr txBox="1"/>
          <p:nvPr/>
        </p:nvSpPr>
        <p:spPr>
          <a:xfrm>
            <a:off x="7177968" y="2099117"/>
            <a:ext cx="1659103" cy="500137"/>
          </a:xfrm>
          <a:prstGeom prst="rect">
            <a:avLst/>
          </a:prstGeom>
          <a:solidFill>
            <a:srgbClr val="FFFF99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LLUMS</a:t>
            </a:r>
          </a:p>
          <a:p>
            <a:pPr lvl="0" algn="ctr">
              <a:defRPr/>
            </a:pPr>
            <a:r>
              <a:rPr lang="en-GB" sz="1050" dirty="0">
                <a:solidFill>
                  <a:srgbClr val="00B050"/>
                </a:solidFill>
              </a:rPr>
              <a:t>APP08506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EF971E4-F70A-4C46-A788-182C8ED87DB5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6119756" y="2349186"/>
            <a:ext cx="1058213" cy="784750"/>
          </a:xfrm>
          <a:prstGeom prst="bentConnector3">
            <a:avLst>
              <a:gd name="adj1" fmla="val 9985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FFD768-3A68-4A1E-AF28-91472FC0CF1C}"/>
              </a:ext>
            </a:extLst>
          </p:cNvPr>
          <p:cNvSpPr txBox="1"/>
          <p:nvPr/>
        </p:nvSpPr>
        <p:spPr>
          <a:xfrm>
            <a:off x="6087807" y="2321279"/>
            <a:ext cx="1135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HaaS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Data 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(Using Impala JDBC)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F4643A-47BA-400F-A0E0-EE434AD89DF6}"/>
              </a:ext>
            </a:extLst>
          </p:cNvPr>
          <p:cNvSpPr/>
          <p:nvPr/>
        </p:nvSpPr>
        <p:spPr>
          <a:xfrm>
            <a:off x="9530419" y="4467341"/>
            <a:ext cx="2354448" cy="15847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Computing Infrastructure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352C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EB352C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5BD21A-D27C-49C4-8CC8-60D3EC87CAD4}"/>
              </a:ext>
            </a:extLst>
          </p:cNvPr>
          <p:cNvSpPr txBox="1"/>
          <p:nvPr/>
        </p:nvSpPr>
        <p:spPr>
          <a:xfrm>
            <a:off x="9878091" y="5219537"/>
            <a:ext cx="1659103" cy="500137"/>
          </a:xfrm>
          <a:prstGeom prst="rect">
            <a:avLst/>
          </a:prstGeom>
          <a:solidFill>
            <a:srgbClr val="FFFF99"/>
          </a:solidFill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NIMBUS</a:t>
            </a:r>
          </a:p>
          <a:p>
            <a:pPr lvl="0" algn="ctr">
              <a:defRPr/>
            </a:pPr>
            <a:r>
              <a:rPr lang="en-GB" sz="1050" dirty="0">
                <a:solidFill>
                  <a:srgbClr val="00B050"/>
                </a:solidFill>
              </a:rPr>
              <a:t>APP15535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5ED9F9C-2928-4647-B383-8FCBF5C4CEED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325576" y="3520222"/>
            <a:ext cx="3204843" cy="1739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DC2C74B-007E-4AF5-AEAA-A3F31AF8CBED}"/>
              </a:ext>
            </a:extLst>
          </p:cNvPr>
          <p:cNvSpPr txBox="1"/>
          <p:nvPr/>
        </p:nvSpPr>
        <p:spPr>
          <a:xfrm>
            <a:off x="8086856" y="4020359"/>
            <a:ext cx="119364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Database Connection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(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Streamsets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)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ABD8B2A-CC5D-4382-857B-77E0404DE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667" y="366157"/>
            <a:ext cx="8640000" cy="552451"/>
          </a:xfrm>
        </p:spPr>
        <p:txBody>
          <a:bodyPr/>
          <a:lstStyle/>
          <a:p>
            <a:r>
              <a:rPr lang="en-GB" dirty="0"/>
              <a:t>ORION Static Diagram (Nov 2020)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82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2C0B0E-23F9-42B5-B290-41F61155A91A}"/>
              </a:ext>
            </a:extLst>
          </p:cNvPr>
          <p:cNvCxnSpPr/>
          <p:nvPr/>
        </p:nvCxnSpPr>
        <p:spPr>
          <a:xfrm>
            <a:off x="4204588" y="1098240"/>
            <a:ext cx="0" cy="417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142EF-42D4-45D1-A8B5-1FDC2D3D2F18}"/>
              </a:ext>
            </a:extLst>
          </p:cNvPr>
          <p:cNvCxnSpPr/>
          <p:nvPr/>
        </p:nvCxnSpPr>
        <p:spPr>
          <a:xfrm>
            <a:off x="5765533" y="1098240"/>
            <a:ext cx="0" cy="417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224162-171B-4952-AF34-9661BF0F82BA}"/>
              </a:ext>
            </a:extLst>
          </p:cNvPr>
          <p:cNvCxnSpPr/>
          <p:nvPr/>
        </p:nvCxnSpPr>
        <p:spPr>
          <a:xfrm>
            <a:off x="7289533" y="1098240"/>
            <a:ext cx="0" cy="417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523BE7-BFE0-43D2-B7D1-B9948CE7955B}"/>
              </a:ext>
            </a:extLst>
          </p:cNvPr>
          <p:cNvSpPr txBox="1"/>
          <p:nvPr/>
        </p:nvSpPr>
        <p:spPr>
          <a:xfrm>
            <a:off x="3874388" y="853474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ORION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6A480-FAB1-484C-815E-D61C7479DEAB}"/>
              </a:ext>
            </a:extLst>
          </p:cNvPr>
          <p:cNvSpPr txBox="1"/>
          <p:nvPr/>
        </p:nvSpPr>
        <p:spPr>
          <a:xfrm>
            <a:off x="5649998" y="853474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NAD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40B5B9-98C4-4854-849C-5B3B5BD80D64}"/>
              </a:ext>
            </a:extLst>
          </p:cNvPr>
          <p:cNvSpPr txBox="1"/>
          <p:nvPr/>
        </p:nvSpPr>
        <p:spPr>
          <a:xfrm>
            <a:off x="6892288" y="853474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Post Survey Planner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DD1221-67FF-4505-8C27-9482BE874A4A}"/>
              </a:ext>
            </a:extLst>
          </p:cNvPr>
          <p:cNvCxnSpPr>
            <a:cxnSpLocks/>
          </p:cNvCxnSpPr>
          <p:nvPr/>
        </p:nvCxnSpPr>
        <p:spPr>
          <a:xfrm>
            <a:off x="1262119" y="2518330"/>
            <a:ext cx="2960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62DC38-D11A-4058-AAC0-D66CBDC2EF6C}"/>
              </a:ext>
            </a:extLst>
          </p:cNvPr>
          <p:cNvSpPr txBox="1"/>
          <p:nvPr/>
        </p:nvSpPr>
        <p:spPr>
          <a:xfrm>
            <a:off x="1262119" y="2162598"/>
            <a:ext cx="2305931" cy="2216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Survey Created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from Splitter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073F51-A3DE-495D-A064-D9BA6A5D6313}"/>
              </a:ext>
            </a:extLst>
          </p:cNvPr>
          <p:cNvCxnSpPr/>
          <p:nvPr/>
        </p:nvCxnSpPr>
        <p:spPr>
          <a:xfrm>
            <a:off x="8947460" y="1098240"/>
            <a:ext cx="0" cy="417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713038-32CA-4A26-AC4D-5240BF0C49F6}"/>
              </a:ext>
            </a:extLst>
          </p:cNvPr>
          <p:cNvSpPr txBox="1"/>
          <p:nvPr/>
        </p:nvSpPr>
        <p:spPr>
          <a:xfrm>
            <a:off x="8808915" y="848857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Piper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D0BD70-0A42-4F8F-A171-89E192034A6A}"/>
              </a:ext>
            </a:extLst>
          </p:cNvPr>
          <p:cNvCxnSpPr>
            <a:cxnSpLocks/>
          </p:cNvCxnSpPr>
          <p:nvPr/>
        </p:nvCxnSpPr>
        <p:spPr>
          <a:xfrm>
            <a:off x="1243226" y="2852528"/>
            <a:ext cx="2960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70D2F6-7B1F-4376-AD19-C391CAB73B90}"/>
              </a:ext>
            </a:extLst>
          </p:cNvPr>
          <p:cNvSpPr txBox="1"/>
          <p:nvPr/>
        </p:nvSpPr>
        <p:spPr>
          <a:xfrm>
            <a:off x="1262119" y="2630856"/>
            <a:ext cx="2305931" cy="2216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Survey Completed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15C39B-45C4-425F-9A81-5817EFEBEAD6}"/>
              </a:ext>
            </a:extLst>
          </p:cNvPr>
          <p:cNvCxnSpPr>
            <a:cxnSpLocks/>
          </p:cNvCxnSpPr>
          <p:nvPr/>
        </p:nvCxnSpPr>
        <p:spPr>
          <a:xfrm>
            <a:off x="4203481" y="3666841"/>
            <a:ext cx="1543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06046C-006C-4FEC-AE66-456A5E952B14}"/>
              </a:ext>
            </a:extLst>
          </p:cNvPr>
          <p:cNvSpPr txBox="1"/>
          <p:nvPr/>
        </p:nvSpPr>
        <p:spPr>
          <a:xfrm>
            <a:off x="4245263" y="3429000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Address Data requested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262BCE-CD50-4B8B-A897-D355145A712C}"/>
              </a:ext>
            </a:extLst>
          </p:cNvPr>
          <p:cNvCxnSpPr>
            <a:cxnSpLocks/>
          </p:cNvCxnSpPr>
          <p:nvPr/>
        </p:nvCxnSpPr>
        <p:spPr>
          <a:xfrm flipH="1">
            <a:off x="4185695" y="3985496"/>
            <a:ext cx="156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964F6BC-842E-47AC-8FBB-27EF7B69FADE}"/>
              </a:ext>
            </a:extLst>
          </p:cNvPr>
          <p:cNvSpPr txBox="1"/>
          <p:nvPr/>
        </p:nvSpPr>
        <p:spPr>
          <a:xfrm>
            <a:off x="4245263" y="3775372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Address Data received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A687E7-FE05-4555-BF6A-9015BCD19ACF}"/>
              </a:ext>
            </a:extLst>
          </p:cNvPr>
          <p:cNvCxnSpPr>
            <a:cxnSpLocks/>
          </p:cNvCxnSpPr>
          <p:nvPr/>
        </p:nvCxnSpPr>
        <p:spPr>
          <a:xfrm flipH="1">
            <a:off x="4185695" y="4387278"/>
            <a:ext cx="306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67692A7-9C15-4290-A436-C79FCB43B904}"/>
              </a:ext>
            </a:extLst>
          </p:cNvPr>
          <p:cNvSpPr txBox="1"/>
          <p:nvPr/>
        </p:nvSpPr>
        <p:spPr>
          <a:xfrm>
            <a:off x="6052251" y="4145981"/>
            <a:ext cx="1047516" cy="2412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Piper Export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19A90D-1DE2-4C83-A985-57010EB60A84}"/>
              </a:ext>
            </a:extLst>
          </p:cNvPr>
          <p:cNvCxnSpPr>
            <a:cxnSpLocks/>
          </p:cNvCxnSpPr>
          <p:nvPr/>
        </p:nvCxnSpPr>
        <p:spPr>
          <a:xfrm>
            <a:off x="7270640" y="4632040"/>
            <a:ext cx="165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66AB59-8DAE-4941-9BD8-ADC8493E7C37}"/>
              </a:ext>
            </a:extLst>
          </p:cNvPr>
          <p:cNvSpPr txBox="1"/>
          <p:nvPr/>
        </p:nvSpPr>
        <p:spPr>
          <a:xfrm>
            <a:off x="7404567" y="4433461"/>
            <a:ext cx="1047516" cy="24128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Piper Import</a:t>
            </a:r>
          </a:p>
        </p:txBody>
      </p: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EBA2830C-EE19-4750-9244-E7F7B76003DB}"/>
              </a:ext>
            </a:extLst>
          </p:cNvPr>
          <p:cNvSpPr/>
          <p:nvPr/>
        </p:nvSpPr>
        <p:spPr>
          <a:xfrm>
            <a:off x="9827329" y="4266622"/>
            <a:ext cx="1262544" cy="1395274"/>
          </a:xfrm>
          <a:prstGeom prst="borderCallout1">
            <a:avLst>
              <a:gd name="adj1" fmla="val 82300"/>
              <a:gd name="adj2" fmla="val -5407"/>
              <a:gd name="adj3" fmla="val 12096"/>
              <a:gd name="adj4" fmla="val -34436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TM code generation</a:t>
            </a:r>
          </a:p>
        </p:txBody>
      </p:sp>
      <p:pic>
        <p:nvPicPr>
          <p:cNvPr id="3" name="Graphic 2" descr="Users">
            <a:extLst>
              <a:ext uri="{FF2B5EF4-FFF2-40B4-BE49-F238E27FC236}">
                <a16:creationId xmlns:a16="http://schemas.microsoft.com/office/drawing/2014/main" id="{DF6D3C2B-9B8C-49F4-8E75-EDE4F1A93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137" y="2162726"/>
            <a:ext cx="914400" cy="9144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37A85B-E2CF-4C89-978E-BFED5D45E374}"/>
              </a:ext>
            </a:extLst>
          </p:cNvPr>
          <p:cNvCxnSpPr/>
          <p:nvPr/>
        </p:nvCxnSpPr>
        <p:spPr>
          <a:xfrm>
            <a:off x="2739204" y="1119018"/>
            <a:ext cx="0" cy="417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112E07-C7E0-4AA7-BDD1-DE4617FB1069}"/>
              </a:ext>
            </a:extLst>
          </p:cNvPr>
          <p:cNvSpPr txBox="1"/>
          <p:nvPr/>
        </p:nvSpPr>
        <p:spPr>
          <a:xfrm>
            <a:off x="2539500" y="848856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NGWFMT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A26F75-DEB9-4B04-A8FA-49B417BDE1A6}"/>
              </a:ext>
            </a:extLst>
          </p:cNvPr>
          <p:cNvCxnSpPr>
            <a:cxnSpLocks/>
          </p:cNvCxnSpPr>
          <p:nvPr/>
        </p:nvCxnSpPr>
        <p:spPr>
          <a:xfrm>
            <a:off x="2739204" y="1579597"/>
            <a:ext cx="1465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4F1DCC-08FF-4F22-B6AF-D6501BD81AF4}"/>
              </a:ext>
            </a:extLst>
          </p:cNvPr>
          <p:cNvSpPr txBox="1"/>
          <p:nvPr/>
        </p:nvSpPr>
        <p:spPr>
          <a:xfrm>
            <a:off x="2792314" y="1218642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Notifies ORION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about PON creation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6CA4F5-4709-41BF-885A-7168FE5B49D3}"/>
              </a:ext>
            </a:extLst>
          </p:cNvPr>
          <p:cNvCxnSpPr>
            <a:cxnSpLocks/>
          </p:cNvCxnSpPr>
          <p:nvPr/>
        </p:nvCxnSpPr>
        <p:spPr>
          <a:xfrm flipH="1">
            <a:off x="2739204" y="3270650"/>
            <a:ext cx="14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006DA62-60C4-40E0-A285-386779FA74E2}"/>
              </a:ext>
            </a:extLst>
          </p:cNvPr>
          <p:cNvSpPr txBox="1"/>
          <p:nvPr/>
        </p:nvSpPr>
        <p:spPr>
          <a:xfrm>
            <a:off x="2785098" y="2921313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Work Order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completion notification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5CD9F2-70DF-4CFE-985A-5B4D412C41D4}"/>
              </a:ext>
            </a:extLst>
          </p:cNvPr>
          <p:cNvCxnSpPr>
            <a:cxnSpLocks/>
          </p:cNvCxnSpPr>
          <p:nvPr/>
        </p:nvCxnSpPr>
        <p:spPr>
          <a:xfrm flipH="1">
            <a:off x="2721418" y="5067212"/>
            <a:ext cx="1464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ECA734-C204-49A9-89EC-D0CC5992122D}"/>
              </a:ext>
            </a:extLst>
          </p:cNvPr>
          <p:cNvSpPr txBox="1"/>
          <p:nvPr/>
        </p:nvSpPr>
        <p:spPr>
          <a:xfrm>
            <a:off x="2844659" y="4834949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Pass Equipment List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DD00635-D637-48F7-A53D-8AE56594F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788" y="428310"/>
            <a:ext cx="8640000" cy="552451"/>
          </a:xfrm>
        </p:spPr>
        <p:txBody>
          <a:bodyPr/>
          <a:lstStyle/>
          <a:p>
            <a:r>
              <a:rPr lang="en-GB" dirty="0"/>
              <a:t>ORION Work </a:t>
            </a:r>
            <a:r>
              <a:rPr lang="en-GB"/>
              <a:t>Order Journey &amp; Data Flow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DEA0B7-40E7-427C-8829-1ECBB878DC9C}"/>
              </a:ext>
            </a:extLst>
          </p:cNvPr>
          <p:cNvCxnSpPr>
            <a:cxnSpLocks/>
          </p:cNvCxnSpPr>
          <p:nvPr/>
        </p:nvCxnSpPr>
        <p:spPr>
          <a:xfrm>
            <a:off x="2739204" y="3437705"/>
            <a:ext cx="1465384" cy="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62117CC-1101-4234-AF4F-40B262B7B5AB}"/>
              </a:ext>
            </a:extLst>
          </p:cNvPr>
          <p:cNvSpPr txBox="1"/>
          <p:nvPr/>
        </p:nvSpPr>
        <p:spPr>
          <a:xfrm>
            <a:off x="2785098" y="3477560"/>
            <a:ext cx="914400" cy="2586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Uncomplete work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Arial" panose="020B0604020202020204" pitchFamily="34" charset="0"/>
              </a:rPr>
              <a:t>order in case of issues</a:t>
            </a:r>
          </a:p>
        </p:txBody>
      </p:sp>
    </p:spTree>
    <p:extLst>
      <p:ext uri="{BB962C8B-B14F-4D97-AF65-F5344CB8AC3E}">
        <p14:creationId xmlns:p14="http://schemas.microsoft.com/office/powerpoint/2010/main" val="386507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0E615-A338-4617-9D0C-2E8B2BA2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5AE2D-3C24-4196-9F92-887371F92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Crucial details of ORION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1002053-7D6B-48FA-8125-A2B103D0E1F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3916585"/>
              </p:ext>
            </p:extLst>
          </p:nvPr>
        </p:nvGraphicFramePr>
        <p:xfrm>
          <a:off x="479425" y="1130712"/>
          <a:ext cx="11233150" cy="5548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575">
                  <a:extLst>
                    <a:ext uri="{9D8B030D-6E8A-4147-A177-3AD203B41FA5}">
                      <a16:colId xmlns:a16="http://schemas.microsoft.com/office/drawing/2014/main" val="829653312"/>
                    </a:ext>
                  </a:extLst>
                </a:gridCol>
                <a:gridCol w="5616575">
                  <a:extLst>
                    <a:ext uri="{9D8B030D-6E8A-4147-A177-3AD203B41FA5}">
                      <a16:colId xmlns:a16="http://schemas.microsoft.com/office/drawing/2014/main" val="1583628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SALSA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APP14825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6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ACF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ACT49536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6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BTSECS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S2005992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EOSL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9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Interfacing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PIPeR, GeoHUB, Ghostplan, LLUMS, NAD, NGWFMT, NIMBUS, Suppliers Portal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Authentication Mechanisms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IUSER CAD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Technologies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ReactJS, TypeScript, Java, Kotlin, NodeJS, Oracle (Spatial) &amp; Electron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53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Modes of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Online (Web Application)</a:t>
                      </a:r>
                    </a:p>
                    <a:p>
                      <a:r>
                        <a:rPr lang="en-GB" dirty="0"/>
                        <a:t>Offline (Desktop Application)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68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Types of Networks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FTTP (Brownfield &amp; </a:t>
                      </a:r>
                      <a:r>
                        <a:rPr lang="en-GB" dirty="0" err="1"/>
                        <a:t>NewSites</a:t>
                      </a:r>
                      <a:r>
                        <a:rPr lang="en-GB" dirty="0"/>
                        <a:t>), SPINE..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2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5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264444"/>
      </p:ext>
    </p:extLst>
  </p:cSld>
  <p:clrMapOvr>
    <a:masterClrMapping/>
  </p:clrMapOvr>
</p:sld>
</file>

<file path=ppt/theme/theme1.xml><?xml version="1.0" encoding="utf-8"?>
<a:theme xmlns:a="http://schemas.openxmlformats.org/drawingml/2006/main" name="OpenreachTheme2020">
  <a:themeElements>
    <a:clrScheme name="Red&amp;White - BT Openrea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15AA3"/>
      </a:accent1>
      <a:accent2>
        <a:srgbClr val="0A9B82"/>
      </a:accent2>
      <a:accent3>
        <a:srgbClr val="FFF500"/>
      </a:accent3>
      <a:accent4>
        <a:srgbClr val="7F7F7F"/>
      </a:accent4>
      <a:accent5>
        <a:srgbClr val="CCCCCC"/>
      </a:accent5>
      <a:accent6>
        <a:srgbClr val="E5E5E5"/>
      </a:accent6>
      <a:hlink>
        <a:srgbClr val="715AA3"/>
      </a:hlink>
      <a:folHlink>
        <a:srgbClr val="7F7F7F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100" dirty="0" err="1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penreachTheme2020" id="{31FEF890-028C-428F-BFE5-3FF87274A404}" vid="{C4A909D7-50CB-438C-95D3-87FFD962E6F1}"/>
    </a:ext>
  </a:extLst>
</a:theme>
</file>

<file path=ppt/theme/theme2.xml><?xml version="1.0" encoding="utf-8"?>
<a:theme xmlns:a="http://schemas.openxmlformats.org/drawingml/2006/main" name="Content Slides">
  <a:themeElements>
    <a:clrScheme name="Red&amp;White - BT Openrea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15AA3"/>
      </a:accent1>
      <a:accent2>
        <a:srgbClr val="0A9B82"/>
      </a:accent2>
      <a:accent3>
        <a:srgbClr val="FFF500"/>
      </a:accent3>
      <a:accent4>
        <a:srgbClr val="7F7F7F"/>
      </a:accent4>
      <a:accent5>
        <a:srgbClr val="CCCCCC"/>
      </a:accent5>
      <a:accent6>
        <a:srgbClr val="E5E5E5"/>
      </a:accent6>
      <a:hlink>
        <a:srgbClr val="715AA3"/>
      </a:hlink>
      <a:folHlink>
        <a:srgbClr val="7F7F7F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100" dirty="0" err="1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4E251582-30D0-9B44-9079-7FC5638CCC0A}" vid="{39C09D2B-DCA7-A149-BD29-4974E67E7070}"/>
    </a:ext>
  </a:extLst>
</a:theme>
</file>

<file path=ppt/theme/theme3.xml><?xml version="1.0" encoding="utf-8"?>
<a:theme xmlns:a="http://schemas.openxmlformats.org/drawingml/2006/main" name="Openreach">
  <a:themeElements>
    <a:clrScheme name="Red&amp;White - BT Openreac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15AA3"/>
      </a:accent1>
      <a:accent2>
        <a:srgbClr val="0A9B82"/>
      </a:accent2>
      <a:accent3>
        <a:srgbClr val="FFF500"/>
      </a:accent3>
      <a:accent4>
        <a:srgbClr val="7F7F7F"/>
      </a:accent4>
      <a:accent5>
        <a:srgbClr val="CCCCCC"/>
      </a:accent5>
      <a:accent6>
        <a:srgbClr val="E5E5E5"/>
      </a:accent6>
      <a:hlink>
        <a:srgbClr val="715AA3"/>
      </a:hlink>
      <a:folHlink>
        <a:srgbClr val="7F7F7F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100" dirty="0" err="1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penreach" id="{936B91FA-EB6B-4456-A4E9-BCBFC3638349}" vid="{E7500D45-CCFA-45B8-BFBA-732C0F906DB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520</Words>
  <Application>Microsoft Office PowerPoint</Application>
  <PresentationFormat>Widescreen</PresentationFormat>
  <Paragraphs>214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BTBold</vt:lpstr>
      <vt:lpstr>Calibri</vt:lpstr>
      <vt:lpstr>Tahoma</vt:lpstr>
      <vt:lpstr>OpenreachTheme2020</vt:lpstr>
      <vt:lpstr>Content Slides</vt:lpstr>
      <vt:lpstr>Openreach</vt:lpstr>
      <vt:lpstr>ORION Design KT</vt:lpstr>
      <vt:lpstr>PowerPoint Presentation</vt:lpstr>
      <vt:lpstr>PowerPoint Presentation</vt:lpstr>
      <vt:lpstr>PowerPoint Presentation</vt:lpstr>
      <vt:lpstr>Additional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ORION Design KT</dc:title>
  <dc:creator>Bane,S,Saiprasad,BEA1 C</dc:creator>
  <cp:lastModifiedBy>Bane,S,Saiprasad,BEA1 C</cp:lastModifiedBy>
  <cp:revision>19</cp:revision>
  <dcterms:created xsi:type="dcterms:W3CDTF">2020-12-14T22:54:49Z</dcterms:created>
  <dcterms:modified xsi:type="dcterms:W3CDTF">2020-12-18T12:17:46Z</dcterms:modified>
</cp:coreProperties>
</file>