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56" r:id="rId3"/>
    <p:sldId id="257" r:id="rId4"/>
    <p:sldId id="258" r:id="rId5"/>
    <p:sldId id="259" r:id="rId6"/>
    <p:sldId id="260" r:id="rId7"/>
    <p:sldId id="261" r:id="rId8"/>
    <p:sldId id="267"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0629" y="789432"/>
            <a:ext cx="8911687" cy="1344168"/>
          </a:xfrm>
        </p:spPr>
        <p:txBody>
          <a:bodyPr>
            <a:noAutofit/>
          </a:bodyPr>
          <a:lstStyle/>
          <a:p>
            <a:r>
              <a:rPr lang="en-IN" sz="4000" u="sng" dirty="0" smtClean="0">
                <a:solidFill>
                  <a:schemeClr val="accent1">
                    <a:lumMod val="75000"/>
                  </a:schemeClr>
                </a:solidFill>
                <a:latin typeface="Algerian" panose="04020705040A02060702" pitchFamily="82" charset="0"/>
              </a:rPr>
              <a:t>Project On car portal</a:t>
            </a:r>
            <a:br>
              <a:rPr lang="en-IN" sz="4000" u="sng" dirty="0" smtClean="0">
                <a:solidFill>
                  <a:schemeClr val="accent1">
                    <a:lumMod val="75000"/>
                  </a:schemeClr>
                </a:solidFill>
                <a:latin typeface="Algerian" panose="04020705040A02060702" pitchFamily="82" charset="0"/>
              </a:rPr>
            </a:br>
            <a:endParaRPr lang="en-IN" sz="4000" u="sng" dirty="0">
              <a:solidFill>
                <a:schemeClr val="accent1">
                  <a:lumMod val="75000"/>
                </a:schemeClr>
              </a:solidFill>
              <a:latin typeface="Algerian" panose="04020705040A02060702" pitchFamily="82" charset="0"/>
            </a:endParaRPr>
          </a:p>
        </p:txBody>
      </p:sp>
      <p:sp>
        <p:nvSpPr>
          <p:cNvPr id="3" name="Subtitle 2"/>
          <p:cNvSpPr>
            <a:spLocks noGrp="1"/>
          </p:cNvSpPr>
          <p:nvPr>
            <p:ph idx="1"/>
          </p:nvPr>
        </p:nvSpPr>
        <p:spPr/>
        <p:txBody>
          <a:bodyPr/>
          <a:lstStyle/>
          <a:p>
            <a:pPr marL="0" indent="0">
              <a:buNone/>
            </a:pPr>
            <a:endParaRPr lang="en-IN" sz="3200" dirty="0" smtClean="0">
              <a:latin typeface="Calisto MT" panose="02040603050505030304" pitchFamily="18" charset="0"/>
            </a:endParaRPr>
          </a:p>
          <a:p>
            <a:r>
              <a:rPr lang="en-IN" sz="3200" dirty="0" smtClean="0">
                <a:latin typeface="Calisto MT" panose="02040603050505030304" pitchFamily="18" charset="0"/>
              </a:rPr>
              <a:t>Name : 	Jatin Sain</a:t>
            </a:r>
            <a:endParaRPr lang="en-IN" sz="3200" dirty="0" smtClean="0">
              <a:latin typeface="Calisto MT" panose="02040603050505030304" pitchFamily="18" charset="0"/>
            </a:endParaRPr>
          </a:p>
          <a:p>
            <a:r>
              <a:rPr lang="en-IN" sz="3200" dirty="0" smtClean="0">
                <a:latin typeface="Calisto MT" panose="02040603050505030304" pitchFamily="18" charset="0"/>
              </a:rPr>
              <a:t>Branch : CSE-2</a:t>
            </a:r>
            <a:endParaRPr lang="en-IN" sz="3200" dirty="0" smtClean="0">
              <a:latin typeface="Calisto MT" panose="02040603050505030304" pitchFamily="18" charset="0"/>
            </a:endParaRPr>
          </a:p>
          <a:p>
            <a:r>
              <a:rPr lang="en-IN" sz="3200" dirty="0" smtClean="0">
                <a:latin typeface="Calisto MT" panose="02040603050505030304" pitchFamily="18" charset="0"/>
              </a:rPr>
              <a:t>Semester : 7th Sem</a:t>
            </a:r>
            <a:endParaRPr lang="en-IN" sz="3200" dirty="0" smtClean="0">
              <a:latin typeface="Calisto MT" panose="02040603050505030304" pitchFamily="18" charset="0"/>
            </a:endParaRPr>
          </a:p>
          <a:p>
            <a:r>
              <a:rPr lang="en-IN" sz="3200" dirty="0" smtClean="0">
                <a:latin typeface="Calisto MT" panose="02040603050505030304" pitchFamily="18" charset="0"/>
              </a:rPr>
              <a:t>Year : 4th</a:t>
            </a:r>
            <a:endParaRPr lang="en-IN" sz="3200" dirty="0" smtClean="0">
              <a:latin typeface="Calisto MT" panose="02040603050505030304" pitchFamily="18" charset="0"/>
            </a:endParaRPr>
          </a:p>
          <a:p>
            <a:r>
              <a:rPr lang="en-IN" sz="3200" dirty="0" err="1" smtClean="0">
                <a:latin typeface="Calisto MT" panose="02040603050505030304" pitchFamily="18" charset="0"/>
              </a:rPr>
              <a:t>Enrollment</a:t>
            </a:r>
            <a:r>
              <a:rPr lang="en-IN" sz="3200" dirty="0" smtClean="0">
                <a:latin typeface="Calisto MT" panose="02040603050505030304" pitchFamily="18" charset="0"/>
              </a:rPr>
              <a:t> no : 01115007221</a:t>
            </a:r>
            <a:endParaRPr lang="en-IN" sz="3200" dirty="0">
              <a:latin typeface="Calisto MT" panose="020406030505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3933" y="614966"/>
            <a:ext cx="8911687" cy="1280890"/>
          </a:xfrm>
        </p:spPr>
        <p:txBody>
          <a:bodyPr/>
          <a:lstStyle/>
          <a:p>
            <a:pPr algn="ctr"/>
            <a:r>
              <a:rPr lang="en-IN" sz="4000" u="sng" dirty="0" smtClean="0">
                <a:solidFill>
                  <a:schemeClr val="accent1">
                    <a:lumMod val="75000"/>
                  </a:schemeClr>
                </a:solidFill>
                <a:latin typeface="Algerian" panose="04020705040A02060702" pitchFamily="82" charset="0"/>
              </a:rPr>
              <a:t>Feature scope</a:t>
            </a:r>
            <a:br>
              <a:rPr lang="en-IN" u="sng" dirty="0" smtClean="0">
                <a:solidFill>
                  <a:schemeClr val="accent1">
                    <a:lumMod val="75000"/>
                  </a:schemeClr>
                </a:solidFill>
                <a:latin typeface="Algerian" panose="04020705040A02060702" pitchFamily="82" charset="0"/>
              </a:rPr>
            </a:br>
            <a:endParaRPr lang="en-IN" u="sng" dirty="0">
              <a:solidFill>
                <a:schemeClr val="accent1">
                  <a:lumMod val="75000"/>
                </a:schemeClr>
              </a:solidFill>
              <a:latin typeface="Algerian" panose="04020705040A02060702" pitchFamily="82" charset="0"/>
            </a:endParaRPr>
          </a:p>
        </p:txBody>
      </p:sp>
      <p:sp>
        <p:nvSpPr>
          <p:cNvPr id="3" name="Content Placeholder 2"/>
          <p:cNvSpPr>
            <a:spLocks noGrp="1"/>
          </p:cNvSpPr>
          <p:nvPr>
            <p:ph idx="1"/>
          </p:nvPr>
        </p:nvSpPr>
        <p:spPr>
          <a:xfrm>
            <a:off x="1819656" y="1685544"/>
            <a:ext cx="8962580" cy="5903976"/>
          </a:xfrm>
        </p:spPr>
        <p:txBody>
          <a:bodyPr>
            <a:noAutofit/>
          </a:bodyPr>
          <a:lstStyle/>
          <a:p>
            <a:pPr>
              <a:buFont typeface="Wingdings" panose="05000000000000000000" pitchFamily="2" charset="2"/>
              <a:buChar char="Ø"/>
            </a:pPr>
            <a:r>
              <a:rPr lang="en-IN" sz="2400" dirty="0" smtClean="0">
                <a:latin typeface="Calisto MT" panose="02040603050505030304" pitchFamily="18" charset="0"/>
              </a:rPr>
              <a:t>Automation of the entire system improves the efficiency.</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It provides a friendly graphical user interface which proves to be better when compared to the existing system.</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It gives appropriate access to the authorized users depending on their permissions.</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It effectively overcomes the delay in communications.</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Updating of information becomes so easier.</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System security, data security and reliability are the striking features.</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The system has adequate scope for modification in future if its necessary .</a:t>
            </a:r>
            <a:endParaRPr lang="en-IN" sz="2400" dirty="0" smtClean="0">
              <a:latin typeface="Calisto MT" panose="02040603050505030304" pitchFamily="18" charset="0"/>
            </a:endParaRPr>
          </a:p>
          <a:p>
            <a:pPr>
              <a:buFont typeface="Wingdings" panose="05000000000000000000" pitchFamily="2" charset="2"/>
              <a:buChar char="Ø"/>
            </a:pPr>
            <a:endParaRPr lang="en-IN" sz="2400" dirty="0">
              <a:latin typeface="Calisto MT" panose="0204060305050503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53" y="669830"/>
            <a:ext cx="8911687" cy="1280890"/>
          </a:xfrm>
        </p:spPr>
        <p:txBody>
          <a:bodyPr>
            <a:normAutofit/>
          </a:bodyPr>
          <a:lstStyle/>
          <a:p>
            <a:pPr algn="ctr"/>
            <a:r>
              <a:rPr lang="en-IN" sz="4400" dirty="0" smtClean="0">
                <a:solidFill>
                  <a:schemeClr val="accent1">
                    <a:lumMod val="75000"/>
                  </a:schemeClr>
                </a:solidFill>
                <a:latin typeface="Algerian" panose="04020705040A02060702" pitchFamily="82" charset="0"/>
              </a:rPr>
              <a:t>conclusion</a:t>
            </a:r>
            <a:endParaRPr lang="en-IN" sz="4400" dirty="0">
              <a:solidFill>
                <a:schemeClr val="accent1">
                  <a:lumMod val="75000"/>
                </a:schemeClr>
              </a:solidFill>
              <a:latin typeface="Algerian" panose="04020705040A02060702" pitchFamily="82" charset="0"/>
            </a:endParaRPr>
          </a:p>
        </p:txBody>
      </p:sp>
      <p:sp>
        <p:nvSpPr>
          <p:cNvPr id="3" name="Content Placeholder 2"/>
          <p:cNvSpPr>
            <a:spLocks noGrp="1"/>
          </p:cNvSpPr>
          <p:nvPr>
            <p:ph idx="1"/>
          </p:nvPr>
        </p:nvSpPr>
        <p:spPr>
          <a:xfrm>
            <a:off x="1627632" y="1719072"/>
            <a:ext cx="9876980" cy="4443984"/>
          </a:xfrm>
        </p:spPr>
        <p:txBody>
          <a:bodyPr>
            <a:noAutofit/>
          </a:bodyPr>
          <a:lstStyle/>
          <a:p>
            <a:pPr>
              <a:buFont typeface="Wingdings" panose="05000000000000000000" pitchFamily="2" charset="2"/>
              <a:buChar char="Ø"/>
            </a:pPr>
            <a:r>
              <a:rPr lang="en-IN" sz="2400" dirty="0" smtClean="0">
                <a:latin typeface="Calisto MT" panose="02040603050505030304" pitchFamily="18" charset="0"/>
              </a:rPr>
              <a:t>The solution was to provide car rental with an user-friendly web application that would allow for customers to access and use on a wide range of devices, desktop, laptop, mobiles devices, tablets.</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The website is designed to stay up to date by giving administrators the ability to change/add/remove any featured vehicles on the site.</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The website will verify and store any information the user may input when making a rental purchase request.</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This will appear in real life onto the software used by the employees.</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This software provides an easy-to-use interface to allow for simple access to rental request and customer information.</a:t>
            </a:r>
            <a:endParaRPr lang="en-IN" sz="2400" dirty="0" smtClean="0">
              <a:latin typeface="Calisto MT" panose="02040603050505030304" pitchFamily="18" charset="0"/>
            </a:endParaRPr>
          </a:p>
          <a:p>
            <a:pPr>
              <a:buFont typeface="Wingdings" panose="05000000000000000000" pitchFamily="2" charset="2"/>
              <a:buChar char="Ø"/>
            </a:pPr>
            <a:endParaRPr lang="en-IN" sz="2400" dirty="0" smtClean="0">
              <a:latin typeface="Calisto MT" panose="0204060305050503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94167" y="1845192"/>
            <a:ext cx="9659698" cy="311085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673" y="624110"/>
            <a:ext cx="8604503" cy="1280890"/>
          </a:xfrm>
        </p:spPr>
        <p:txBody>
          <a:bodyPr/>
          <a:lstStyle/>
          <a:p>
            <a:pPr algn="ctr"/>
            <a:r>
              <a:rPr lang="en-IN" sz="4400" u="sng" dirty="0" smtClean="0">
                <a:solidFill>
                  <a:schemeClr val="accent1">
                    <a:lumMod val="75000"/>
                  </a:schemeClr>
                </a:solidFill>
                <a:latin typeface="Algerian" panose="04020705040A02060702" pitchFamily="82" charset="0"/>
              </a:rPr>
              <a:t>INTRODUCTION</a:t>
            </a:r>
            <a:endParaRPr lang="en-IN" sz="4400" u="sng" dirty="0">
              <a:solidFill>
                <a:schemeClr val="accent1">
                  <a:lumMod val="75000"/>
                </a:schemeClr>
              </a:solidFill>
            </a:endParaRPr>
          </a:p>
        </p:txBody>
      </p:sp>
      <p:sp>
        <p:nvSpPr>
          <p:cNvPr id="3" name="Subtitle 2"/>
          <p:cNvSpPr>
            <a:spLocks noGrp="1"/>
          </p:cNvSpPr>
          <p:nvPr>
            <p:ph idx="1"/>
          </p:nvPr>
        </p:nvSpPr>
        <p:spPr>
          <a:xfrm>
            <a:off x="1371600" y="1481328"/>
            <a:ext cx="10133012" cy="4429894"/>
          </a:xfrm>
        </p:spPr>
        <p:txBody>
          <a:bodyPr>
            <a:normAutofit/>
          </a:bodyPr>
          <a:lstStyle/>
          <a:p>
            <a:pPr marL="285750" indent="-285750">
              <a:buFont typeface="Wingdings" panose="05000000000000000000" pitchFamily="2" charset="2"/>
              <a:buChar char="Ø"/>
            </a:pPr>
            <a:r>
              <a:rPr lang="en-IN" sz="2800" dirty="0" smtClean="0">
                <a:latin typeface="Calisto MT" panose="02040603050505030304" pitchFamily="18" charset="0"/>
              </a:rPr>
              <a:t>It is an online system through which customers can view available cars, register, view profile and book car.</a:t>
            </a:r>
            <a:endParaRPr lang="en-IN" sz="2800" dirty="0" smtClean="0">
              <a:latin typeface="Calisto MT" panose="02040603050505030304" pitchFamily="18" charset="0"/>
            </a:endParaRPr>
          </a:p>
          <a:p>
            <a:pPr marL="285750" indent="-285750">
              <a:buFont typeface="Wingdings" panose="05000000000000000000" pitchFamily="2" charset="2"/>
              <a:buChar char="Ø"/>
            </a:pPr>
            <a:r>
              <a:rPr lang="en-IN" sz="2800" dirty="0" smtClean="0">
                <a:latin typeface="Calisto MT" panose="02040603050505030304" pitchFamily="18" charset="0"/>
              </a:rPr>
              <a:t>Nowadays, most of the people prefer car for their trip.</a:t>
            </a:r>
            <a:endParaRPr lang="en-IN" sz="2800" dirty="0" smtClean="0">
              <a:latin typeface="Calisto MT" panose="02040603050505030304" pitchFamily="18" charset="0"/>
            </a:endParaRPr>
          </a:p>
          <a:p>
            <a:pPr marL="285750" indent="-285750">
              <a:buFont typeface="Wingdings" panose="05000000000000000000" pitchFamily="2" charset="2"/>
              <a:buChar char="Ø"/>
            </a:pPr>
            <a:r>
              <a:rPr lang="en-IN" sz="2800" dirty="0" smtClean="0">
                <a:latin typeface="Calisto MT" panose="02040603050505030304" pitchFamily="18" charset="0"/>
              </a:rPr>
              <a:t>Because car journey to any trip with our family or friends or friends give happiness and makes us to feel comfortable.</a:t>
            </a:r>
            <a:endParaRPr lang="en-IN" sz="2800" dirty="0" smtClean="0">
              <a:latin typeface="Calisto MT" panose="02040603050505030304" pitchFamily="18" charset="0"/>
            </a:endParaRPr>
          </a:p>
          <a:p>
            <a:pPr marL="285750" indent="-285750">
              <a:buFont typeface="Wingdings" panose="05000000000000000000" pitchFamily="2" charset="2"/>
              <a:buChar char="Ø"/>
            </a:pPr>
            <a:r>
              <a:rPr lang="en-IN" sz="2800" dirty="0" smtClean="0">
                <a:latin typeface="Calisto MT" panose="02040603050505030304" pitchFamily="18" charset="0"/>
              </a:rPr>
              <a:t>Many advantages in car rental system rather than using own cars for their journey.</a:t>
            </a:r>
            <a:endParaRPr lang="en-IN" sz="2800" dirty="0" smtClean="0">
              <a:latin typeface="Calisto MT" panose="02040603050505030304" pitchFamily="18" charset="0"/>
            </a:endParaRPr>
          </a:p>
          <a:p>
            <a:pPr marL="285750" indent="-285750">
              <a:buFont typeface="Wingdings" panose="05000000000000000000" pitchFamily="2" charset="2"/>
              <a:buChar char="Ø"/>
            </a:pP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25944" y="4489704"/>
            <a:ext cx="4766056" cy="236829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1385" y="569246"/>
            <a:ext cx="8911687" cy="765778"/>
          </a:xfrm>
        </p:spPr>
        <p:txBody>
          <a:bodyPr>
            <a:normAutofit fontScale="90000"/>
          </a:bodyPr>
          <a:lstStyle/>
          <a:p>
            <a:pPr algn="ctr"/>
            <a:r>
              <a:rPr lang="en-IN" sz="4900" u="sng" dirty="0" smtClean="0">
                <a:solidFill>
                  <a:schemeClr val="accent1">
                    <a:lumMod val="75000"/>
                  </a:schemeClr>
                </a:solidFill>
                <a:latin typeface="Algerian" panose="04020705040A02060702" pitchFamily="82" charset="0"/>
              </a:rPr>
              <a:t>Admin module</a:t>
            </a:r>
            <a:br>
              <a:rPr lang="en-IN" dirty="0" smtClean="0"/>
            </a:br>
            <a:br>
              <a:rPr lang="en-IN" dirty="0"/>
            </a:br>
            <a:endParaRPr lang="en-IN" dirty="0"/>
          </a:p>
        </p:txBody>
      </p:sp>
      <p:sp>
        <p:nvSpPr>
          <p:cNvPr id="3" name="Content Placeholder 2"/>
          <p:cNvSpPr>
            <a:spLocks noGrp="1"/>
          </p:cNvSpPr>
          <p:nvPr>
            <p:ph idx="1"/>
          </p:nvPr>
        </p:nvSpPr>
        <p:spPr>
          <a:xfrm>
            <a:off x="1729676" y="1335024"/>
            <a:ext cx="9133396" cy="5312664"/>
          </a:xfrm>
        </p:spPr>
        <p:txBody>
          <a:bodyPr>
            <a:normAutofit/>
          </a:bodyPr>
          <a:lstStyle/>
          <a:p>
            <a:pPr>
              <a:buFont typeface="Wingdings" panose="05000000000000000000" pitchFamily="2" charset="2"/>
              <a:buChar char="Ø"/>
            </a:pPr>
            <a:endParaRPr lang="en-IN" dirty="0" smtClean="0"/>
          </a:p>
          <a:p>
            <a:pPr>
              <a:buFont typeface="Wingdings" panose="05000000000000000000" pitchFamily="2" charset="2"/>
              <a:buChar char="Ø"/>
            </a:pPr>
            <a:r>
              <a:rPr lang="en-IN" sz="2400" dirty="0" smtClean="0">
                <a:latin typeface="Calisto MT" panose="02040603050505030304" pitchFamily="18" charset="0"/>
              </a:rPr>
              <a:t>Admin can create vehicle brand</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Manage vehicle brand(Edit, Delete)</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Post vehicle</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Manage Booking (Admin can confirm and cancel booking)</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Manage testimonials(Active and Inactive)</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Manage to contact us query</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Admin have the details of registered user</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Admin can also update the page content</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Admin can update the contact  details</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Manage subscribers</a:t>
            </a:r>
            <a:endParaRPr lang="en-IN" sz="2400" dirty="0" smtClean="0">
              <a:latin typeface="Calisto MT" panose="02040603050505030304" pitchFamily="18" charset="0"/>
            </a:endParaRPr>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latin typeface="Algerian" panose="04020705040A02060702" pitchFamily="82" charset="0"/>
              </a:rPr>
              <a:t>CONTINUE</a:t>
            </a:r>
            <a:r>
              <a:rPr lang="en-IN" b="1" dirty="0" smtClean="0">
                <a:latin typeface="Algerian" panose="04020705040A02060702" pitchFamily="82" charset="0"/>
              </a:rPr>
              <a:t>…</a:t>
            </a:r>
            <a:br>
              <a:rPr lang="en-IN" b="1" dirty="0" smtClean="0">
                <a:latin typeface="Algerian" panose="04020705040A02060702" pitchFamily="82" charset="0"/>
              </a:rPr>
            </a:br>
            <a:endParaRPr lang="en-IN" b="1" dirty="0">
              <a:latin typeface="Algerian" panose="04020705040A02060702" pitchFamily="82"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sz="3200" dirty="0" smtClean="0">
                <a:latin typeface="Calisto MT" panose="02040603050505030304" pitchFamily="18" charset="0"/>
              </a:rPr>
              <a:t>Admin Dashboard (admin can view the count of register user, total booking, total subscribers, total  queries, etc.)</a:t>
            </a:r>
            <a:endParaRPr lang="en-IN" sz="3200" dirty="0" smtClean="0">
              <a:latin typeface="Calisto MT" panose="02040603050505030304" pitchFamily="18" charset="0"/>
            </a:endParaRPr>
          </a:p>
          <a:p>
            <a:pPr>
              <a:buFont typeface="Wingdings" panose="05000000000000000000" pitchFamily="2" charset="2"/>
              <a:buChar char="Ø"/>
            </a:pPr>
            <a:r>
              <a:rPr lang="en-IN" sz="3200" dirty="0" smtClean="0">
                <a:latin typeface="Calisto MT" panose="02040603050505030304" pitchFamily="18" charset="0"/>
              </a:rPr>
              <a:t>Change password (admin can change own password).</a:t>
            </a:r>
            <a:endParaRPr lang="en-IN" sz="3200" dirty="0" smtClean="0">
              <a:latin typeface="Calisto MT" panose="02040603050505030304" pitchFamily="18" charset="0"/>
            </a:endParaRPr>
          </a:p>
          <a:p>
            <a:pPr>
              <a:buFont typeface="Wingdings" panose="05000000000000000000" pitchFamily="2" charset="2"/>
              <a:buChar char="Ø"/>
            </a:pPr>
            <a:r>
              <a:rPr lang="en-IN" sz="3200" dirty="0" smtClean="0">
                <a:latin typeface="Calisto MT" panose="02040603050505030304" pitchFamily="18" charset="0"/>
              </a:rPr>
              <a:t>Logout</a:t>
            </a:r>
            <a:r>
              <a:rPr lang="en-IN" dirty="0" smtClean="0"/>
              <a:t>.</a:t>
            </a:r>
            <a:endParaRPr lang="en-IN" dirty="0" smtClean="0"/>
          </a:p>
          <a:p>
            <a:pPr>
              <a:buFont typeface="Wingdings" panose="05000000000000000000" pitchFamily="2" charset="2"/>
              <a:buChar char="Ø"/>
            </a:pPr>
            <a:endParaRPr lang="en-IN" dirty="0" smtClean="0"/>
          </a:p>
          <a:p>
            <a:pPr marL="0" indent="0">
              <a:buNone/>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233" y="852710"/>
            <a:ext cx="8705087" cy="1280890"/>
          </a:xfrm>
        </p:spPr>
        <p:txBody>
          <a:bodyPr>
            <a:noAutofit/>
          </a:bodyPr>
          <a:lstStyle/>
          <a:p>
            <a:pPr algn="ctr"/>
            <a:r>
              <a:rPr lang="en-IN" sz="5400" u="sng" dirty="0" smtClean="0">
                <a:solidFill>
                  <a:schemeClr val="accent1">
                    <a:lumMod val="75000"/>
                  </a:schemeClr>
                </a:solidFill>
                <a:latin typeface="Algerian" panose="04020705040A02060702" pitchFamily="82" charset="0"/>
              </a:rPr>
              <a:t>User Module</a:t>
            </a:r>
            <a:br>
              <a:rPr lang="en-IN" sz="5400" b="1" u="sng" dirty="0" smtClean="0">
                <a:solidFill>
                  <a:schemeClr val="accent1">
                    <a:lumMod val="75000"/>
                  </a:schemeClr>
                </a:solidFill>
                <a:latin typeface="Algerian" panose="04020705040A02060702" pitchFamily="82" charset="0"/>
              </a:rPr>
            </a:br>
            <a:endParaRPr lang="en-IN" sz="5400" b="1" u="sng" dirty="0">
              <a:solidFill>
                <a:schemeClr val="accent1">
                  <a:lumMod val="75000"/>
                </a:schemeClr>
              </a:solidFill>
              <a:latin typeface="Algerian" panose="04020705040A02060702" pitchFamily="82" charset="0"/>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IN" sz="3600" dirty="0" smtClean="0">
                <a:latin typeface="Calisto MT" panose="02040603050505030304" pitchFamily="18" charset="0"/>
              </a:rPr>
              <a:t>Car booking</a:t>
            </a:r>
            <a:endParaRPr lang="en-IN" sz="3600" dirty="0" smtClean="0">
              <a:latin typeface="Calisto MT" panose="02040603050505030304" pitchFamily="18" charset="0"/>
            </a:endParaRPr>
          </a:p>
          <a:p>
            <a:pPr>
              <a:buFont typeface="Wingdings" panose="05000000000000000000" pitchFamily="2" charset="2"/>
              <a:buChar char="Ø"/>
            </a:pPr>
            <a:r>
              <a:rPr lang="en-IN" sz="3600" dirty="0" smtClean="0">
                <a:latin typeface="Calisto MT" panose="02040603050505030304" pitchFamily="18" charset="0"/>
              </a:rPr>
              <a:t>View car booking history</a:t>
            </a:r>
            <a:endParaRPr lang="en-IN" sz="3600" dirty="0" smtClean="0">
              <a:latin typeface="Calisto MT" panose="02040603050505030304" pitchFamily="18" charset="0"/>
            </a:endParaRPr>
          </a:p>
          <a:p>
            <a:pPr>
              <a:buFont typeface="Wingdings" panose="05000000000000000000" pitchFamily="2" charset="2"/>
              <a:buChar char="Ø"/>
            </a:pPr>
            <a:r>
              <a:rPr lang="en-IN" sz="3600" dirty="0" smtClean="0">
                <a:latin typeface="Calisto MT" panose="02040603050505030304" pitchFamily="18" charset="0"/>
              </a:rPr>
              <a:t>Update his/her profile</a:t>
            </a:r>
            <a:endParaRPr lang="en-IN" sz="3600" dirty="0" smtClean="0">
              <a:latin typeface="Calisto MT" panose="02040603050505030304" pitchFamily="18" charset="0"/>
            </a:endParaRPr>
          </a:p>
          <a:p>
            <a:pPr>
              <a:buFont typeface="Wingdings" panose="05000000000000000000" pitchFamily="2" charset="2"/>
              <a:buChar char="Ø"/>
            </a:pPr>
            <a:r>
              <a:rPr lang="en-IN" sz="3600" dirty="0" smtClean="0">
                <a:latin typeface="Calisto MT" panose="02040603050505030304" pitchFamily="18" charset="0"/>
              </a:rPr>
              <a:t>Update his/her password</a:t>
            </a:r>
            <a:endParaRPr lang="en-IN" sz="3600" dirty="0" smtClean="0">
              <a:latin typeface="Calisto MT" panose="02040603050505030304" pitchFamily="18" charset="0"/>
            </a:endParaRPr>
          </a:p>
          <a:p>
            <a:pPr>
              <a:buFont typeface="Wingdings" panose="05000000000000000000" pitchFamily="2" charset="2"/>
              <a:buChar char="Ø"/>
            </a:pPr>
            <a:r>
              <a:rPr lang="en-IN" sz="3600" dirty="0" smtClean="0">
                <a:latin typeface="Calisto MT" panose="02040603050505030304" pitchFamily="18" charset="0"/>
              </a:rPr>
              <a:t>Post testimonials</a:t>
            </a:r>
            <a:endParaRPr lang="en-IN" sz="3600" dirty="0" smtClean="0">
              <a:latin typeface="Calisto MT" panose="02040603050505030304" pitchFamily="18" charset="0"/>
            </a:endParaRPr>
          </a:p>
          <a:p>
            <a:pPr>
              <a:buFont typeface="Wingdings" panose="05000000000000000000" pitchFamily="2" charset="2"/>
              <a:buChar char="Ø"/>
            </a:pPr>
            <a:r>
              <a:rPr lang="en-IN" sz="3600" dirty="0" smtClean="0">
                <a:latin typeface="Calisto MT" panose="02040603050505030304" pitchFamily="18" charset="0"/>
              </a:rPr>
              <a:t>View testimonials</a:t>
            </a:r>
            <a:endParaRPr lang="en-IN" sz="3600" dirty="0" smtClean="0">
              <a:latin typeface="Calisto MT" panose="02040603050505030304" pitchFamily="18" charset="0"/>
            </a:endParaRPr>
          </a:p>
          <a:p>
            <a:pPr>
              <a:buFont typeface="Wingdings" panose="05000000000000000000" pitchFamily="2" charset="2"/>
              <a:buChar char="Ø"/>
            </a:pPr>
            <a:r>
              <a:rPr lang="en-IN" sz="3600" dirty="0" smtClean="0">
                <a:latin typeface="Calisto MT" panose="02040603050505030304" pitchFamily="18" charset="0"/>
              </a:rPr>
              <a:t>Logout</a:t>
            </a:r>
            <a:endParaRPr lang="en-IN" sz="3600" dirty="0" smtClean="0">
              <a:latin typeface="Calisto MT" panose="02040603050505030304" pitchFamily="18" charset="0"/>
            </a:endParaRPr>
          </a:p>
          <a:p>
            <a:pPr marL="0" indent="0">
              <a:buNone/>
            </a:pPr>
            <a:endParaRPr lang="en-I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12" y="486950"/>
            <a:ext cx="8458200" cy="1280890"/>
          </a:xfrm>
        </p:spPr>
        <p:txBody>
          <a:bodyPr>
            <a:normAutofit/>
          </a:bodyPr>
          <a:lstStyle/>
          <a:p>
            <a:r>
              <a:rPr lang="en-IN" sz="4400" u="sng" dirty="0" smtClean="0">
                <a:solidFill>
                  <a:schemeClr val="accent1">
                    <a:lumMod val="75000"/>
                  </a:schemeClr>
                </a:solidFill>
                <a:latin typeface="Algerian" panose="04020705040A02060702" pitchFamily="82" charset="0"/>
              </a:rPr>
              <a:t>Requirement specification</a:t>
            </a:r>
            <a:endParaRPr lang="en-IN" sz="4400" u="sng" dirty="0">
              <a:solidFill>
                <a:schemeClr val="accent1">
                  <a:lumMod val="75000"/>
                </a:schemeClr>
              </a:solidFill>
              <a:latin typeface="Algerian" panose="04020705040A02060702" pitchFamily="82" charset="0"/>
            </a:endParaRPr>
          </a:p>
        </p:txBody>
      </p:sp>
      <p:sp>
        <p:nvSpPr>
          <p:cNvPr id="3" name="Content Placeholder 2"/>
          <p:cNvSpPr>
            <a:spLocks noGrp="1"/>
          </p:cNvSpPr>
          <p:nvPr>
            <p:ph idx="1"/>
          </p:nvPr>
        </p:nvSpPr>
        <p:spPr>
          <a:xfrm>
            <a:off x="1819656" y="1389888"/>
            <a:ext cx="9684956" cy="5468112"/>
          </a:xfrm>
        </p:spPr>
        <p:txBody>
          <a:bodyPr>
            <a:normAutofit fontScale="92500" lnSpcReduction="20000"/>
          </a:bodyPr>
          <a:lstStyle/>
          <a:p>
            <a:pPr>
              <a:buFont typeface="Wingdings" panose="05000000000000000000" pitchFamily="2" charset="2"/>
              <a:buChar char="Ø"/>
            </a:pPr>
            <a:endParaRPr lang="en-IN" sz="3200" b="1" dirty="0" smtClean="0">
              <a:latin typeface="Calisto MT" panose="02040603050505030304" pitchFamily="18" charset="0"/>
            </a:endParaRPr>
          </a:p>
          <a:p>
            <a:pPr>
              <a:buFont typeface="Wingdings" panose="05000000000000000000" pitchFamily="2" charset="2"/>
              <a:buChar char="Ø"/>
            </a:pPr>
            <a:r>
              <a:rPr lang="en-IN" sz="3200" b="1" dirty="0" smtClean="0">
                <a:latin typeface="Calisto MT" panose="02040603050505030304" pitchFamily="18" charset="0"/>
              </a:rPr>
              <a:t>Hardware requirements</a:t>
            </a:r>
            <a:endParaRPr lang="en-IN" sz="3200" b="1" dirty="0">
              <a:latin typeface="Calisto MT" panose="02040603050505030304" pitchFamily="18" charset="0"/>
            </a:endParaRPr>
          </a:p>
          <a:p>
            <a:pPr>
              <a:buFont typeface="Courier New" panose="02070309020205020404" pitchFamily="49" charset="0"/>
              <a:buChar char="o"/>
            </a:pPr>
            <a:r>
              <a:rPr lang="en-IN" sz="3200" dirty="0" smtClean="0">
                <a:latin typeface="Calisto MT" panose="02040603050505030304" pitchFamily="18" charset="0"/>
              </a:rPr>
              <a:t>Processor –</a:t>
            </a:r>
            <a:r>
              <a:rPr lang="pt-BR" sz="3200" dirty="0">
                <a:latin typeface="Calisto MT" panose="02040603050505030304" pitchFamily="18" charset="0"/>
              </a:rPr>
              <a:t>Intel(R) Core(TM) </a:t>
            </a:r>
            <a:r>
              <a:rPr lang="pt-BR" sz="3200" dirty="0" smtClean="0">
                <a:latin typeface="Calisto MT" panose="02040603050505030304" pitchFamily="18" charset="0"/>
              </a:rPr>
              <a:t>i5-6300U</a:t>
            </a:r>
            <a:endParaRPr lang="pt-BR" sz="3200" dirty="0" smtClean="0">
              <a:latin typeface="Calisto MT" panose="02040603050505030304" pitchFamily="18" charset="0"/>
            </a:endParaRPr>
          </a:p>
          <a:p>
            <a:pPr>
              <a:buFont typeface="Courier New" panose="02070309020205020404" pitchFamily="49" charset="0"/>
              <a:buChar char="o"/>
            </a:pPr>
            <a:r>
              <a:rPr lang="en-IN" sz="3200" dirty="0" smtClean="0">
                <a:latin typeface="Calisto MT" panose="02040603050505030304" pitchFamily="18" charset="0"/>
              </a:rPr>
              <a:t>Ram – 8.00 GB</a:t>
            </a:r>
            <a:endParaRPr lang="en-IN" sz="3200" dirty="0" smtClean="0">
              <a:latin typeface="Calisto MT" panose="02040603050505030304" pitchFamily="18" charset="0"/>
            </a:endParaRPr>
          </a:p>
          <a:p>
            <a:pPr>
              <a:buFont typeface="Courier New" panose="02070309020205020404" pitchFamily="49" charset="0"/>
              <a:buChar char="o"/>
            </a:pPr>
            <a:r>
              <a:rPr lang="en-IN" sz="3200" dirty="0" smtClean="0">
                <a:latin typeface="Calisto MT" panose="02040603050505030304" pitchFamily="18" charset="0"/>
              </a:rPr>
              <a:t>Hard disk – 20 GB</a:t>
            </a:r>
            <a:endParaRPr lang="en-IN" sz="3200" dirty="0" smtClean="0">
              <a:latin typeface="Calisto MT" panose="02040603050505030304" pitchFamily="18" charset="0"/>
            </a:endParaRPr>
          </a:p>
          <a:p>
            <a:pPr>
              <a:buFont typeface="Courier New" panose="02070309020205020404" pitchFamily="49" charset="0"/>
              <a:buChar char="o"/>
            </a:pPr>
            <a:endParaRPr lang="en-IN" sz="3200" dirty="0" smtClean="0">
              <a:latin typeface="Calisto MT" panose="02040603050505030304" pitchFamily="18" charset="0"/>
            </a:endParaRPr>
          </a:p>
          <a:p>
            <a:pPr>
              <a:buFont typeface="Wingdings" panose="05000000000000000000" pitchFamily="2" charset="2"/>
              <a:buChar char="Ø"/>
            </a:pPr>
            <a:r>
              <a:rPr lang="en-IN" sz="3200" b="1" dirty="0" smtClean="0">
                <a:latin typeface="Calisto MT" panose="02040603050505030304" pitchFamily="18" charset="0"/>
              </a:rPr>
              <a:t>Software requirements</a:t>
            </a:r>
            <a:endParaRPr lang="en-IN" sz="3200" b="1" dirty="0" smtClean="0">
              <a:latin typeface="Calisto MT" panose="02040603050505030304" pitchFamily="18" charset="0"/>
            </a:endParaRPr>
          </a:p>
          <a:p>
            <a:pPr>
              <a:buFont typeface="Courier New" panose="02070309020205020404" pitchFamily="49" charset="0"/>
              <a:buChar char="o"/>
            </a:pPr>
            <a:r>
              <a:rPr lang="en-IN" sz="3200" dirty="0" smtClean="0">
                <a:latin typeface="Calisto MT" panose="02040603050505030304" pitchFamily="18" charset="0"/>
              </a:rPr>
              <a:t>Operating system –window 11</a:t>
            </a:r>
            <a:endParaRPr lang="en-IN" sz="3200" dirty="0" smtClean="0">
              <a:latin typeface="Calisto MT" panose="02040603050505030304" pitchFamily="18" charset="0"/>
            </a:endParaRPr>
          </a:p>
          <a:p>
            <a:pPr>
              <a:buFont typeface="Courier New" panose="02070309020205020404" pitchFamily="49" charset="0"/>
              <a:buChar char="o"/>
            </a:pPr>
            <a:r>
              <a:rPr lang="en-IN" sz="3200" dirty="0" smtClean="0">
                <a:latin typeface="Calisto MT" panose="02040603050505030304" pitchFamily="18" charset="0"/>
              </a:rPr>
              <a:t>Using IDE </a:t>
            </a:r>
            <a:r>
              <a:rPr lang="en-IN" sz="3200" dirty="0" smtClean="0">
                <a:latin typeface="Calisto MT" panose="02040603050505030304" pitchFamily="18" charset="0"/>
                <a:sym typeface="+mn-ea"/>
              </a:rPr>
              <a:t>– VScode</a:t>
            </a:r>
            <a:endParaRPr lang="en-IN" sz="3200" dirty="0" smtClean="0">
              <a:latin typeface="Calisto MT" panose="02040603050505030304" pitchFamily="18" charset="0"/>
            </a:endParaRPr>
          </a:p>
          <a:p>
            <a:pPr>
              <a:buFont typeface="Courier New" panose="02070309020205020404" pitchFamily="49" charset="0"/>
              <a:buChar char="o"/>
            </a:pPr>
            <a:r>
              <a:rPr lang="en-IN" sz="3200" dirty="0" smtClean="0">
                <a:latin typeface="Calisto MT" panose="02040603050505030304" pitchFamily="18" charset="0"/>
              </a:rPr>
              <a:t>User Interface design – HTML,CSS, JAVASCRIPT</a:t>
            </a:r>
            <a:endParaRPr lang="en-IN" sz="3200" dirty="0" smtClean="0">
              <a:latin typeface="Calisto MT" panose="02040603050505030304" pitchFamily="18" charset="0"/>
            </a:endParaRPr>
          </a:p>
          <a:p>
            <a:pPr>
              <a:buFont typeface="Courier New" panose="02070309020205020404" pitchFamily="49" charset="0"/>
              <a:buChar char="o"/>
            </a:pPr>
            <a:r>
              <a:rPr lang="en-IN" sz="3200" dirty="0" smtClean="0">
                <a:latin typeface="Calisto MT" panose="02040603050505030304" pitchFamily="18" charset="0"/>
              </a:rPr>
              <a:t>Web browser – Google chrome</a:t>
            </a:r>
            <a:endParaRPr lang="en-IN" sz="3200" dirty="0" smtClean="0">
              <a:latin typeface="Calisto MT" panose="02040603050505030304" pitchFamily="18" charset="0"/>
            </a:endParaRPr>
          </a:p>
          <a:p>
            <a:pPr>
              <a:buFont typeface="Courier New" panose="02070309020205020404" pitchFamily="49" charset="0"/>
              <a:buChar char="o"/>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0722" y="1133856"/>
            <a:ext cx="8285734" cy="537591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377" y="624110"/>
            <a:ext cx="8823959" cy="1280890"/>
          </a:xfrm>
        </p:spPr>
        <p:txBody>
          <a:bodyPr>
            <a:normAutofit/>
          </a:bodyPr>
          <a:lstStyle/>
          <a:p>
            <a:pPr algn="ctr"/>
            <a:r>
              <a:rPr lang="en-IN" sz="5400" u="sng" dirty="0" smtClean="0">
                <a:solidFill>
                  <a:schemeClr val="accent1">
                    <a:lumMod val="75000"/>
                  </a:schemeClr>
                </a:solidFill>
                <a:latin typeface="Algerian" panose="04020705040A02060702" pitchFamily="82" charset="0"/>
              </a:rPr>
              <a:t>Advantage</a:t>
            </a:r>
            <a:endParaRPr lang="en-IN" sz="5400" u="sng" dirty="0">
              <a:solidFill>
                <a:schemeClr val="accent1">
                  <a:lumMod val="75000"/>
                </a:schemeClr>
              </a:solidFill>
              <a:latin typeface="Algerian" panose="04020705040A02060702" pitchFamily="82"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IN" sz="2400" dirty="0" smtClean="0">
                <a:latin typeface="Calisto MT" panose="02040603050505030304" pitchFamily="18" charset="0"/>
              </a:rPr>
              <a:t>This online car portal solution is fully functional and flexible.</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This online car rental portal helps in back office administration by streamlining and standardizing the procedures.</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Its saves a lot of time, money and labour.</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Its provide custom feature development and support with software.</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The software acts as an office that is open 24/7.</a:t>
            </a:r>
            <a:endParaRPr lang="en-IN" sz="2400" dirty="0" smtClean="0">
              <a:latin typeface="Calisto MT" panose="02040603050505030304" pitchFamily="18" charset="0"/>
            </a:endParaRPr>
          </a:p>
          <a:p>
            <a:pPr marL="0" indent="0">
              <a:buNone/>
            </a:pPr>
            <a:endParaRPr lang="en-IN" sz="2400" dirty="0">
              <a:latin typeface="Calisto MT" panose="0204060305050503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3552" y="576072"/>
            <a:ext cx="6336792" cy="1328928"/>
          </a:xfrm>
        </p:spPr>
        <p:txBody>
          <a:bodyPr>
            <a:noAutofit/>
          </a:bodyPr>
          <a:lstStyle/>
          <a:p>
            <a:r>
              <a:rPr lang="en-IN" sz="4800" u="sng" dirty="0" smtClean="0">
                <a:solidFill>
                  <a:schemeClr val="accent1">
                    <a:lumMod val="75000"/>
                  </a:schemeClr>
                </a:solidFill>
                <a:latin typeface="Algerian" panose="04020705040A02060702" pitchFamily="82" charset="0"/>
              </a:rPr>
              <a:t>Disadvantages</a:t>
            </a:r>
            <a:br>
              <a:rPr lang="en-IN" sz="4800" u="sng" dirty="0" smtClean="0">
                <a:solidFill>
                  <a:schemeClr val="accent1">
                    <a:lumMod val="75000"/>
                  </a:schemeClr>
                </a:solidFill>
                <a:latin typeface="Algerian" panose="04020705040A02060702" pitchFamily="82" charset="0"/>
              </a:rPr>
            </a:br>
            <a:endParaRPr lang="en-IN" sz="4800" u="sng" dirty="0">
              <a:solidFill>
                <a:schemeClr val="accent1">
                  <a:lumMod val="75000"/>
                </a:schemeClr>
              </a:solidFill>
              <a:latin typeface="Algerian" panose="04020705040A02060702" pitchFamily="82" charset="0"/>
            </a:endParaRPr>
          </a:p>
        </p:txBody>
      </p:sp>
      <p:sp>
        <p:nvSpPr>
          <p:cNvPr id="3" name="Content Placeholder 2"/>
          <p:cNvSpPr>
            <a:spLocks noGrp="1"/>
          </p:cNvSpPr>
          <p:nvPr>
            <p:ph idx="1"/>
          </p:nvPr>
        </p:nvSpPr>
        <p:spPr>
          <a:xfrm>
            <a:off x="1408176" y="1801368"/>
            <a:ext cx="10058400" cy="5056632"/>
          </a:xfrm>
        </p:spPr>
        <p:txBody>
          <a:bodyPr>
            <a:noAutofit/>
          </a:bodyPr>
          <a:lstStyle/>
          <a:p>
            <a:pPr>
              <a:buFont typeface="Wingdings" panose="05000000000000000000" pitchFamily="2" charset="2"/>
              <a:buChar char="Ø"/>
            </a:pPr>
            <a:r>
              <a:rPr lang="en-IN" sz="2400" dirty="0" smtClean="0">
                <a:latin typeface="Calisto MT" panose="02040603050505030304" pitchFamily="18" charset="0"/>
              </a:rPr>
              <a:t>If you run tours and activities in remote areas where you aren’t able to get on the Internet, online booking might not be for you Lack of interaction between the teacher and student.</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You must return the vehicle to an acceptable state, according to the normal condition.</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As </a:t>
            </a:r>
            <a:r>
              <a:rPr lang="en-IN" sz="2400" dirty="0">
                <a:latin typeface="Calisto MT" panose="02040603050505030304" pitchFamily="18" charset="0"/>
              </a:rPr>
              <a:t>I</a:t>
            </a:r>
            <a:r>
              <a:rPr lang="en-IN" sz="2400" dirty="0" smtClean="0">
                <a:latin typeface="Calisto MT" panose="02040603050505030304" pitchFamily="18" charset="0"/>
              </a:rPr>
              <a:t>ndia is not a fully developed country problem may arise like in rural areas where there is lack of computer knowledge or where computers are not yet discovered.</a:t>
            </a:r>
            <a:endParaRPr lang="en-IN" sz="2400" dirty="0" smtClean="0">
              <a:latin typeface="Calisto MT" panose="02040603050505030304" pitchFamily="18" charset="0"/>
            </a:endParaRPr>
          </a:p>
          <a:p>
            <a:pPr>
              <a:buFont typeface="Wingdings" panose="05000000000000000000" pitchFamily="2" charset="2"/>
              <a:buChar char="Ø"/>
            </a:pPr>
            <a:r>
              <a:rPr lang="en-IN" sz="2400" dirty="0" smtClean="0">
                <a:latin typeface="Calisto MT" panose="02040603050505030304" pitchFamily="18" charset="0"/>
              </a:rPr>
              <a:t>Hackers can easily manage to achive confidential data through fake online application, or website.</a:t>
            </a:r>
            <a:endParaRPr lang="en-IN" sz="2400" dirty="0" smtClean="0">
              <a:latin typeface="Calisto MT" panose="02040603050505030304" pitchFamily="18" charset="0"/>
            </a:endParaRPr>
          </a:p>
          <a:p>
            <a:pPr>
              <a:buFont typeface="Wingdings" panose="05000000000000000000" pitchFamily="2" charset="2"/>
              <a:buChar char="Ø"/>
            </a:pPr>
            <a:endParaRPr lang="en-IN" sz="3200" dirty="0">
              <a:latin typeface="Algerian" panose="04020705040A02060702" pitchFamily="8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3424</Words>
  <Application>WPS Presentation</Application>
  <PresentationFormat>Widescreen</PresentationFormat>
  <Paragraphs>101</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Wingdings 3</vt:lpstr>
      <vt:lpstr>Arial</vt:lpstr>
      <vt:lpstr>Algerian</vt:lpstr>
      <vt:lpstr>Calisto MT</vt:lpstr>
      <vt:lpstr>Courier New</vt:lpstr>
      <vt:lpstr>Microsoft YaHei</vt:lpstr>
      <vt:lpstr>Arial Unicode MS</vt:lpstr>
      <vt:lpstr>Century Gothic</vt:lpstr>
      <vt:lpstr>Calibri</vt:lpstr>
      <vt:lpstr>Wisp</vt:lpstr>
      <vt:lpstr>Project On car portal </vt:lpstr>
      <vt:lpstr>INTRODUCTION</vt:lpstr>
      <vt:lpstr>Admin module  </vt:lpstr>
      <vt:lpstr>CONTINUE… </vt:lpstr>
      <vt:lpstr>User Module </vt:lpstr>
      <vt:lpstr>Requirement specification</vt:lpstr>
      <vt:lpstr>PowerPoint 演示文稿</vt:lpstr>
      <vt:lpstr>Advantage</vt:lpstr>
      <vt:lpstr>Disadvantages </vt:lpstr>
      <vt:lpstr>Feature scope </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Car Rental System</dc:title>
  <dc:creator>Muskan Katheria</dc:creator>
  <cp:lastModifiedBy>user</cp:lastModifiedBy>
  <cp:revision>22</cp:revision>
  <dcterms:created xsi:type="dcterms:W3CDTF">2022-12-09T05:49:00Z</dcterms:created>
  <dcterms:modified xsi:type="dcterms:W3CDTF">2023-11-17T23:15:19Z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D4E2A4D87B394AAEA0C57AE34437132A</vt:lpwstr>
  </property>
  <property fmtid="{D5CDD505-2E9C-101B-9397-08002B2CF9AE}" pid="3" name="KSOProductBuildVer">
    <vt:lpwstr>1033-11.2.0.11225</vt:lpwstr>
  </property>
</Properties>
</file>