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7"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8" d="100"/>
          <a:sy n="88" d="100"/>
        </p:scale>
        <p:origin x="-792"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AEABBF1-1962-47A5-9B6C-BC6A9B78E8DE}" type="datetimeFigureOut">
              <a:rPr lang="en-US" smtClean="0"/>
              <a:t>9/12/2017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3741D2-5855-4988-B00C-A48AFEAA53AA}" type="slidenum">
              <a:rPr lang="en-US" smtClean="0"/>
              <a:t>‹#›</a:t>
            </a:fld>
            <a:endParaRPr lang="en-US"/>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EABBF1-1962-47A5-9B6C-BC6A9B78E8DE}"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741D2-5855-4988-B00C-A48AFEAA53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EABBF1-1962-47A5-9B6C-BC6A9B78E8DE}"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741D2-5855-4988-B00C-A48AFEAA53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AEABBF1-1962-47A5-9B6C-BC6A9B78E8DE}"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741D2-5855-4988-B00C-A48AFEAA53AA}" type="slidenum">
              <a:rPr lang="en-US" smtClean="0"/>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EABBF1-1962-47A5-9B6C-BC6A9B78E8DE}" type="datetimeFigureOut">
              <a:rPr lang="en-US" smtClean="0"/>
              <a:t>9/12/2017</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733741D2-5855-4988-B00C-A48AFEAA53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EABBF1-1962-47A5-9B6C-BC6A9B78E8DE}"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741D2-5855-4988-B00C-A48AFEAA53AA}" type="slidenum">
              <a:rPr lang="en-US" smtClean="0"/>
              <a:t>‹#›</a:t>
            </a:fld>
            <a:endParaRPr lang="en-US"/>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AEABBF1-1962-47A5-9B6C-BC6A9B78E8DE}"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741D2-5855-4988-B00C-A48AFEAA53AA}" type="slidenum">
              <a:rPr lang="en-US" smtClean="0"/>
              <a:t>‹#›</a:t>
            </a:fld>
            <a:endParaRPr lang="en-US"/>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EABBF1-1962-47A5-9B6C-BC6A9B78E8DE}"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741D2-5855-4988-B00C-A48AFEAA53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ABBF1-1962-47A5-9B6C-BC6A9B78E8DE}"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741D2-5855-4988-B00C-A48AFEAA53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EABBF1-1962-47A5-9B6C-BC6A9B78E8DE}"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741D2-5855-4988-B00C-A48AFEAA53AA}" type="slidenum">
              <a:rPr lang="en-US" smtClean="0"/>
              <a:t>‹#›</a:t>
            </a:fld>
            <a:endParaRPr lang="en-US"/>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EABBF1-1962-47A5-9B6C-BC6A9B78E8DE}" type="datetimeFigureOut">
              <a:rPr lang="en-US" smtClean="0"/>
              <a:t>9/12/2017</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fld id="{733741D2-5855-4988-B00C-A48AFEAA53AA}" type="slidenum">
              <a:rPr lang="en-US" smtClean="0"/>
              <a:t>‹#›</a:t>
            </a:fld>
            <a:endParaRPr lang="en-US"/>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FAEABBF1-1962-47A5-9B6C-BC6A9B78E8DE}" type="datetimeFigureOut">
              <a:rPr lang="en-US" smtClean="0"/>
              <a:t>9/12/2017</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3741D2-5855-4988-B00C-A48AFEAA53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3257550"/>
            <a:ext cx="6400800" cy="1295400"/>
          </a:xfrm>
        </p:spPr>
        <p:txBody>
          <a:bodyPr>
            <a:normAutofit/>
          </a:bodyPr>
          <a:lstStyle/>
          <a:p>
            <a:pPr algn="l"/>
            <a:endParaRPr lang="en-US" dirty="0" smtClean="0"/>
          </a:p>
          <a:p>
            <a:pPr algn="l"/>
            <a:r>
              <a:rPr lang="en-US" dirty="0" err="1" smtClean="0"/>
              <a:t>Jatin</a:t>
            </a:r>
            <a:r>
              <a:rPr lang="en-US" dirty="0" smtClean="0"/>
              <a:t> </a:t>
            </a:r>
            <a:r>
              <a:rPr lang="en-US" dirty="0" err="1" smtClean="0"/>
              <a:t>Agrawal</a:t>
            </a:r>
            <a:r>
              <a:rPr lang="en-US" dirty="0" smtClean="0"/>
              <a:t>     </a:t>
            </a:r>
          </a:p>
          <a:p>
            <a:pPr algn="l"/>
            <a:endParaRPr lang="en-US" dirty="0" smtClean="0"/>
          </a:p>
          <a:p>
            <a:pPr marL="514350" indent="-514350" algn="l">
              <a:buAutoNum type="arabicPeriod"/>
            </a:pPr>
            <a:endParaRPr lang="en-US" dirty="0" smtClean="0"/>
          </a:p>
          <a:p>
            <a:pPr marL="514350" indent="-514350" algn="l">
              <a:buAutoNum type="arabicPeriod"/>
            </a:pPr>
            <a:endParaRPr lang="en-US" dirty="0"/>
          </a:p>
        </p:txBody>
      </p:sp>
      <p:sp>
        <p:nvSpPr>
          <p:cNvPr id="2" name="Title 1"/>
          <p:cNvSpPr>
            <a:spLocks noGrp="1"/>
          </p:cNvSpPr>
          <p:nvPr>
            <p:ph type="ctrTitle"/>
          </p:nvPr>
        </p:nvSpPr>
        <p:spPr/>
        <p:txBody>
          <a:bodyPr/>
          <a:lstStyle/>
          <a:p>
            <a:r>
              <a:rPr lang="en-US" dirty="0" smtClean="0"/>
              <a:t>Retail POS Case  Study</a:t>
            </a:r>
            <a:endParaRPr lang="en-US" dirty="0"/>
          </a:p>
        </p:txBody>
      </p:sp>
    </p:spTree>
    <p:extLst>
      <p:ext uri="{BB962C8B-B14F-4D97-AF65-F5344CB8AC3E}">
        <p14:creationId xmlns:p14="http://schemas.microsoft.com/office/powerpoint/2010/main" val="2823742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772400" cy="857250"/>
          </a:xfrm>
        </p:spPr>
        <p:txBody>
          <a:bodyPr/>
          <a:lstStyle/>
          <a:p>
            <a:r>
              <a:rPr lang="en-US" dirty="0" smtClean="0"/>
              <a:t>Seasonality model</a:t>
            </a:r>
            <a:endParaRPr lang="en-IN" dirty="0"/>
          </a:p>
        </p:txBody>
      </p:sp>
      <p:sp>
        <p:nvSpPr>
          <p:cNvPr id="4" name="Rectangle 3"/>
          <p:cNvSpPr/>
          <p:nvPr/>
        </p:nvSpPr>
        <p:spPr>
          <a:xfrm>
            <a:off x="685800" y="1200150"/>
            <a:ext cx="7696200" cy="3200400"/>
          </a:xfrm>
          <a:prstGeom prst="rect">
            <a:avLst/>
          </a:prstGeom>
        </p:spPr>
        <p:txBody>
          <a:bodyPr vert="horz">
            <a:normAutofit/>
          </a:bodyPr>
          <a:lstStyle/>
          <a:p>
            <a:pPr marL="274320" indent="-274320">
              <a:spcBef>
                <a:spcPts val="580"/>
              </a:spcBef>
              <a:buClr>
                <a:schemeClr val="accent1"/>
              </a:buClr>
              <a:buSzPct val="85000"/>
              <a:buFont typeface="Wingdings 2"/>
              <a:buChar char=""/>
            </a:pPr>
            <a:r>
              <a:rPr lang="en-US" sz="2600" dirty="0"/>
              <a:t>We </a:t>
            </a:r>
            <a:r>
              <a:rPr lang="en-US" sz="2600" dirty="0" smtClean="0"/>
              <a:t>have taken the cosine of the quantity and attempt to draw a linear model using the lm() function.</a:t>
            </a:r>
            <a:endParaRPr lang="en-US" sz="2600" dirty="0"/>
          </a:p>
          <a:p>
            <a:pPr marL="274320" indent="-274320">
              <a:spcBef>
                <a:spcPts val="580"/>
              </a:spcBef>
              <a:buClr>
                <a:schemeClr val="accent1"/>
              </a:buClr>
              <a:buSzPct val="85000"/>
              <a:buFont typeface="Wingdings 2"/>
              <a:buChar char=""/>
            </a:pPr>
            <a:r>
              <a:rPr lang="en-US" sz="2600" dirty="0" smtClean="0"/>
              <a:t>Using the lm() function, the variables have found to be insignificant.</a:t>
            </a:r>
          </a:p>
          <a:p>
            <a:pPr>
              <a:spcBef>
                <a:spcPts val="580"/>
              </a:spcBef>
              <a:buClr>
                <a:schemeClr val="accent1"/>
              </a:buClr>
              <a:buSzPct val="85000"/>
            </a:pPr>
            <a:endParaRPr lang="en-US" sz="2600" dirty="0" smtClean="0"/>
          </a:p>
          <a:p>
            <a:pPr>
              <a:spcBef>
                <a:spcPts val="580"/>
              </a:spcBef>
              <a:buClr>
                <a:schemeClr val="accent1"/>
              </a:buClr>
              <a:buSzPct val="85000"/>
            </a:pPr>
            <a:endParaRPr lang="en-US" sz="2600" dirty="0"/>
          </a:p>
          <a:p>
            <a:pPr>
              <a:spcBef>
                <a:spcPts val="580"/>
              </a:spcBef>
              <a:buClr>
                <a:schemeClr val="accent1"/>
              </a:buClr>
              <a:buSzPct val="85000"/>
            </a:pPr>
            <a:r>
              <a:rPr lang="en-US" sz="2600" dirty="0" smtClean="0"/>
              <a:t>We infer that there is no significant seasonality in the data</a:t>
            </a:r>
            <a:endParaRPr lang="en-IN" sz="2600" dirty="0"/>
          </a:p>
        </p:txBody>
      </p:sp>
    </p:spTree>
    <p:extLst>
      <p:ext uri="{BB962C8B-B14F-4D97-AF65-F5344CB8AC3E}">
        <p14:creationId xmlns:p14="http://schemas.microsoft.com/office/powerpoint/2010/main" val="242196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8086" y="122464"/>
            <a:ext cx="77724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White Noise</a:t>
            </a:r>
            <a:endParaRPr lang="en-IN"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33254" y="1095137"/>
            <a:ext cx="5134692" cy="341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48343" y="4400550"/>
            <a:ext cx="7913914" cy="369332"/>
          </a:xfrm>
          <a:prstGeom prst="rect">
            <a:avLst/>
          </a:prstGeom>
        </p:spPr>
        <p:txBody>
          <a:bodyPr wrap="square">
            <a:spAutoFit/>
          </a:bodyPr>
          <a:lstStyle/>
          <a:p>
            <a:r>
              <a:rPr lang="en-IN" dirty="0" err="1"/>
              <a:t>acf</a:t>
            </a:r>
            <a:r>
              <a:rPr lang="en-IN" dirty="0"/>
              <a:t>(</a:t>
            </a:r>
            <a:r>
              <a:rPr lang="en-IN" dirty="0" err="1"/>
              <a:t>online_month$quantity</a:t>
            </a:r>
            <a:r>
              <a:rPr lang="en-IN" dirty="0"/>
              <a:t>, level=95, </a:t>
            </a:r>
            <a:r>
              <a:rPr lang="en-IN" dirty="0" err="1"/>
              <a:t>lag.max</a:t>
            </a:r>
            <a:r>
              <a:rPr lang="en-IN" dirty="0"/>
              <a:t>=12, main="ACF Plot for White Noise")</a:t>
            </a:r>
          </a:p>
        </p:txBody>
      </p:sp>
    </p:spTree>
    <p:extLst>
      <p:ext uri="{BB962C8B-B14F-4D97-AF65-F5344CB8AC3E}">
        <p14:creationId xmlns:p14="http://schemas.microsoft.com/office/powerpoint/2010/main" val="7245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085850"/>
            <a:ext cx="8382000" cy="3429000"/>
          </a:xfrm>
        </p:spPr>
        <p:txBody>
          <a:bodyPr/>
          <a:lstStyle/>
          <a:p>
            <a:r>
              <a:rPr lang="en-US" dirty="0" smtClean="0"/>
              <a:t>The data is a white noise and can not be used to make predictions for the sales of the company.</a:t>
            </a:r>
            <a:endParaRPr lang="en-IN" dirty="0"/>
          </a:p>
        </p:txBody>
      </p:sp>
      <p:sp>
        <p:nvSpPr>
          <p:cNvPr id="4" name="Title 1"/>
          <p:cNvSpPr txBox="1">
            <a:spLocks/>
          </p:cNvSpPr>
          <p:nvPr/>
        </p:nvSpPr>
        <p:spPr>
          <a:xfrm>
            <a:off x="304800" y="133350"/>
            <a:ext cx="77724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Conclusion</a:t>
            </a:r>
            <a:endParaRPr lang="en-IN" dirty="0"/>
          </a:p>
        </p:txBody>
      </p:sp>
    </p:spTree>
    <p:extLst>
      <p:ext uri="{BB962C8B-B14F-4D97-AF65-F5344CB8AC3E}">
        <p14:creationId xmlns:p14="http://schemas.microsoft.com/office/powerpoint/2010/main" val="273886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001000" cy="857250"/>
          </a:xfrm>
        </p:spPr>
        <p:txBody>
          <a:bodyPr/>
          <a:lstStyle/>
          <a:p>
            <a:r>
              <a:rPr lang="en-US" dirty="0" smtClean="0"/>
              <a:t>Analysis Approach</a:t>
            </a:r>
            <a:endParaRPr lang="en-US" dirty="0"/>
          </a:p>
        </p:txBody>
      </p:sp>
      <p:sp>
        <p:nvSpPr>
          <p:cNvPr id="5" name="Rectangle 4"/>
          <p:cNvSpPr/>
          <p:nvPr/>
        </p:nvSpPr>
        <p:spPr>
          <a:xfrm>
            <a:off x="987090" y="971550"/>
            <a:ext cx="7547309" cy="378816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dirty="0" smtClean="0">
                <a:solidFill>
                  <a:schemeClr val="tx1"/>
                </a:solidFill>
                <a:latin typeface="Calibri" pitchFamily="34" charset="0"/>
                <a:cs typeface="Calibri" pitchFamily="34" charset="0"/>
              </a:rPr>
              <a:t>Business Understanding</a:t>
            </a:r>
            <a:endParaRPr lang="en-US" dirty="0">
              <a:solidFill>
                <a:schemeClr val="tx1"/>
              </a:solidFill>
              <a:latin typeface="Calibri" pitchFamily="34" charset="0"/>
              <a:cs typeface="Calibri" pitchFamily="34" charset="0"/>
            </a:endParaRPr>
          </a:p>
          <a:p>
            <a:endParaRPr lang="en-US" dirty="0">
              <a:solidFill>
                <a:schemeClr val="tx1"/>
              </a:solidFill>
              <a:latin typeface="Calibri" pitchFamily="34" charset="0"/>
              <a:cs typeface="Calibri" pitchFamily="34" charset="0"/>
            </a:endParaRPr>
          </a:p>
          <a:p>
            <a:pPr marL="457200" indent="-457200">
              <a:buFont typeface="Arial" panose="020B0604020202020204" pitchFamily="34" charset="0"/>
              <a:buChar char="•"/>
            </a:pPr>
            <a:r>
              <a:rPr lang="en-US" dirty="0">
                <a:solidFill>
                  <a:schemeClr val="tx1"/>
                </a:solidFill>
                <a:latin typeface="Calibri" pitchFamily="34" charset="0"/>
                <a:cs typeface="Calibri" pitchFamily="34" charset="0"/>
              </a:rPr>
              <a:t>Data Understanding, </a:t>
            </a:r>
          </a:p>
          <a:p>
            <a:pPr marL="457200" indent="-457200">
              <a:buFont typeface="Arial" panose="020B0604020202020204" pitchFamily="34" charset="0"/>
              <a:buChar char="•"/>
            </a:pPr>
            <a:endParaRPr lang="en-US" dirty="0">
              <a:solidFill>
                <a:schemeClr val="tx1"/>
              </a:solidFill>
              <a:latin typeface="Calibri" pitchFamily="34" charset="0"/>
              <a:cs typeface="Calibri" pitchFamily="34" charset="0"/>
            </a:endParaRPr>
          </a:p>
          <a:p>
            <a:pPr marL="457200" indent="-457200">
              <a:buFont typeface="Arial" panose="020B0604020202020204" pitchFamily="34" charset="0"/>
              <a:buChar char="•"/>
            </a:pPr>
            <a:r>
              <a:rPr lang="en-US" dirty="0">
                <a:solidFill>
                  <a:schemeClr val="tx1"/>
                </a:solidFill>
                <a:latin typeface="Calibri" pitchFamily="34" charset="0"/>
                <a:cs typeface="Calibri" pitchFamily="34" charset="0"/>
              </a:rPr>
              <a:t>Data Cleaning &amp; Manipulation</a:t>
            </a:r>
          </a:p>
          <a:p>
            <a:pPr marL="457200" indent="-457200">
              <a:buFont typeface="Arial" panose="020B0604020202020204" pitchFamily="34" charset="0"/>
              <a:buChar char="•"/>
            </a:pPr>
            <a:endParaRPr lang="en-US" dirty="0">
              <a:solidFill>
                <a:schemeClr val="tx1"/>
              </a:solidFill>
              <a:latin typeface="Calibri" pitchFamily="34" charset="0"/>
              <a:cs typeface="Calibri" pitchFamily="34" charset="0"/>
            </a:endParaRPr>
          </a:p>
          <a:p>
            <a:pPr marL="457200" indent="-457200">
              <a:buFont typeface="Arial" panose="020B0604020202020204" pitchFamily="34" charset="0"/>
              <a:buChar char="•"/>
            </a:pPr>
            <a:r>
              <a:rPr lang="en-US" dirty="0">
                <a:solidFill>
                  <a:schemeClr val="tx1"/>
                </a:solidFill>
                <a:latin typeface="Calibri" pitchFamily="34" charset="0"/>
                <a:cs typeface="Calibri" pitchFamily="34" charset="0"/>
              </a:rPr>
              <a:t> </a:t>
            </a:r>
            <a:r>
              <a:rPr lang="en-US" dirty="0" smtClean="0">
                <a:solidFill>
                  <a:schemeClr val="tx1"/>
                </a:solidFill>
                <a:latin typeface="Calibri" pitchFamily="34" charset="0"/>
                <a:cs typeface="Calibri" pitchFamily="34" charset="0"/>
              </a:rPr>
              <a:t>Model creation &amp; evaluation</a:t>
            </a:r>
            <a:endParaRPr lang="en-US" dirty="0">
              <a:solidFill>
                <a:schemeClr val="tx1"/>
              </a:solidFill>
              <a:latin typeface="Calibri" pitchFamily="34" charset="0"/>
              <a:cs typeface="Calibri" pitchFamily="34" charset="0"/>
            </a:endParaRPr>
          </a:p>
          <a:p>
            <a:pPr marL="457200" indent="-457200">
              <a:buFont typeface="Arial" panose="020B0604020202020204" pitchFamily="34" charset="0"/>
              <a:buChar char="•"/>
            </a:pPr>
            <a:endParaRPr lang="en-US" dirty="0">
              <a:solidFill>
                <a:schemeClr val="tx1"/>
              </a:solidFill>
              <a:latin typeface="Calibri" pitchFamily="34" charset="0"/>
              <a:cs typeface="Calibri" pitchFamily="34" charset="0"/>
            </a:endParaRPr>
          </a:p>
          <a:p>
            <a:pPr marL="457200" indent="-457200">
              <a:buFont typeface="Arial" panose="020B0604020202020204" pitchFamily="34" charset="0"/>
              <a:buChar char="•"/>
            </a:pPr>
            <a:r>
              <a:rPr lang="en-US" dirty="0">
                <a:solidFill>
                  <a:schemeClr val="tx1"/>
                </a:solidFill>
                <a:latin typeface="Calibri" pitchFamily="34" charset="0"/>
                <a:cs typeface="Calibri" pitchFamily="34" charset="0"/>
              </a:rPr>
              <a:t>Recommendation</a:t>
            </a:r>
          </a:p>
        </p:txBody>
      </p:sp>
    </p:spTree>
    <p:extLst>
      <p:ext uri="{BB962C8B-B14F-4D97-AF65-F5344CB8AC3E}">
        <p14:creationId xmlns:p14="http://schemas.microsoft.com/office/powerpoint/2010/main" val="3449478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IN" dirty="0"/>
          </a:p>
        </p:txBody>
      </p:sp>
      <p:sp>
        <p:nvSpPr>
          <p:cNvPr id="3" name="Content Placeholder 2"/>
          <p:cNvSpPr>
            <a:spLocks noGrp="1"/>
          </p:cNvSpPr>
          <p:nvPr>
            <p:ph sz="quarter" idx="1"/>
          </p:nvPr>
        </p:nvSpPr>
        <p:spPr>
          <a:xfrm>
            <a:off x="381000" y="1085850"/>
            <a:ext cx="8305800" cy="3429000"/>
          </a:xfrm>
        </p:spPr>
        <p:txBody>
          <a:bodyPr>
            <a:normAutofit lnSpcReduction="10000"/>
          </a:bodyPr>
          <a:lstStyle/>
          <a:p>
            <a:r>
              <a:rPr lang="en-IN" dirty="0"/>
              <a:t>The data is POS data where one row represents a item purchased. The data has been filtered for the</a:t>
            </a:r>
          </a:p>
          <a:p>
            <a:r>
              <a:rPr lang="en-IN" dirty="0"/>
              <a:t>D</a:t>
            </a:r>
            <a:r>
              <a:rPr lang="en-IN" dirty="0" smtClean="0"/>
              <a:t>ata </a:t>
            </a:r>
            <a:r>
              <a:rPr lang="en-IN" dirty="0"/>
              <a:t>of a single SKU "JUMBO BAG RED RETROSPOT".</a:t>
            </a:r>
          </a:p>
          <a:p>
            <a:r>
              <a:rPr lang="en-IN" dirty="0" smtClean="0"/>
              <a:t>The data is for the sales for the December 2010 to December 2011</a:t>
            </a:r>
          </a:p>
          <a:p>
            <a:pPr algn="just"/>
            <a:r>
              <a:rPr lang="en-IN" dirty="0" smtClean="0"/>
              <a:t>We can initially group the data based on month to find out the sales per month and then can see trends, seasonality to predict the sales of the product in next months</a:t>
            </a:r>
          </a:p>
          <a:p>
            <a:pPr algn="just"/>
            <a:endParaRPr lang="en-IN" dirty="0"/>
          </a:p>
        </p:txBody>
      </p:sp>
    </p:spTree>
    <p:extLst>
      <p:ext uri="{BB962C8B-B14F-4D97-AF65-F5344CB8AC3E}">
        <p14:creationId xmlns:p14="http://schemas.microsoft.com/office/powerpoint/2010/main" val="343399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153684"/>
            <a:ext cx="80010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Data Understanding</a:t>
            </a:r>
            <a:endParaRPr lang="en-US" dirty="0"/>
          </a:p>
        </p:txBody>
      </p:sp>
      <p:sp>
        <p:nvSpPr>
          <p:cNvPr id="2" name="Rectangle 1"/>
          <p:cNvSpPr/>
          <p:nvPr/>
        </p:nvSpPr>
        <p:spPr>
          <a:xfrm>
            <a:off x="304800" y="895350"/>
            <a:ext cx="8599714" cy="4154984"/>
          </a:xfrm>
          <a:prstGeom prst="rect">
            <a:avLst/>
          </a:prstGeom>
        </p:spPr>
        <p:txBody>
          <a:bodyPr wrap="square">
            <a:spAutoFit/>
          </a:bodyPr>
          <a:lstStyle/>
          <a:p>
            <a:pPr marL="274320" indent="-274320">
              <a:spcBef>
                <a:spcPts val="580"/>
              </a:spcBef>
              <a:buClr>
                <a:schemeClr val="accent1"/>
              </a:buClr>
              <a:buSzPct val="85000"/>
              <a:buFont typeface="Wingdings 2"/>
              <a:buChar char=""/>
            </a:pPr>
            <a:r>
              <a:rPr lang="en-IN" sz="2600" dirty="0" err="1" smtClean="0"/>
              <a:t>InvoiceNumber</a:t>
            </a:r>
            <a:r>
              <a:rPr lang="en-IN" sz="2600" dirty="0" smtClean="0"/>
              <a:t> </a:t>
            </a:r>
            <a:r>
              <a:rPr lang="en-IN" sz="2600" dirty="0"/>
              <a:t>represents the invoice no of the bill when the item was purchased</a:t>
            </a:r>
          </a:p>
          <a:p>
            <a:pPr marL="274320" indent="-274320">
              <a:spcBef>
                <a:spcPts val="580"/>
              </a:spcBef>
              <a:buClr>
                <a:schemeClr val="accent1"/>
              </a:buClr>
              <a:buSzPct val="85000"/>
              <a:buFont typeface="Wingdings 2"/>
              <a:buChar char=""/>
            </a:pPr>
            <a:r>
              <a:rPr lang="en-IN" sz="2600" dirty="0" err="1" smtClean="0"/>
              <a:t>StockCode</a:t>
            </a:r>
            <a:r>
              <a:rPr lang="en-IN" sz="2600" dirty="0" smtClean="0"/>
              <a:t> </a:t>
            </a:r>
            <a:r>
              <a:rPr lang="en-IN" sz="2600" dirty="0"/>
              <a:t>represents the code to internally identify the product</a:t>
            </a:r>
          </a:p>
          <a:p>
            <a:pPr marL="274320" indent="-274320">
              <a:spcBef>
                <a:spcPts val="580"/>
              </a:spcBef>
              <a:buClr>
                <a:schemeClr val="accent1"/>
              </a:buClr>
              <a:buSzPct val="85000"/>
              <a:buFont typeface="Wingdings 2"/>
              <a:buChar char=""/>
            </a:pPr>
            <a:r>
              <a:rPr lang="en-IN" sz="2600" dirty="0" smtClean="0"/>
              <a:t>Description </a:t>
            </a:r>
            <a:r>
              <a:rPr lang="en-IN" sz="2600" dirty="0"/>
              <a:t>represents the item description</a:t>
            </a:r>
          </a:p>
          <a:p>
            <a:pPr marL="274320" indent="-274320">
              <a:spcBef>
                <a:spcPts val="580"/>
              </a:spcBef>
              <a:buClr>
                <a:schemeClr val="accent1"/>
              </a:buClr>
              <a:buSzPct val="85000"/>
              <a:buFont typeface="Wingdings 2"/>
              <a:buChar char=""/>
            </a:pPr>
            <a:r>
              <a:rPr lang="en-IN" sz="2600" dirty="0" smtClean="0"/>
              <a:t>Quantity </a:t>
            </a:r>
            <a:r>
              <a:rPr lang="en-IN" sz="2600" dirty="0"/>
              <a:t>represents the quantity of the item purchased</a:t>
            </a:r>
          </a:p>
          <a:p>
            <a:pPr marL="274320" indent="-274320">
              <a:spcBef>
                <a:spcPts val="580"/>
              </a:spcBef>
              <a:buClr>
                <a:schemeClr val="accent1"/>
              </a:buClr>
              <a:buSzPct val="85000"/>
              <a:buFont typeface="Wingdings 2"/>
              <a:buChar char=""/>
            </a:pPr>
            <a:r>
              <a:rPr lang="en-IN" sz="2600" dirty="0" smtClean="0"/>
              <a:t>invoice </a:t>
            </a:r>
            <a:r>
              <a:rPr lang="en-IN" sz="2600" dirty="0"/>
              <a:t>date represents the date on which the item was purchased</a:t>
            </a:r>
          </a:p>
          <a:p>
            <a:pPr marL="274320" indent="-274320">
              <a:spcBef>
                <a:spcPts val="580"/>
              </a:spcBef>
              <a:buClr>
                <a:schemeClr val="accent1"/>
              </a:buClr>
              <a:buSzPct val="85000"/>
              <a:buFont typeface="Wingdings 2"/>
              <a:buChar char=""/>
            </a:pPr>
            <a:r>
              <a:rPr lang="en-IN" sz="2600" dirty="0" smtClean="0"/>
              <a:t>Unit </a:t>
            </a:r>
            <a:r>
              <a:rPr lang="en-IN" sz="2600" dirty="0"/>
              <a:t>Price represents the per unit price of the stock</a:t>
            </a:r>
          </a:p>
          <a:p>
            <a:pPr marL="274320" indent="-274320">
              <a:spcBef>
                <a:spcPts val="580"/>
              </a:spcBef>
              <a:buClr>
                <a:schemeClr val="accent1"/>
              </a:buClr>
              <a:buSzPct val="85000"/>
              <a:buFont typeface="Wingdings 2"/>
              <a:buChar char=""/>
            </a:pPr>
            <a:r>
              <a:rPr lang="en-IN" sz="2600" dirty="0" smtClean="0"/>
              <a:t>Customer </a:t>
            </a:r>
            <a:r>
              <a:rPr lang="en-IN" sz="2600" dirty="0"/>
              <a:t>ID represents the internally identified code for the customer</a:t>
            </a:r>
          </a:p>
        </p:txBody>
      </p:sp>
    </p:spTree>
    <p:extLst>
      <p:ext uri="{BB962C8B-B14F-4D97-AF65-F5344CB8AC3E}">
        <p14:creationId xmlns:p14="http://schemas.microsoft.com/office/powerpoint/2010/main" val="3546033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50"/>
            <a:ext cx="8229600" cy="3429000"/>
          </a:xfrm>
        </p:spPr>
        <p:txBody>
          <a:bodyPr/>
          <a:lstStyle/>
          <a:p>
            <a:r>
              <a:rPr lang="en-US" dirty="0" smtClean="0"/>
              <a:t>The useful columns are quantity and Date of invoice which do not have any NA </a:t>
            </a:r>
            <a:r>
              <a:rPr lang="en-US" dirty="0" smtClean="0"/>
              <a:t>values</a:t>
            </a:r>
          </a:p>
          <a:p>
            <a:r>
              <a:rPr lang="en-US" dirty="0" smtClean="0"/>
              <a:t>We have grouped the data based on Months and converted the data to a </a:t>
            </a:r>
            <a:r>
              <a:rPr lang="en-US" dirty="0" err="1" smtClean="0"/>
              <a:t>timeseries</a:t>
            </a:r>
            <a:endParaRPr lang="en-IN" dirty="0"/>
          </a:p>
        </p:txBody>
      </p:sp>
      <p:sp>
        <p:nvSpPr>
          <p:cNvPr id="4" name="Title 1"/>
          <p:cNvSpPr txBox="1">
            <a:spLocks/>
          </p:cNvSpPr>
          <p:nvPr/>
        </p:nvSpPr>
        <p:spPr>
          <a:xfrm>
            <a:off x="457200" y="133350"/>
            <a:ext cx="80010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Data Cleaning &amp; Manipulation</a:t>
            </a:r>
            <a:endParaRPr lang="en-US" dirty="0"/>
          </a:p>
        </p:txBody>
      </p:sp>
    </p:spTree>
    <p:extLst>
      <p:ext uri="{BB962C8B-B14F-4D97-AF65-F5344CB8AC3E}">
        <p14:creationId xmlns:p14="http://schemas.microsoft.com/office/powerpoint/2010/main" val="254771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772400" cy="857250"/>
          </a:xfrm>
        </p:spPr>
        <p:txBody>
          <a:bodyPr/>
          <a:lstStyle/>
          <a:p>
            <a:r>
              <a:rPr lang="en-US" dirty="0" smtClean="0"/>
              <a:t>Test Harness</a:t>
            </a:r>
            <a:endParaRPr lang="en-IN" dirty="0"/>
          </a:p>
        </p:txBody>
      </p:sp>
      <p:sp>
        <p:nvSpPr>
          <p:cNvPr id="3" name="Content Placeholder 2"/>
          <p:cNvSpPr>
            <a:spLocks noGrp="1"/>
          </p:cNvSpPr>
          <p:nvPr>
            <p:ph sz="quarter" idx="1"/>
          </p:nvPr>
        </p:nvSpPr>
        <p:spPr>
          <a:xfrm>
            <a:off x="609600" y="1047750"/>
            <a:ext cx="7772400" cy="3429000"/>
          </a:xfrm>
        </p:spPr>
        <p:txBody>
          <a:bodyPr/>
          <a:lstStyle/>
          <a:p>
            <a:r>
              <a:rPr lang="en-US" dirty="0" smtClean="0"/>
              <a:t>In the data set we have 12 rows containing the sales of the respective months.</a:t>
            </a:r>
          </a:p>
          <a:p>
            <a:r>
              <a:rPr lang="en-US" dirty="0" smtClean="0"/>
              <a:t>We will draw the time series model using this data . </a:t>
            </a:r>
          </a:p>
          <a:p>
            <a:r>
              <a:rPr lang="en-US" dirty="0" smtClean="0"/>
              <a:t>We will validate the model by finding the error after </a:t>
            </a:r>
            <a:r>
              <a:rPr lang="en-US" dirty="0" err="1" smtClean="0"/>
              <a:t>modelling</a:t>
            </a:r>
            <a:r>
              <a:rPr lang="en-US" dirty="0" smtClean="0"/>
              <a:t> the trend and </a:t>
            </a:r>
            <a:r>
              <a:rPr lang="en-US" dirty="0" err="1" smtClean="0"/>
              <a:t>seasonallity</a:t>
            </a:r>
            <a:endParaRPr lang="en-IN" dirty="0"/>
          </a:p>
        </p:txBody>
      </p:sp>
    </p:spTree>
    <p:extLst>
      <p:ext uri="{BB962C8B-B14F-4D97-AF65-F5344CB8AC3E}">
        <p14:creationId xmlns:p14="http://schemas.microsoft.com/office/powerpoint/2010/main" val="406663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43350"/>
            <a:ext cx="7772400" cy="815249"/>
          </a:xfrm>
        </p:spPr>
        <p:txBody>
          <a:bodyPr>
            <a:normAutofit/>
          </a:bodyPr>
          <a:lstStyle/>
          <a:p>
            <a:r>
              <a:rPr lang="en-US" sz="1400" dirty="0" smtClean="0"/>
              <a:t>The x- axis represents the time in months</a:t>
            </a:r>
            <a:br>
              <a:rPr lang="en-US" sz="1400" dirty="0" smtClean="0"/>
            </a:br>
            <a:r>
              <a:rPr lang="en-US" sz="1400" dirty="0" smtClean="0"/>
              <a:t> The y-axis represents the quantity of the products sold in that month</a:t>
            </a:r>
            <a:endParaRPr lang="en-I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29" y="353786"/>
            <a:ext cx="513397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457200" y="133350"/>
            <a:ext cx="80010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Time series Model</a:t>
            </a:r>
            <a:endParaRPr lang="en-US" dirty="0"/>
          </a:p>
        </p:txBody>
      </p:sp>
    </p:spTree>
    <p:extLst>
      <p:ext uri="{BB962C8B-B14F-4D97-AF65-F5344CB8AC3E}">
        <p14:creationId xmlns:p14="http://schemas.microsoft.com/office/powerpoint/2010/main" val="313436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In the data we can see that there is a  trend of growth in sales.</a:t>
            </a:r>
          </a:p>
          <a:p>
            <a:r>
              <a:rPr lang="en-US" dirty="0" smtClean="0"/>
              <a:t>There is seasonality where the sales increases every 2 months.</a:t>
            </a:r>
          </a:p>
          <a:p>
            <a:pPr marL="0" indent="0">
              <a:buNone/>
            </a:pPr>
            <a:endParaRPr lang="en-US" dirty="0" smtClean="0"/>
          </a:p>
          <a:p>
            <a:endParaRPr lang="en-IN" dirty="0"/>
          </a:p>
        </p:txBody>
      </p:sp>
      <p:sp>
        <p:nvSpPr>
          <p:cNvPr id="4" name="Title 1"/>
          <p:cNvSpPr txBox="1">
            <a:spLocks/>
          </p:cNvSpPr>
          <p:nvPr/>
        </p:nvSpPr>
        <p:spPr>
          <a:xfrm>
            <a:off x="457200" y="133350"/>
            <a:ext cx="80010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Time series Model</a:t>
            </a:r>
            <a:endParaRPr lang="en-US" dirty="0"/>
          </a:p>
        </p:txBody>
      </p:sp>
    </p:spTree>
    <p:extLst>
      <p:ext uri="{BB962C8B-B14F-4D97-AF65-F5344CB8AC3E}">
        <p14:creationId xmlns:p14="http://schemas.microsoft.com/office/powerpoint/2010/main" val="419683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We attempt to draw a linear model between the time and quantity to find out the upward trend of sales quantity in the data.</a:t>
            </a:r>
          </a:p>
          <a:p>
            <a:r>
              <a:rPr lang="en-US" dirty="0" smtClean="0"/>
              <a:t>Using the lm() function, we draw a model but all the parameters are insignificant.</a:t>
            </a:r>
          </a:p>
          <a:p>
            <a:pPr marL="0" indent="0">
              <a:buNone/>
            </a:pPr>
            <a:endParaRPr lang="en-IN" dirty="0"/>
          </a:p>
        </p:txBody>
      </p:sp>
      <p:sp>
        <p:nvSpPr>
          <p:cNvPr id="4" name="Title 1"/>
          <p:cNvSpPr txBox="1">
            <a:spLocks/>
          </p:cNvSpPr>
          <p:nvPr/>
        </p:nvSpPr>
        <p:spPr>
          <a:xfrm>
            <a:off x="457200" y="133350"/>
            <a:ext cx="8001000" cy="85725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Linear Model</a:t>
            </a:r>
            <a:endParaRPr lang="en-US" dirty="0"/>
          </a:p>
        </p:txBody>
      </p:sp>
    </p:spTree>
    <p:extLst>
      <p:ext uri="{BB962C8B-B14F-4D97-AF65-F5344CB8AC3E}">
        <p14:creationId xmlns:p14="http://schemas.microsoft.com/office/powerpoint/2010/main" val="4059721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532</TotalTime>
  <Words>420</Words>
  <Application>Microsoft Office PowerPoint</Application>
  <PresentationFormat>On-screen Show (16:9)</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Retail POS Case  Study</vt:lpstr>
      <vt:lpstr>Analysis Approach</vt:lpstr>
      <vt:lpstr>Business Understanding</vt:lpstr>
      <vt:lpstr>PowerPoint Presentation</vt:lpstr>
      <vt:lpstr>PowerPoint Presentation</vt:lpstr>
      <vt:lpstr>Test Harness</vt:lpstr>
      <vt:lpstr>The x- axis represents the time in months  The y-axis represents the quantity of the products sold in that month</vt:lpstr>
      <vt:lpstr>PowerPoint Presentation</vt:lpstr>
      <vt:lpstr>PowerPoint Presentation</vt:lpstr>
      <vt:lpstr>Seasonality model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Group Study</dc:title>
  <dc:creator>admin</dc:creator>
  <cp:lastModifiedBy>DELL</cp:lastModifiedBy>
  <cp:revision>24</cp:revision>
  <dcterms:created xsi:type="dcterms:W3CDTF">2017-05-07T09:41:46Z</dcterms:created>
  <dcterms:modified xsi:type="dcterms:W3CDTF">2017-09-12T01:24:04Z</dcterms:modified>
</cp:coreProperties>
</file>