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92" r:id="rId4"/>
    <p:sldId id="300" r:id="rId5"/>
    <p:sldId id="285" r:id="rId6"/>
    <p:sldId id="299" r:id="rId7"/>
    <p:sldId id="301" r:id="rId8"/>
    <p:sldId id="284" r:id="rId9"/>
    <p:sldId id="302" r:id="rId10"/>
    <p:sldId id="286" r:id="rId11"/>
    <p:sldId id="290" r:id="rId12"/>
    <p:sldId id="303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78"/>
    <p:restoredTop sz="94718"/>
  </p:normalViewPr>
  <p:slideViewPr>
    <p:cSldViewPr>
      <p:cViewPr varScale="1">
        <p:scale>
          <a:sx n="69" d="100"/>
          <a:sy n="69" d="100"/>
        </p:scale>
        <p:origin x="-90" y="-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32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65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3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28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5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2017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2017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Definition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What’s in an API Definition file?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Learn Swagger and the Open </a:t>
            </a:r>
            <a:r>
              <a:rPr lang="en-US" sz="2800" smtClean="0">
                <a:solidFill>
                  <a:schemeClr val="accent1"/>
                </a:solidFill>
                <a:latin typeface="Arial Black" panose="020B0A04020102020204" pitchFamily="34" charset="0"/>
              </a:rPr>
              <a:t>API Specification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means authentication and authorization</a:t>
            </a:r>
          </a:p>
          <a:p>
            <a:r>
              <a:rPr lang="en-US" dirty="0" smtClean="0"/>
              <a:t>Can be: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dirty="0" smtClean="0"/>
              <a:t>API key</a:t>
            </a:r>
          </a:p>
          <a:p>
            <a:pPr lvl="1"/>
            <a:r>
              <a:rPr lang="en-US" dirty="0" smtClean="0"/>
              <a:t>OAuth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789451"/>
            <a:ext cx="1907111" cy="19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90950"/>
          </a:xfrm>
        </p:spPr>
        <p:txBody>
          <a:bodyPr>
            <a:normAutofit/>
          </a:bodyPr>
          <a:lstStyle/>
          <a:p>
            <a:r>
              <a:rPr lang="en-US" dirty="0" smtClean="0"/>
              <a:t>Human-readable descriptions of elements</a:t>
            </a:r>
          </a:p>
          <a:p>
            <a:r>
              <a:rPr lang="en-US" dirty="0" smtClean="0"/>
              <a:t>For generating documentation </a:t>
            </a:r>
          </a:p>
          <a:p>
            <a:r>
              <a:rPr lang="en-US" dirty="0" smtClean="0"/>
              <a:t>Add a “description” section for:</a:t>
            </a:r>
          </a:p>
          <a:p>
            <a:pPr lvl="1"/>
            <a:r>
              <a:rPr lang="en-US" dirty="0" smtClean="0"/>
              <a:t>The API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operation (path </a:t>
            </a:r>
            <a:r>
              <a:rPr lang="en-US" smtClean="0"/>
              <a:t>and method)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parameter</a:t>
            </a:r>
            <a:endParaRPr lang="en-US" dirty="0" smtClean="0"/>
          </a:p>
          <a:p>
            <a:pPr lvl="1"/>
            <a:r>
              <a:rPr lang="en-US" dirty="0" smtClean="0"/>
              <a:t>Each response element</a:t>
            </a:r>
          </a:p>
          <a:p>
            <a:pPr marL="4619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9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Getting the information to create an OAS 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If you are asked to create an OAS file, how do you find the information?</a:t>
            </a:r>
          </a:p>
          <a:p>
            <a:r>
              <a:rPr lang="en-US" smtClean="0"/>
              <a:t>Developers can provide rough documentation</a:t>
            </a:r>
          </a:p>
          <a:p>
            <a:r>
              <a:rPr lang="en-US" smtClean="0"/>
              <a:t>Developers can provide sample requests and responses</a:t>
            </a:r>
          </a:p>
          <a:p>
            <a:pPr lvl="1"/>
            <a:r>
              <a:rPr lang="en-US" smtClean="0"/>
              <a:t>Most common</a:t>
            </a:r>
          </a:p>
          <a:p>
            <a:r>
              <a:rPr lang="en-US" smtClean="0"/>
              <a:t>You can figure it out from the code</a:t>
            </a:r>
          </a:p>
          <a:p>
            <a:pPr lvl="1"/>
            <a:r>
              <a:rPr lang="en-US" smtClean="0"/>
              <a:t>Requires strong coding skills</a:t>
            </a:r>
          </a:p>
          <a:p>
            <a:r>
              <a:rPr lang="en-US" smtClean="0"/>
              <a:t>For exercises, I will provide sample requests and responses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66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Covers</a:t>
            </a:r>
          </a:p>
          <a:p>
            <a:pPr lvl="1"/>
            <a:r>
              <a:rPr lang="en-US" sz="2500" dirty="0" smtClean="0"/>
              <a:t>What’s an API Definition File?</a:t>
            </a:r>
          </a:p>
          <a:p>
            <a:pPr lvl="1"/>
            <a:r>
              <a:rPr lang="en-US" sz="2500" dirty="0" smtClean="0"/>
              <a:t>Anatomy of an API Request</a:t>
            </a:r>
          </a:p>
          <a:p>
            <a:pPr lvl="1"/>
            <a:r>
              <a:rPr lang="en-US" sz="2500" dirty="0" smtClean="0"/>
              <a:t>What’s in an API Definition File?</a:t>
            </a:r>
          </a:p>
          <a:p>
            <a:pPr lvl="1"/>
            <a:r>
              <a:rPr lang="en-US" sz="2500" dirty="0"/>
              <a:t>Getting Information to create an API Definition </a:t>
            </a:r>
            <a:r>
              <a:rPr lang="en-US" sz="2500" dirty="0" smtClean="0"/>
              <a:t>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API Definition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file that describes everything you can do with an API</a:t>
            </a:r>
          </a:p>
          <a:p>
            <a:pPr lvl="1"/>
            <a:r>
              <a:rPr lang="en-US" dirty="0" smtClean="0"/>
              <a:t>Note: “API” means a collection of related requests</a:t>
            </a:r>
          </a:p>
          <a:p>
            <a:r>
              <a:rPr lang="en-US" dirty="0" smtClean="0"/>
              <a:t>Server location</a:t>
            </a:r>
          </a:p>
          <a:p>
            <a:r>
              <a:rPr lang="en-US" dirty="0"/>
              <a:t>How security </a:t>
            </a:r>
            <a:r>
              <a:rPr lang="en-US" dirty="0" smtClean="0"/>
              <a:t>is handled (i.e., authorization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All the available requests in that API</a:t>
            </a:r>
          </a:p>
          <a:p>
            <a:r>
              <a:rPr lang="en-US" dirty="0" smtClean="0"/>
              <a:t>All the different data you can send in a request</a:t>
            </a:r>
          </a:p>
          <a:p>
            <a:r>
              <a:rPr lang="en-US" dirty="0" smtClean="0"/>
              <a:t>What data is returned</a:t>
            </a:r>
          </a:p>
          <a:p>
            <a:r>
              <a:rPr lang="en-US" dirty="0" smtClean="0"/>
              <a:t>What HTTP status codes can be returned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Anatomy of a 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57350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 http://api.example.com/user?source=ios&amp;device=ipad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Accept: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"name": "Peter Gruenbaum",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"peter@sdkbridge.com"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90600" y="992606"/>
            <a:ext cx="910827" cy="740944"/>
            <a:chOff x="990600" y="992606"/>
            <a:chExt cx="910827" cy="740944"/>
          </a:xfrm>
        </p:grpSpPr>
        <p:sp>
          <p:nvSpPr>
            <p:cNvPr id="6" name="TextBox 5"/>
            <p:cNvSpPr txBox="1"/>
            <p:nvPr/>
          </p:nvSpPr>
          <p:spPr>
            <a:xfrm>
              <a:off x="990600" y="99260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Method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1143000" y="1361938"/>
              <a:ext cx="303014" cy="3716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598414" y="907018"/>
            <a:ext cx="3659386" cy="750332"/>
            <a:chOff x="2438400" y="971550"/>
            <a:chExt cx="2819400" cy="750332"/>
          </a:xfrm>
        </p:grpSpPr>
        <p:sp>
          <p:nvSpPr>
            <p:cNvPr id="10" name="TextBox 9"/>
            <p:cNvSpPr txBox="1"/>
            <p:nvPr/>
          </p:nvSpPr>
          <p:spPr>
            <a:xfrm>
              <a:off x="3623314" y="971550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URL</a:t>
              </a:r>
              <a:endParaRPr lang="en-US" dirty="0"/>
            </a:p>
          </p:txBody>
        </p:sp>
        <p:sp>
          <p:nvSpPr>
            <p:cNvPr id="11" name="Left Brace 10"/>
            <p:cNvSpPr/>
            <p:nvPr/>
          </p:nvSpPr>
          <p:spPr>
            <a:xfrm rot="5400000">
              <a:off x="3668128" y="132210"/>
              <a:ext cx="359944" cy="2819400"/>
            </a:xfrm>
            <a:prstGeom prst="leftBrace">
              <a:avLst>
                <a:gd name="adj1" fmla="val 2899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10200" y="971550"/>
            <a:ext cx="2667000" cy="685480"/>
            <a:chOff x="2438400" y="1036402"/>
            <a:chExt cx="2819400" cy="685480"/>
          </a:xfrm>
        </p:grpSpPr>
        <p:sp>
          <p:nvSpPr>
            <p:cNvPr id="14" name="TextBox 13"/>
            <p:cNvSpPr txBox="1"/>
            <p:nvPr/>
          </p:nvSpPr>
          <p:spPr>
            <a:xfrm>
              <a:off x="2819400" y="1036402"/>
              <a:ext cx="1922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 parameters</a:t>
              </a:r>
              <a:endParaRPr lang="en-US" dirty="0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3668128" y="132210"/>
              <a:ext cx="359944" cy="2819400"/>
            </a:xfrm>
            <a:prstGeom prst="leftBrace">
              <a:avLst>
                <a:gd name="adj1" fmla="val 2899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29200" y="2266950"/>
            <a:ext cx="1301872" cy="533400"/>
            <a:chOff x="5029200" y="2266950"/>
            <a:chExt cx="1301872" cy="533400"/>
          </a:xfrm>
        </p:grpSpPr>
        <p:sp>
          <p:nvSpPr>
            <p:cNvPr id="16" name="TextBox 15"/>
            <p:cNvSpPr txBox="1"/>
            <p:nvPr/>
          </p:nvSpPr>
          <p:spPr>
            <a:xfrm>
              <a:off x="5362537" y="2348984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Headers</a:t>
              </a:r>
              <a:endParaRPr lang="en-US" dirty="0"/>
            </a:p>
          </p:txBody>
        </p:sp>
        <p:sp>
          <p:nvSpPr>
            <p:cNvPr id="20" name="Right Brace 19"/>
            <p:cNvSpPr/>
            <p:nvPr/>
          </p:nvSpPr>
          <p:spPr>
            <a:xfrm>
              <a:off x="5029200" y="2266950"/>
              <a:ext cx="304800" cy="533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32108" y="3257550"/>
            <a:ext cx="992492" cy="914400"/>
            <a:chOff x="5029200" y="2266950"/>
            <a:chExt cx="992492" cy="533400"/>
          </a:xfrm>
        </p:grpSpPr>
        <p:sp>
          <p:nvSpPr>
            <p:cNvPr id="18" name="TextBox 17"/>
            <p:cNvSpPr txBox="1"/>
            <p:nvPr/>
          </p:nvSpPr>
          <p:spPr>
            <a:xfrm>
              <a:off x="5362537" y="2400300"/>
              <a:ext cx="6591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Body</a:t>
              </a:r>
              <a:endParaRPr lang="en-US" dirty="0"/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5029200" y="2266950"/>
              <a:ext cx="304800" cy="533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92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request URL: https://</a:t>
            </a:r>
            <a:r>
              <a:rPr lang="en-US" dirty="0" err="1" smtClean="0"/>
              <a:t>api.example.com</a:t>
            </a:r>
            <a:r>
              <a:rPr lang="en-US" dirty="0" smtClean="0"/>
              <a:t>/v2/user</a:t>
            </a:r>
          </a:p>
          <a:p>
            <a:r>
              <a:rPr lang="en-US" dirty="0" smtClean="0"/>
              <a:t>Scheme</a:t>
            </a:r>
          </a:p>
          <a:p>
            <a:pPr lvl="1"/>
            <a:r>
              <a:rPr lang="en-US" dirty="0" smtClean="0"/>
              <a:t>https</a:t>
            </a:r>
          </a:p>
          <a:p>
            <a:r>
              <a:rPr lang="en-US" dirty="0" smtClean="0"/>
              <a:t>Host</a:t>
            </a:r>
          </a:p>
          <a:p>
            <a:pPr lvl="1"/>
            <a:r>
              <a:rPr lang="en-US" dirty="0" err="1" smtClean="0"/>
              <a:t>api.example.com</a:t>
            </a:r>
            <a:endParaRPr lang="en-US" dirty="0" smtClean="0"/>
          </a:p>
          <a:p>
            <a:r>
              <a:rPr lang="en-US" dirty="0" smtClean="0"/>
              <a:t>Base path</a:t>
            </a:r>
            <a:endParaRPr lang="en-US" dirty="0"/>
          </a:p>
          <a:p>
            <a:pPr lvl="1"/>
            <a:r>
              <a:rPr lang="en-US" dirty="0" smtClean="0"/>
              <a:t>/v2</a:t>
            </a:r>
          </a:p>
          <a:p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/user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79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HTTP method describes what kind of action to take</a:t>
            </a:r>
          </a:p>
          <a:p>
            <a:r>
              <a:rPr lang="en-US" dirty="0" smtClean="0"/>
              <a:t>GET, POST, PUT, DELETE, etc.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89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686800" cy="370332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api.example.com</a:t>
            </a:r>
            <a:r>
              <a:rPr lang="en-US" dirty="0" smtClean="0"/>
              <a:t>/v2/user/{user-id}/</a:t>
            </a:r>
            <a:r>
              <a:rPr lang="en-US" dirty="0" err="1" smtClean="0"/>
              <a:t>connections?degrees</a:t>
            </a:r>
            <a:r>
              <a:rPr lang="en-US" dirty="0" smtClean="0"/>
              <a:t>=2</a:t>
            </a:r>
          </a:p>
          <a:p>
            <a:r>
              <a:rPr lang="en-US" dirty="0" smtClean="0"/>
              <a:t>Path Parameters</a:t>
            </a:r>
          </a:p>
          <a:p>
            <a:pPr lvl="1"/>
            <a:r>
              <a:rPr lang="en-US" dirty="0" smtClean="0"/>
              <a:t>{user-id}</a:t>
            </a:r>
          </a:p>
          <a:p>
            <a:r>
              <a:rPr lang="en-US" dirty="0" smtClean="0"/>
              <a:t>Query Parameters</a:t>
            </a:r>
          </a:p>
          <a:p>
            <a:pPr lvl="1"/>
            <a:r>
              <a:rPr lang="en-US" dirty="0" smtClean="0"/>
              <a:t>degrees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11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Request Body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some methods (POST, PUT, etc.) you can specify a request body, often in JSON </a:t>
            </a:r>
          </a:p>
          <a:p>
            <a:r>
              <a:rPr lang="en-US" dirty="0" smtClean="0"/>
              <a:t>The body is treated as a parameter</a:t>
            </a:r>
          </a:p>
          <a:p>
            <a:r>
              <a:rPr lang="en-US" dirty="0" smtClean="0"/>
              <a:t>You specify a schema for the request body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288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Body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REST, the response body can be anything, but is most often structured data, such as JSON</a:t>
            </a:r>
          </a:p>
          <a:p>
            <a:r>
              <a:rPr lang="en-US" dirty="0" smtClean="0"/>
              <a:t>The response body is included in a response object</a:t>
            </a:r>
          </a:p>
          <a:p>
            <a:r>
              <a:rPr lang="en-US" dirty="0" smtClean="0"/>
              <a:t>The response object has a schema to describe the structured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You can have a separate response object for each HTTP status code returned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24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34464</TotalTime>
  <Words>417</Words>
  <Application>Microsoft Office PowerPoint</Application>
  <PresentationFormat>On-screen Show (16:9)</PresentationFormat>
  <Paragraphs>112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API Definition</vt:lpstr>
      <vt:lpstr>Introduction</vt:lpstr>
      <vt:lpstr>What’s an API Definition File?</vt:lpstr>
      <vt:lpstr>The Anatomy of a Request</vt:lpstr>
      <vt:lpstr>URL</vt:lpstr>
      <vt:lpstr>Method</vt:lpstr>
      <vt:lpstr>Parameters</vt:lpstr>
      <vt:lpstr>Request Body</vt:lpstr>
      <vt:lpstr>Response Body</vt:lpstr>
      <vt:lpstr>Security</vt:lpstr>
      <vt:lpstr>Documentation</vt:lpstr>
      <vt:lpstr>Getting the information to create an OAS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194</cp:revision>
  <dcterms:created xsi:type="dcterms:W3CDTF">2014-12-23T16:50:33Z</dcterms:created>
  <dcterms:modified xsi:type="dcterms:W3CDTF">2017-07-28T17:55:02Z</dcterms:modified>
</cp:coreProperties>
</file>