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ontend"/>
          <p:cNvSpPr/>
          <p:nvPr/>
        </p:nvSpPr>
        <p:spPr>
          <a:xfrm>
            <a:off x="1599402" y="3202384"/>
            <a:ext cx="1981063" cy="225300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120" name="Backend"/>
          <p:cNvSpPr/>
          <p:nvPr/>
        </p:nvSpPr>
        <p:spPr>
          <a:xfrm>
            <a:off x="9706247" y="3424609"/>
            <a:ext cx="1981063" cy="225300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121" name="Topic"/>
          <p:cNvSpPr/>
          <p:nvPr/>
        </p:nvSpPr>
        <p:spPr>
          <a:xfrm>
            <a:off x="4904177" y="6892495"/>
            <a:ext cx="2616318" cy="1222984"/>
          </a:xfrm>
          <a:prstGeom prst="roundRect">
            <a:avLst>
              <a:gd name="adj" fmla="val 155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122" name="Metrics…"/>
          <p:cNvSpPr/>
          <p:nvPr/>
        </p:nvSpPr>
        <p:spPr>
          <a:xfrm>
            <a:off x="4904177" y="9628657"/>
            <a:ext cx="2616318" cy="1222983"/>
          </a:xfrm>
          <a:prstGeom prst="roundRect">
            <a:avLst>
              <a:gd name="adj" fmla="val 1557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Metrics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Analyzer</a:t>
            </a:r>
          </a:p>
        </p:txBody>
      </p:sp>
      <p:sp>
        <p:nvSpPr>
          <p:cNvPr id="123" name="Line"/>
          <p:cNvSpPr/>
          <p:nvPr/>
        </p:nvSpPr>
        <p:spPr>
          <a:xfrm>
            <a:off x="3722958" y="5204158"/>
            <a:ext cx="1250137" cy="15628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" name="Line"/>
          <p:cNvSpPr/>
          <p:nvPr/>
        </p:nvSpPr>
        <p:spPr>
          <a:xfrm flipV="1">
            <a:off x="6319540" y="8301976"/>
            <a:ext cx="1" cy="114018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" name="Line"/>
          <p:cNvSpPr/>
          <p:nvPr/>
        </p:nvSpPr>
        <p:spPr>
          <a:xfrm flipH="1">
            <a:off x="19378079" y="4519727"/>
            <a:ext cx="1586999" cy="1586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6" name="Pub - Sub"/>
          <p:cNvSpPr txBox="1"/>
          <p:nvPr/>
        </p:nvSpPr>
        <p:spPr>
          <a:xfrm>
            <a:off x="366751" y="285325"/>
            <a:ext cx="48762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Pub - Sub</a:t>
            </a:r>
          </a:p>
        </p:txBody>
      </p:sp>
      <p:sp>
        <p:nvSpPr>
          <p:cNvPr id="127" name="Service2"/>
          <p:cNvSpPr/>
          <p:nvPr/>
        </p:nvSpPr>
        <p:spPr>
          <a:xfrm>
            <a:off x="14137411" y="3202384"/>
            <a:ext cx="1981063" cy="2253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Service2</a:t>
            </a:r>
          </a:p>
        </p:txBody>
      </p:sp>
      <p:sp>
        <p:nvSpPr>
          <p:cNvPr id="128" name="Service3"/>
          <p:cNvSpPr/>
          <p:nvPr/>
        </p:nvSpPr>
        <p:spPr>
          <a:xfrm>
            <a:off x="21215829" y="3424609"/>
            <a:ext cx="1981063" cy="225300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Service3</a:t>
            </a:r>
          </a:p>
        </p:txBody>
      </p:sp>
      <p:sp>
        <p:nvSpPr>
          <p:cNvPr id="129" name="Service4"/>
          <p:cNvSpPr/>
          <p:nvPr/>
        </p:nvSpPr>
        <p:spPr>
          <a:xfrm>
            <a:off x="20961929" y="9113647"/>
            <a:ext cx="1981063" cy="22530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Service4</a:t>
            </a:r>
          </a:p>
        </p:txBody>
      </p:sp>
      <p:sp>
        <p:nvSpPr>
          <p:cNvPr id="130" name="Service4"/>
          <p:cNvSpPr/>
          <p:nvPr/>
        </p:nvSpPr>
        <p:spPr>
          <a:xfrm>
            <a:off x="14137411" y="9113647"/>
            <a:ext cx="1981063" cy="2253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Service4</a:t>
            </a:r>
          </a:p>
        </p:txBody>
      </p:sp>
      <p:sp>
        <p:nvSpPr>
          <p:cNvPr id="131" name="Topic"/>
          <p:cNvSpPr/>
          <p:nvPr/>
        </p:nvSpPr>
        <p:spPr>
          <a:xfrm>
            <a:off x="17225847" y="6197600"/>
            <a:ext cx="3329314" cy="1304029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132" name="Line"/>
          <p:cNvSpPr/>
          <p:nvPr/>
        </p:nvSpPr>
        <p:spPr>
          <a:xfrm flipH="1">
            <a:off x="8059048" y="5446616"/>
            <a:ext cx="1586999" cy="1586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>
            <a:off x="16440349" y="4515402"/>
            <a:ext cx="1825671" cy="159794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" name="Line"/>
          <p:cNvSpPr/>
          <p:nvPr/>
        </p:nvSpPr>
        <p:spPr>
          <a:xfrm flipV="1">
            <a:off x="16292743" y="7592502"/>
            <a:ext cx="2005720" cy="20057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" name="Line"/>
          <p:cNvSpPr/>
          <p:nvPr/>
        </p:nvSpPr>
        <p:spPr>
          <a:xfrm flipH="1" flipV="1">
            <a:off x="19132879" y="7624040"/>
            <a:ext cx="1684693" cy="22451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4"/>
      <p:bldP build="whole" bldLvl="1" animBg="1" rev="0" advAuto="0" spid="129" grpId="6"/>
      <p:bldP build="whole" bldLvl="1" animBg="1" rev="0" advAuto="0" spid="130" grpId="7"/>
      <p:bldP build="whole" bldLvl="1" animBg="1" rev="0" advAuto="0" spid="122" grpId="17"/>
      <p:bldP build="whole" bldLvl="1" animBg="1" rev="0" advAuto="0" spid="132" grpId="12"/>
      <p:bldP build="whole" bldLvl="1" animBg="1" rev="0" advAuto="0" spid="134" grpId="14"/>
      <p:bldP build="whole" bldLvl="1" animBg="1" rev="0" advAuto="0" spid="123" grpId="10"/>
      <p:bldP build="whole" bldLvl="1" animBg="1" rev="0" advAuto="0" spid="126" grpId="3"/>
      <p:bldP build="whole" bldLvl="1" animBg="1" rev="0" advAuto="0" spid="128" grpId="5"/>
      <p:bldP build="whole" bldLvl="1" animBg="1" rev="0" advAuto="0" spid="121" grpId="13"/>
      <p:bldP build="whole" bldLvl="1" animBg="1" rev="0" advAuto="0" spid="133" grpId="9"/>
      <p:bldP build="whole" bldLvl="1" animBg="1" rev="0" advAuto="0" spid="120" grpId="2"/>
      <p:bldP build="whole" bldLvl="1" animBg="1" rev="0" advAuto="0" spid="119" grpId="1"/>
      <p:bldP build="whole" bldLvl="1" animBg="1" rev="0" advAuto="0" spid="125" grpId="8"/>
      <p:bldP build="whole" bldLvl="1" animBg="1" rev="0" advAuto="0" spid="131" grpId="11"/>
      <p:bldP build="whole" bldLvl="1" animBg="1" rev="0" advAuto="0" spid="135" grpId="15"/>
      <p:bldP build="whole" bldLvl="1" animBg="1" rev="0" advAuto="0" spid="124" grpId="1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calability"/>
          <p:cNvSpPr txBox="1"/>
          <p:nvPr/>
        </p:nvSpPr>
        <p:spPr>
          <a:xfrm>
            <a:off x="264962" y="364030"/>
            <a:ext cx="507746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Scalability</a:t>
            </a:r>
          </a:p>
        </p:txBody>
      </p:sp>
      <p:sp>
        <p:nvSpPr>
          <p:cNvPr id="267" name="Producer"/>
          <p:cNvSpPr/>
          <p:nvPr/>
        </p:nvSpPr>
        <p:spPr>
          <a:xfrm>
            <a:off x="2418069" y="3582047"/>
            <a:ext cx="3045024" cy="14542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268" name="Broker1"/>
          <p:cNvSpPr/>
          <p:nvPr/>
        </p:nvSpPr>
        <p:spPr>
          <a:xfrm>
            <a:off x="8803559" y="5089673"/>
            <a:ext cx="2317354" cy="3245744"/>
          </a:xfrm>
          <a:prstGeom prst="roundRect">
            <a:avLst>
              <a:gd name="adj" fmla="val 13266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Broker1</a:t>
            </a:r>
          </a:p>
        </p:txBody>
      </p:sp>
      <p:sp>
        <p:nvSpPr>
          <p:cNvPr id="269" name="Consumer1"/>
          <p:cNvSpPr/>
          <p:nvPr/>
        </p:nvSpPr>
        <p:spPr>
          <a:xfrm>
            <a:off x="20338017" y="2539354"/>
            <a:ext cx="2731196" cy="2301181"/>
          </a:xfrm>
          <a:prstGeom prst="roundRect">
            <a:avLst>
              <a:gd name="adj" fmla="val 1074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Consumer1</a:t>
            </a:r>
          </a:p>
        </p:txBody>
      </p:sp>
      <p:sp>
        <p:nvSpPr>
          <p:cNvPr id="270" name="Consumer2"/>
          <p:cNvSpPr/>
          <p:nvPr/>
        </p:nvSpPr>
        <p:spPr>
          <a:xfrm>
            <a:off x="20338017" y="8581423"/>
            <a:ext cx="2731196" cy="2301181"/>
          </a:xfrm>
          <a:prstGeom prst="roundRect">
            <a:avLst>
              <a:gd name="adj" fmla="val 1074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Consumer2</a:t>
            </a:r>
          </a:p>
        </p:txBody>
      </p:sp>
      <p:sp>
        <p:nvSpPr>
          <p:cNvPr id="271" name="Line"/>
          <p:cNvSpPr/>
          <p:nvPr/>
        </p:nvSpPr>
        <p:spPr>
          <a:xfrm flipH="1">
            <a:off x="17120986" y="3484063"/>
            <a:ext cx="3040930" cy="167850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>
            <a:off x="5613399" y="5241676"/>
            <a:ext cx="2718306" cy="113525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 flipH="1" flipV="1">
            <a:off x="17024752" y="7586383"/>
            <a:ext cx="3235031" cy="142269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" name="Document"/>
          <p:cNvSpPr/>
          <p:nvPr/>
        </p:nvSpPr>
        <p:spPr>
          <a:xfrm>
            <a:off x="7307895" y="4363122"/>
            <a:ext cx="1006983" cy="1304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Producer"/>
          <p:cNvSpPr/>
          <p:nvPr/>
        </p:nvSpPr>
        <p:spPr>
          <a:xfrm>
            <a:off x="2329312" y="9004890"/>
            <a:ext cx="3045025" cy="14542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5487602" y="7858844"/>
            <a:ext cx="3219336" cy="198187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" name="Document"/>
          <p:cNvSpPr/>
          <p:nvPr/>
        </p:nvSpPr>
        <p:spPr>
          <a:xfrm>
            <a:off x="7572740" y="8750570"/>
            <a:ext cx="1006984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Broker2"/>
          <p:cNvSpPr/>
          <p:nvPr/>
        </p:nvSpPr>
        <p:spPr>
          <a:xfrm>
            <a:off x="11592767" y="5089673"/>
            <a:ext cx="2317354" cy="3245744"/>
          </a:xfrm>
          <a:prstGeom prst="roundRect">
            <a:avLst>
              <a:gd name="adj" fmla="val 13266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Broker2</a:t>
            </a:r>
          </a:p>
        </p:txBody>
      </p:sp>
      <p:sp>
        <p:nvSpPr>
          <p:cNvPr id="279" name="Broker3"/>
          <p:cNvSpPr/>
          <p:nvPr/>
        </p:nvSpPr>
        <p:spPr>
          <a:xfrm>
            <a:off x="14107368" y="5089673"/>
            <a:ext cx="2317354" cy="3245744"/>
          </a:xfrm>
          <a:prstGeom prst="roundRect">
            <a:avLst>
              <a:gd name="adj" fmla="val 13266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Broker3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8407734" y="2686298"/>
            <a:ext cx="8519816" cy="8458598"/>
          </a:xfrm>
          <a:prstGeom prst="roundRect">
            <a:avLst>
              <a:gd name="adj" fmla="val 9471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Cluster"/>
          <p:cNvSpPr txBox="1"/>
          <p:nvPr/>
        </p:nvSpPr>
        <p:spPr>
          <a:xfrm>
            <a:off x="8820190" y="3037930"/>
            <a:ext cx="361340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9"/>
      <p:bldP build="whole" bldLvl="1" animBg="1" rev="0" advAuto="0" spid="270" grpId="14"/>
      <p:bldP build="whole" bldLvl="1" animBg="1" rev="0" advAuto="0" spid="274" grpId="4"/>
      <p:bldP build="whole" bldLvl="1" animBg="1" rev="0" advAuto="0" spid="281" grpId="12"/>
      <p:bldP build="whole" bldLvl="1" animBg="1" rev="0" advAuto="0" spid="273" grpId="16"/>
      <p:bldP build="whole" bldLvl="1" animBg="1" rev="0" advAuto="0" spid="277" grpId="8"/>
      <p:bldP build="whole" bldLvl="1" animBg="1" rev="0" advAuto="0" spid="267" grpId="2"/>
      <p:bldP build="whole" bldLvl="1" animBg="1" rev="0" advAuto="0" spid="266" grpId="1"/>
      <p:bldP build="whole" bldLvl="1" animBg="1" rev="0" advAuto="0" spid="276" grpId="7"/>
      <p:bldP build="whole" bldLvl="1" animBg="1" rev="0" advAuto="0" spid="269" grpId="13"/>
      <p:bldP build="whole" bldLvl="1" animBg="1" rev="0" advAuto="0" spid="268" grpId="5"/>
      <p:bldP build="whole" bldLvl="1" animBg="1" rev="0" advAuto="0" spid="272" grpId="3"/>
      <p:bldP build="whole" bldLvl="1" animBg="1" rev="0" advAuto="0" spid="280" grpId="11"/>
      <p:bldP build="whole" bldLvl="1" animBg="1" rev="0" advAuto="0" spid="279" grpId="10"/>
      <p:bldP build="whole" bldLvl="1" animBg="1" rev="0" advAuto="0" spid="271" grpId="15"/>
      <p:bldP build="whole" bldLvl="1" animBg="1" rev="0" advAuto="0" spid="275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erformance"/>
          <p:cNvSpPr txBox="1"/>
          <p:nvPr/>
        </p:nvSpPr>
        <p:spPr>
          <a:xfrm>
            <a:off x="8208009" y="6044569"/>
            <a:ext cx="79679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Usecases"/>
          <p:cNvSpPr txBox="1"/>
          <p:nvPr/>
        </p:nvSpPr>
        <p:spPr>
          <a:xfrm>
            <a:off x="9473833" y="215356"/>
            <a:ext cx="483666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Usecases</a:t>
            </a:r>
          </a:p>
        </p:txBody>
      </p:sp>
      <p:sp>
        <p:nvSpPr>
          <p:cNvPr id="286" name="Pub-Sub"/>
          <p:cNvSpPr txBox="1"/>
          <p:nvPr/>
        </p:nvSpPr>
        <p:spPr>
          <a:xfrm>
            <a:off x="902481" y="2345567"/>
            <a:ext cx="43113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Pub-Sub</a:t>
            </a:r>
          </a:p>
        </p:txBody>
      </p:sp>
      <p:sp>
        <p:nvSpPr>
          <p:cNvPr id="287" name="Producer"/>
          <p:cNvSpPr/>
          <p:nvPr/>
        </p:nvSpPr>
        <p:spPr>
          <a:xfrm>
            <a:off x="2595869" y="4639571"/>
            <a:ext cx="3045024" cy="14542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288" name="Topic"/>
          <p:cNvSpPr/>
          <p:nvPr/>
        </p:nvSpPr>
        <p:spPr>
          <a:xfrm>
            <a:off x="10363200" y="6502796"/>
            <a:ext cx="2317354" cy="3245744"/>
          </a:xfrm>
          <a:prstGeom prst="roundRect">
            <a:avLst>
              <a:gd name="adj" fmla="val 13266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89" name="Consumer1"/>
          <p:cNvSpPr/>
          <p:nvPr/>
        </p:nvSpPr>
        <p:spPr>
          <a:xfrm>
            <a:off x="18440400" y="4011415"/>
            <a:ext cx="2731195" cy="2301182"/>
          </a:xfrm>
          <a:prstGeom prst="roundRect">
            <a:avLst>
              <a:gd name="adj" fmla="val 1074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Consumer1</a:t>
            </a:r>
          </a:p>
        </p:txBody>
      </p:sp>
      <p:sp>
        <p:nvSpPr>
          <p:cNvPr id="290" name="Consumer2"/>
          <p:cNvSpPr/>
          <p:nvPr/>
        </p:nvSpPr>
        <p:spPr>
          <a:xfrm>
            <a:off x="18440400" y="10056615"/>
            <a:ext cx="2731195" cy="2301182"/>
          </a:xfrm>
          <a:prstGeom prst="roundRect">
            <a:avLst>
              <a:gd name="adj" fmla="val 1074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Consumer2</a:t>
            </a:r>
          </a:p>
        </p:txBody>
      </p:sp>
      <p:sp>
        <p:nvSpPr>
          <p:cNvPr id="291" name="Line"/>
          <p:cNvSpPr/>
          <p:nvPr/>
        </p:nvSpPr>
        <p:spPr>
          <a:xfrm flipH="1">
            <a:off x="12889288" y="5069680"/>
            <a:ext cx="5156420" cy="21134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>
            <a:off x="5791199" y="6299199"/>
            <a:ext cx="4482903" cy="19836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 flipH="1" flipV="1">
            <a:off x="12889289" y="9183189"/>
            <a:ext cx="5155688" cy="25275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" name="Document"/>
          <p:cNvSpPr/>
          <p:nvPr/>
        </p:nvSpPr>
        <p:spPr>
          <a:xfrm>
            <a:off x="7485695" y="5420645"/>
            <a:ext cx="1006983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Line"/>
          <p:cNvSpPr/>
          <p:nvPr/>
        </p:nvSpPr>
        <p:spPr>
          <a:xfrm flipV="1">
            <a:off x="12940307" y="5765908"/>
            <a:ext cx="5078723" cy="21739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2940367" y="8651081"/>
            <a:ext cx="5602988" cy="255812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Document"/>
          <p:cNvSpPr/>
          <p:nvPr/>
        </p:nvSpPr>
        <p:spPr>
          <a:xfrm>
            <a:off x="15410495" y="6817645"/>
            <a:ext cx="1006983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Document"/>
          <p:cNvSpPr/>
          <p:nvPr/>
        </p:nvSpPr>
        <p:spPr>
          <a:xfrm>
            <a:off x="15766095" y="8849645"/>
            <a:ext cx="1006983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Message"/>
          <p:cNvSpPr txBox="1"/>
          <p:nvPr/>
        </p:nvSpPr>
        <p:spPr>
          <a:xfrm>
            <a:off x="8306073" y="5767942"/>
            <a:ext cx="230581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Message</a:t>
            </a:r>
          </a:p>
        </p:txBody>
      </p:sp>
      <p:sp>
        <p:nvSpPr>
          <p:cNvPr id="300" name="Message"/>
          <p:cNvSpPr txBox="1"/>
          <p:nvPr/>
        </p:nvSpPr>
        <p:spPr>
          <a:xfrm>
            <a:off x="16561073" y="6928752"/>
            <a:ext cx="230581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Message</a:t>
            </a:r>
          </a:p>
        </p:txBody>
      </p:sp>
      <p:sp>
        <p:nvSpPr>
          <p:cNvPr id="301" name="Message"/>
          <p:cNvSpPr txBox="1"/>
          <p:nvPr/>
        </p:nvSpPr>
        <p:spPr>
          <a:xfrm>
            <a:off x="16561073" y="9147078"/>
            <a:ext cx="230581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Message</a:t>
            </a:r>
          </a:p>
        </p:txBody>
      </p:sp>
      <p:sp>
        <p:nvSpPr>
          <p:cNvPr id="302" name="Subscribe"/>
          <p:cNvSpPr txBox="1"/>
          <p:nvPr/>
        </p:nvSpPr>
        <p:spPr>
          <a:xfrm>
            <a:off x="14198185" y="5198451"/>
            <a:ext cx="25506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Subscribe</a:t>
            </a:r>
          </a:p>
        </p:txBody>
      </p:sp>
      <p:sp>
        <p:nvSpPr>
          <p:cNvPr id="303" name="Subscribe"/>
          <p:cNvSpPr txBox="1"/>
          <p:nvPr/>
        </p:nvSpPr>
        <p:spPr>
          <a:xfrm>
            <a:off x="13645685" y="10534953"/>
            <a:ext cx="255066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Subscribe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8"/>
      <p:bldP build="whole" bldLvl="1" animBg="1" rev="0" advAuto="0" spid="303" grpId="13"/>
      <p:bldP build="whole" bldLvl="1" animBg="1" rev="0" advAuto="0" spid="298" grpId="18"/>
      <p:bldP build="whole" bldLvl="1" animBg="1" rev="0" advAuto="0" spid="302" grpId="11"/>
      <p:bldP build="whole" bldLvl="1" animBg="1" rev="0" advAuto="0" spid="293" grpId="12"/>
      <p:bldP build="whole" bldLvl="1" animBg="1" rev="0" advAuto="0" spid="288" grpId="4"/>
      <p:bldP build="whole" bldLvl="1" animBg="1" rev="0" advAuto="0" spid="299" grpId="7"/>
      <p:bldP build="whole" bldLvl="1" animBg="1" rev="0" advAuto="0" spid="297" grpId="15"/>
      <p:bldP build="whole" bldLvl="1" animBg="1" rev="0" advAuto="0" spid="285" grpId="1"/>
      <p:bldP build="whole" bldLvl="1" animBg="1" rev="0" advAuto="0" spid="295" grpId="14"/>
      <p:bldP build="whole" bldLvl="1" animBg="1" rev="0" advAuto="0" spid="300" grpId="16"/>
      <p:bldP build="whole" bldLvl="1" animBg="1" rev="0" advAuto="0" spid="294" grpId="6"/>
      <p:bldP build="whole" bldLvl="1" animBg="1" rev="0" advAuto="0" spid="286" grpId="2"/>
      <p:bldP build="whole" bldLvl="1" animBg="1" rev="0" advAuto="0" spid="296" grpId="17"/>
      <p:bldP build="whole" bldLvl="1" animBg="1" rev="0" advAuto="0" spid="292" grpId="5"/>
      <p:bldP build="whole" bldLvl="1" animBg="1" rev="0" advAuto="0" spid="287" grpId="3"/>
      <p:bldP build="whole" bldLvl="1" animBg="1" rev="0" advAuto="0" spid="301" grpId="19"/>
      <p:bldP build="whole" bldLvl="1" animBg="1" rev="0" advAuto="0" spid="291" grpId="10"/>
      <p:bldP build="whole" bldLvl="1" animBg="1" rev="0" advAuto="0" spid="290" grpId="9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Activity Tracking"/>
          <p:cNvSpPr txBox="1"/>
          <p:nvPr/>
        </p:nvSpPr>
        <p:spPr>
          <a:xfrm>
            <a:off x="286317" y="449201"/>
            <a:ext cx="81285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Activity Tracking</a:t>
            </a:r>
          </a:p>
        </p:txBody>
      </p:sp>
      <p:sp>
        <p:nvSpPr>
          <p:cNvPr id="306" name="Producer"/>
          <p:cNvSpPr/>
          <p:nvPr/>
        </p:nvSpPr>
        <p:spPr>
          <a:xfrm>
            <a:off x="7148633" y="4038534"/>
            <a:ext cx="3244652" cy="33780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307" name="Topic"/>
          <p:cNvSpPr/>
          <p:nvPr/>
        </p:nvSpPr>
        <p:spPr>
          <a:xfrm>
            <a:off x="13291394" y="7075914"/>
            <a:ext cx="2037855" cy="1951771"/>
          </a:xfrm>
          <a:prstGeom prst="roundRect">
            <a:avLst>
              <a:gd name="adj" fmla="val 13851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308" name="ML…"/>
          <p:cNvSpPr/>
          <p:nvPr/>
        </p:nvSpPr>
        <p:spPr>
          <a:xfrm>
            <a:off x="18338665" y="8318333"/>
            <a:ext cx="2255342" cy="2100065"/>
          </a:xfrm>
          <a:prstGeom prst="roundRect">
            <a:avLst>
              <a:gd name="adj" fmla="val 1074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ML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Consumer</a:t>
            </a:r>
          </a:p>
        </p:txBody>
      </p:sp>
      <p:sp>
        <p:nvSpPr>
          <p:cNvPr id="309" name="Line"/>
          <p:cNvSpPr/>
          <p:nvPr/>
        </p:nvSpPr>
        <p:spPr>
          <a:xfrm>
            <a:off x="10848391" y="6973918"/>
            <a:ext cx="2304696" cy="9406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 flipH="1" flipV="1">
            <a:off x="15469559" y="8511707"/>
            <a:ext cx="2290910" cy="12759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Document"/>
          <p:cNvSpPr/>
          <p:nvPr/>
        </p:nvSpPr>
        <p:spPr>
          <a:xfrm>
            <a:off x="11755487" y="6164151"/>
            <a:ext cx="717773" cy="92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10644530" y="5001847"/>
            <a:ext cx="751972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DB"/>
          <p:cNvSpPr/>
          <p:nvPr/>
        </p:nvSpPr>
        <p:spPr>
          <a:xfrm>
            <a:off x="18289006" y="3829645"/>
            <a:ext cx="1837730" cy="226635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14" name="Line"/>
          <p:cNvSpPr/>
          <p:nvPr/>
        </p:nvSpPr>
        <p:spPr>
          <a:xfrm flipV="1">
            <a:off x="19207871" y="6295474"/>
            <a:ext cx="1" cy="18233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>
            <a:off x="15609746" y="8020834"/>
            <a:ext cx="2715610" cy="14793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User"/>
          <p:cNvSpPr txBox="1"/>
          <p:nvPr/>
        </p:nvSpPr>
        <p:spPr>
          <a:xfrm>
            <a:off x="2519993" y="6788567"/>
            <a:ext cx="2391157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User</a:t>
            </a:r>
          </a:p>
        </p:txBody>
      </p:sp>
      <p:sp>
        <p:nvSpPr>
          <p:cNvPr id="317" name="Line"/>
          <p:cNvSpPr/>
          <p:nvPr/>
        </p:nvSpPr>
        <p:spPr>
          <a:xfrm flipV="1">
            <a:off x="4320592" y="5565042"/>
            <a:ext cx="2576797" cy="129295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Line"/>
          <p:cNvSpPr/>
          <p:nvPr/>
        </p:nvSpPr>
        <p:spPr>
          <a:xfrm flipH="1">
            <a:off x="5019005" y="6344293"/>
            <a:ext cx="2007238" cy="105564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5"/>
      <p:bldP build="whole" bldLvl="1" animBg="1" rev="0" advAuto="0" spid="311" grpId="6"/>
      <p:bldP build="whole" bldLvl="1" animBg="1" rev="0" advAuto="0" spid="307" grpId="7"/>
      <p:bldP build="whole" bldLvl="1" animBg="1" rev="0" advAuto="0" spid="314" grpId="12"/>
      <p:bldP build="whole" bldLvl="1" animBg="1" rev="0" advAuto="0" spid="312" grpId="13"/>
      <p:bldP build="whole" bldLvl="1" animBg="1" rev="0" advAuto="0" spid="316" grpId="3"/>
      <p:bldP build="whole" bldLvl="1" animBg="1" rev="0" advAuto="0" spid="306" grpId="2"/>
      <p:bldP build="whole" bldLvl="1" animBg="1" rev="0" advAuto="0" spid="305" grpId="1"/>
      <p:bldP build="whole" bldLvl="1" animBg="1" rev="0" advAuto="0" spid="315" grpId="10"/>
      <p:bldP build="whole" bldLvl="1" animBg="1" rev="0" advAuto="0" spid="310" grpId="9"/>
      <p:bldP build="whole" bldLvl="1" animBg="1" rev="0" advAuto="0" spid="308" grpId="8"/>
      <p:bldP build="whole" bldLvl="1" animBg="1" rev="0" advAuto="0" spid="313" grpId="11"/>
      <p:bldP build="whole" bldLvl="1" animBg="1" rev="0" advAuto="0" spid="317" grpId="4"/>
      <p:bldP build="whole" bldLvl="1" animBg="1" rev="0" advAuto="0" spid="318" grpId="1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Metrics and Log Aggregation"/>
          <p:cNvSpPr txBox="1"/>
          <p:nvPr/>
        </p:nvSpPr>
        <p:spPr>
          <a:xfrm>
            <a:off x="245169" y="506151"/>
            <a:ext cx="1420520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Metrics and Log Aggregation</a:t>
            </a:r>
          </a:p>
        </p:txBody>
      </p:sp>
      <p:sp>
        <p:nvSpPr>
          <p:cNvPr id="321" name="App1"/>
          <p:cNvSpPr/>
          <p:nvPr/>
        </p:nvSpPr>
        <p:spPr>
          <a:xfrm>
            <a:off x="3974146" y="2844563"/>
            <a:ext cx="2845893" cy="2457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322" name="App2"/>
          <p:cNvSpPr/>
          <p:nvPr/>
        </p:nvSpPr>
        <p:spPr>
          <a:xfrm>
            <a:off x="3974146" y="6467471"/>
            <a:ext cx="2845893" cy="24571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App2</a:t>
            </a:r>
          </a:p>
        </p:txBody>
      </p:sp>
      <p:sp>
        <p:nvSpPr>
          <p:cNvPr id="323" name="App3"/>
          <p:cNvSpPr/>
          <p:nvPr/>
        </p:nvSpPr>
        <p:spPr>
          <a:xfrm>
            <a:off x="3974146" y="9939905"/>
            <a:ext cx="2845893" cy="245711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App3</a:t>
            </a:r>
          </a:p>
        </p:txBody>
      </p:sp>
      <p:sp>
        <p:nvSpPr>
          <p:cNvPr id="324" name="Topic"/>
          <p:cNvSpPr/>
          <p:nvPr/>
        </p:nvSpPr>
        <p:spPr>
          <a:xfrm>
            <a:off x="9601713" y="6795320"/>
            <a:ext cx="3465215" cy="1801417"/>
          </a:xfrm>
          <a:prstGeom prst="roundRect">
            <a:avLst>
              <a:gd name="adj" fmla="val 1057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325" name="Line"/>
          <p:cNvSpPr/>
          <p:nvPr/>
        </p:nvSpPr>
        <p:spPr>
          <a:xfrm flipV="1">
            <a:off x="6985513" y="8811842"/>
            <a:ext cx="2838242" cy="226238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Line"/>
          <p:cNvSpPr/>
          <p:nvPr/>
        </p:nvSpPr>
        <p:spPr>
          <a:xfrm>
            <a:off x="6985513" y="4165429"/>
            <a:ext cx="2838621" cy="244749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>
            <a:off x="6985513" y="7670629"/>
            <a:ext cx="245072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Sink"/>
          <p:cNvSpPr/>
          <p:nvPr/>
        </p:nvSpPr>
        <p:spPr>
          <a:xfrm>
            <a:off x="15553974" y="3839462"/>
            <a:ext cx="2253416" cy="180141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Sink</a:t>
            </a:r>
          </a:p>
        </p:txBody>
      </p:sp>
      <p:sp>
        <p:nvSpPr>
          <p:cNvPr id="329" name="Line"/>
          <p:cNvSpPr/>
          <p:nvPr/>
        </p:nvSpPr>
        <p:spPr>
          <a:xfrm flipH="1">
            <a:off x="13130575" y="5215733"/>
            <a:ext cx="2431573" cy="177609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Line"/>
          <p:cNvSpPr/>
          <p:nvPr/>
        </p:nvSpPr>
        <p:spPr>
          <a:xfrm flipH="1">
            <a:off x="18499091" y="8222845"/>
            <a:ext cx="1397893" cy="88824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Permanent Storage"/>
          <p:cNvSpPr/>
          <p:nvPr/>
        </p:nvSpPr>
        <p:spPr>
          <a:xfrm>
            <a:off x="14948075" y="8176379"/>
            <a:ext cx="3465216" cy="2457114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Permanent Storage</a:t>
            </a:r>
          </a:p>
        </p:txBody>
      </p:sp>
      <p:sp>
        <p:nvSpPr>
          <p:cNvPr id="332" name="Analyze"/>
          <p:cNvSpPr/>
          <p:nvPr/>
        </p:nvSpPr>
        <p:spPr>
          <a:xfrm>
            <a:off x="20001453" y="6934221"/>
            <a:ext cx="2845892" cy="24571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Analyze</a:t>
            </a:r>
          </a:p>
        </p:txBody>
      </p:sp>
      <p:sp>
        <p:nvSpPr>
          <p:cNvPr id="333" name="Line"/>
          <p:cNvSpPr/>
          <p:nvPr/>
        </p:nvSpPr>
        <p:spPr>
          <a:xfrm>
            <a:off x="16807681" y="6039544"/>
            <a:ext cx="1" cy="199216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5"/>
      <p:bldP build="whole" bldLvl="1" animBg="1" rev="0" advAuto="0" spid="329" grpId="10"/>
      <p:bldP build="whole" bldLvl="1" animBg="1" rev="0" advAuto="0" spid="332" grpId="12"/>
      <p:bldP build="whole" bldLvl="1" animBg="1" rev="0" advAuto="0" spid="326" grpId="6"/>
      <p:bldP build="whole" bldLvl="1" animBg="1" rev="0" advAuto="0" spid="322" grpId="3"/>
      <p:bldP build="whole" bldLvl="1" animBg="1" rev="0" advAuto="0" spid="323" grpId="4"/>
      <p:bldP build="whole" bldLvl="1" animBg="1" rev="0" advAuto="0" spid="328" grpId="9"/>
      <p:bldP build="whole" bldLvl="1" animBg="1" rev="0" advAuto="0" spid="320" grpId="1"/>
      <p:bldP build="whole" bldLvl="1" animBg="1" rev="0" advAuto="0" spid="325" grpId="8"/>
      <p:bldP build="whole" bldLvl="1" animBg="1" rev="0" advAuto="0" spid="331" grpId="11"/>
      <p:bldP build="whole" bldLvl="1" animBg="1" rev="0" advAuto="0" spid="333" grpId="13"/>
      <p:bldP build="whole" bldLvl="1" animBg="1" rev="0" advAuto="0" spid="330" grpId="14"/>
      <p:bldP build="whole" bldLvl="1" animBg="1" rev="0" advAuto="0" spid="321" grpId="2"/>
      <p:bldP build="whole" bldLvl="1" animBg="1" rev="0" advAuto="0" spid="327" grpId="7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DB"/>
          <p:cNvSpPr/>
          <p:nvPr/>
        </p:nvSpPr>
        <p:spPr>
          <a:xfrm>
            <a:off x="4097760" y="5550422"/>
            <a:ext cx="3488486" cy="3276056"/>
          </a:xfrm>
          <a:prstGeom prst="roundRect">
            <a:avLst>
              <a:gd name="adj" fmla="val 585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36" name="Topic"/>
          <p:cNvSpPr/>
          <p:nvPr/>
        </p:nvSpPr>
        <p:spPr>
          <a:xfrm>
            <a:off x="9683412" y="6736738"/>
            <a:ext cx="3488486" cy="1286129"/>
          </a:xfrm>
          <a:prstGeom prst="roundRect">
            <a:avLst>
              <a:gd name="adj" fmla="val 14911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337" name="DB"/>
          <p:cNvSpPr/>
          <p:nvPr/>
        </p:nvSpPr>
        <p:spPr>
          <a:xfrm>
            <a:off x="15617714" y="1645720"/>
            <a:ext cx="3488486" cy="3276056"/>
          </a:xfrm>
          <a:prstGeom prst="roundRect">
            <a:avLst>
              <a:gd name="adj" fmla="val 585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38" name="Analyse"/>
          <p:cNvSpPr/>
          <p:nvPr/>
        </p:nvSpPr>
        <p:spPr>
          <a:xfrm>
            <a:off x="15427616" y="9858774"/>
            <a:ext cx="3488485" cy="1612519"/>
          </a:xfrm>
          <a:prstGeom prst="roundRect">
            <a:avLst>
              <a:gd name="adj" fmla="val 11893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Analyse</a:t>
            </a:r>
          </a:p>
        </p:txBody>
      </p:sp>
      <p:sp>
        <p:nvSpPr>
          <p:cNvPr id="339" name="Line"/>
          <p:cNvSpPr/>
          <p:nvPr/>
        </p:nvSpPr>
        <p:spPr>
          <a:xfrm>
            <a:off x="7729148" y="7357952"/>
            <a:ext cx="181136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Line"/>
          <p:cNvSpPr/>
          <p:nvPr/>
        </p:nvSpPr>
        <p:spPr>
          <a:xfrm flipV="1">
            <a:off x="13043000" y="4453660"/>
            <a:ext cx="2351792" cy="23517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Line"/>
          <p:cNvSpPr/>
          <p:nvPr/>
        </p:nvSpPr>
        <p:spPr>
          <a:xfrm>
            <a:off x="13043000" y="8064951"/>
            <a:ext cx="2352745" cy="27242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Commit Log"/>
          <p:cNvSpPr txBox="1"/>
          <p:nvPr/>
        </p:nvSpPr>
        <p:spPr>
          <a:xfrm>
            <a:off x="301133" y="302301"/>
            <a:ext cx="60751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Commit Log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7"/>
      <p:bldP build="whole" bldLvl="1" animBg="1" rev="0" advAuto="0" spid="336" grpId="4"/>
      <p:bldP build="whole" bldLvl="1" animBg="1" rev="0" advAuto="0" spid="340" grpId="6"/>
      <p:bldP build="whole" bldLvl="1" animBg="1" rev="0" advAuto="0" spid="337" grpId="5"/>
      <p:bldP build="whole" bldLvl="1" animBg="1" rev="0" advAuto="0" spid="335" grpId="2"/>
      <p:bldP build="whole" bldLvl="1" animBg="1" rev="0" advAuto="0" spid="338" grpId="8"/>
      <p:bldP build="whole" bldLvl="1" animBg="1" rev="0" advAuto="0" spid="339" grpId="3"/>
      <p:bldP build="whole" bldLvl="1" animBg="1" rev="0" advAuto="0" spid="34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tream Processing"/>
          <p:cNvSpPr txBox="1"/>
          <p:nvPr/>
        </p:nvSpPr>
        <p:spPr>
          <a:xfrm>
            <a:off x="265659" y="352089"/>
            <a:ext cx="92958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Stream Processing</a:t>
            </a:r>
          </a:p>
        </p:txBody>
      </p:sp>
      <p:sp>
        <p:nvSpPr>
          <p:cNvPr id="345" name="Topic1"/>
          <p:cNvSpPr/>
          <p:nvPr/>
        </p:nvSpPr>
        <p:spPr>
          <a:xfrm>
            <a:off x="970364" y="6222272"/>
            <a:ext cx="3200110" cy="1176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Topic1</a:t>
            </a:r>
          </a:p>
        </p:txBody>
      </p:sp>
      <p:sp>
        <p:nvSpPr>
          <p:cNvPr id="346" name="Stage A"/>
          <p:cNvSpPr/>
          <p:nvPr/>
        </p:nvSpPr>
        <p:spPr>
          <a:xfrm>
            <a:off x="6252455" y="5753158"/>
            <a:ext cx="2065329" cy="220968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Stage A</a:t>
            </a:r>
          </a:p>
        </p:txBody>
      </p:sp>
      <p:sp>
        <p:nvSpPr>
          <p:cNvPr id="347" name="Line"/>
          <p:cNvSpPr/>
          <p:nvPr/>
        </p:nvSpPr>
        <p:spPr>
          <a:xfrm>
            <a:off x="4340963" y="6858000"/>
            <a:ext cx="1746019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Line"/>
          <p:cNvSpPr/>
          <p:nvPr/>
        </p:nvSpPr>
        <p:spPr>
          <a:xfrm>
            <a:off x="12858188" y="7739115"/>
            <a:ext cx="2438553" cy="15448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Topic2"/>
          <p:cNvSpPr/>
          <p:nvPr/>
        </p:nvSpPr>
        <p:spPr>
          <a:xfrm>
            <a:off x="10724090" y="6350299"/>
            <a:ext cx="3200109" cy="117653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Topic2</a:t>
            </a:r>
          </a:p>
        </p:txBody>
      </p:sp>
      <p:sp>
        <p:nvSpPr>
          <p:cNvPr id="350" name="Stage B"/>
          <p:cNvSpPr/>
          <p:nvPr/>
        </p:nvSpPr>
        <p:spPr>
          <a:xfrm>
            <a:off x="15680094" y="2597903"/>
            <a:ext cx="2065328" cy="220968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Stage B</a:t>
            </a:r>
          </a:p>
        </p:txBody>
      </p:sp>
      <p:sp>
        <p:nvSpPr>
          <p:cNvPr id="351" name="Line"/>
          <p:cNvSpPr/>
          <p:nvPr/>
        </p:nvSpPr>
        <p:spPr>
          <a:xfrm>
            <a:off x="8615273" y="7065565"/>
            <a:ext cx="206532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Stage C"/>
          <p:cNvSpPr/>
          <p:nvPr/>
        </p:nvSpPr>
        <p:spPr>
          <a:xfrm>
            <a:off x="15385643" y="8088588"/>
            <a:ext cx="2065329" cy="220968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Stage C</a:t>
            </a:r>
          </a:p>
        </p:txBody>
      </p:sp>
      <p:sp>
        <p:nvSpPr>
          <p:cNvPr id="353" name="Line"/>
          <p:cNvSpPr/>
          <p:nvPr/>
        </p:nvSpPr>
        <p:spPr>
          <a:xfrm flipV="1">
            <a:off x="12858187" y="4140413"/>
            <a:ext cx="2738838" cy="21846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Topic3"/>
          <p:cNvSpPr/>
          <p:nvPr/>
        </p:nvSpPr>
        <p:spPr>
          <a:xfrm>
            <a:off x="19412793" y="6318749"/>
            <a:ext cx="3200109" cy="117653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Topic3</a:t>
            </a:r>
          </a:p>
        </p:txBody>
      </p:sp>
      <p:sp>
        <p:nvSpPr>
          <p:cNvPr id="355" name="Line"/>
          <p:cNvSpPr/>
          <p:nvPr/>
        </p:nvSpPr>
        <p:spPr>
          <a:xfrm flipV="1">
            <a:off x="17559672" y="7641390"/>
            <a:ext cx="2558877" cy="16872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Line"/>
          <p:cNvSpPr/>
          <p:nvPr/>
        </p:nvSpPr>
        <p:spPr>
          <a:xfrm>
            <a:off x="17848287" y="3802005"/>
            <a:ext cx="206532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Topic4"/>
          <p:cNvSpPr/>
          <p:nvPr/>
        </p:nvSpPr>
        <p:spPr>
          <a:xfrm>
            <a:off x="20016482" y="3213739"/>
            <a:ext cx="3200109" cy="117653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Topic4</a:t>
            </a:r>
          </a:p>
        </p:txBody>
      </p:sp>
      <p:sp>
        <p:nvSpPr>
          <p:cNvPr id="358" name="Oval"/>
          <p:cNvSpPr/>
          <p:nvPr/>
        </p:nvSpPr>
        <p:spPr>
          <a:xfrm>
            <a:off x="6742949" y="3658166"/>
            <a:ext cx="619378" cy="67977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Oval"/>
          <p:cNvSpPr/>
          <p:nvPr/>
        </p:nvSpPr>
        <p:spPr>
          <a:xfrm>
            <a:off x="7799554" y="4112249"/>
            <a:ext cx="619378" cy="67977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" name="Oval"/>
          <p:cNvSpPr/>
          <p:nvPr/>
        </p:nvSpPr>
        <p:spPr>
          <a:xfrm>
            <a:off x="6874505" y="4867844"/>
            <a:ext cx="619378" cy="67977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Line"/>
          <p:cNvSpPr/>
          <p:nvPr/>
        </p:nvSpPr>
        <p:spPr>
          <a:xfrm flipV="1">
            <a:off x="7395919" y="4632813"/>
            <a:ext cx="504019" cy="5040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" name="Line"/>
          <p:cNvSpPr/>
          <p:nvPr/>
        </p:nvSpPr>
        <p:spPr>
          <a:xfrm>
            <a:off x="7339242" y="3982179"/>
            <a:ext cx="617372" cy="2353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" name="Oval"/>
          <p:cNvSpPr/>
          <p:nvPr/>
        </p:nvSpPr>
        <p:spPr>
          <a:xfrm>
            <a:off x="15580315" y="10466919"/>
            <a:ext cx="619378" cy="67977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Oval"/>
          <p:cNvSpPr/>
          <p:nvPr/>
        </p:nvSpPr>
        <p:spPr>
          <a:xfrm>
            <a:off x="16636920" y="10921002"/>
            <a:ext cx="619378" cy="67977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Oval"/>
          <p:cNvSpPr/>
          <p:nvPr/>
        </p:nvSpPr>
        <p:spPr>
          <a:xfrm>
            <a:off x="15711871" y="11676597"/>
            <a:ext cx="619378" cy="67977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Line"/>
          <p:cNvSpPr/>
          <p:nvPr/>
        </p:nvSpPr>
        <p:spPr>
          <a:xfrm flipV="1">
            <a:off x="16233286" y="11441566"/>
            <a:ext cx="504019" cy="5040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" name="Line"/>
          <p:cNvSpPr/>
          <p:nvPr/>
        </p:nvSpPr>
        <p:spPr>
          <a:xfrm>
            <a:off x="16176609" y="10790932"/>
            <a:ext cx="617372" cy="2353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" name="Oval"/>
          <p:cNvSpPr/>
          <p:nvPr/>
        </p:nvSpPr>
        <p:spPr>
          <a:xfrm>
            <a:off x="15580315" y="650565"/>
            <a:ext cx="619378" cy="67977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Oval"/>
          <p:cNvSpPr/>
          <p:nvPr/>
        </p:nvSpPr>
        <p:spPr>
          <a:xfrm>
            <a:off x="16636920" y="1104648"/>
            <a:ext cx="619378" cy="67977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Oval"/>
          <p:cNvSpPr/>
          <p:nvPr/>
        </p:nvSpPr>
        <p:spPr>
          <a:xfrm>
            <a:off x="15711871" y="1860243"/>
            <a:ext cx="619378" cy="67977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Line"/>
          <p:cNvSpPr/>
          <p:nvPr/>
        </p:nvSpPr>
        <p:spPr>
          <a:xfrm flipV="1">
            <a:off x="16233286" y="1625212"/>
            <a:ext cx="504019" cy="5040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>
            <a:off x="16176609" y="974578"/>
            <a:ext cx="617372" cy="2353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2" grpId="10"/>
      <p:bldP build="whole" bldLvl="1" animBg="1" rev="0" advAuto="0" spid="363" grpId="25"/>
      <p:bldP build="whole" bldLvl="1" animBg="1" rev="0" advAuto="0" spid="362" grpId="19"/>
      <p:bldP build="whole" bldLvl="1" animBg="1" rev="0" advAuto="0" spid="366" grpId="29"/>
      <p:bldP build="whole" bldLvl="1" animBg="1" rev="0" advAuto="0" spid="358" grpId="17"/>
      <p:bldP build="whole" bldLvl="1" animBg="1" rev="0" advAuto="0" spid="348" grpId="9"/>
      <p:bldP build="whole" bldLvl="1" animBg="1" rev="0" advAuto="0" spid="354" grpId="14"/>
      <p:bldP build="whole" bldLvl="1" animBg="1" rev="0" advAuto="0" spid="371" grpId="23"/>
      <p:bldP build="whole" bldLvl="1" animBg="1" rev="0" advAuto="0" spid="357" grpId="12"/>
      <p:bldP build="whole" bldLvl="1" animBg="1" rev="0" advAuto="0" spid="347" grpId="3"/>
      <p:bldP build="whole" bldLvl="1" animBg="1" rev="0" advAuto="0" spid="372" grpId="24"/>
      <p:bldP build="whole" bldLvl="1" animBg="1" rev="0" advAuto="0" spid="356" grpId="11"/>
      <p:bldP build="whole" bldLvl="1" animBg="1" rev="0" advAuto="0" spid="361" grpId="18"/>
      <p:bldP build="whole" bldLvl="1" animBg="1" rev="0" advAuto="0" spid="353" grpId="7"/>
      <p:bldP build="whole" bldLvl="1" animBg="1" rev="0" advAuto="0" spid="351" grpId="5"/>
      <p:bldP build="whole" bldLvl="1" animBg="1" rev="0" advAuto="0" spid="365" grpId="27"/>
      <p:bldP build="whole" bldLvl="1" animBg="1" rev="0" advAuto="0" spid="367" grpId="28"/>
      <p:bldP build="whole" bldLvl="1" animBg="1" rev="0" advAuto="0" spid="349" grpId="6"/>
      <p:bldP build="whole" bldLvl="1" animBg="1" rev="0" advAuto="0" spid="344" grpId="1"/>
      <p:bldP build="whole" bldLvl="1" animBg="1" rev="0" advAuto="0" spid="360" grpId="15"/>
      <p:bldP build="whole" bldLvl="1" animBg="1" rev="0" advAuto="0" spid="359" grpId="16"/>
      <p:bldP build="whole" bldLvl="1" animBg="1" rev="0" advAuto="0" spid="364" grpId="26"/>
      <p:bldP build="whole" bldLvl="1" animBg="1" rev="0" advAuto="0" spid="355" grpId="13"/>
      <p:bldP build="whole" bldLvl="1" animBg="1" rev="0" advAuto="0" spid="370" grpId="20"/>
      <p:bldP build="whole" bldLvl="1" animBg="1" rev="0" advAuto="0" spid="345" grpId="2"/>
      <p:bldP build="whole" bldLvl="1" animBg="1" rev="0" advAuto="0" spid="350" grpId="8"/>
      <p:bldP build="whole" bldLvl="1" animBg="1" rev="0" advAuto="0" spid="369" grpId="21"/>
      <p:bldP build="whole" bldLvl="1" animBg="1" rev="0" advAuto="0" spid="368" grpId="22"/>
      <p:bldP build="whole" bldLvl="1" animBg="1" rev="0" advAuto="0" spid="346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APIs"/>
          <p:cNvSpPr txBox="1"/>
          <p:nvPr/>
        </p:nvSpPr>
        <p:spPr>
          <a:xfrm>
            <a:off x="5492584" y="6456841"/>
            <a:ext cx="288798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APIs</a:t>
            </a:r>
          </a:p>
        </p:txBody>
      </p:sp>
      <p:sp>
        <p:nvSpPr>
          <p:cNvPr id="375" name="Java"/>
          <p:cNvSpPr txBox="1"/>
          <p:nvPr/>
        </p:nvSpPr>
        <p:spPr>
          <a:xfrm>
            <a:off x="12450724" y="2458615"/>
            <a:ext cx="29387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Java</a:t>
            </a:r>
          </a:p>
        </p:txBody>
      </p:sp>
      <p:sp>
        <p:nvSpPr>
          <p:cNvPr id="376" name="Scala"/>
          <p:cNvSpPr txBox="1"/>
          <p:nvPr/>
        </p:nvSpPr>
        <p:spPr>
          <a:xfrm>
            <a:off x="12476099" y="9630523"/>
            <a:ext cx="34531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Scala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6" grpId="3"/>
      <p:bldP build="whole" bldLvl="1" animBg="1" rev="0" advAuto="0" spid="375" grpId="2"/>
      <p:bldP build="whole" bldLvl="1" animBg="1" rev="0" advAuto="0" spid="37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Admin API"/>
          <p:cNvSpPr txBox="1"/>
          <p:nvPr/>
        </p:nvSpPr>
        <p:spPr>
          <a:xfrm>
            <a:off x="438165" y="223958"/>
            <a:ext cx="517194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Admin API</a:t>
            </a:r>
          </a:p>
        </p:txBody>
      </p:sp>
      <p:sp>
        <p:nvSpPr>
          <p:cNvPr id="379" name="Kafka…"/>
          <p:cNvSpPr/>
          <p:nvPr/>
        </p:nvSpPr>
        <p:spPr>
          <a:xfrm>
            <a:off x="11127392" y="3761101"/>
            <a:ext cx="3266091" cy="6193798"/>
          </a:xfrm>
          <a:prstGeom prst="roundRect">
            <a:avLst>
              <a:gd name="adj" fmla="val 139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Kafka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Broker</a:t>
            </a:r>
          </a:p>
        </p:txBody>
      </p:sp>
      <p:sp>
        <p:nvSpPr>
          <p:cNvPr id="380" name="Topics"/>
          <p:cNvSpPr txBox="1"/>
          <p:nvPr/>
        </p:nvSpPr>
        <p:spPr>
          <a:xfrm>
            <a:off x="14905695" y="4546568"/>
            <a:ext cx="30495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Topics</a:t>
            </a:r>
          </a:p>
        </p:txBody>
      </p:sp>
      <p:sp>
        <p:nvSpPr>
          <p:cNvPr id="381" name="Brokers"/>
          <p:cNvSpPr txBox="1"/>
          <p:nvPr/>
        </p:nvSpPr>
        <p:spPr>
          <a:xfrm>
            <a:off x="15009673" y="6208755"/>
            <a:ext cx="363270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Brokers</a:t>
            </a:r>
          </a:p>
        </p:txBody>
      </p:sp>
      <p:sp>
        <p:nvSpPr>
          <p:cNvPr id="382" name="Other Objects"/>
          <p:cNvSpPr txBox="1"/>
          <p:nvPr/>
        </p:nvSpPr>
        <p:spPr>
          <a:xfrm>
            <a:off x="15029018" y="7870942"/>
            <a:ext cx="64571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Other Objects</a:t>
            </a:r>
          </a:p>
        </p:txBody>
      </p:sp>
      <p:sp>
        <p:nvSpPr>
          <p:cNvPr id="383" name="KafkaDrop"/>
          <p:cNvSpPr/>
          <p:nvPr/>
        </p:nvSpPr>
        <p:spPr>
          <a:xfrm>
            <a:off x="4777392" y="5273251"/>
            <a:ext cx="3182550" cy="3150661"/>
          </a:xfrm>
          <a:prstGeom prst="roundRect">
            <a:avLst>
              <a:gd name="adj" fmla="val 1405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KafkaDrop</a:t>
            </a:r>
          </a:p>
        </p:txBody>
      </p:sp>
      <p:sp>
        <p:nvSpPr>
          <p:cNvPr id="384" name="Line"/>
          <p:cNvSpPr/>
          <p:nvPr/>
        </p:nvSpPr>
        <p:spPr>
          <a:xfrm>
            <a:off x="8128000" y="6172200"/>
            <a:ext cx="2831334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 flipH="1">
            <a:off x="8065266" y="7848600"/>
            <a:ext cx="2831334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" grpId="5"/>
      <p:bldP build="whole" bldLvl="1" animBg="1" rev="0" advAuto="0" spid="380" grpId="3"/>
      <p:bldP build="whole" bldLvl="1" animBg="1" rev="0" advAuto="0" spid="385" grpId="8"/>
      <p:bldP build="whole" bldLvl="1" animBg="1" rev="0" advAuto="0" spid="383" grpId="6"/>
      <p:bldP build="whole" bldLvl="1" animBg="1" rev="0" advAuto="0" spid="378" grpId="1"/>
      <p:bldP build="whole" bldLvl="1" animBg="1" rev="0" advAuto="0" spid="381" grpId="4"/>
      <p:bldP build="whole" bldLvl="1" animBg="1" rev="0" advAuto="0" spid="384" grpId="7"/>
      <p:bldP build="whole" bldLvl="1" animBg="1" rev="0" advAuto="0" spid="379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roducer API"/>
          <p:cNvSpPr txBox="1"/>
          <p:nvPr/>
        </p:nvSpPr>
        <p:spPr>
          <a:xfrm>
            <a:off x="586429" y="455651"/>
            <a:ext cx="492633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Producer API</a:t>
            </a:r>
          </a:p>
        </p:txBody>
      </p:sp>
      <p:sp>
        <p:nvSpPr>
          <p:cNvPr id="388" name="Consumer API"/>
          <p:cNvSpPr txBox="1"/>
          <p:nvPr/>
        </p:nvSpPr>
        <p:spPr>
          <a:xfrm>
            <a:off x="18144291" y="455651"/>
            <a:ext cx="534847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API</a:t>
            </a:r>
          </a:p>
        </p:txBody>
      </p:sp>
      <p:sp>
        <p:nvSpPr>
          <p:cNvPr id="389" name="Producer"/>
          <p:cNvSpPr/>
          <p:nvPr/>
        </p:nvSpPr>
        <p:spPr>
          <a:xfrm>
            <a:off x="2747621" y="3822412"/>
            <a:ext cx="2925422" cy="2657596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390" name="Consumer"/>
          <p:cNvSpPr/>
          <p:nvPr/>
        </p:nvSpPr>
        <p:spPr>
          <a:xfrm>
            <a:off x="18438339" y="3822412"/>
            <a:ext cx="2925422" cy="2657596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391" name="Kafka…"/>
          <p:cNvSpPr/>
          <p:nvPr/>
        </p:nvSpPr>
        <p:spPr>
          <a:xfrm>
            <a:off x="10896689" y="2829805"/>
            <a:ext cx="2773027" cy="6572296"/>
          </a:xfrm>
          <a:prstGeom prst="roundRect">
            <a:avLst>
              <a:gd name="adj" fmla="val 139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Kafka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Broker</a:t>
            </a:r>
          </a:p>
        </p:txBody>
      </p:sp>
      <p:sp>
        <p:nvSpPr>
          <p:cNvPr id="392" name="Line"/>
          <p:cNvSpPr/>
          <p:nvPr/>
        </p:nvSpPr>
        <p:spPr>
          <a:xfrm flipV="1">
            <a:off x="5990878" y="4886072"/>
            <a:ext cx="4758685" cy="6962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H="1" flipV="1">
            <a:off x="13816843" y="5151209"/>
            <a:ext cx="447437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" name="Serialization"/>
          <p:cNvSpPr txBox="1"/>
          <p:nvPr/>
        </p:nvSpPr>
        <p:spPr>
          <a:xfrm>
            <a:off x="3105173" y="7155804"/>
            <a:ext cx="45849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Serialization</a:t>
            </a:r>
          </a:p>
        </p:txBody>
      </p:sp>
      <p:sp>
        <p:nvSpPr>
          <p:cNvPr id="395" name="Partition Assignment"/>
          <p:cNvSpPr txBox="1"/>
          <p:nvPr/>
        </p:nvSpPr>
        <p:spPr>
          <a:xfrm>
            <a:off x="3032025" y="8342898"/>
            <a:ext cx="771753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Partition Assignment</a:t>
            </a:r>
          </a:p>
        </p:txBody>
      </p:sp>
      <p:sp>
        <p:nvSpPr>
          <p:cNvPr id="396" name="Rebalancing"/>
          <p:cNvSpPr txBox="1"/>
          <p:nvPr/>
        </p:nvSpPr>
        <p:spPr>
          <a:xfrm>
            <a:off x="15655055" y="8609598"/>
            <a:ext cx="464210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Rebalancing</a:t>
            </a:r>
          </a:p>
        </p:txBody>
      </p:sp>
      <p:sp>
        <p:nvSpPr>
          <p:cNvPr id="397" name="DeSereialization"/>
          <p:cNvSpPr txBox="1"/>
          <p:nvPr/>
        </p:nvSpPr>
        <p:spPr>
          <a:xfrm>
            <a:off x="15625722" y="7352298"/>
            <a:ext cx="601065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DeSereialization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2"/>
      <p:bldP build="whole" bldLvl="1" animBg="1" rev="0" advAuto="0" spid="396" grpId="11"/>
      <p:bldP build="whole" bldLvl="1" animBg="1" rev="0" advAuto="0" spid="393" grpId="7"/>
      <p:bldP build="whole" bldLvl="1" animBg="1" rev="0" advAuto="0" spid="397" grpId="10"/>
      <p:bldP build="whole" bldLvl="1" animBg="1" rev="0" advAuto="0" spid="389" grpId="4"/>
      <p:bldP build="whole" bldLvl="1" animBg="1" rev="0" advAuto="0" spid="391" grpId="3"/>
      <p:bldP build="whole" bldLvl="1" animBg="1" rev="0" advAuto="0" spid="387" grpId="1"/>
      <p:bldP build="whole" bldLvl="1" animBg="1" rev="0" advAuto="0" spid="390" grpId="6"/>
      <p:bldP build="whole" bldLvl="1" animBg="1" rev="0" advAuto="0" spid="394" grpId="8"/>
      <p:bldP build="whole" bldLvl="1" animBg="1" rev="0" advAuto="0" spid="392" grpId="5"/>
      <p:bldP build="whole" bldLvl="1" animBg="1" rev="0" advAuto="0" spid="395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at is Kafka"/>
          <p:cNvSpPr txBox="1"/>
          <p:nvPr/>
        </p:nvSpPr>
        <p:spPr>
          <a:xfrm>
            <a:off x="218453" y="285325"/>
            <a:ext cx="681075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What is Kafka</a:t>
            </a:r>
          </a:p>
        </p:txBody>
      </p:sp>
      <p:graphicFrame>
        <p:nvGraphicFramePr>
          <p:cNvPr id="138" name="Table"/>
          <p:cNvGraphicFramePr/>
          <p:nvPr/>
        </p:nvGraphicFramePr>
        <p:xfrm>
          <a:off x="14343994" y="9331907"/>
          <a:ext cx="6797528" cy="7543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130804"/>
                <a:gridCol w="1130804"/>
                <a:gridCol w="1130804"/>
                <a:gridCol w="1130804"/>
                <a:gridCol w="1130804"/>
                <a:gridCol w="1130804"/>
              </a:tblGrid>
              <a:tr h="741657"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Table"/>
          <p:cNvGraphicFramePr/>
          <p:nvPr/>
        </p:nvGraphicFramePr>
        <p:xfrm>
          <a:off x="7272943" y="5511330"/>
          <a:ext cx="7585680" cy="9079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262163"/>
                <a:gridCol w="1262163"/>
                <a:gridCol w="1262163"/>
                <a:gridCol w="1262163"/>
                <a:gridCol w="1262163"/>
                <a:gridCol w="1262163"/>
              </a:tblGrid>
              <a:tr h="895277"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0" name="Service1"/>
          <p:cNvSpPr/>
          <p:nvPr/>
        </p:nvSpPr>
        <p:spPr>
          <a:xfrm>
            <a:off x="3255178" y="3524447"/>
            <a:ext cx="1981063" cy="2253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Service1</a:t>
            </a:r>
          </a:p>
        </p:txBody>
      </p:sp>
      <p:sp>
        <p:nvSpPr>
          <p:cNvPr id="141" name="Line"/>
          <p:cNvSpPr/>
          <p:nvPr/>
        </p:nvSpPr>
        <p:spPr>
          <a:xfrm>
            <a:off x="5417515" y="4899927"/>
            <a:ext cx="1672615" cy="74544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Line"/>
          <p:cNvSpPr/>
          <p:nvPr/>
        </p:nvSpPr>
        <p:spPr>
          <a:xfrm flipH="1">
            <a:off x="15221184" y="5471953"/>
            <a:ext cx="1216509" cy="38172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3" name="Service2"/>
          <p:cNvSpPr/>
          <p:nvPr/>
        </p:nvSpPr>
        <p:spPr>
          <a:xfrm>
            <a:off x="16745877" y="4146811"/>
            <a:ext cx="1981063" cy="225300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Service2</a:t>
            </a:r>
          </a:p>
        </p:txBody>
      </p:sp>
      <p:sp>
        <p:nvSpPr>
          <p:cNvPr id="144" name="Topic"/>
          <p:cNvSpPr txBox="1"/>
          <p:nvPr/>
        </p:nvSpPr>
        <p:spPr>
          <a:xfrm>
            <a:off x="10977928" y="6433522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sp>
        <p:nvSpPr>
          <p:cNvPr id="145" name="Topic"/>
          <p:cNvSpPr txBox="1"/>
          <p:nvPr/>
        </p:nvSpPr>
        <p:spPr>
          <a:xfrm>
            <a:off x="16723390" y="10234697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sp>
        <p:nvSpPr>
          <p:cNvPr id="146" name="Line"/>
          <p:cNvSpPr/>
          <p:nvPr/>
        </p:nvSpPr>
        <p:spPr>
          <a:xfrm>
            <a:off x="17580692" y="6703744"/>
            <a:ext cx="1" cy="232423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 flipV="1">
            <a:off x="11813211" y="10157588"/>
            <a:ext cx="2461229" cy="66420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" name="Service3"/>
          <p:cNvSpPr/>
          <p:nvPr/>
        </p:nvSpPr>
        <p:spPr>
          <a:xfrm>
            <a:off x="9760877" y="9760211"/>
            <a:ext cx="1981063" cy="225300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Service3</a:t>
            </a:r>
          </a:p>
        </p:txBody>
      </p:sp>
      <p:sp>
        <p:nvSpPr>
          <p:cNvPr id="149" name="Line"/>
          <p:cNvSpPr/>
          <p:nvPr/>
        </p:nvSpPr>
        <p:spPr>
          <a:xfrm>
            <a:off x="8027090" y="6433522"/>
            <a:ext cx="1" cy="130403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" name="Coins"/>
          <p:cNvSpPr/>
          <p:nvPr/>
        </p:nvSpPr>
        <p:spPr>
          <a:xfrm>
            <a:off x="7393044" y="7758117"/>
            <a:ext cx="1268093" cy="127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151" name="Table"/>
          <p:cNvGraphicFramePr/>
          <p:nvPr/>
        </p:nvGraphicFramePr>
        <p:xfrm>
          <a:off x="7272943" y="3515586"/>
          <a:ext cx="7585680" cy="9079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262163"/>
                <a:gridCol w="1262163"/>
                <a:gridCol w="1262163"/>
                <a:gridCol w="1262163"/>
                <a:gridCol w="1262163"/>
                <a:gridCol w="1262163"/>
              </a:tblGrid>
              <a:tr h="895277"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2" name="Analytics"/>
          <p:cNvSpPr txBox="1"/>
          <p:nvPr/>
        </p:nvSpPr>
        <p:spPr>
          <a:xfrm>
            <a:off x="1529970" y="8070153"/>
            <a:ext cx="453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Analytics</a:t>
            </a:r>
          </a:p>
        </p:txBody>
      </p:sp>
      <p:sp>
        <p:nvSpPr>
          <p:cNvPr id="153" name="0"/>
          <p:cNvSpPr txBox="1"/>
          <p:nvPr/>
        </p:nvSpPr>
        <p:spPr>
          <a:xfrm>
            <a:off x="7553352" y="4325196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0</a:t>
            </a:r>
          </a:p>
        </p:txBody>
      </p:sp>
      <p:sp>
        <p:nvSpPr>
          <p:cNvPr id="154" name="1"/>
          <p:cNvSpPr txBox="1"/>
          <p:nvPr/>
        </p:nvSpPr>
        <p:spPr>
          <a:xfrm>
            <a:off x="8836310" y="4325196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</a:t>
            </a:r>
          </a:p>
        </p:txBody>
      </p:sp>
      <p:sp>
        <p:nvSpPr>
          <p:cNvPr id="155" name="2"/>
          <p:cNvSpPr txBox="1"/>
          <p:nvPr/>
        </p:nvSpPr>
        <p:spPr>
          <a:xfrm>
            <a:off x="10119269" y="4325196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</a:t>
            </a:r>
          </a:p>
        </p:txBody>
      </p:sp>
      <p:sp>
        <p:nvSpPr>
          <p:cNvPr id="156" name="…"/>
          <p:cNvSpPr txBox="1"/>
          <p:nvPr/>
        </p:nvSpPr>
        <p:spPr>
          <a:xfrm>
            <a:off x="11034679" y="4325196"/>
            <a:ext cx="11303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3"/>
      <p:bldP build="whole" bldLvl="1" animBg="1" rev="0" advAuto="0" spid="138" grpId="15"/>
      <p:bldP build="whole" bldLvl="1" animBg="1" rev="0" advAuto="0" spid="149" grpId="10"/>
      <p:bldP build="whole" bldLvl="1" animBg="1" rev="0" advAuto="0" spid="141" grpId="4"/>
      <p:bldP build="whole" bldLvl="1" animBg="1" rev="0" advAuto="0" spid="148" grpId="18"/>
      <p:bldP build="whole" bldLvl="1" animBg="1" rev="0" advAuto="0" spid="143" grpId="13"/>
      <p:bldP build="whole" bldLvl="1" animBg="1" rev="0" advAuto="0" spid="146" grpId="16"/>
      <p:bldP build="whole" bldLvl="1" animBg="1" rev="0" advAuto="0" spid="155" grpId="8"/>
      <p:bldP build="whole" bldLvl="1" animBg="1" rev="0" advAuto="0" spid="152" grpId="20"/>
      <p:bldP build="whole" bldLvl="1" animBg="1" rev="0" advAuto="0" spid="150" grpId="11"/>
      <p:bldP build="whole" bldLvl="1" animBg="1" rev="0" advAuto="0" spid="153" grpId="6"/>
      <p:bldP build="whole" bldLvl="1" animBg="1" rev="0" advAuto="0" spid="144" grpId="5"/>
      <p:bldP build="whole" bldLvl="1" animBg="1" rev="0" advAuto="0" spid="156" grpId="9"/>
      <p:bldP build="whole" bldLvl="1" animBg="1" rev="0" advAuto="0" spid="154" grpId="7"/>
      <p:bldP build="whole" bldLvl="1" animBg="1" rev="0" advAuto="0" spid="139" grpId="2"/>
      <p:bldP build="whole" bldLvl="1" animBg="1" rev="0" advAuto="0" spid="145" grpId="17"/>
      <p:bldP build="whole" bldLvl="1" animBg="1" rev="0" advAuto="0" spid="147" grpId="19"/>
      <p:bldP build="whole" bldLvl="1" animBg="1" rev="0" advAuto="0" spid="142" grpId="14"/>
      <p:bldP build="whole" bldLvl="1" animBg="1" rev="0" advAuto="0" spid="151" grpId="12"/>
      <p:bldP build="whole" bldLvl="1" animBg="1" rev="0" advAuto="0" spid="13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treams API"/>
          <p:cNvSpPr txBox="1"/>
          <p:nvPr/>
        </p:nvSpPr>
        <p:spPr>
          <a:xfrm>
            <a:off x="477471" y="215952"/>
            <a:ext cx="60965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Streams API</a:t>
            </a:r>
          </a:p>
        </p:txBody>
      </p:sp>
      <p:sp>
        <p:nvSpPr>
          <p:cNvPr id="400" name="InputTopic"/>
          <p:cNvSpPr txBox="1"/>
          <p:nvPr/>
        </p:nvSpPr>
        <p:spPr>
          <a:xfrm>
            <a:off x="7536827" y="5158049"/>
            <a:ext cx="392277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InputTopic</a:t>
            </a:r>
          </a:p>
        </p:txBody>
      </p:sp>
      <p:sp>
        <p:nvSpPr>
          <p:cNvPr id="401" name="Transform"/>
          <p:cNvSpPr txBox="1"/>
          <p:nvPr/>
        </p:nvSpPr>
        <p:spPr>
          <a:xfrm>
            <a:off x="19327596" y="5788333"/>
            <a:ext cx="351586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Transform</a:t>
            </a:r>
          </a:p>
        </p:txBody>
      </p:sp>
      <p:sp>
        <p:nvSpPr>
          <p:cNvPr id="402" name="Aggregate"/>
          <p:cNvSpPr txBox="1"/>
          <p:nvPr/>
        </p:nvSpPr>
        <p:spPr>
          <a:xfrm>
            <a:off x="19271588" y="8129445"/>
            <a:ext cx="362788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Aggregate</a:t>
            </a:r>
          </a:p>
        </p:txBody>
      </p:sp>
      <p:sp>
        <p:nvSpPr>
          <p:cNvPr id="403" name="Join"/>
          <p:cNvSpPr txBox="1"/>
          <p:nvPr/>
        </p:nvSpPr>
        <p:spPr>
          <a:xfrm>
            <a:off x="19233759" y="9195652"/>
            <a:ext cx="154000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Join</a:t>
            </a:r>
          </a:p>
        </p:txBody>
      </p:sp>
      <p:sp>
        <p:nvSpPr>
          <p:cNvPr id="404" name="OutputTopic"/>
          <p:cNvSpPr txBox="1"/>
          <p:nvPr/>
        </p:nvSpPr>
        <p:spPr>
          <a:xfrm>
            <a:off x="7498246" y="7848083"/>
            <a:ext cx="455904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OutputTopic</a:t>
            </a:r>
          </a:p>
        </p:txBody>
      </p:sp>
      <p:sp>
        <p:nvSpPr>
          <p:cNvPr id="405" name="Rectangle"/>
          <p:cNvSpPr/>
          <p:nvPr/>
        </p:nvSpPr>
        <p:spPr>
          <a:xfrm>
            <a:off x="14168370" y="3858019"/>
            <a:ext cx="8757371" cy="7383236"/>
          </a:xfrm>
          <a:prstGeom prst="rect">
            <a:avLst/>
          </a:prstGeom>
          <a:ln w="63500">
            <a:solidFill>
              <a:srgbClr val="5E93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6" name="Producer"/>
          <p:cNvSpPr/>
          <p:nvPr/>
        </p:nvSpPr>
        <p:spPr>
          <a:xfrm>
            <a:off x="797562" y="4516027"/>
            <a:ext cx="2331399" cy="2303342"/>
          </a:xfrm>
          <a:prstGeom prst="roundRect">
            <a:avLst>
              <a:gd name="adj" fmla="val 1408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407" name="Kafka Cluster"/>
          <p:cNvSpPr txBox="1"/>
          <p:nvPr/>
        </p:nvSpPr>
        <p:spPr>
          <a:xfrm>
            <a:off x="6727473" y="3434507"/>
            <a:ext cx="470077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Kafka Cluster</a:t>
            </a:r>
          </a:p>
        </p:txBody>
      </p:sp>
      <p:sp>
        <p:nvSpPr>
          <p:cNvPr id="408" name="Line"/>
          <p:cNvSpPr/>
          <p:nvPr/>
        </p:nvSpPr>
        <p:spPr>
          <a:xfrm flipH="1">
            <a:off x="12757256" y="5945438"/>
            <a:ext cx="1825880" cy="6791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" name="Rectangle"/>
          <p:cNvSpPr/>
          <p:nvPr/>
        </p:nvSpPr>
        <p:spPr>
          <a:xfrm>
            <a:off x="6727416" y="4624935"/>
            <a:ext cx="5997854" cy="5417081"/>
          </a:xfrm>
          <a:prstGeom prst="rect">
            <a:avLst/>
          </a:prstGeom>
          <a:ln w="63500">
            <a:solidFill>
              <a:srgbClr val="5E93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Oval"/>
          <p:cNvSpPr/>
          <p:nvPr/>
        </p:nvSpPr>
        <p:spPr>
          <a:xfrm>
            <a:off x="17373979" y="6604879"/>
            <a:ext cx="942229" cy="994665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Oval"/>
          <p:cNvSpPr/>
          <p:nvPr/>
        </p:nvSpPr>
        <p:spPr>
          <a:xfrm>
            <a:off x="18777903" y="7215300"/>
            <a:ext cx="942229" cy="994665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" name="Oval"/>
          <p:cNvSpPr/>
          <p:nvPr/>
        </p:nvSpPr>
        <p:spPr>
          <a:xfrm>
            <a:off x="17505536" y="8129445"/>
            <a:ext cx="942229" cy="994665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" name="Line"/>
          <p:cNvSpPr/>
          <p:nvPr/>
        </p:nvSpPr>
        <p:spPr>
          <a:xfrm flipV="1">
            <a:off x="18349800" y="7894414"/>
            <a:ext cx="504019" cy="5040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>
            <a:off x="18293123" y="7243781"/>
            <a:ext cx="617372" cy="2353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5" name="Streams"/>
          <p:cNvSpPr txBox="1"/>
          <p:nvPr/>
        </p:nvSpPr>
        <p:spPr>
          <a:xfrm>
            <a:off x="14443665" y="4012915"/>
            <a:ext cx="293751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Streams</a:t>
            </a:r>
          </a:p>
        </p:txBody>
      </p:sp>
      <p:sp>
        <p:nvSpPr>
          <p:cNvPr id="416" name="Producers"/>
          <p:cNvSpPr txBox="1"/>
          <p:nvPr/>
        </p:nvSpPr>
        <p:spPr>
          <a:xfrm>
            <a:off x="14595117" y="5323654"/>
            <a:ext cx="361416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Producers</a:t>
            </a:r>
          </a:p>
        </p:txBody>
      </p:sp>
      <p:sp>
        <p:nvSpPr>
          <p:cNvPr id="417" name="Consumers"/>
          <p:cNvSpPr txBox="1"/>
          <p:nvPr/>
        </p:nvSpPr>
        <p:spPr>
          <a:xfrm>
            <a:off x="14390139" y="9195652"/>
            <a:ext cx="402412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Consumers</a:t>
            </a:r>
          </a:p>
        </p:txBody>
      </p:sp>
      <p:sp>
        <p:nvSpPr>
          <p:cNvPr id="418" name="Line"/>
          <p:cNvSpPr/>
          <p:nvPr/>
        </p:nvSpPr>
        <p:spPr>
          <a:xfrm>
            <a:off x="3305279" y="5794698"/>
            <a:ext cx="429583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9" name="Line"/>
          <p:cNvSpPr/>
          <p:nvPr/>
        </p:nvSpPr>
        <p:spPr>
          <a:xfrm flipH="1" flipV="1">
            <a:off x="12757256" y="8678689"/>
            <a:ext cx="1619252" cy="74075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7"/>
      <p:bldP build="whole" bldLvl="1" animBg="1" rev="0" advAuto="0" spid="413" grpId="10"/>
      <p:bldP build="whole" bldLvl="1" animBg="1" rev="0" advAuto="0" spid="415" grpId="3"/>
      <p:bldP build="whole" bldLvl="1" animBg="1" rev="0" advAuto="0" spid="412" grpId="8"/>
      <p:bldP build="whole" bldLvl="1" animBg="1" rev="0" advAuto="0" spid="414" grpId="9"/>
      <p:bldP build="whole" bldLvl="1" animBg="1" rev="0" advAuto="0" spid="410" grpId="6"/>
      <p:bldP build="whole" bldLvl="1" animBg="1" rev="0" advAuto="0" spid="409" grpId="15"/>
      <p:bldP build="whole" bldLvl="1" animBg="1" rev="0" advAuto="0" spid="401" grpId="11"/>
      <p:bldP build="whole" bldLvl="1" animBg="1" rev="0" advAuto="0" spid="407" grpId="14"/>
      <p:bldP build="whole" bldLvl="1" animBg="1" rev="0" advAuto="0" spid="405" grpId="2"/>
      <p:bldP build="whole" bldLvl="1" animBg="1" rev="0" advAuto="0" spid="408" grpId="20"/>
      <p:bldP build="whole" bldLvl="1" animBg="1" rev="0" advAuto="0" spid="417" grpId="5"/>
      <p:bldP build="whole" bldLvl="1" animBg="1" rev="0" advAuto="0" spid="402" grpId="12"/>
      <p:bldP build="whole" bldLvl="1" animBg="1" rev="0" advAuto="0" spid="399" grpId="1"/>
      <p:bldP build="whole" bldLvl="1" animBg="1" rev="0" advAuto="0" spid="404" grpId="17"/>
      <p:bldP build="whole" bldLvl="1" animBg="1" rev="0" advAuto="0" spid="406" grpId="18"/>
      <p:bldP build="whole" bldLvl="1" animBg="1" rev="0" advAuto="0" spid="418" grpId="19"/>
      <p:bldP build="whole" bldLvl="1" animBg="1" rev="0" advAuto="0" spid="419" grpId="21"/>
      <p:bldP build="whole" bldLvl="1" animBg="1" rev="0" advAuto="0" spid="400" grpId="16"/>
      <p:bldP build="whole" bldLvl="1" animBg="1" rev="0" advAuto="0" spid="416" grpId="4"/>
      <p:bldP build="whole" bldLvl="1" animBg="1" rev="0" advAuto="0" spid="403" grpId="1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onnect API"/>
          <p:cNvSpPr txBox="1"/>
          <p:nvPr/>
        </p:nvSpPr>
        <p:spPr>
          <a:xfrm>
            <a:off x="274364" y="165483"/>
            <a:ext cx="465810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Connect API</a:t>
            </a:r>
          </a:p>
        </p:txBody>
      </p:sp>
      <p:sp>
        <p:nvSpPr>
          <p:cNvPr id="422" name="Kafka…"/>
          <p:cNvSpPr/>
          <p:nvPr/>
        </p:nvSpPr>
        <p:spPr>
          <a:xfrm>
            <a:off x="4827722" y="2569960"/>
            <a:ext cx="2160959" cy="78270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Kafka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Connector</a:t>
            </a:r>
          </a:p>
        </p:txBody>
      </p:sp>
      <p:sp>
        <p:nvSpPr>
          <p:cNvPr id="423" name="Data…"/>
          <p:cNvSpPr/>
          <p:nvPr/>
        </p:nvSpPr>
        <p:spPr>
          <a:xfrm>
            <a:off x="329124" y="4407591"/>
            <a:ext cx="2718412" cy="358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Source</a:t>
            </a:r>
          </a:p>
        </p:txBody>
      </p:sp>
      <p:sp>
        <p:nvSpPr>
          <p:cNvPr id="424" name="Kafka…"/>
          <p:cNvSpPr/>
          <p:nvPr/>
        </p:nvSpPr>
        <p:spPr>
          <a:xfrm>
            <a:off x="17705522" y="2944499"/>
            <a:ext cx="2160959" cy="78270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Kafka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Connector</a:t>
            </a:r>
          </a:p>
        </p:txBody>
      </p:sp>
      <p:sp>
        <p:nvSpPr>
          <p:cNvPr id="425" name="Data…"/>
          <p:cNvSpPr/>
          <p:nvPr/>
        </p:nvSpPr>
        <p:spPr>
          <a:xfrm>
            <a:off x="21080924" y="4407591"/>
            <a:ext cx="2718411" cy="358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Source</a:t>
            </a:r>
          </a:p>
        </p:txBody>
      </p:sp>
      <p:sp>
        <p:nvSpPr>
          <p:cNvPr id="426" name="Kafka"/>
          <p:cNvSpPr/>
          <p:nvPr/>
        </p:nvSpPr>
        <p:spPr>
          <a:xfrm>
            <a:off x="9862946" y="4598735"/>
            <a:ext cx="4658107" cy="320638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Kafka</a:t>
            </a:r>
          </a:p>
        </p:txBody>
      </p:sp>
      <p:sp>
        <p:nvSpPr>
          <p:cNvPr id="427" name="Line"/>
          <p:cNvSpPr/>
          <p:nvPr/>
        </p:nvSpPr>
        <p:spPr>
          <a:xfrm>
            <a:off x="19987255" y="5613400"/>
            <a:ext cx="1055373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8" name="Line"/>
          <p:cNvSpPr/>
          <p:nvPr/>
        </p:nvSpPr>
        <p:spPr>
          <a:xfrm flipH="1">
            <a:off x="19987256" y="7027428"/>
            <a:ext cx="105537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9" name="Line"/>
          <p:cNvSpPr/>
          <p:nvPr/>
        </p:nvSpPr>
        <p:spPr>
          <a:xfrm>
            <a:off x="3119504" y="5376428"/>
            <a:ext cx="163625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0" name="Line"/>
          <p:cNvSpPr/>
          <p:nvPr/>
        </p:nvSpPr>
        <p:spPr>
          <a:xfrm flipH="1">
            <a:off x="3093554" y="7027428"/>
            <a:ext cx="163625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1" name="Line"/>
          <p:cNvSpPr/>
          <p:nvPr/>
        </p:nvSpPr>
        <p:spPr>
          <a:xfrm>
            <a:off x="14774073" y="5376428"/>
            <a:ext cx="267842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2" name="Line"/>
          <p:cNvSpPr/>
          <p:nvPr/>
        </p:nvSpPr>
        <p:spPr>
          <a:xfrm flipH="1">
            <a:off x="14819628" y="7027428"/>
            <a:ext cx="258732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3" name="Line"/>
          <p:cNvSpPr/>
          <p:nvPr/>
        </p:nvSpPr>
        <p:spPr>
          <a:xfrm>
            <a:off x="7213600" y="5613400"/>
            <a:ext cx="2678428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H="1">
            <a:off x="7259154" y="7264400"/>
            <a:ext cx="2587320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5" name="ElasticSearch"/>
          <p:cNvSpPr txBox="1"/>
          <p:nvPr/>
        </p:nvSpPr>
        <p:spPr>
          <a:xfrm>
            <a:off x="2220334" y="8219949"/>
            <a:ext cx="343458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ElasticSearch</a:t>
            </a:r>
          </a:p>
        </p:txBody>
      </p:sp>
      <p:sp>
        <p:nvSpPr>
          <p:cNvPr id="436" name="MySql"/>
          <p:cNvSpPr txBox="1"/>
          <p:nvPr/>
        </p:nvSpPr>
        <p:spPr>
          <a:xfrm>
            <a:off x="19501603" y="7915149"/>
            <a:ext cx="160985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MySql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5" grpId="4"/>
      <p:bldP build="whole" bldLvl="1" animBg="1" rev="0" advAuto="0" spid="433" grpId="9"/>
      <p:bldP build="whole" bldLvl="1" animBg="1" rev="0" advAuto="0" spid="423" grpId="5"/>
      <p:bldP build="whole" bldLvl="1" animBg="1" rev="0" advAuto="0" spid="430" grpId="11"/>
      <p:bldP build="whole" bldLvl="1" animBg="1" rev="0" advAuto="0" spid="427" grpId="10"/>
      <p:bldP build="whole" bldLvl="1" animBg="1" rev="0" advAuto="0" spid="428" grpId="12"/>
      <p:bldP build="whole" bldLvl="1" animBg="1" rev="0" advAuto="0" spid="435" grpId="15"/>
      <p:bldP build="whole" bldLvl="1" animBg="1" rev="0" advAuto="0" spid="424" grpId="3"/>
      <p:bldP build="whole" bldLvl="1" animBg="1" rev="0" advAuto="0" spid="429" grpId="7"/>
      <p:bldP build="whole" bldLvl="1" animBg="1" rev="0" advAuto="0" spid="421" grpId="1"/>
      <p:bldP build="whole" bldLvl="1" animBg="1" rev="0" advAuto="0" spid="426" grpId="6"/>
      <p:bldP build="whole" bldLvl="1" animBg="1" rev="0" advAuto="0" spid="422" grpId="2"/>
      <p:bldP build="whole" bldLvl="1" animBg="1" rev="0" advAuto="0" spid="431" grpId="8"/>
      <p:bldP build="whole" bldLvl="1" animBg="1" rev="0" advAuto="0" spid="434" grpId="14"/>
      <p:bldP build="whole" bldLvl="1" animBg="1" rev="0" advAuto="0" spid="436" grpId="16"/>
      <p:bldP build="whole" bldLvl="1" animBg="1" rev="0" advAuto="0" spid="432" grpId="1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tangle"/>
          <p:cNvSpPr/>
          <p:nvPr/>
        </p:nvSpPr>
        <p:spPr>
          <a:xfrm>
            <a:off x="7170487" y="5516402"/>
            <a:ext cx="12440725" cy="7683116"/>
          </a:xfrm>
          <a:prstGeom prst="rect">
            <a:avLst/>
          </a:prstGeom>
          <a:ln w="25400">
            <a:solidFill>
              <a:srgbClr val="0E101F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" name="Kafka Architecture"/>
          <p:cNvSpPr txBox="1"/>
          <p:nvPr/>
        </p:nvSpPr>
        <p:spPr>
          <a:xfrm>
            <a:off x="417729" y="390268"/>
            <a:ext cx="691591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Kafka Architecture</a:t>
            </a:r>
          </a:p>
        </p:txBody>
      </p:sp>
      <p:sp>
        <p:nvSpPr>
          <p:cNvPr id="440" name="Broker 0"/>
          <p:cNvSpPr/>
          <p:nvPr/>
        </p:nvSpPr>
        <p:spPr>
          <a:xfrm>
            <a:off x="7792463" y="6794717"/>
            <a:ext cx="2285290" cy="10165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Broker 0</a:t>
            </a:r>
          </a:p>
        </p:txBody>
      </p:sp>
      <p:sp>
        <p:nvSpPr>
          <p:cNvPr id="441" name="Broker 2"/>
          <p:cNvSpPr/>
          <p:nvPr/>
        </p:nvSpPr>
        <p:spPr>
          <a:xfrm>
            <a:off x="13568531" y="6794717"/>
            <a:ext cx="2285289" cy="10165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Broker 2</a:t>
            </a:r>
          </a:p>
        </p:txBody>
      </p:sp>
      <p:sp>
        <p:nvSpPr>
          <p:cNvPr id="442" name="Broker 1"/>
          <p:cNvSpPr/>
          <p:nvPr/>
        </p:nvSpPr>
        <p:spPr>
          <a:xfrm>
            <a:off x="10681604" y="6794717"/>
            <a:ext cx="2285289" cy="10165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Broker 1</a:t>
            </a:r>
          </a:p>
        </p:txBody>
      </p:sp>
      <p:sp>
        <p:nvSpPr>
          <p:cNvPr id="443" name="Broker 3"/>
          <p:cNvSpPr/>
          <p:nvPr/>
        </p:nvSpPr>
        <p:spPr>
          <a:xfrm>
            <a:off x="16455459" y="6794717"/>
            <a:ext cx="2285289" cy="10165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Broker 3</a:t>
            </a:r>
          </a:p>
        </p:txBody>
      </p:sp>
      <p:sp>
        <p:nvSpPr>
          <p:cNvPr id="444" name="Producer 0"/>
          <p:cNvSpPr/>
          <p:nvPr/>
        </p:nvSpPr>
        <p:spPr>
          <a:xfrm>
            <a:off x="4813775" y="1692362"/>
            <a:ext cx="2448684" cy="117574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 0</a:t>
            </a:r>
          </a:p>
        </p:txBody>
      </p:sp>
      <p:sp>
        <p:nvSpPr>
          <p:cNvPr id="445" name="ZooKeeper0"/>
          <p:cNvSpPr/>
          <p:nvPr/>
        </p:nvSpPr>
        <p:spPr>
          <a:xfrm>
            <a:off x="8791592" y="11460658"/>
            <a:ext cx="2734537" cy="101658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ZooKeeper0</a:t>
            </a:r>
          </a:p>
        </p:txBody>
      </p:sp>
      <p:sp>
        <p:nvSpPr>
          <p:cNvPr id="446" name="ZooKeeper1"/>
          <p:cNvSpPr/>
          <p:nvPr/>
        </p:nvSpPr>
        <p:spPr>
          <a:xfrm>
            <a:off x="12023582" y="11460658"/>
            <a:ext cx="2734536" cy="101658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ZooKeeper1</a:t>
            </a:r>
          </a:p>
        </p:txBody>
      </p:sp>
      <p:sp>
        <p:nvSpPr>
          <p:cNvPr id="447" name="Coins"/>
          <p:cNvSpPr/>
          <p:nvPr/>
        </p:nvSpPr>
        <p:spPr>
          <a:xfrm>
            <a:off x="17975701" y="7529887"/>
            <a:ext cx="1013535" cy="101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Line"/>
          <p:cNvSpPr/>
          <p:nvPr/>
        </p:nvSpPr>
        <p:spPr>
          <a:xfrm>
            <a:off x="7794849" y="9626973"/>
            <a:ext cx="11192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" name="Line"/>
          <p:cNvSpPr/>
          <p:nvPr/>
        </p:nvSpPr>
        <p:spPr>
          <a:xfrm flipH="1">
            <a:off x="8171276" y="7983525"/>
            <a:ext cx="19357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" name="Line"/>
          <p:cNvSpPr/>
          <p:nvPr/>
        </p:nvSpPr>
        <p:spPr>
          <a:xfrm flipV="1">
            <a:off x="8652765" y="7983358"/>
            <a:ext cx="1" cy="14646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" name="ZooKeeper2"/>
          <p:cNvSpPr/>
          <p:nvPr/>
        </p:nvSpPr>
        <p:spPr>
          <a:xfrm>
            <a:off x="15255571" y="11460658"/>
            <a:ext cx="2734536" cy="101658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ZooKeeper2</a:t>
            </a:r>
          </a:p>
        </p:txBody>
      </p:sp>
      <p:sp>
        <p:nvSpPr>
          <p:cNvPr id="452" name="Coins"/>
          <p:cNvSpPr/>
          <p:nvPr/>
        </p:nvSpPr>
        <p:spPr>
          <a:xfrm>
            <a:off x="15428343" y="7529887"/>
            <a:ext cx="1013536" cy="101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" name="Coins"/>
          <p:cNvSpPr/>
          <p:nvPr/>
        </p:nvSpPr>
        <p:spPr>
          <a:xfrm>
            <a:off x="9600173" y="7529887"/>
            <a:ext cx="1013536" cy="101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" name="Coins"/>
          <p:cNvSpPr/>
          <p:nvPr/>
        </p:nvSpPr>
        <p:spPr>
          <a:xfrm>
            <a:off x="12587125" y="7656886"/>
            <a:ext cx="1013536" cy="101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" name="Line"/>
          <p:cNvSpPr/>
          <p:nvPr/>
        </p:nvSpPr>
        <p:spPr>
          <a:xfrm>
            <a:off x="5061214" y="4837776"/>
            <a:ext cx="162620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" name="Line"/>
          <p:cNvSpPr/>
          <p:nvPr/>
        </p:nvSpPr>
        <p:spPr>
          <a:xfrm flipH="1">
            <a:off x="5947425" y="3151074"/>
            <a:ext cx="19357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7" name="Line"/>
          <p:cNvSpPr/>
          <p:nvPr/>
        </p:nvSpPr>
        <p:spPr>
          <a:xfrm flipV="1">
            <a:off x="6428914" y="3150907"/>
            <a:ext cx="1" cy="14646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8" name="Line"/>
          <p:cNvSpPr/>
          <p:nvPr/>
        </p:nvSpPr>
        <p:spPr>
          <a:xfrm flipH="1">
            <a:off x="9864478" y="9806389"/>
            <a:ext cx="19357" cy="14644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9" name="Line"/>
          <p:cNvSpPr/>
          <p:nvPr/>
        </p:nvSpPr>
        <p:spPr>
          <a:xfrm flipV="1">
            <a:off x="10345967" y="9806221"/>
            <a:ext cx="1" cy="14646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0" name="Line"/>
          <p:cNvSpPr/>
          <p:nvPr/>
        </p:nvSpPr>
        <p:spPr>
          <a:xfrm flipH="1">
            <a:off x="12848675" y="9827674"/>
            <a:ext cx="19357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1" name="Line"/>
          <p:cNvSpPr/>
          <p:nvPr/>
        </p:nvSpPr>
        <p:spPr>
          <a:xfrm flipV="1">
            <a:off x="13330164" y="9827506"/>
            <a:ext cx="1" cy="14646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2" name="Line"/>
          <p:cNvSpPr/>
          <p:nvPr/>
        </p:nvSpPr>
        <p:spPr>
          <a:xfrm flipH="1">
            <a:off x="16380376" y="9933707"/>
            <a:ext cx="19358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3" name="Line"/>
          <p:cNvSpPr/>
          <p:nvPr/>
        </p:nvSpPr>
        <p:spPr>
          <a:xfrm flipV="1">
            <a:off x="16861866" y="9933539"/>
            <a:ext cx="1" cy="14646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" name="Line"/>
          <p:cNvSpPr/>
          <p:nvPr/>
        </p:nvSpPr>
        <p:spPr>
          <a:xfrm flipH="1">
            <a:off x="11623823" y="8076616"/>
            <a:ext cx="19358" cy="14644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" name="Line"/>
          <p:cNvSpPr/>
          <p:nvPr/>
        </p:nvSpPr>
        <p:spPr>
          <a:xfrm flipV="1">
            <a:off x="12105313" y="8076448"/>
            <a:ext cx="1" cy="14646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" name="Line"/>
          <p:cNvSpPr/>
          <p:nvPr/>
        </p:nvSpPr>
        <p:spPr>
          <a:xfrm flipH="1">
            <a:off x="14272038" y="8076616"/>
            <a:ext cx="19358" cy="14644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7" name="Line"/>
          <p:cNvSpPr/>
          <p:nvPr/>
        </p:nvSpPr>
        <p:spPr>
          <a:xfrm flipV="1">
            <a:off x="14753528" y="8076448"/>
            <a:ext cx="1" cy="14646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" name="Line"/>
          <p:cNvSpPr/>
          <p:nvPr/>
        </p:nvSpPr>
        <p:spPr>
          <a:xfrm flipH="1">
            <a:off x="17194114" y="7983525"/>
            <a:ext cx="19358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" name="Line"/>
          <p:cNvSpPr/>
          <p:nvPr/>
        </p:nvSpPr>
        <p:spPr>
          <a:xfrm flipV="1">
            <a:off x="17675602" y="7983358"/>
            <a:ext cx="1" cy="14646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" name="Producer 1"/>
          <p:cNvSpPr/>
          <p:nvPr/>
        </p:nvSpPr>
        <p:spPr>
          <a:xfrm>
            <a:off x="7562839" y="1687914"/>
            <a:ext cx="2448684" cy="113383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 1</a:t>
            </a:r>
          </a:p>
        </p:txBody>
      </p:sp>
      <p:sp>
        <p:nvSpPr>
          <p:cNvPr id="471" name="Line"/>
          <p:cNvSpPr/>
          <p:nvPr/>
        </p:nvSpPr>
        <p:spPr>
          <a:xfrm flipH="1">
            <a:off x="8696489" y="3104712"/>
            <a:ext cx="19357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2" name="Line"/>
          <p:cNvSpPr/>
          <p:nvPr/>
        </p:nvSpPr>
        <p:spPr>
          <a:xfrm flipV="1">
            <a:off x="9177978" y="3104544"/>
            <a:ext cx="1" cy="14646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" name="Producer 2"/>
          <p:cNvSpPr/>
          <p:nvPr/>
        </p:nvSpPr>
        <p:spPr>
          <a:xfrm>
            <a:off x="10311902" y="1734276"/>
            <a:ext cx="2458259" cy="113383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 2</a:t>
            </a:r>
          </a:p>
        </p:txBody>
      </p:sp>
      <p:sp>
        <p:nvSpPr>
          <p:cNvPr id="474" name="Line"/>
          <p:cNvSpPr/>
          <p:nvPr/>
        </p:nvSpPr>
        <p:spPr>
          <a:xfrm flipH="1">
            <a:off x="11455126" y="3151074"/>
            <a:ext cx="19358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5" name="Line"/>
          <p:cNvSpPr/>
          <p:nvPr/>
        </p:nvSpPr>
        <p:spPr>
          <a:xfrm flipV="1">
            <a:off x="11936616" y="3150907"/>
            <a:ext cx="1" cy="14646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6" name="Consumer 0"/>
          <p:cNvSpPr/>
          <p:nvPr/>
        </p:nvSpPr>
        <p:spPr>
          <a:xfrm>
            <a:off x="13929695" y="1746541"/>
            <a:ext cx="2522260" cy="122656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477" name="Line"/>
          <p:cNvSpPr/>
          <p:nvPr/>
        </p:nvSpPr>
        <p:spPr>
          <a:xfrm flipH="1">
            <a:off x="14908216" y="3151074"/>
            <a:ext cx="19358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8" name="Line"/>
          <p:cNvSpPr/>
          <p:nvPr/>
        </p:nvSpPr>
        <p:spPr>
          <a:xfrm flipV="1">
            <a:off x="15389706" y="3150907"/>
            <a:ext cx="1" cy="14646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9" name="Consumer 1"/>
          <p:cNvSpPr/>
          <p:nvPr/>
        </p:nvSpPr>
        <p:spPr>
          <a:xfrm>
            <a:off x="16687026" y="1805169"/>
            <a:ext cx="2522260" cy="11093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480" name="Line"/>
          <p:cNvSpPr/>
          <p:nvPr/>
        </p:nvSpPr>
        <p:spPr>
          <a:xfrm flipH="1">
            <a:off x="17657280" y="3104712"/>
            <a:ext cx="19357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1" name="Line"/>
          <p:cNvSpPr/>
          <p:nvPr/>
        </p:nvSpPr>
        <p:spPr>
          <a:xfrm flipV="1">
            <a:off x="18138769" y="3104544"/>
            <a:ext cx="1" cy="14646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2" name="Consumer 2"/>
          <p:cNvSpPr/>
          <p:nvPr/>
        </p:nvSpPr>
        <p:spPr>
          <a:xfrm>
            <a:off x="19445664" y="1851532"/>
            <a:ext cx="2522260" cy="110930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483" name="Line"/>
          <p:cNvSpPr/>
          <p:nvPr/>
        </p:nvSpPr>
        <p:spPr>
          <a:xfrm flipH="1">
            <a:off x="20415919" y="3151074"/>
            <a:ext cx="19357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4" name="Line"/>
          <p:cNvSpPr/>
          <p:nvPr/>
        </p:nvSpPr>
        <p:spPr>
          <a:xfrm flipV="1">
            <a:off x="20897409" y="3150907"/>
            <a:ext cx="1" cy="14646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5" name="Line"/>
          <p:cNvSpPr/>
          <p:nvPr/>
        </p:nvSpPr>
        <p:spPr>
          <a:xfrm flipH="1">
            <a:off x="7803535" y="5158287"/>
            <a:ext cx="19357" cy="14644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" name="Line"/>
          <p:cNvSpPr/>
          <p:nvPr/>
        </p:nvSpPr>
        <p:spPr>
          <a:xfrm flipV="1">
            <a:off x="8285024" y="5158119"/>
            <a:ext cx="1" cy="14646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7" name="Line"/>
          <p:cNvSpPr/>
          <p:nvPr/>
        </p:nvSpPr>
        <p:spPr>
          <a:xfrm flipH="1">
            <a:off x="11059541" y="5060446"/>
            <a:ext cx="19358" cy="14644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8" name="Line"/>
          <p:cNvSpPr/>
          <p:nvPr/>
        </p:nvSpPr>
        <p:spPr>
          <a:xfrm flipV="1">
            <a:off x="11541031" y="5060278"/>
            <a:ext cx="1" cy="14646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9" name="Line"/>
          <p:cNvSpPr/>
          <p:nvPr/>
        </p:nvSpPr>
        <p:spPr>
          <a:xfrm flipH="1">
            <a:off x="14143469" y="5071914"/>
            <a:ext cx="19358" cy="14644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0" name="Line"/>
          <p:cNvSpPr/>
          <p:nvPr/>
        </p:nvSpPr>
        <p:spPr>
          <a:xfrm flipV="1">
            <a:off x="14624959" y="5071746"/>
            <a:ext cx="1" cy="14646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" name="Line"/>
          <p:cNvSpPr/>
          <p:nvPr/>
        </p:nvSpPr>
        <p:spPr>
          <a:xfrm flipH="1">
            <a:off x="17107896" y="5106808"/>
            <a:ext cx="19358" cy="14644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 flipV="1">
            <a:off x="17589386" y="5106640"/>
            <a:ext cx="1" cy="14646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3" name="Broker"/>
          <p:cNvSpPr txBox="1"/>
          <p:nvPr/>
        </p:nvSpPr>
        <p:spPr>
          <a:xfrm>
            <a:off x="858098" y="5388460"/>
            <a:ext cx="257022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Broker</a:t>
            </a:r>
          </a:p>
        </p:txBody>
      </p:sp>
      <p:sp>
        <p:nvSpPr>
          <p:cNvPr id="494" name="ZooKeeper"/>
          <p:cNvSpPr txBox="1"/>
          <p:nvPr/>
        </p:nvSpPr>
        <p:spPr>
          <a:xfrm>
            <a:off x="870020" y="6801079"/>
            <a:ext cx="41635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ZooKeeper</a:t>
            </a:r>
          </a:p>
        </p:txBody>
      </p:sp>
      <p:sp>
        <p:nvSpPr>
          <p:cNvPr id="495" name="Producers"/>
          <p:cNvSpPr txBox="1"/>
          <p:nvPr/>
        </p:nvSpPr>
        <p:spPr>
          <a:xfrm>
            <a:off x="802986" y="8241868"/>
            <a:ext cx="386867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Producers</a:t>
            </a:r>
          </a:p>
        </p:txBody>
      </p:sp>
      <p:sp>
        <p:nvSpPr>
          <p:cNvPr id="496" name="Consumers"/>
          <p:cNvSpPr txBox="1"/>
          <p:nvPr/>
        </p:nvSpPr>
        <p:spPr>
          <a:xfrm>
            <a:off x="806393" y="9668597"/>
            <a:ext cx="429082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Consumers</a:t>
            </a:r>
          </a:p>
        </p:txBody>
      </p:sp>
      <p:sp>
        <p:nvSpPr>
          <p:cNvPr id="497" name="Coins"/>
          <p:cNvSpPr/>
          <p:nvPr/>
        </p:nvSpPr>
        <p:spPr>
          <a:xfrm>
            <a:off x="10554989" y="12152573"/>
            <a:ext cx="1013536" cy="101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8" name="Coins"/>
          <p:cNvSpPr/>
          <p:nvPr/>
        </p:nvSpPr>
        <p:spPr>
          <a:xfrm>
            <a:off x="13767488" y="12152573"/>
            <a:ext cx="1013536" cy="101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" name="Coins"/>
          <p:cNvSpPr/>
          <p:nvPr/>
        </p:nvSpPr>
        <p:spPr>
          <a:xfrm>
            <a:off x="17168835" y="12152573"/>
            <a:ext cx="1013536" cy="101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Controller"/>
          <p:cNvSpPr txBox="1"/>
          <p:nvPr/>
        </p:nvSpPr>
        <p:spPr>
          <a:xfrm>
            <a:off x="8470204" y="6136651"/>
            <a:ext cx="192709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Controller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0" presetID="1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Class="entr" nodeType="click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4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0" grpId="30"/>
      <p:bldP build="whole" bldLvl="1" animBg="1" rev="0" advAuto="0" spid="469" grpId="60"/>
      <p:bldP build="whole" bldLvl="1" animBg="1" rev="0" advAuto="0" spid="446" grpId="44"/>
      <p:bldP build="whole" bldLvl="1" animBg="1" rev="0" advAuto="0" spid="476" grpId="14"/>
      <p:bldP build="whole" bldLvl="1" animBg="1" rev="0" advAuto="0" spid="487" grpId="25"/>
      <p:bldP build="whole" bldLvl="1" animBg="1" rev="0" advAuto="0" spid="466" grpId="55"/>
      <p:bldP build="whole" bldLvl="1" animBg="1" rev="0" advAuto="0" spid="452" grpId="40"/>
      <p:bldP build="whole" bldLvl="1" animBg="1" rev="0" advAuto="0" spid="457" grpId="21"/>
      <p:bldP build="whole" bldLvl="1" animBg="1" rev="0" advAuto="0" spid="473" grpId="13"/>
      <p:bldP build="whole" bldLvl="1" animBg="1" rev="0" advAuto="0" spid="463" grpId="59"/>
      <p:bldP build="whole" bldLvl="1" animBg="1" rev="0" advAuto="0" spid="443" grpId="10"/>
      <p:bldP build="whole" bldLvl="1" animBg="1" rev="0" advAuto="0" spid="470" grpId="12"/>
      <p:bldP build="whole" bldLvl="1" animBg="1" rev="0" advAuto="0" spid="484" grpId="37"/>
      <p:bldP build="whole" bldLvl="1" animBg="1" rev="0" advAuto="0" spid="460" grpId="52"/>
      <p:bldP build="whole" bldLvl="1" animBg="1" rev="0" advAuto="0" spid="498" grpId="62"/>
      <p:bldP build="whole" bldLvl="1" animBg="1" rev="0" advAuto="0" spid="448" grpId="46"/>
      <p:bldP build="whole" bldLvl="1" animBg="1" rev="0" advAuto="0" spid="492" grpId="36"/>
      <p:bldP build="whole" bldLvl="1" animBg="1" rev="0" advAuto="0" spid="494" grpId="3"/>
      <p:bldP build="whole" bldLvl="1" animBg="1" rev="0" advAuto="0" spid="440" grpId="7"/>
      <p:bldP build="whole" bldLvl="1" animBg="1" rev="0" advAuto="0" spid="481" grpId="33"/>
      <p:bldP build="whole" bldLvl="1" animBg="1" rev="0" advAuto="0" spid="489" grpId="29"/>
      <p:bldP build="whole" bldLvl="1" animBg="1" rev="0" advAuto="0" spid="468" grpId="57"/>
      <p:bldP build="whole" bldLvl="1" animBg="1" rev="0" advAuto="0" spid="445" grpId="43"/>
      <p:bldP build="whole" bldLvl="1" animBg="1" rev="0" advAuto="0" spid="500" grpId="42"/>
      <p:bldP build="whole" bldLvl="1" animBg="1" rev="0" advAuto="0" spid="486" grpId="20"/>
      <p:bldP build="whole" bldLvl="1" animBg="1" rev="0" advAuto="0" spid="454" grpId="39"/>
      <p:bldP build="whole" bldLvl="1" animBg="1" rev="0" advAuto="0" spid="438" grpId="6"/>
      <p:bldP build="whole" bldLvl="1" animBg="1" rev="0" advAuto="0" spid="465" grpId="54"/>
      <p:bldP build="whole" bldLvl="1" animBg="1" rev="0" advAuto="0" spid="478" grpId="31"/>
      <p:bldP build="whole" bldLvl="1" animBg="1" rev="0" advAuto="0" spid="456" grpId="18"/>
      <p:bldP build="whole" bldLvl="1" animBg="1" rev="0" advAuto="0" spid="475" grpId="27"/>
      <p:bldP build="whole" bldLvl="1" animBg="1" rev="0" advAuto="0" spid="451" grpId="45"/>
      <p:bldP build="whole" bldLvl="1" animBg="1" rev="0" advAuto="0" spid="496" grpId="5"/>
      <p:bldP build="whole" bldLvl="1" animBg="1" rev="0" advAuto="0" spid="442" grpId="8"/>
      <p:bldP build="whole" bldLvl="1" animBg="1" rev="0" advAuto="0" spid="462" grpId="58"/>
      <p:bldP build="whole" bldLvl="1" animBg="1" rev="0" advAuto="0" spid="472" grpId="23"/>
      <p:bldP build="whole" bldLvl="1" animBg="1" rev="0" advAuto="0" spid="459" grpId="49"/>
      <p:bldP build="whole" bldLvl="1" animBg="1" rev="0" advAuto="0" spid="447" grpId="41"/>
      <p:bldP build="whole" bldLvl="1" animBg="1" rev="0" advAuto="0" spid="483" grpId="34"/>
      <p:bldP build="whole" bldLvl="1" animBg="1" rev="0" advAuto="0" spid="439" grpId="1"/>
      <p:bldP build="whole" bldLvl="1" animBg="1" rev="0" advAuto="0" spid="497" grpId="61"/>
      <p:bldP build="whole" bldLvl="1" animBg="1" rev="0" advAuto="0" spid="493" grpId="2"/>
      <p:bldP build="whole" bldLvl="1" animBg="1" rev="0" advAuto="0" spid="491" grpId="35"/>
      <p:bldP build="whole" bldLvl="1" animBg="1" rev="0" advAuto="0" spid="488" grpId="26"/>
      <p:bldP build="whole" bldLvl="1" animBg="1" rev="0" advAuto="0" spid="480" grpId="32"/>
      <p:bldP build="whole" bldLvl="1" animBg="1" rev="0" advAuto="0" spid="467" grpId="56"/>
      <p:bldP build="whole" bldLvl="1" animBg="1" rev="0" advAuto="0" spid="453" grpId="38"/>
      <p:bldP build="whole" bldLvl="1" animBg="1" rev="0" advAuto="0" spid="485" grpId="19"/>
      <p:bldP build="whole" bldLvl="1" animBg="1" rev="0" advAuto="0" spid="449" grpId="47"/>
      <p:bldP build="whole" bldLvl="1" animBg="1" rev="0" advAuto="0" spid="477" grpId="28"/>
      <p:bldP build="whole" bldLvl="1" animBg="1" rev="0" advAuto="0" spid="464" grpId="51"/>
      <p:bldP build="whole" bldLvl="1" animBg="1" rev="0" advAuto="0" spid="455" grpId="17"/>
      <p:bldP build="whole" bldLvl="1" animBg="1" rev="0" advAuto="0" spid="482" grpId="16"/>
      <p:bldP build="whole" bldLvl="1" animBg="1" rev="0" advAuto="0" spid="474" grpId="24"/>
      <p:bldP build="whole" bldLvl="1" animBg="1" rev="0" advAuto="0" spid="444" grpId="11"/>
      <p:bldP build="whole" bldLvl="1" animBg="1" rev="0" advAuto="0" spid="461" grpId="53"/>
      <p:bldP build="whole" bldLvl="1" animBg="1" rev="0" advAuto="0" spid="499" grpId="63"/>
      <p:bldP build="whole" bldLvl="1" animBg="1" rev="0" advAuto="0" spid="495" grpId="4"/>
      <p:bldP build="whole" bldLvl="1" animBg="1" rev="0" advAuto="0" spid="479" grpId="15"/>
      <p:bldP build="whole" bldLvl="1" animBg="1" rev="0" advAuto="0" spid="450" grpId="50"/>
      <p:bldP build="whole" bldLvl="1" animBg="1" rev="0" advAuto="0" spid="471" grpId="22"/>
      <p:bldP build="whole" bldLvl="1" animBg="1" rev="0" advAuto="0" spid="441" grpId="9"/>
      <p:bldP build="whole" bldLvl="1" animBg="1" rev="0" advAuto="0" spid="458" grpId="48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Kafka"/>
          <p:cNvSpPr txBox="1"/>
          <p:nvPr/>
        </p:nvSpPr>
        <p:spPr>
          <a:xfrm>
            <a:off x="4796581" y="4377185"/>
            <a:ext cx="293573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Kafka</a:t>
            </a:r>
          </a:p>
        </p:txBody>
      </p:sp>
      <p:sp>
        <p:nvSpPr>
          <p:cNvPr id="503" name="Java Version"/>
          <p:cNvSpPr txBox="1"/>
          <p:nvPr/>
        </p:nvSpPr>
        <p:spPr>
          <a:xfrm>
            <a:off x="249425" y="398185"/>
            <a:ext cx="624992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 Version</a:t>
            </a:r>
          </a:p>
        </p:txBody>
      </p:sp>
      <p:sp>
        <p:nvSpPr>
          <p:cNvPr id="504" name="Confluent Platform"/>
          <p:cNvSpPr txBox="1"/>
          <p:nvPr/>
        </p:nvSpPr>
        <p:spPr>
          <a:xfrm>
            <a:off x="10818638" y="4377185"/>
            <a:ext cx="929487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Confluent Platform</a:t>
            </a:r>
          </a:p>
        </p:txBody>
      </p:sp>
      <p:sp>
        <p:nvSpPr>
          <p:cNvPr id="505" name="Schema Registry"/>
          <p:cNvSpPr txBox="1"/>
          <p:nvPr/>
        </p:nvSpPr>
        <p:spPr>
          <a:xfrm>
            <a:off x="14000018" y="6205985"/>
            <a:ext cx="835406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Schema Registry</a:t>
            </a:r>
          </a:p>
        </p:txBody>
      </p:sp>
      <p:sp>
        <p:nvSpPr>
          <p:cNvPr id="506" name="Java 11"/>
          <p:cNvSpPr txBox="1"/>
          <p:nvPr/>
        </p:nvSpPr>
        <p:spPr>
          <a:xfrm>
            <a:off x="14023386" y="8034785"/>
            <a:ext cx="378612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 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3" grpId="1"/>
      <p:bldP build="whole" bldLvl="1" animBg="1" rev="0" advAuto="0" spid="502" grpId="2"/>
      <p:bldP build="whole" bldLvl="1" animBg="1" rev="0" advAuto="0" spid="505" grpId="4"/>
      <p:bldP build="whole" bldLvl="1" animBg="1" rev="0" advAuto="0" spid="504" grpId="3"/>
      <p:bldP build="whole" bldLvl="1" animBg="1" rev="0" advAuto="0" spid="506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opics Partitions and Offsets"/>
          <p:cNvSpPr txBox="1"/>
          <p:nvPr/>
        </p:nvSpPr>
        <p:spPr>
          <a:xfrm>
            <a:off x="226669" y="414670"/>
            <a:ext cx="140416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Topics Partitions and Offsets</a:t>
            </a:r>
          </a:p>
        </p:txBody>
      </p:sp>
      <p:sp>
        <p:nvSpPr>
          <p:cNvPr id="509" name="Rounded Rectangle"/>
          <p:cNvSpPr/>
          <p:nvPr/>
        </p:nvSpPr>
        <p:spPr>
          <a:xfrm>
            <a:off x="1110771" y="2439543"/>
            <a:ext cx="22481049" cy="10747196"/>
          </a:xfrm>
          <a:prstGeom prst="roundRect">
            <a:avLst>
              <a:gd name="adj" fmla="val 9365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510" name="Topic"/>
          <p:cNvSpPr txBox="1"/>
          <p:nvPr/>
        </p:nvSpPr>
        <p:spPr>
          <a:xfrm>
            <a:off x="10134701" y="2827670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511" name="Table"/>
          <p:cNvGraphicFramePr/>
          <p:nvPr/>
        </p:nvGraphicFramePr>
        <p:xfrm>
          <a:off x="5208939" y="4973440"/>
          <a:ext cx="12777392" cy="12862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  <a:gridCol w="709149"/>
              </a:tblGrid>
              <a:tr h="127357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2" name="Partition 0"/>
          <p:cNvSpPr txBox="1"/>
          <p:nvPr/>
        </p:nvSpPr>
        <p:spPr>
          <a:xfrm>
            <a:off x="1415300" y="519651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513" name="Table"/>
          <p:cNvGraphicFramePr/>
          <p:nvPr/>
        </p:nvGraphicFramePr>
        <p:xfrm>
          <a:off x="5132739" y="6854992"/>
          <a:ext cx="16646427" cy="13167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188123"/>
                <a:gridCol w="1188123"/>
                <a:gridCol w="1188123"/>
                <a:gridCol w="1188123"/>
                <a:gridCol w="1188123"/>
                <a:gridCol w="1188123"/>
                <a:gridCol w="1188123"/>
                <a:gridCol w="1188123"/>
                <a:gridCol w="1188123"/>
                <a:gridCol w="1188123"/>
                <a:gridCol w="1188123"/>
                <a:gridCol w="1188123"/>
                <a:gridCol w="1188123"/>
                <a:gridCol w="1188123"/>
              </a:tblGrid>
              <a:tr h="130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4" name="Partition 1"/>
          <p:cNvSpPr txBox="1"/>
          <p:nvPr/>
        </p:nvSpPr>
        <p:spPr>
          <a:xfrm>
            <a:off x="1339100" y="7078066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515" name="Table"/>
          <p:cNvGraphicFramePr/>
          <p:nvPr/>
        </p:nvGraphicFramePr>
        <p:xfrm>
          <a:off x="5132739" y="8953536"/>
          <a:ext cx="14838959" cy="10616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59018"/>
                <a:gridCol w="1059018"/>
                <a:gridCol w="1059018"/>
                <a:gridCol w="1059018"/>
                <a:gridCol w="1059018"/>
                <a:gridCol w="1059018"/>
                <a:gridCol w="1059018"/>
                <a:gridCol w="1059018"/>
                <a:gridCol w="1059018"/>
                <a:gridCol w="1059018"/>
                <a:gridCol w="1059018"/>
                <a:gridCol w="1059018"/>
                <a:gridCol w="1059018"/>
                <a:gridCol w="1059018"/>
              </a:tblGrid>
              <a:tr h="104890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6" name="Partition 2"/>
          <p:cNvSpPr txBox="1"/>
          <p:nvPr/>
        </p:nvSpPr>
        <p:spPr>
          <a:xfrm>
            <a:off x="1339100" y="9176610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517" name="Table"/>
          <p:cNvGraphicFramePr/>
          <p:nvPr/>
        </p:nvGraphicFramePr>
        <p:xfrm>
          <a:off x="5005739" y="10526715"/>
          <a:ext cx="12681051" cy="12326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266834"/>
                <a:gridCol w="1266834"/>
                <a:gridCol w="1266834"/>
                <a:gridCol w="1266834"/>
                <a:gridCol w="1266834"/>
                <a:gridCol w="1266834"/>
                <a:gridCol w="1266834"/>
                <a:gridCol w="1266834"/>
                <a:gridCol w="1266834"/>
                <a:gridCol w="1266834"/>
              </a:tblGrid>
              <a:tr h="121999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8" name="Partition 3"/>
          <p:cNvSpPr txBox="1"/>
          <p:nvPr/>
        </p:nvSpPr>
        <p:spPr>
          <a:xfrm>
            <a:off x="1212100" y="10749789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7" grpId="11"/>
      <p:bldP build="whole" bldLvl="1" animBg="1" rev="0" advAuto="0" spid="514" grpId="6"/>
      <p:bldP build="whole" bldLvl="1" animBg="1" rev="0" advAuto="0" spid="518" grpId="10"/>
      <p:bldP build="whole" bldLvl="1" animBg="1" rev="0" advAuto="0" spid="513" grpId="7"/>
      <p:bldP build="whole" bldLvl="1" animBg="1" rev="0" advAuto="0" spid="509" grpId="2"/>
      <p:bldP build="whole" bldLvl="1" animBg="1" rev="0" advAuto="0" spid="510" grpId="3"/>
      <p:bldP build="whole" bldLvl="1" animBg="1" rev="0" advAuto="0" spid="516" grpId="8"/>
      <p:bldP build="whole" bldLvl="1" animBg="1" rev="0" advAuto="0" spid="511" grpId="5"/>
      <p:bldP build="whole" bldLvl="1" animBg="1" rev="0" advAuto="0" spid="512" grpId="4"/>
      <p:bldP build="whole" bldLvl="1" animBg="1" rev="0" advAuto="0" spid="508" grpId="1"/>
      <p:bldP build="whole" bldLvl="1" animBg="1" rev="0" advAuto="0" spid="515" grpId="9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Replication Factor"/>
          <p:cNvSpPr txBox="1"/>
          <p:nvPr/>
        </p:nvSpPr>
        <p:spPr>
          <a:xfrm>
            <a:off x="290616" y="283542"/>
            <a:ext cx="90103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Replication Factor</a:t>
            </a:r>
          </a:p>
        </p:txBody>
      </p:sp>
      <p:sp>
        <p:nvSpPr>
          <p:cNvPr id="521" name="Rounded Rectangle"/>
          <p:cNvSpPr/>
          <p:nvPr/>
        </p:nvSpPr>
        <p:spPr>
          <a:xfrm>
            <a:off x="9303473" y="4617574"/>
            <a:ext cx="6092954" cy="5829989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522" name="Partition 0"/>
          <p:cNvSpPr txBox="1"/>
          <p:nvPr/>
        </p:nvSpPr>
        <p:spPr>
          <a:xfrm>
            <a:off x="3142554" y="5351503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523" name="Partition 1"/>
          <p:cNvSpPr txBox="1"/>
          <p:nvPr/>
        </p:nvSpPr>
        <p:spPr>
          <a:xfrm>
            <a:off x="3142554" y="6748503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524" name="Broker 0"/>
          <p:cNvSpPr txBox="1"/>
          <p:nvPr/>
        </p:nvSpPr>
        <p:spPr>
          <a:xfrm>
            <a:off x="3406396" y="3292716"/>
            <a:ext cx="269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0</a:t>
            </a:r>
          </a:p>
        </p:txBody>
      </p:sp>
      <p:sp>
        <p:nvSpPr>
          <p:cNvPr id="525" name="Broker 1"/>
          <p:cNvSpPr txBox="1"/>
          <p:nvPr/>
        </p:nvSpPr>
        <p:spPr>
          <a:xfrm>
            <a:off x="10453386" y="3292716"/>
            <a:ext cx="269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1</a:t>
            </a:r>
          </a:p>
        </p:txBody>
      </p:sp>
      <p:sp>
        <p:nvSpPr>
          <p:cNvPr id="526" name="Rounded Rectangle"/>
          <p:cNvSpPr/>
          <p:nvPr/>
        </p:nvSpPr>
        <p:spPr>
          <a:xfrm>
            <a:off x="16661356" y="4681074"/>
            <a:ext cx="6092953" cy="5829989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527" name="Broker 2"/>
          <p:cNvSpPr txBox="1"/>
          <p:nvPr/>
        </p:nvSpPr>
        <p:spPr>
          <a:xfrm>
            <a:off x="17928619" y="3292716"/>
            <a:ext cx="269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2</a:t>
            </a:r>
          </a:p>
        </p:txBody>
      </p:sp>
      <p:sp>
        <p:nvSpPr>
          <p:cNvPr id="528" name="Partition 2"/>
          <p:cNvSpPr txBox="1"/>
          <p:nvPr/>
        </p:nvSpPr>
        <p:spPr>
          <a:xfrm>
            <a:off x="10384776" y="5681228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529" name="Partition 0"/>
          <p:cNvSpPr txBox="1"/>
          <p:nvPr/>
        </p:nvSpPr>
        <p:spPr>
          <a:xfrm>
            <a:off x="10384776" y="7078228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530" name="Partition 1"/>
          <p:cNvSpPr txBox="1"/>
          <p:nvPr/>
        </p:nvSpPr>
        <p:spPr>
          <a:xfrm>
            <a:off x="10384776" y="8475228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531" name="Partition 2"/>
          <p:cNvSpPr txBox="1"/>
          <p:nvPr/>
        </p:nvSpPr>
        <p:spPr>
          <a:xfrm>
            <a:off x="17664778" y="7034898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532" name="Partition 3"/>
          <p:cNvSpPr txBox="1"/>
          <p:nvPr/>
        </p:nvSpPr>
        <p:spPr>
          <a:xfrm>
            <a:off x="17664777" y="5637898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533" name="Leader"/>
          <p:cNvSpPr txBox="1"/>
          <p:nvPr/>
        </p:nvSpPr>
        <p:spPr>
          <a:xfrm>
            <a:off x="7387923" y="11373972"/>
            <a:ext cx="34823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Leader</a:t>
            </a:r>
          </a:p>
        </p:txBody>
      </p:sp>
      <p:sp>
        <p:nvSpPr>
          <p:cNvPr id="534" name="Follower"/>
          <p:cNvSpPr txBox="1"/>
          <p:nvPr/>
        </p:nvSpPr>
        <p:spPr>
          <a:xfrm>
            <a:off x="13004879" y="11373972"/>
            <a:ext cx="42880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Follower</a:t>
            </a:r>
          </a:p>
        </p:txBody>
      </p:sp>
      <p:sp>
        <p:nvSpPr>
          <p:cNvPr id="535" name="Partition 3"/>
          <p:cNvSpPr txBox="1"/>
          <p:nvPr/>
        </p:nvSpPr>
        <p:spPr>
          <a:xfrm>
            <a:off x="3186724" y="8145503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536" name="(L)"/>
          <p:cNvSpPr txBox="1"/>
          <p:nvPr/>
        </p:nvSpPr>
        <p:spPr>
          <a:xfrm>
            <a:off x="21050281" y="5637898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537" name="(F)"/>
          <p:cNvSpPr txBox="1"/>
          <p:nvPr/>
        </p:nvSpPr>
        <p:spPr>
          <a:xfrm>
            <a:off x="13676647" y="7103628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538" name="(L)"/>
          <p:cNvSpPr txBox="1"/>
          <p:nvPr/>
        </p:nvSpPr>
        <p:spPr>
          <a:xfrm>
            <a:off x="13676647" y="5681228"/>
            <a:ext cx="8667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539" name="(L)"/>
          <p:cNvSpPr txBox="1"/>
          <p:nvPr/>
        </p:nvSpPr>
        <p:spPr>
          <a:xfrm>
            <a:off x="6478651" y="5351503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540" name="(L)"/>
          <p:cNvSpPr txBox="1"/>
          <p:nvPr/>
        </p:nvSpPr>
        <p:spPr>
          <a:xfrm>
            <a:off x="6478651" y="6748503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541" name="Rounded Rectangle"/>
          <p:cNvSpPr/>
          <p:nvPr/>
        </p:nvSpPr>
        <p:spPr>
          <a:xfrm>
            <a:off x="2089873" y="4681074"/>
            <a:ext cx="6092953" cy="5829989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542" name="(F)"/>
          <p:cNvSpPr txBox="1"/>
          <p:nvPr/>
        </p:nvSpPr>
        <p:spPr>
          <a:xfrm>
            <a:off x="6478651" y="8145503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543" name="(F)"/>
          <p:cNvSpPr txBox="1"/>
          <p:nvPr/>
        </p:nvSpPr>
        <p:spPr>
          <a:xfrm>
            <a:off x="13676647" y="8475228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544" name="(F)"/>
          <p:cNvSpPr txBox="1"/>
          <p:nvPr/>
        </p:nvSpPr>
        <p:spPr>
          <a:xfrm>
            <a:off x="21050281" y="7034898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545" name="1"/>
          <p:cNvSpPr txBox="1"/>
          <p:nvPr/>
        </p:nvSpPr>
        <p:spPr>
          <a:xfrm>
            <a:off x="12460319" y="283542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</a:t>
            </a:r>
          </a:p>
        </p:txBody>
      </p:sp>
      <p:sp>
        <p:nvSpPr>
          <p:cNvPr id="546" name="2"/>
          <p:cNvSpPr txBox="1"/>
          <p:nvPr/>
        </p:nvSpPr>
        <p:spPr>
          <a:xfrm>
            <a:off x="15033198" y="283542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</a:t>
            </a:r>
          </a:p>
        </p:txBody>
      </p:sp>
      <p:sp>
        <p:nvSpPr>
          <p:cNvPr id="547" name="3"/>
          <p:cNvSpPr txBox="1"/>
          <p:nvPr/>
        </p:nvSpPr>
        <p:spPr>
          <a:xfrm>
            <a:off x="17606075" y="283542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3" grpId="4"/>
      <p:bldP build="whole" bldLvl="1" animBg="1" rev="0" advAuto="0" spid="531" grpId="13"/>
      <p:bldP build="whole" bldLvl="1" animBg="1" rev="0" advAuto="0" spid="522" grpId="3"/>
      <p:bldP build="whole" bldLvl="1" animBg="1" rev="0" advAuto="0" spid="541" grpId="2"/>
      <p:bldP build="whole" bldLvl="1" animBg="1" rev="0" advAuto="0" spid="537" grpId="22"/>
      <p:bldP build="whole" bldLvl="1" animBg="1" rev="0" advAuto="0" spid="521" grpId="6"/>
      <p:bldP build="whole" bldLvl="1" animBg="1" rev="0" advAuto="0" spid="547" grpId="28"/>
      <p:bldP build="whole" bldLvl="1" animBg="1" rev="0" advAuto="0" spid="546" grpId="27"/>
      <p:bldP build="whole" bldLvl="1" animBg="1" rev="0" advAuto="0" spid="544" grpId="24"/>
      <p:bldP build="whole" bldLvl="1" animBg="1" rev="0" advAuto="0" spid="542" grpId="21"/>
      <p:bldP build="whole" bldLvl="1" animBg="1" rev="0" advAuto="0" spid="540" grpId="18"/>
      <p:bldP build="whole" bldLvl="1" animBg="1" rev="0" advAuto="0" spid="539" grpId="17"/>
      <p:bldP build="whole" bldLvl="1" animBg="1" rev="0" advAuto="0" spid="543" grpId="23"/>
      <p:bldP build="whole" bldLvl="1" animBg="1" rev="0" advAuto="0" spid="545" grpId="26"/>
      <p:bldP build="whole" bldLvl="1" animBg="1" rev="0" advAuto="0" spid="538" grpId="19"/>
      <p:bldP build="whole" bldLvl="1" animBg="1" rev="0" advAuto="0" spid="535" grpId="14"/>
      <p:bldP build="whole" bldLvl="1" animBg="1" rev="0" advAuto="0" spid="532" grpId="10"/>
      <p:bldP build="whole" bldLvl="1" animBg="1" rev="0" advAuto="0" spid="520" grpId="25"/>
      <p:bldP build="whole" bldLvl="1" animBg="1" rev="0" advAuto="0" spid="534" grpId="16"/>
      <p:bldP build="whole" bldLvl="1" animBg="1" rev="0" advAuto="0" spid="533" grpId="15"/>
      <p:bldP build="whole" bldLvl="1" animBg="1" rev="0" advAuto="0" spid="536" grpId="20"/>
      <p:bldP build="whole" bldLvl="1" animBg="1" rev="0" advAuto="0" spid="529" grpId="11"/>
      <p:bldP build="whole" bldLvl="1" animBg="1" rev="0" advAuto="0" spid="527" grpId="8"/>
      <p:bldP build="whole" bldLvl="1" animBg="1" rev="0" advAuto="0" spid="524" grpId="1"/>
      <p:bldP build="whole" bldLvl="1" animBg="1" rev="0" advAuto="0" spid="528" grpId="7"/>
      <p:bldP build="whole" bldLvl="1" animBg="1" rev="0" advAuto="0" spid="525" grpId="5"/>
      <p:bldP build="whole" bldLvl="1" animBg="1" rev="0" advAuto="0" spid="530" grpId="12"/>
      <p:bldP build="whole" bldLvl="1" animBg="1" rev="0" advAuto="0" spid="526" grpId="9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ounded Rectangle"/>
          <p:cNvSpPr/>
          <p:nvPr/>
        </p:nvSpPr>
        <p:spPr>
          <a:xfrm>
            <a:off x="18261141" y="4002232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550" name="Topic"/>
          <p:cNvSpPr txBox="1"/>
          <p:nvPr/>
        </p:nvSpPr>
        <p:spPr>
          <a:xfrm>
            <a:off x="7793360" y="2302907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551" name="Table"/>
          <p:cNvGraphicFramePr/>
          <p:nvPr/>
        </p:nvGraphicFramePr>
        <p:xfrm>
          <a:off x="4772777" y="4448677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2" name="Partition 0"/>
          <p:cNvSpPr txBox="1"/>
          <p:nvPr/>
        </p:nvSpPr>
        <p:spPr>
          <a:xfrm>
            <a:off x="902938" y="445475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553" name="Table"/>
          <p:cNvGraphicFramePr/>
          <p:nvPr/>
        </p:nvGraphicFramePr>
        <p:xfrm>
          <a:off x="4696577" y="6330229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4" name="Partition 1"/>
          <p:cNvSpPr txBox="1"/>
          <p:nvPr/>
        </p:nvSpPr>
        <p:spPr>
          <a:xfrm>
            <a:off x="902938" y="642436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555" name="Table"/>
          <p:cNvGraphicFramePr/>
          <p:nvPr/>
        </p:nvGraphicFramePr>
        <p:xfrm>
          <a:off x="4696577" y="8428773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6" name="Partition 2"/>
          <p:cNvSpPr txBox="1"/>
          <p:nvPr/>
        </p:nvSpPr>
        <p:spPr>
          <a:xfrm>
            <a:off x="902938" y="839397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557" name="Table"/>
          <p:cNvGraphicFramePr/>
          <p:nvPr/>
        </p:nvGraphicFramePr>
        <p:xfrm>
          <a:off x="4569577" y="10001952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8" name="Partition 3"/>
          <p:cNvSpPr txBox="1"/>
          <p:nvPr/>
        </p:nvSpPr>
        <p:spPr>
          <a:xfrm>
            <a:off x="902938" y="1000830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559" name="Rounded Rectangle"/>
          <p:cNvSpPr/>
          <p:nvPr/>
        </p:nvSpPr>
        <p:spPr>
          <a:xfrm>
            <a:off x="801609" y="2041780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560" name="Consumer 0"/>
          <p:cNvSpPr/>
          <p:nvPr/>
        </p:nvSpPr>
        <p:spPr>
          <a:xfrm>
            <a:off x="19035721" y="4909847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561" name="Consumer 1"/>
          <p:cNvSpPr/>
          <p:nvPr/>
        </p:nvSpPr>
        <p:spPr>
          <a:xfrm>
            <a:off x="19035721" y="7020290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562" name="Consumer 2"/>
          <p:cNvSpPr/>
          <p:nvPr/>
        </p:nvSpPr>
        <p:spPr>
          <a:xfrm>
            <a:off x="19035721" y="9125681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563" name="Line"/>
          <p:cNvSpPr/>
          <p:nvPr/>
        </p:nvSpPr>
        <p:spPr>
          <a:xfrm flipH="1" flipV="1">
            <a:off x="10613634" y="5382132"/>
            <a:ext cx="8393970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" name="Line"/>
          <p:cNvSpPr/>
          <p:nvPr/>
        </p:nvSpPr>
        <p:spPr>
          <a:xfrm flipH="1" flipV="1">
            <a:off x="13033759" y="7113689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" name="Line"/>
          <p:cNvSpPr/>
          <p:nvPr/>
        </p:nvSpPr>
        <p:spPr>
          <a:xfrm flipH="1" flipV="1">
            <a:off x="9250542" y="9277707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6" name="Line"/>
          <p:cNvSpPr/>
          <p:nvPr/>
        </p:nvSpPr>
        <p:spPr>
          <a:xfrm flipH="1">
            <a:off x="10624278" y="9404884"/>
            <a:ext cx="629175" cy="4888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7" name="Consumer Group"/>
          <p:cNvSpPr txBox="1"/>
          <p:nvPr/>
        </p:nvSpPr>
        <p:spPr>
          <a:xfrm>
            <a:off x="17809691" y="2445273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568" name="ownership"/>
          <p:cNvSpPr txBox="1"/>
          <p:nvPr/>
        </p:nvSpPr>
        <p:spPr>
          <a:xfrm>
            <a:off x="15543568" y="4779323"/>
            <a:ext cx="264414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ownership</a:t>
            </a:r>
          </a:p>
        </p:txBody>
      </p:sp>
      <p:sp>
        <p:nvSpPr>
          <p:cNvPr id="569" name="Consumer 3"/>
          <p:cNvSpPr/>
          <p:nvPr/>
        </p:nvSpPr>
        <p:spPr>
          <a:xfrm>
            <a:off x="19035721" y="10861955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6" grpId="19"/>
      <p:bldP build="whole" bldLvl="1" animBg="1" rev="0" advAuto="0" spid="565" grpId="18"/>
      <p:bldP build="whole" bldLvl="1" animBg="1" rev="0" advAuto="0" spid="564" grpId="17"/>
      <p:bldP build="whole" bldLvl="1" animBg="1" rev="0" advAuto="0" spid="563" grpId="16"/>
      <p:bldP build="whole" bldLvl="1" animBg="1" rev="0" advAuto="0" spid="562" grpId="15"/>
      <p:bldP build="whole" bldLvl="1" animBg="1" rev="0" advAuto="0" spid="558" grpId="9"/>
      <p:bldP build="whole" bldLvl="1" animBg="1" rev="0" advAuto="0" spid="561" grpId="14"/>
      <p:bldP build="whole" bldLvl="1" animBg="1" rev="0" advAuto="0" spid="556" grpId="7"/>
      <p:bldP build="whole" bldLvl="1" animBg="1" rev="0" advAuto="0" spid="552" grpId="3"/>
      <p:bldP build="whole" bldLvl="1" animBg="1" rev="0" advAuto="0" spid="555" grpId="8"/>
      <p:bldP build="whole" bldLvl="1" animBg="1" rev="0" advAuto="0" spid="550" grpId="2"/>
      <p:bldP build="whole" bldLvl="1" animBg="1" rev="0" advAuto="0" spid="554" grpId="5"/>
      <p:bldP build="whole" bldLvl="1" animBg="1" rev="0" advAuto="0" spid="551" grpId="4"/>
      <p:bldP build="whole" bldLvl="1" animBg="1" rev="0" advAuto="0" spid="560" grpId="13"/>
      <p:bldP build="whole" bldLvl="1" animBg="1" rev="0" advAuto="0" spid="549" grpId="12"/>
      <p:bldP build="whole" bldLvl="1" animBg="1" rev="0" advAuto="0" spid="553" grpId="6"/>
      <p:bldP build="whole" bldLvl="1" animBg="1" rev="0" advAuto="0" spid="567" grpId="11"/>
      <p:bldP build="whole" bldLvl="1" animBg="1" rev="0" advAuto="0" spid="557" grpId="10"/>
      <p:bldP build="whole" bldLvl="1" animBg="1" rev="0" advAuto="0" spid="559" grpId="1"/>
      <p:bldP build="whole" bldLvl="1" animBg="1" rev="0" advAuto="0" spid="569" grpId="21"/>
      <p:bldP build="whole" bldLvl="1" animBg="1" rev="0" advAuto="0" spid="568" grpId="2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Batches"/>
          <p:cNvSpPr txBox="1"/>
          <p:nvPr/>
        </p:nvSpPr>
        <p:spPr>
          <a:xfrm>
            <a:off x="375532" y="285325"/>
            <a:ext cx="40848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Batches</a:t>
            </a:r>
          </a:p>
        </p:txBody>
      </p:sp>
      <p:sp>
        <p:nvSpPr>
          <p:cNvPr id="572" name="Rounded Rectangle"/>
          <p:cNvSpPr/>
          <p:nvPr/>
        </p:nvSpPr>
        <p:spPr>
          <a:xfrm>
            <a:off x="9746432" y="1581387"/>
            <a:ext cx="5205995" cy="5087560"/>
          </a:xfrm>
          <a:prstGeom prst="roundRect">
            <a:avLst>
              <a:gd name="adj" fmla="val 14399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573" name="Batch 0"/>
          <p:cNvSpPr/>
          <p:nvPr/>
        </p:nvSpPr>
        <p:spPr>
          <a:xfrm>
            <a:off x="10585624" y="3174091"/>
            <a:ext cx="3509751" cy="8788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0</a:t>
            </a:r>
          </a:p>
        </p:txBody>
      </p:sp>
      <p:sp>
        <p:nvSpPr>
          <p:cNvPr id="574" name="Batch 1"/>
          <p:cNvSpPr/>
          <p:nvPr/>
        </p:nvSpPr>
        <p:spPr>
          <a:xfrm>
            <a:off x="10585624" y="4223140"/>
            <a:ext cx="3527611" cy="9968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1</a:t>
            </a:r>
          </a:p>
        </p:txBody>
      </p:sp>
      <p:sp>
        <p:nvSpPr>
          <p:cNvPr id="575" name="Batch 2"/>
          <p:cNvSpPr/>
          <p:nvPr/>
        </p:nvSpPr>
        <p:spPr>
          <a:xfrm>
            <a:off x="10585624" y="5489548"/>
            <a:ext cx="3527611" cy="8024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2</a:t>
            </a:r>
          </a:p>
        </p:txBody>
      </p:sp>
      <p:sp>
        <p:nvSpPr>
          <p:cNvPr id="576" name="Topic 1"/>
          <p:cNvSpPr txBox="1"/>
          <p:nvPr/>
        </p:nvSpPr>
        <p:spPr>
          <a:xfrm>
            <a:off x="11646865" y="1812239"/>
            <a:ext cx="14051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Topic 1</a:t>
            </a:r>
          </a:p>
        </p:txBody>
      </p:sp>
      <p:sp>
        <p:nvSpPr>
          <p:cNvPr id="577" name="Partition 0"/>
          <p:cNvSpPr txBox="1"/>
          <p:nvPr/>
        </p:nvSpPr>
        <p:spPr>
          <a:xfrm>
            <a:off x="11361115" y="2443471"/>
            <a:ext cx="19766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0</a:t>
            </a:r>
          </a:p>
        </p:txBody>
      </p:sp>
      <p:sp>
        <p:nvSpPr>
          <p:cNvPr id="578" name="Rounded Rectangle"/>
          <p:cNvSpPr/>
          <p:nvPr/>
        </p:nvSpPr>
        <p:spPr>
          <a:xfrm>
            <a:off x="9589003" y="7463291"/>
            <a:ext cx="5205995" cy="5087560"/>
          </a:xfrm>
          <a:prstGeom prst="roundRect">
            <a:avLst>
              <a:gd name="adj" fmla="val 14399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579" name="Batch 0"/>
          <p:cNvSpPr/>
          <p:nvPr/>
        </p:nvSpPr>
        <p:spPr>
          <a:xfrm>
            <a:off x="10437124" y="8956606"/>
            <a:ext cx="3509752" cy="8788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0</a:t>
            </a:r>
          </a:p>
        </p:txBody>
      </p:sp>
      <p:sp>
        <p:nvSpPr>
          <p:cNvPr id="580" name="Batch 1"/>
          <p:cNvSpPr/>
          <p:nvPr/>
        </p:nvSpPr>
        <p:spPr>
          <a:xfrm>
            <a:off x="10428195" y="10105044"/>
            <a:ext cx="3527611" cy="9968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1</a:t>
            </a:r>
          </a:p>
        </p:txBody>
      </p:sp>
      <p:sp>
        <p:nvSpPr>
          <p:cNvPr id="581" name="Batch 2"/>
          <p:cNvSpPr/>
          <p:nvPr/>
        </p:nvSpPr>
        <p:spPr>
          <a:xfrm>
            <a:off x="10428195" y="11371452"/>
            <a:ext cx="3527611" cy="8024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2</a:t>
            </a:r>
          </a:p>
        </p:txBody>
      </p:sp>
      <p:sp>
        <p:nvSpPr>
          <p:cNvPr id="582" name="Topic 2"/>
          <p:cNvSpPr txBox="1"/>
          <p:nvPr/>
        </p:nvSpPr>
        <p:spPr>
          <a:xfrm>
            <a:off x="11489435" y="7694143"/>
            <a:ext cx="14051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Topic 2</a:t>
            </a:r>
          </a:p>
        </p:txBody>
      </p:sp>
      <p:sp>
        <p:nvSpPr>
          <p:cNvPr id="583" name="Partition 1"/>
          <p:cNvSpPr txBox="1"/>
          <p:nvPr/>
        </p:nvSpPr>
        <p:spPr>
          <a:xfrm>
            <a:off x="11203686" y="8325375"/>
            <a:ext cx="19766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1</a:t>
            </a:r>
          </a:p>
        </p:txBody>
      </p:sp>
      <p:sp>
        <p:nvSpPr>
          <p:cNvPr id="584" name="KafkaProducer"/>
          <p:cNvSpPr txBox="1"/>
          <p:nvPr/>
        </p:nvSpPr>
        <p:spPr>
          <a:xfrm>
            <a:off x="368774" y="6062276"/>
            <a:ext cx="73959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KafkaProducer</a:t>
            </a:r>
          </a:p>
        </p:txBody>
      </p:sp>
      <p:sp>
        <p:nvSpPr>
          <p:cNvPr id="585" name="Line"/>
          <p:cNvSpPr/>
          <p:nvPr/>
        </p:nvSpPr>
        <p:spPr>
          <a:xfrm flipV="1">
            <a:off x="7621275" y="3965561"/>
            <a:ext cx="1967220" cy="21794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6" name="Line"/>
          <p:cNvSpPr/>
          <p:nvPr/>
        </p:nvSpPr>
        <p:spPr>
          <a:xfrm>
            <a:off x="7621275" y="7269065"/>
            <a:ext cx="1968752" cy="31077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7" name="Kafka…"/>
          <p:cNvSpPr/>
          <p:nvPr/>
        </p:nvSpPr>
        <p:spPr>
          <a:xfrm>
            <a:off x="19567497" y="5577021"/>
            <a:ext cx="2712211" cy="3371788"/>
          </a:xfrm>
          <a:prstGeom prst="roundRect">
            <a:avLst>
              <a:gd name="adj" fmla="val 12433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Kafka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Broker</a:t>
            </a:r>
          </a:p>
        </p:txBody>
      </p:sp>
      <p:sp>
        <p:nvSpPr>
          <p:cNvPr id="588" name="Line"/>
          <p:cNvSpPr/>
          <p:nvPr/>
        </p:nvSpPr>
        <p:spPr>
          <a:xfrm>
            <a:off x="15119790" y="3809167"/>
            <a:ext cx="4304360" cy="18280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9" name="Line"/>
          <p:cNvSpPr/>
          <p:nvPr/>
        </p:nvSpPr>
        <p:spPr>
          <a:xfrm flipV="1">
            <a:off x="14931933" y="8382054"/>
            <a:ext cx="4522515" cy="20261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0" name="Compressed"/>
          <p:cNvSpPr txBox="1"/>
          <p:nvPr/>
        </p:nvSpPr>
        <p:spPr>
          <a:xfrm>
            <a:off x="12729554" y="6501320"/>
            <a:ext cx="474192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Compressed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4" grpId="8"/>
      <p:bldP build="whole" bldLvl="1" animBg="1" rev="0" advAuto="0" spid="585" grpId="3"/>
      <p:bldP build="whole" bldLvl="1" animBg="1" rev="0" advAuto="0" spid="586" grpId="10"/>
      <p:bldP build="whole" bldLvl="1" animBg="1" rev="0" advAuto="0" spid="584" grpId="2"/>
      <p:bldP build="whole" bldLvl="1" animBg="1" rev="0" advAuto="0" spid="583" grpId="13"/>
      <p:bldP build="whole" bldLvl="1" animBg="1" rev="0" advAuto="0" spid="577" grpId="6"/>
      <p:bldP build="whole" bldLvl="1" animBg="1" rev="0" advAuto="0" spid="578" grpId="11"/>
      <p:bldP build="whole" bldLvl="1" animBg="1" rev="0" advAuto="0" spid="580" grpId="15"/>
      <p:bldP build="whole" bldLvl="1" animBg="1" rev="0" advAuto="0" spid="576" grpId="5"/>
      <p:bldP build="whole" bldLvl="1" animBg="1" rev="0" advAuto="0" spid="582" grpId="12"/>
      <p:bldP build="whole" bldLvl="1" animBg="1" rev="0" advAuto="0" spid="579" grpId="14"/>
      <p:bldP build="whole" bldLvl="1" animBg="1" rev="0" advAuto="0" spid="581" grpId="16"/>
      <p:bldP build="whole" bldLvl="1" animBg="1" rev="0" advAuto="0" spid="575" grpId="9"/>
      <p:bldP build="whole" bldLvl="1" animBg="1" rev="0" advAuto="0" spid="588" grpId="17"/>
      <p:bldP build="whole" bldLvl="1" animBg="1" rev="0" advAuto="0" spid="573" grpId="7"/>
      <p:bldP build="whole" bldLvl="1" animBg="1" rev="0" advAuto="0" spid="571" grpId="1"/>
      <p:bldP build="whole" bldLvl="1" animBg="1" rev="0" advAuto="0" spid="572" grpId="4"/>
      <p:bldP build="whole" bldLvl="1" animBg="1" rev="0" advAuto="0" spid="590" grpId="20"/>
      <p:bldP build="whole" bldLvl="1" animBg="1" rev="0" advAuto="0" spid="589" grpId="19"/>
      <p:bldP build="whole" bldLvl="1" animBg="1" rev="0" advAuto="0" spid="587" grpId="18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roducerRecord"/>
          <p:cNvSpPr/>
          <p:nvPr/>
        </p:nvSpPr>
        <p:spPr>
          <a:xfrm>
            <a:off x="10669210" y="232879"/>
            <a:ext cx="3904159" cy="115212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ProducerRecord</a:t>
            </a:r>
          </a:p>
        </p:txBody>
      </p:sp>
      <p:sp>
        <p:nvSpPr>
          <p:cNvPr id="593" name="Serializer"/>
          <p:cNvSpPr/>
          <p:nvPr/>
        </p:nvSpPr>
        <p:spPr>
          <a:xfrm>
            <a:off x="10669210" y="2315679"/>
            <a:ext cx="3904159" cy="115212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Serializer</a:t>
            </a:r>
          </a:p>
        </p:txBody>
      </p:sp>
      <p:sp>
        <p:nvSpPr>
          <p:cNvPr id="594" name="Partitioner"/>
          <p:cNvSpPr/>
          <p:nvPr/>
        </p:nvSpPr>
        <p:spPr>
          <a:xfrm>
            <a:off x="10669210" y="4398479"/>
            <a:ext cx="3904159" cy="115212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Partitioner</a:t>
            </a:r>
          </a:p>
        </p:txBody>
      </p:sp>
      <p:sp>
        <p:nvSpPr>
          <p:cNvPr id="595" name="Rounded Rectangle"/>
          <p:cNvSpPr/>
          <p:nvPr/>
        </p:nvSpPr>
        <p:spPr>
          <a:xfrm>
            <a:off x="6535044" y="6724067"/>
            <a:ext cx="5205995" cy="5087560"/>
          </a:xfrm>
          <a:prstGeom prst="roundRect">
            <a:avLst>
              <a:gd name="adj" fmla="val 14399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596" name="Batch 0"/>
          <p:cNvSpPr/>
          <p:nvPr/>
        </p:nvSpPr>
        <p:spPr>
          <a:xfrm>
            <a:off x="7383166" y="8217382"/>
            <a:ext cx="3509751" cy="8788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0</a:t>
            </a:r>
          </a:p>
        </p:txBody>
      </p:sp>
      <p:sp>
        <p:nvSpPr>
          <p:cNvPr id="597" name="Batch 1"/>
          <p:cNvSpPr/>
          <p:nvPr/>
        </p:nvSpPr>
        <p:spPr>
          <a:xfrm>
            <a:off x="7374236" y="9365820"/>
            <a:ext cx="3527611" cy="9968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1</a:t>
            </a:r>
          </a:p>
        </p:txBody>
      </p:sp>
      <p:sp>
        <p:nvSpPr>
          <p:cNvPr id="598" name="Batch 2"/>
          <p:cNvSpPr/>
          <p:nvPr/>
        </p:nvSpPr>
        <p:spPr>
          <a:xfrm>
            <a:off x="7374236" y="10632228"/>
            <a:ext cx="3527611" cy="8024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2</a:t>
            </a:r>
          </a:p>
        </p:txBody>
      </p:sp>
      <p:sp>
        <p:nvSpPr>
          <p:cNvPr id="599" name="Topic 1"/>
          <p:cNvSpPr txBox="1"/>
          <p:nvPr/>
        </p:nvSpPr>
        <p:spPr>
          <a:xfrm>
            <a:off x="8435477" y="6954919"/>
            <a:ext cx="14051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Topic 1</a:t>
            </a:r>
          </a:p>
        </p:txBody>
      </p:sp>
      <p:sp>
        <p:nvSpPr>
          <p:cNvPr id="600" name="Partition 0"/>
          <p:cNvSpPr txBox="1"/>
          <p:nvPr/>
        </p:nvSpPr>
        <p:spPr>
          <a:xfrm>
            <a:off x="8149727" y="7586151"/>
            <a:ext cx="19766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0</a:t>
            </a:r>
          </a:p>
        </p:txBody>
      </p:sp>
      <p:sp>
        <p:nvSpPr>
          <p:cNvPr id="601" name="Rounded Rectangle"/>
          <p:cNvSpPr/>
          <p:nvPr/>
        </p:nvSpPr>
        <p:spPr>
          <a:xfrm>
            <a:off x="13469244" y="6724067"/>
            <a:ext cx="5205995" cy="5087560"/>
          </a:xfrm>
          <a:prstGeom prst="roundRect">
            <a:avLst>
              <a:gd name="adj" fmla="val 14399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602" name="Batch 0"/>
          <p:cNvSpPr/>
          <p:nvPr/>
        </p:nvSpPr>
        <p:spPr>
          <a:xfrm>
            <a:off x="14317366" y="8217383"/>
            <a:ext cx="3509751" cy="8788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0</a:t>
            </a:r>
          </a:p>
        </p:txBody>
      </p:sp>
      <p:sp>
        <p:nvSpPr>
          <p:cNvPr id="603" name="Batch 1"/>
          <p:cNvSpPr/>
          <p:nvPr/>
        </p:nvSpPr>
        <p:spPr>
          <a:xfrm>
            <a:off x="14308436" y="9365820"/>
            <a:ext cx="3527611" cy="9968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1</a:t>
            </a:r>
          </a:p>
        </p:txBody>
      </p:sp>
      <p:sp>
        <p:nvSpPr>
          <p:cNvPr id="604" name="Batch 2"/>
          <p:cNvSpPr/>
          <p:nvPr/>
        </p:nvSpPr>
        <p:spPr>
          <a:xfrm>
            <a:off x="14308436" y="10632229"/>
            <a:ext cx="3527611" cy="8024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Batch 2</a:t>
            </a:r>
          </a:p>
        </p:txBody>
      </p:sp>
      <p:sp>
        <p:nvSpPr>
          <p:cNvPr id="605" name="Topic 2"/>
          <p:cNvSpPr txBox="1"/>
          <p:nvPr/>
        </p:nvSpPr>
        <p:spPr>
          <a:xfrm>
            <a:off x="15369678" y="6954919"/>
            <a:ext cx="14051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Topic 2</a:t>
            </a:r>
          </a:p>
        </p:txBody>
      </p:sp>
      <p:sp>
        <p:nvSpPr>
          <p:cNvPr id="606" name="Partition 1"/>
          <p:cNvSpPr txBox="1"/>
          <p:nvPr/>
        </p:nvSpPr>
        <p:spPr>
          <a:xfrm>
            <a:off x="15083928" y="7586151"/>
            <a:ext cx="19766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1</a:t>
            </a:r>
          </a:p>
        </p:txBody>
      </p:sp>
      <p:sp>
        <p:nvSpPr>
          <p:cNvPr id="607" name="Line"/>
          <p:cNvSpPr/>
          <p:nvPr/>
        </p:nvSpPr>
        <p:spPr>
          <a:xfrm>
            <a:off x="12672089" y="1439453"/>
            <a:ext cx="1" cy="8217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8" name="Line"/>
          <p:cNvSpPr/>
          <p:nvPr/>
        </p:nvSpPr>
        <p:spPr>
          <a:xfrm>
            <a:off x="12621289" y="3522253"/>
            <a:ext cx="1" cy="8217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>
            <a:off x="12976888" y="5605053"/>
            <a:ext cx="3021807" cy="111310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" name="Line"/>
          <p:cNvSpPr/>
          <p:nvPr/>
        </p:nvSpPr>
        <p:spPr>
          <a:xfrm flipH="1">
            <a:off x="9174528" y="5623712"/>
            <a:ext cx="3522962" cy="93800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1" name="Send()"/>
          <p:cNvSpPr txBox="1"/>
          <p:nvPr/>
        </p:nvSpPr>
        <p:spPr>
          <a:xfrm>
            <a:off x="13157420" y="1570119"/>
            <a:ext cx="126454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Send()</a:t>
            </a:r>
          </a:p>
        </p:txBody>
      </p:sp>
      <p:sp>
        <p:nvSpPr>
          <p:cNvPr id="612" name="Kafka Broker"/>
          <p:cNvSpPr/>
          <p:nvPr/>
        </p:nvSpPr>
        <p:spPr>
          <a:xfrm>
            <a:off x="10308748" y="12213120"/>
            <a:ext cx="4726683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Kafka Broker</a:t>
            </a:r>
          </a:p>
        </p:txBody>
      </p:sp>
      <p:sp>
        <p:nvSpPr>
          <p:cNvPr id="613" name="Line"/>
          <p:cNvSpPr/>
          <p:nvPr/>
        </p:nvSpPr>
        <p:spPr>
          <a:xfrm>
            <a:off x="4259555" y="766774"/>
            <a:ext cx="6467817" cy="12208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96" y="21600"/>
                </a:moveTo>
                <a:lnTo>
                  <a:pt x="0" y="21511"/>
                </a:lnTo>
                <a:lnTo>
                  <a:pt x="142" y="0"/>
                </a:lnTo>
                <a:lnTo>
                  <a:pt x="21600" y="61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4" name="Fail?"/>
          <p:cNvSpPr/>
          <p:nvPr/>
        </p:nvSpPr>
        <p:spPr>
          <a:xfrm>
            <a:off x="2833775" y="9938252"/>
            <a:ext cx="2880334" cy="1437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Fail?</a:t>
            </a:r>
          </a:p>
        </p:txBody>
      </p:sp>
      <p:sp>
        <p:nvSpPr>
          <p:cNvPr id="615" name="Retry?"/>
          <p:cNvSpPr/>
          <p:nvPr/>
        </p:nvSpPr>
        <p:spPr>
          <a:xfrm>
            <a:off x="2833775" y="7938313"/>
            <a:ext cx="2880334" cy="1437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Retry?</a:t>
            </a:r>
          </a:p>
        </p:txBody>
      </p:sp>
      <p:sp>
        <p:nvSpPr>
          <p:cNvPr id="616" name="Line"/>
          <p:cNvSpPr/>
          <p:nvPr/>
        </p:nvSpPr>
        <p:spPr>
          <a:xfrm>
            <a:off x="5696341" y="8656821"/>
            <a:ext cx="87073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7" name="Yes"/>
          <p:cNvSpPr txBox="1"/>
          <p:nvPr/>
        </p:nvSpPr>
        <p:spPr>
          <a:xfrm>
            <a:off x="5464776" y="7894719"/>
            <a:ext cx="74942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618" name="Success…"/>
          <p:cNvSpPr txBox="1"/>
          <p:nvPr/>
        </p:nvSpPr>
        <p:spPr>
          <a:xfrm>
            <a:off x="20727570" y="6062301"/>
            <a:ext cx="3225928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Success </a:t>
            </a:r>
          </a:p>
          <a:p>
            <a:pPr/>
            <a:r>
              <a:t>Return MetaData</a:t>
            </a:r>
          </a:p>
        </p:txBody>
      </p:sp>
      <p:sp>
        <p:nvSpPr>
          <p:cNvPr id="619" name="Throw…"/>
          <p:cNvSpPr txBox="1"/>
          <p:nvPr/>
        </p:nvSpPr>
        <p:spPr>
          <a:xfrm>
            <a:off x="2249875" y="4459369"/>
            <a:ext cx="1927099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Throw</a:t>
            </a:r>
          </a:p>
          <a:p>
            <a:pPr/>
            <a:r>
              <a:t>Exception</a:t>
            </a:r>
          </a:p>
        </p:txBody>
      </p:sp>
      <p:sp>
        <p:nvSpPr>
          <p:cNvPr id="620" name="Line"/>
          <p:cNvSpPr/>
          <p:nvPr/>
        </p:nvSpPr>
        <p:spPr>
          <a:xfrm>
            <a:off x="14589892" y="672178"/>
            <a:ext cx="5957061" cy="12495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2" y="21553"/>
                </a:moveTo>
                <a:lnTo>
                  <a:pt x="21600" y="21600"/>
                </a:lnTo>
                <a:lnTo>
                  <a:pt x="21476" y="4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1" name="Line"/>
          <p:cNvSpPr/>
          <p:nvPr/>
        </p:nvSpPr>
        <p:spPr>
          <a:xfrm flipH="1" flipV="1">
            <a:off x="14543783" y="647844"/>
            <a:ext cx="60451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2" name="Line"/>
          <p:cNvSpPr/>
          <p:nvPr/>
        </p:nvSpPr>
        <p:spPr>
          <a:xfrm>
            <a:off x="10141429" y="808943"/>
            <a:ext cx="60451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3" name="Line"/>
          <p:cNvSpPr/>
          <p:nvPr/>
        </p:nvSpPr>
        <p:spPr>
          <a:xfrm>
            <a:off x="11612733" y="11612726"/>
            <a:ext cx="591043" cy="59104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4" name="Line"/>
          <p:cNvSpPr/>
          <p:nvPr/>
        </p:nvSpPr>
        <p:spPr>
          <a:xfrm flipH="1">
            <a:off x="12894877" y="11634895"/>
            <a:ext cx="546705" cy="54670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5" name="Yes"/>
          <p:cNvSpPr txBox="1"/>
          <p:nvPr/>
        </p:nvSpPr>
        <p:spPr>
          <a:xfrm>
            <a:off x="4916901" y="9347365"/>
            <a:ext cx="749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4" grpId="20"/>
      <p:bldP build="whole" bldLvl="1" animBg="1" rev="0" advAuto="0" spid="597" grpId="12"/>
      <p:bldP build="whole" bldLvl="1" animBg="1" rev="0" advAuto="0" spid="612" grpId="22"/>
      <p:bldP build="whole" bldLvl="1" animBg="1" rev="0" advAuto="0" spid="619" grpId="32"/>
      <p:bldP build="whole" bldLvl="1" animBg="1" rev="0" advAuto="0" spid="592" grpId="1"/>
      <p:bldP build="whole" bldLvl="1" animBg="1" rev="0" advAuto="0" spid="620" grpId="24"/>
      <p:bldP build="whole" bldLvl="1" animBg="1" rev="0" advAuto="0" spid="605" grpId="16"/>
      <p:bldP build="whole" bldLvl="1" animBg="1" rev="0" advAuto="0" spid="598" grpId="13"/>
      <p:bldP build="whole" bldLvl="1" animBg="1" rev="0" advAuto="0" spid="607" grpId="3"/>
      <p:bldP build="whole" bldLvl="1" animBg="1" rev="0" advAuto="0" spid="624" grpId="23"/>
      <p:bldP build="whole" bldLvl="1" animBg="1" rev="0" advAuto="0" spid="606" grpId="17"/>
      <p:bldP build="whole" bldLvl="1" animBg="1" rev="0" advAuto="0" spid="623" grpId="21"/>
      <p:bldP build="whole" bldLvl="1" animBg="1" rev="0" advAuto="0" spid="608" grpId="5"/>
      <p:bldP build="whole" bldLvl="1" animBg="1" rev="0" advAuto="0" spid="613" grpId="33"/>
      <p:bldP build="whole" bldLvl="1" animBg="1" rev="0" advAuto="0" spid="599" grpId="9"/>
      <p:bldP build="whole" bldLvl="1" animBg="1" rev="0" advAuto="0" spid="603" grpId="19"/>
      <p:bldP build="whole" bldLvl="1" animBg="1" rev="0" advAuto="0" spid="593" grpId="4"/>
      <p:bldP build="whole" bldLvl="1" animBg="1" rev="0" advAuto="0" spid="617" grpId="30"/>
      <p:bldP build="whole" bldLvl="1" animBg="1" rev="0" advAuto="0" spid="600" grpId="10"/>
      <p:bldP build="whole" bldLvl="1" animBg="1" rev="0" advAuto="0" spid="594" grpId="6"/>
      <p:bldP build="whole" bldLvl="1" animBg="1" rev="0" advAuto="0" spid="609" grpId="14"/>
      <p:bldP build="whole" bldLvl="1" animBg="1" rev="0" advAuto="0" spid="616" grpId="31"/>
      <p:bldP build="whole" bldLvl="1" animBg="1" rev="0" advAuto="0" spid="610" grpId="7"/>
      <p:bldP build="whole" bldLvl="1" animBg="1" rev="0" advAuto="0" spid="621" grpId="25"/>
      <p:bldP build="whole" bldLvl="1" animBg="1" rev="0" advAuto="0" spid="622" grpId="34"/>
      <p:bldP build="whole" bldLvl="1" animBg="1" rev="0" advAuto="0" spid="611" grpId="2"/>
      <p:bldP build="whole" bldLvl="1" animBg="1" rev="0" advAuto="0" spid="615" grpId="29"/>
      <p:bldP build="whole" bldLvl="1" animBg="1" rev="0" advAuto="0" spid="601" grpId="15"/>
      <p:bldP build="whole" bldLvl="1" animBg="1" rev="0" advAuto="0" spid="595" grpId="8"/>
      <p:bldP build="whole" bldLvl="1" animBg="1" rev="0" advAuto="0" spid="614" grpId="27"/>
      <p:bldP build="whole" bldLvl="1" animBg="1" rev="0" advAuto="0" spid="625" grpId="28"/>
      <p:bldP build="whole" bldLvl="1" animBg="1" rev="0" advAuto="0" spid="602" grpId="18"/>
      <p:bldP build="whole" bldLvl="1" animBg="1" rev="0" advAuto="0" spid="596" grpId="11"/>
      <p:bldP build="whole" bldLvl="1" animBg="1" rev="0" advAuto="0" spid="618" grpId="26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hree Semantics"/>
          <p:cNvSpPr txBox="1"/>
          <p:nvPr/>
        </p:nvSpPr>
        <p:spPr>
          <a:xfrm>
            <a:off x="339799" y="439576"/>
            <a:ext cx="102971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Three Semantics</a:t>
            </a:r>
          </a:p>
        </p:txBody>
      </p:sp>
      <p:sp>
        <p:nvSpPr>
          <p:cNvPr id="628" name="At Least Once"/>
          <p:cNvSpPr txBox="1"/>
          <p:nvPr/>
        </p:nvSpPr>
        <p:spPr>
          <a:xfrm>
            <a:off x="6591797" y="3442042"/>
            <a:ext cx="65699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At Least Once</a:t>
            </a:r>
          </a:p>
        </p:txBody>
      </p:sp>
      <p:sp>
        <p:nvSpPr>
          <p:cNvPr id="629" name="At Most Once"/>
          <p:cNvSpPr txBox="1"/>
          <p:nvPr/>
        </p:nvSpPr>
        <p:spPr>
          <a:xfrm>
            <a:off x="6389846" y="6035130"/>
            <a:ext cx="63820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At Most Once</a:t>
            </a:r>
          </a:p>
        </p:txBody>
      </p:sp>
      <p:sp>
        <p:nvSpPr>
          <p:cNvPr id="630" name="Only Once/Idempotency"/>
          <p:cNvSpPr txBox="1"/>
          <p:nvPr/>
        </p:nvSpPr>
        <p:spPr>
          <a:xfrm>
            <a:off x="6416684" y="8628218"/>
            <a:ext cx="111815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Only Once/Idempotency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8" grpId="2"/>
      <p:bldP build="whole" bldLvl="1" animBg="1" rev="0" advAuto="0" spid="627" grpId="1"/>
      <p:bldP build="whole" bldLvl="1" animBg="1" rev="0" advAuto="0" spid="630" grpId="4"/>
      <p:bldP build="whole" bldLvl="1" animBg="1" rev="0" advAuto="0" spid="62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Kafka Streams API"/>
          <p:cNvSpPr txBox="1"/>
          <p:nvPr/>
        </p:nvSpPr>
        <p:spPr>
          <a:xfrm>
            <a:off x="271051" y="466238"/>
            <a:ext cx="920038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Kafka Streams API</a:t>
            </a:r>
          </a:p>
        </p:txBody>
      </p:sp>
      <p:sp>
        <p:nvSpPr>
          <p:cNvPr id="159" name="Grouping"/>
          <p:cNvSpPr txBox="1"/>
          <p:nvPr/>
        </p:nvSpPr>
        <p:spPr>
          <a:xfrm>
            <a:off x="6904919" y="4887852"/>
            <a:ext cx="347243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Grouping</a:t>
            </a:r>
          </a:p>
        </p:txBody>
      </p:sp>
      <p:sp>
        <p:nvSpPr>
          <p:cNvPr id="160" name="Aggregating"/>
          <p:cNvSpPr txBox="1"/>
          <p:nvPr/>
        </p:nvSpPr>
        <p:spPr>
          <a:xfrm>
            <a:off x="6919477" y="6017295"/>
            <a:ext cx="457276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Aggregating</a:t>
            </a:r>
          </a:p>
        </p:txBody>
      </p:sp>
      <p:sp>
        <p:nvSpPr>
          <p:cNvPr id="161" name="Filtering"/>
          <p:cNvSpPr txBox="1"/>
          <p:nvPr/>
        </p:nvSpPr>
        <p:spPr>
          <a:xfrm>
            <a:off x="6915180" y="7212653"/>
            <a:ext cx="307543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Filtering</a:t>
            </a:r>
          </a:p>
        </p:txBody>
      </p:sp>
      <p:sp>
        <p:nvSpPr>
          <p:cNvPr id="162" name="Joining"/>
          <p:cNvSpPr txBox="1"/>
          <p:nvPr/>
        </p:nvSpPr>
        <p:spPr>
          <a:xfrm>
            <a:off x="6858096" y="8408011"/>
            <a:ext cx="276606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Joining</a:t>
            </a:r>
          </a:p>
        </p:txBody>
      </p:sp>
      <p:sp>
        <p:nvSpPr>
          <p:cNvPr id="163" name="Out Of Box"/>
          <p:cNvSpPr txBox="1"/>
          <p:nvPr/>
        </p:nvSpPr>
        <p:spPr>
          <a:xfrm>
            <a:off x="16583740" y="466238"/>
            <a:ext cx="54401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Out Of Box</a:t>
            </a:r>
          </a:p>
        </p:txBody>
      </p:sp>
      <p:sp>
        <p:nvSpPr>
          <p:cNvPr id="164" name="Service"/>
          <p:cNvSpPr/>
          <p:nvPr/>
        </p:nvSpPr>
        <p:spPr>
          <a:xfrm>
            <a:off x="12566237" y="5990806"/>
            <a:ext cx="1981063" cy="2253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"/>
      <p:bldP build="whole" bldLvl="1" animBg="1" rev="0" advAuto="0" spid="159" grpId="2"/>
      <p:bldP build="whole" bldLvl="1" animBg="1" rev="0" advAuto="0" spid="158" grpId="6"/>
      <p:bldP build="whole" bldLvl="1" animBg="1" rev="0" advAuto="0" spid="162" grpId="5"/>
      <p:bldP build="whole" bldLvl="1" animBg="1" rev="0" advAuto="0" spid="163" grpId="7"/>
      <p:bldP build="whole" bldLvl="1" animBg="1" rev="0" advAuto="0" spid="161" grpId="4"/>
      <p:bldP build="whole" bldLvl="1" animBg="1" rev="0" advAuto="0" spid="160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Rounded Rectangle"/>
          <p:cNvSpPr/>
          <p:nvPr/>
        </p:nvSpPr>
        <p:spPr>
          <a:xfrm>
            <a:off x="9329976" y="7142847"/>
            <a:ext cx="6092953" cy="5829990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633" name="Partition 0"/>
          <p:cNvSpPr txBox="1"/>
          <p:nvPr/>
        </p:nvSpPr>
        <p:spPr>
          <a:xfrm>
            <a:off x="3169056" y="787677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634" name="Partition 1"/>
          <p:cNvSpPr txBox="1"/>
          <p:nvPr/>
        </p:nvSpPr>
        <p:spPr>
          <a:xfrm>
            <a:off x="3169056" y="927377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635" name="Broker 0"/>
          <p:cNvSpPr txBox="1"/>
          <p:nvPr/>
        </p:nvSpPr>
        <p:spPr>
          <a:xfrm>
            <a:off x="3432898" y="5817990"/>
            <a:ext cx="269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0</a:t>
            </a:r>
          </a:p>
        </p:txBody>
      </p:sp>
      <p:sp>
        <p:nvSpPr>
          <p:cNvPr id="636" name="Broker 1"/>
          <p:cNvSpPr txBox="1"/>
          <p:nvPr/>
        </p:nvSpPr>
        <p:spPr>
          <a:xfrm>
            <a:off x="10479888" y="5817990"/>
            <a:ext cx="269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1</a:t>
            </a:r>
          </a:p>
        </p:txBody>
      </p:sp>
      <p:sp>
        <p:nvSpPr>
          <p:cNvPr id="637" name="Rounded Rectangle"/>
          <p:cNvSpPr/>
          <p:nvPr/>
        </p:nvSpPr>
        <p:spPr>
          <a:xfrm>
            <a:off x="16687858" y="7206347"/>
            <a:ext cx="6092954" cy="5829990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638" name="Broker 2"/>
          <p:cNvSpPr txBox="1"/>
          <p:nvPr/>
        </p:nvSpPr>
        <p:spPr>
          <a:xfrm>
            <a:off x="17955121" y="5817990"/>
            <a:ext cx="269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2</a:t>
            </a:r>
          </a:p>
        </p:txBody>
      </p:sp>
      <p:sp>
        <p:nvSpPr>
          <p:cNvPr id="639" name="Partition 2"/>
          <p:cNvSpPr txBox="1"/>
          <p:nvPr/>
        </p:nvSpPr>
        <p:spPr>
          <a:xfrm>
            <a:off x="10411278" y="8206501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640" name="Partition 0"/>
          <p:cNvSpPr txBox="1"/>
          <p:nvPr/>
        </p:nvSpPr>
        <p:spPr>
          <a:xfrm>
            <a:off x="10411278" y="9603502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641" name="Partition 1"/>
          <p:cNvSpPr txBox="1"/>
          <p:nvPr/>
        </p:nvSpPr>
        <p:spPr>
          <a:xfrm>
            <a:off x="10411278" y="11000502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642" name="Partition 2"/>
          <p:cNvSpPr txBox="1"/>
          <p:nvPr/>
        </p:nvSpPr>
        <p:spPr>
          <a:xfrm>
            <a:off x="17691280" y="956017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643" name="Partition 3"/>
          <p:cNvSpPr txBox="1"/>
          <p:nvPr/>
        </p:nvSpPr>
        <p:spPr>
          <a:xfrm>
            <a:off x="17691279" y="816317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644" name="Partition 3"/>
          <p:cNvSpPr txBox="1"/>
          <p:nvPr/>
        </p:nvSpPr>
        <p:spPr>
          <a:xfrm>
            <a:off x="3213226" y="1067077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645" name="(L)"/>
          <p:cNvSpPr txBox="1"/>
          <p:nvPr/>
        </p:nvSpPr>
        <p:spPr>
          <a:xfrm>
            <a:off x="21076783" y="8163172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646" name="(F)"/>
          <p:cNvSpPr txBox="1"/>
          <p:nvPr/>
        </p:nvSpPr>
        <p:spPr>
          <a:xfrm>
            <a:off x="13703149" y="9628902"/>
            <a:ext cx="8667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647" name="(L)"/>
          <p:cNvSpPr txBox="1"/>
          <p:nvPr/>
        </p:nvSpPr>
        <p:spPr>
          <a:xfrm>
            <a:off x="13703149" y="8206501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648" name="(L)"/>
          <p:cNvSpPr txBox="1"/>
          <p:nvPr/>
        </p:nvSpPr>
        <p:spPr>
          <a:xfrm>
            <a:off x="6505153" y="787677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649" name="(L)"/>
          <p:cNvSpPr txBox="1"/>
          <p:nvPr/>
        </p:nvSpPr>
        <p:spPr>
          <a:xfrm>
            <a:off x="6505153" y="927377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650" name="Rounded Rectangle"/>
          <p:cNvSpPr/>
          <p:nvPr/>
        </p:nvSpPr>
        <p:spPr>
          <a:xfrm>
            <a:off x="2116376" y="7206347"/>
            <a:ext cx="6092953" cy="5829990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651" name="(F)"/>
          <p:cNvSpPr txBox="1"/>
          <p:nvPr/>
        </p:nvSpPr>
        <p:spPr>
          <a:xfrm>
            <a:off x="6505153" y="1067077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652" name="(F)"/>
          <p:cNvSpPr txBox="1"/>
          <p:nvPr/>
        </p:nvSpPr>
        <p:spPr>
          <a:xfrm>
            <a:off x="13703149" y="11000502"/>
            <a:ext cx="8667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653" name="(F)"/>
          <p:cNvSpPr txBox="1"/>
          <p:nvPr/>
        </p:nvSpPr>
        <p:spPr>
          <a:xfrm>
            <a:off x="21076783" y="9560172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654" name="Producer"/>
          <p:cNvSpPr/>
          <p:nvPr/>
        </p:nvSpPr>
        <p:spPr>
          <a:xfrm>
            <a:off x="9571174" y="560862"/>
            <a:ext cx="5610556" cy="20814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655" name="Line"/>
          <p:cNvSpPr/>
          <p:nvPr/>
        </p:nvSpPr>
        <p:spPr>
          <a:xfrm flipH="1">
            <a:off x="5326604" y="2661292"/>
            <a:ext cx="5413175" cy="27087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6" name="Line"/>
          <p:cNvSpPr/>
          <p:nvPr/>
        </p:nvSpPr>
        <p:spPr>
          <a:xfrm flipH="1">
            <a:off x="6025737" y="2889947"/>
            <a:ext cx="5413175" cy="27087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7" name="retry"/>
          <p:cNvSpPr txBox="1"/>
          <p:nvPr/>
        </p:nvSpPr>
        <p:spPr>
          <a:xfrm>
            <a:off x="8941982" y="4189135"/>
            <a:ext cx="15144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retry</a:t>
            </a:r>
          </a:p>
        </p:txBody>
      </p:sp>
      <p:sp>
        <p:nvSpPr>
          <p:cNvPr id="658" name="m1"/>
          <p:cNvSpPr txBox="1"/>
          <p:nvPr/>
        </p:nvSpPr>
        <p:spPr>
          <a:xfrm>
            <a:off x="6680968" y="3171871"/>
            <a:ext cx="104267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m1</a:t>
            </a:r>
          </a:p>
        </p:txBody>
      </p:sp>
      <p:sp>
        <p:nvSpPr>
          <p:cNvPr id="659" name="m1"/>
          <p:cNvSpPr txBox="1"/>
          <p:nvPr/>
        </p:nvSpPr>
        <p:spPr>
          <a:xfrm>
            <a:off x="3809205" y="7123797"/>
            <a:ext cx="104267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m1</a:t>
            </a:r>
          </a:p>
        </p:txBody>
      </p:sp>
      <p:sp>
        <p:nvSpPr>
          <p:cNvPr id="660" name="m1"/>
          <p:cNvSpPr txBox="1"/>
          <p:nvPr/>
        </p:nvSpPr>
        <p:spPr>
          <a:xfrm>
            <a:off x="11303801" y="9026381"/>
            <a:ext cx="104267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m1</a:t>
            </a:r>
          </a:p>
        </p:txBody>
      </p:sp>
      <p:sp>
        <p:nvSpPr>
          <p:cNvPr id="661" name="At least once delivery"/>
          <p:cNvSpPr txBox="1"/>
          <p:nvPr/>
        </p:nvSpPr>
        <p:spPr>
          <a:xfrm>
            <a:off x="177761" y="181162"/>
            <a:ext cx="9200770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At least once delivery</a:t>
            </a:r>
          </a:p>
        </p:txBody>
      </p:sp>
      <p:sp>
        <p:nvSpPr>
          <p:cNvPr id="662" name="Duplication"/>
          <p:cNvSpPr txBox="1"/>
          <p:nvPr/>
        </p:nvSpPr>
        <p:spPr>
          <a:xfrm>
            <a:off x="16456001" y="2901765"/>
            <a:ext cx="355790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Duplication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6" grpId="7"/>
      <p:bldP build="whole" bldLvl="1" animBg="1" rev="0" advAuto="0" spid="658" grpId="4"/>
      <p:bldP build="whole" bldLvl="1" animBg="1" rev="0" advAuto="0" spid="662" grpId="9"/>
      <p:bldP build="whole" bldLvl="1" animBg="1" rev="0" advAuto="0" spid="657" grpId="8"/>
      <p:bldP build="whole" bldLvl="1" animBg="1" rev="0" advAuto="0" spid="659" grpId="5"/>
      <p:bldP build="whole" bldLvl="1" animBg="1" rev="0" advAuto="0" spid="661" grpId="1"/>
      <p:bldP build="whole" bldLvl="1" animBg="1" rev="0" advAuto="0" spid="654" grpId="2"/>
      <p:bldP build="whole" bldLvl="1" animBg="1" rev="0" advAuto="0" spid="660" grpId="6"/>
      <p:bldP build="whole" bldLvl="1" animBg="1" rev="0" advAuto="0" spid="655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Rounded Rectangle"/>
          <p:cNvSpPr/>
          <p:nvPr/>
        </p:nvSpPr>
        <p:spPr>
          <a:xfrm>
            <a:off x="9329976" y="7142847"/>
            <a:ext cx="6092953" cy="5829990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665" name="Partition 0"/>
          <p:cNvSpPr txBox="1"/>
          <p:nvPr/>
        </p:nvSpPr>
        <p:spPr>
          <a:xfrm>
            <a:off x="3169056" y="787677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666" name="Partition 1"/>
          <p:cNvSpPr txBox="1"/>
          <p:nvPr/>
        </p:nvSpPr>
        <p:spPr>
          <a:xfrm>
            <a:off x="3169056" y="927377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667" name="Broker 0"/>
          <p:cNvSpPr txBox="1"/>
          <p:nvPr/>
        </p:nvSpPr>
        <p:spPr>
          <a:xfrm>
            <a:off x="3432898" y="5817990"/>
            <a:ext cx="269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0</a:t>
            </a:r>
          </a:p>
        </p:txBody>
      </p:sp>
      <p:sp>
        <p:nvSpPr>
          <p:cNvPr id="668" name="Broker 1"/>
          <p:cNvSpPr txBox="1"/>
          <p:nvPr/>
        </p:nvSpPr>
        <p:spPr>
          <a:xfrm>
            <a:off x="10479888" y="5817990"/>
            <a:ext cx="269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1</a:t>
            </a:r>
          </a:p>
        </p:txBody>
      </p:sp>
      <p:sp>
        <p:nvSpPr>
          <p:cNvPr id="669" name="Rounded Rectangle"/>
          <p:cNvSpPr/>
          <p:nvPr/>
        </p:nvSpPr>
        <p:spPr>
          <a:xfrm>
            <a:off x="16687858" y="7206347"/>
            <a:ext cx="6092954" cy="5829990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670" name="Broker 2"/>
          <p:cNvSpPr txBox="1"/>
          <p:nvPr/>
        </p:nvSpPr>
        <p:spPr>
          <a:xfrm>
            <a:off x="17955121" y="5817990"/>
            <a:ext cx="269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2</a:t>
            </a:r>
          </a:p>
        </p:txBody>
      </p:sp>
      <p:sp>
        <p:nvSpPr>
          <p:cNvPr id="671" name="Partition 2"/>
          <p:cNvSpPr txBox="1"/>
          <p:nvPr/>
        </p:nvSpPr>
        <p:spPr>
          <a:xfrm>
            <a:off x="10411278" y="8206501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672" name="Partition 0"/>
          <p:cNvSpPr txBox="1"/>
          <p:nvPr/>
        </p:nvSpPr>
        <p:spPr>
          <a:xfrm>
            <a:off x="10411278" y="9603502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673" name="Partition 1"/>
          <p:cNvSpPr txBox="1"/>
          <p:nvPr/>
        </p:nvSpPr>
        <p:spPr>
          <a:xfrm>
            <a:off x="10411278" y="11000502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674" name="Partition 2"/>
          <p:cNvSpPr txBox="1"/>
          <p:nvPr/>
        </p:nvSpPr>
        <p:spPr>
          <a:xfrm>
            <a:off x="17691280" y="956017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675" name="Partition 3"/>
          <p:cNvSpPr txBox="1"/>
          <p:nvPr/>
        </p:nvSpPr>
        <p:spPr>
          <a:xfrm>
            <a:off x="17691279" y="816317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676" name="Partition 3"/>
          <p:cNvSpPr txBox="1"/>
          <p:nvPr/>
        </p:nvSpPr>
        <p:spPr>
          <a:xfrm>
            <a:off x="3213226" y="1067077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677" name="(L)"/>
          <p:cNvSpPr txBox="1"/>
          <p:nvPr/>
        </p:nvSpPr>
        <p:spPr>
          <a:xfrm>
            <a:off x="21076783" y="8163172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678" name="(F)"/>
          <p:cNvSpPr txBox="1"/>
          <p:nvPr/>
        </p:nvSpPr>
        <p:spPr>
          <a:xfrm>
            <a:off x="13703149" y="9628902"/>
            <a:ext cx="8667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679" name="(L)"/>
          <p:cNvSpPr txBox="1"/>
          <p:nvPr/>
        </p:nvSpPr>
        <p:spPr>
          <a:xfrm>
            <a:off x="13703149" y="8206501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680" name="(L)"/>
          <p:cNvSpPr txBox="1"/>
          <p:nvPr/>
        </p:nvSpPr>
        <p:spPr>
          <a:xfrm>
            <a:off x="6505153" y="787677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681" name="(L)"/>
          <p:cNvSpPr txBox="1"/>
          <p:nvPr/>
        </p:nvSpPr>
        <p:spPr>
          <a:xfrm>
            <a:off x="6505153" y="927377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682" name="Rounded Rectangle"/>
          <p:cNvSpPr/>
          <p:nvPr/>
        </p:nvSpPr>
        <p:spPr>
          <a:xfrm>
            <a:off x="2116376" y="7206347"/>
            <a:ext cx="6092953" cy="5829990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683" name="(F)"/>
          <p:cNvSpPr txBox="1"/>
          <p:nvPr/>
        </p:nvSpPr>
        <p:spPr>
          <a:xfrm>
            <a:off x="6505153" y="1067077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684" name="(F)"/>
          <p:cNvSpPr txBox="1"/>
          <p:nvPr/>
        </p:nvSpPr>
        <p:spPr>
          <a:xfrm>
            <a:off x="13703149" y="11000502"/>
            <a:ext cx="8667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685" name="(F)"/>
          <p:cNvSpPr txBox="1"/>
          <p:nvPr/>
        </p:nvSpPr>
        <p:spPr>
          <a:xfrm>
            <a:off x="21076783" y="9560172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686" name="Producer"/>
          <p:cNvSpPr/>
          <p:nvPr/>
        </p:nvSpPr>
        <p:spPr>
          <a:xfrm>
            <a:off x="9571174" y="560862"/>
            <a:ext cx="5610556" cy="20814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687" name="Line"/>
          <p:cNvSpPr/>
          <p:nvPr/>
        </p:nvSpPr>
        <p:spPr>
          <a:xfrm flipH="1">
            <a:off x="5326604" y="2661292"/>
            <a:ext cx="5413175" cy="27087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8" name="m1"/>
          <p:cNvSpPr txBox="1"/>
          <p:nvPr/>
        </p:nvSpPr>
        <p:spPr>
          <a:xfrm>
            <a:off x="6680968" y="3171871"/>
            <a:ext cx="104267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m1</a:t>
            </a:r>
          </a:p>
        </p:txBody>
      </p:sp>
      <p:sp>
        <p:nvSpPr>
          <p:cNvPr id="689" name="m1"/>
          <p:cNvSpPr txBox="1"/>
          <p:nvPr/>
        </p:nvSpPr>
        <p:spPr>
          <a:xfrm>
            <a:off x="3809205" y="7123797"/>
            <a:ext cx="104267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m1</a:t>
            </a:r>
          </a:p>
        </p:txBody>
      </p:sp>
      <p:sp>
        <p:nvSpPr>
          <p:cNvPr id="690" name="m1"/>
          <p:cNvSpPr txBox="1"/>
          <p:nvPr/>
        </p:nvSpPr>
        <p:spPr>
          <a:xfrm>
            <a:off x="11303801" y="9026381"/>
            <a:ext cx="104267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m1</a:t>
            </a:r>
          </a:p>
        </p:txBody>
      </p:sp>
      <p:sp>
        <p:nvSpPr>
          <p:cNvPr id="691" name="Atmost once delivery"/>
          <p:cNvSpPr txBox="1"/>
          <p:nvPr/>
        </p:nvSpPr>
        <p:spPr>
          <a:xfrm>
            <a:off x="251993" y="329878"/>
            <a:ext cx="9052307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Atmost once delivery</a:t>
            </a:r>
          </a:p>
        </p:txBody>
      </p:sp>
      <p:sp>
        <p:nvSpPr>
          <p:cNvPr id="692" name="No retries"/>
          <p:cNvSpPr txBox="1"/>
          <p:nvPr/>
        </p:nvSpPr>
        <p:spPr>
          <a:xfrm>
            <a:off x="11135449" y="2915398"/>
            <a:ext cx="30892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No retries</a:t>
            </a:r>
          </a:p>
        </p:txBody>
      </p:sp>
      <p:sp>
        <p:nvSpPr>
          <p:cNvPr id="693" name="Messages Lost"/>
          <p:cNvSpPr txBox="1"/>
          <p:nvPr/>
        </p:nvSpPr>
        <p:spPr>
          <a:xfrm>
            <a:off x="17125253" y="3733019"/>
            <a:ext cx="470027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Messages Lost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8" grpId="5"/>
      <p:bldP build="whole" bldLvl="1" animBg="1" rev="0" advAuto="0" spid="692" grpId="3"/>
      <p:bldP build="whole" bldLvl="1" animBg="1" rev="0" advAuto="0" spid="686" grpId="2"/>
      <p:bldP build="whole" bldLvl="1" animBg="1" rev="0" advAuto="0" spid="689" grpId="6"/>
      <p:bldP build="whole" bldLvl="1" animBg="1" rev="0" advAuto="0" spid="691" grpId="1"/>
      <p:bldP build="whole" bldLvl="1" animBg="1" rev="0" advAuto="0" spid="687" grpId="4"/>
      <p:bldP build="whole" bldLvl="1" animBg="1" rev="0" advAuto="0" spid="690" grpId="7"/>
      <p:bldP build="whole" bldLvl="1" animBg="1" rev="0" advAuto="0" spid="693" grpId="8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Rounded Rectangle"/>
          <p:cNvSpPr/>
          <p:nvPr/>
        </p:nvSpPr>
        <p:spPr>
          <a:xfrm>
            <a:off x="10217767" y="7192722"/>
            <a:ext cx="6092953" cy="5829990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696" name="Partition 0"/>
          <p:cNvSpPr txBox="1"/>
          <p:nvPr/>
        </p:nvSpPr>
        <p:spPr>
          <a:xfrm>
            <a:off x="4056847" y="792665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697" name="Partition 1"/>
          <p:cNvSpPr txBox="1"/>
          <p:nvPr/>
        </p:nvSpPr>
        <p:spPr>
          <a:xfrm>
            <a:off x="4056847" y="932365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698" name="Broker 0"/>
          <p:cNvSpPr txBox="1"/>
          <p:nvPr/>
        </p:nvSpPr>
        <p:spPr>
          <a:xfrm>
            <a:off x="4320690" y="5867866"/>
            <a:ext cx="269049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0</a:t>
            </a:r>
          </a:p>
        </p:txBody>
      </p:sp>
      <p:sp>
        <p:nvSpPr>
          <p:cNvPr id="699" name="Broker 1"/>
          <p:cNvSpPr txBox="1"/>
          <p:nvPr/>
        </p:nvSpPr>
        <p:spPr>
          <a:xfrm>
            <a:off x="11367680" y="5867866"/>
            <a:ext cx="269049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1</a:t>
            </a:r>
          </a:p>
        </p:txBody>
      </p:sp>
      <p:sp>
        <p:nvSpPr>
          <p:cNvPr id="700" name="Rounded Rectangle"/>
          <p:cNvSpPr/>
          <p:nvPr/>
        </p:nvSpPr>
        <p:spPr>
          <a:xfrm>
            <a:off x="17575651" y="7256222"/>
            <a:ext cx="6092953" cy="5829990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701" name="Broker 2"/>
          <p:cNvSpPr txBox="1"/>
          <p:nvPr/>
        </p:nvSpPr>
        <p:spPr>
          <a:xfrm>
            <a:off x="18842914" y="5867866"/>
            <a:ext cx="269049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Broker 2</a:t>
            </a:r>
          </a:p>
        </p:txBody>
      </p:sp>
      <p:sp>
        <p:nvSpPr>
          <p:cNvPr id="702" name="Partition 2"/>
          <p:cNvSpPr txBox="1"/>
          <p:nvPr/>
        </p:nvSpPr>
        <p:spPr>
          <a:xfrm>
            <a:off x="11299070" y="8256376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703" name="Partition 0"/>
          <p:cNvSpPr txBox="1"/>
          <p:nvPr/>
        </p:nvSpPr>
        <p:spPr>
          <a:xfrm>
            <a:off x="11299070" y="965337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704" name="Partition 1"/>
          <p:cNvSpPr txBox="1"/>
          <p:nvPr/>
        </p:nvSpPr>
        <p:spPr>
          <a:xfrm>
            <a:off x="11299070" y="1105037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705" name="Partition 2"/>
          <p:cNvSpPr txBox="1"/>
          <p:nvPr/>
        </p:nvSpPr>
        <p:spPr>
          <a:xfrm>
            <a:off x="18579073" y="961004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706" name="Partition 3"/>
          <p:cNvSpPr txBox="1"/>
          <p:nvPr/>
        </p:nvSpPr>
        <p:spPr>
          <a:xfrm>
            <a:off x="18579071" y="8213047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707" name="Partition 3"/>
          <p:cNvSpPr txBox="1"/>
          <p:nvPr/>
        </p:nvSpPr>
        <p:spPr>
          <a:xfrm>
            <a:off x="4101018" y="1072065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708" name="(L)"/>
          <p:cNvSpPr txBox="1"/>
          <p:nvPr/>
        </p:nvSpPr>
        <p:spPr>
          <a:xfrm>
            <a:off x="21964575" y="821304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709" name="(F)"/>
          <p:cNvSpPr txBox="1"/>
          <p:nvPr/>
        </p:nvSpPr>
        <p:spPr>
          <a:xfrm>
            <a:off x="14590941" y="967877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710" name="(L)"/>
          <p:cNvSpPr txBox="1"/>
          <p:nvPr/>
        </p:nvSpPr>
        <p:spPr>
          <a:xfrm>
            <a:off x="14590941" y="8256376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711" name="(L)"/>
          <p:cNvSpPr txBox="1"/>
          <p:nvPr/>
        </p:nvSpPr>
        <p:spPr>
          <a:xfrm>
            <a:off x="7392944" y="7926652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712" name="(L)"/>
          <p:cNvSpPr txBox="1"/>
          <p:nvPr/>
        </p:nvSpPr>
        <p:spPr>
          <a:xfrm>
            <a:off x="7392944" y="9323652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(L)</a:t>
            </a:r>
          </a:p>
        </p:txBody>
      </p:sp>
      <p:sp>
        <p:nvSpPr>
          <p:cNvPr id="713" name="Rounded Rectangle"/>
          <p:cNvSpPr/>
          <p:nvPr/>
        </p:nvSpPr>
        <p:spPr>
          <a:xfrm>
            <a:off x="3004167" y="7256222"/>
            <a:ext cx="6092953" cy="5829990"/>
          </a:xfrm>
          <a:prstGeom prst="roundRect">
            <a:avLst>
              <a:gd name="adj" fmla="val 1096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714" name="(F)"/>
          <p:cNvSpPr txBox="1"/>
          <p:nvPr/>
        </p:nvSpPr>
        <p:spPr>
          <a:xfrm>
            <a:off x="7392944" y="10720652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715" name="(F)"/>
          <p:cNvSpPr txBox="1"/>
          <p:nvPr/>
        </p:nvSpPr>
        <p:spPr>
          <a:xfrm>
            <a:off x="14590941" y="1105037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716" name="(F)"/>
          <p:cNvSpPr txBox="1"/>
          <p:nvPr/>
        </p:nvSpPr>
        <p:spPr>
          <a:xfrm>
            <a:off x="21964575" y="9610047"/>
            <a:ext cx="8667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(F)</a:t>
            </a:r>
          </a:p>
        </p:txBody>
      </p:sp>
      <p:sp>
        <p:nvSpPr>
          <p:cNvPr id="717" name="Producer"/>
          <p:cNvSpPr/>
          <p:nvPr/>
        </p:nvSpPr>
        <p:spPr>
          <a:xfrm>
            <a:off x="10458966" y="610738"/>
            <a:ext cx="5610556" cy="20814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718" name="Line"/>
          <p:cNvSpPr/>
          <p:nvPr/>
        </p:nvSpPr>
        <p:spPr>
          <a:xfrm flipV="1">
            <a:off x="7811480" y="3321925"/>
            <a:ext cx="4441082" cy="24436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9" name="m1"/>
          <p:cNvSpPr txBox="1"/>
          <p:nvPr/>
        </p:nvSpPr>
        <p:spPr>
          <a:xfrm>
            <a:off x="6168021" y="3221746"/>
            <a:ext cx="104267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m1</a:t>
            </a:r>
          </a:p>
        </p:txBody>
      </p:sp>
      <p:sp>
        <p:nvSpPr>
          <p:cNvPr id="720" name="m1"/>
          <p:cNvSpPr txBox="1"/>
          <p:nvPr/>
        </p:nvSpPr>
        <p:spPr>
          <a:xfrm>
            <a:off x="4696996" y="7173673"/>
            <a:ext cx="104267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m1</a:t>
            </a:r>
          </a:p>
        </p:txBody>
      </p:sp>
      <p:sp>
        <p:nvSpPr>
          <p:cNvPr id="721" name="m1"/>
          <p:cNvSpPr txBox="1"/>
          <p:nvPr/>
        </p:nvSpPr>
        <p:spPr>
          <a:xfrm>
            <a:off x="12191592" y="9076256"/>
            <a:ext cx="104267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m1</a:t>
            </a:r>
          </a:p>
        </p:txBody>
      </p:sp>
      <p:sp>
        <p:nvSpPr>
          <p:cNvPr id="722" name="Exactly Once semantics"/>
          <p:cNvSpPr txBox="1"/>
          <p:nvPr/>
        </p:nvSpPr>
        <p:spPr>
          <a:xfrm>
            <a:off x="88787" y="37639"/>
            <a:ext cx="10286239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Exactly Once semantics</a:t>
            </a:r>
          </a:p>
        </p:txBody>
      </p:sp>
      <p:sp>
        <p:nvSpPr>
          <p:cNvPr id="723" name="(seqNum)"/>
          <p:cNvSpPr txBox="1"/>
          <p:nvPr/>
        </p:nvSpPr>
        <p:spPr>
          <a:xfrm>
            <a:off x="7425042" y="3221746"/>
            <a:ext cx="30060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(seqNum)</a:t>
            </a:r>
          </a:p>
        </p:txBody>
      </p:sp>
      <p:sp>
        <p:nvSpPr>
          <p:cNvPr id="724" name="(seqNum)"/>
          <p:cNvSpPr txBox="1"/>
          <p:nvPr/>
        </p:nvSpPr>
        <p:spPr>
          <a:xfrm>
            <a:off x="5677815" y="7173673"/>
            <a:ext cx="300609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(seqNum)</a:t>
            </a:r>
          </a:p>
        </p:txBody>
      </p:sp>
      <p:sp>
        <p:nvSpPr>
          <p:cNvPr id="725" name="Line"/>
          <p:cNvSpPr/>
          <p:nvPr/>
        </p:nvSpPr>
        <p:spPr>
          <a:xfrm flipH="1">
            <a:off x="6341396" y="2838168"/>
            <a:ext cx="5413175" cy="27087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6" name="(producerId)"/>
          <p:cNvSpPr txBox="1"/>
          <p:nvPr/>
        </p:nvSpPr>
        <p:spPr>
          <a:xfrm>
            <a:off x="9316435" y="4295724"/>
            <a:ext cx="381762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(producerId)</a:t>
            </a:r>
          </a:p>
        </p:txBody>
      </p:sp>
      <p:sp>
        <p:nvSpPr>
          <p:cNvPr id="727" name="enable.idempotence"/>
          <p:cNvSpPr txBox="1"/>
          <p:nvPr/>
        </p:nvSpPr>
        <p:spPr>
          <a:xfrm>
            <a:off x="17051261" y="1222507"/>
            <a:ext cx="627380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enable.idempotence</a:t>
            </a:r>
          </a:p>
        </p:txBody>
      </p:sp>
      <p:sp>
        <p:nvSpPr>
          <p:cNvPr id="728" name="(seqNum)"/>
          <p:cNvSpPr txBox="1"/>
          <p:nvPr/>
        </p:nvSpPr>
        <p:spPr>
          <a:xfrm>
            <a:off x="13116755" y="9076256"/>
            <a:ext cx="300609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(seqNum)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8" grpId="11"/>
      <p:bldP build="whole" bldLvl="1" animBg="1" rev="0" advAuto="0" spid="725" grpId="4"/>
      <p:bldP build="whole" bldLvl="1" animBg="1" rev="0" advAuto="0" spid="717" grpId="2"/>
      <p:bldP build="whole" bldLvl="1" animBg="1" rev="0" advAuto="0" spid="723" grpId="6"/>
      <p:bldP build="whole" bldLvl="1" animBg="1" rev="0" advAuto="0" spid="719" grpId="5"/>
      <p:bldP build="whole" bldLvl="1" animBg="1" rev="0" advAuto="0" spid="721" grpId="9"/>
      <p:bldP build="whole" bldLvl="1" animBg="1" rev="0" advAuto="0" spid="722" grpId="1"/>
      <p:bldP build="whole" bldLvl="1" animBg="1" rev="0" advAuto="0" spid="724" grpId="8"/>
      <p:bldP build="whole" bldLvl="1" animBg="1" rev="0" advAuto="0" spid="720" grpId="7"/>
      <p:bldP build="whole" bldLvl="1" animBg="1" rev="0" advAuto="0" spid="728" grpId="10"/>
      <p:bldP build="whole" bldLvl="1" animBg="1" rev="0" advAuto="0" spid="726" grpId="12"/>
      <p:bldP build="whole" bldLvl="1" animBg="1" rev="0" advAuto="0" spid="727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Record"/>
          <p:cNvSpPr txBox="1"/>
          <p:nvPr/>
        </p:nvSpPr>
        <p:spPr>
          <a:xfrm>
            <a:off x="7449860" y="537542"/>
            <a:ext cx="36327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Record</a:t>
            </a:r>
          </a:p>
        </p:txBody>
      </p:sp>
      <p:sp>
        <p:nvSpPr>
          <p:cNvPr id="731" name="Rounded Rectangle"/>
          <p:cNvSpPr/>
          <p:nvPr/>
        </p:nvSpPr>
        <p:spPr>
          <a:xfrm>
            <a:off x="7761170" y="2311055"/>
            <a:ext cx="9310256" cy="10728443"/>
          </a:xfrm>
          <a:prstGeom prst="roundRect">
            <a:avLst>
              <a:gd name="adj" fmla="val 10464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732" name="Topic"/>
          <p:cNvSpPr/>
          <p:nvPr/>
        </p:nvSpPr>
        <p:spPr>
          <a:xfrm>
            <a:off x="9639717" y="2844336"/>
            <a:ext cx="5553162" cy="130403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733" name="Partition"/>
          <p:cNvSpPr/>
          <p:nvPr/>
        </p:nvSpPr>
        <p:spPr>
          <a:xfrm>
            <a:off x="9639717" y="4237311"/>
            <a:ext cx="5553162" cy="13040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Partition</a:t>
            </a:r>
          </a:p>
        </p:txBody>
      </p:sp>
      <p:sp>
        <p:nvSpPr>
          <p:cNvPr id="734" name="Timestamp"/>
          <p:cNvSpPr/>
          <p:nvPr/>
        </p:nvSpPr>
        <p:spPr>
          <a:xfrm>
            <a:off x="9639717" y="7023262"/>
            <a:ext cx="5553162" cy="13040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Timestamp</a:t>
            </a:r>
          </a:p>
        </p:txBody>
      </p:sp>
      <p:sp>
        <p:nvSpPr>
          <p:cNvPr id="735" name="Key"/>
          <p:cNvSpPr/>
          <p:nvPr/>
        </p:nvSpPr>
        <p:spPr>
          <a:xfrm>
            <a:off x="9639717" y="8416237"/>
            <a:ext cx="5553162" cy="13040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Key</a:t>
            </a:r>
          </a:p>
        </p:txBody>
      </p:sp>
      <p:sp>
        <p:nvSpPr>
          <p:cNvPr id="736" name="Headers"/>
          <p:cNvSpPr/>
          <p:nvPr/>
        </p:nvSpPr>
        <p:spPr>
          <a:xfrm>
            <a:off x="9639717" y="9809212"/>
            <a:ext cx="5553162" cy="13040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Headers</a:t>
            </a:r>
          </a:p>
        </p:txBody>
      </p:sp>
      <p:sp>
        <p:nvSpPr>
          <p:cNvPr id="737" name="Value"/>
          <p:cNvSpPr/>
          <p:nvPr/>
        </p:nvSpPr>
        <p:spPr>
          <a:xfrm>
            <a:off x="9639717" y="11202188"/>
            <a:ext cx="5553162" cy="130403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738" name="Offset"/>
          <p:cNvSpPr/>
          <p:nvPr/>
        </p:nvSpPr>
        <p:spPr>
          <a:xfrm>
            <a:off x="9639717" y="5630286"/>
            <a:ext cx="5553162" cy="13040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Offset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2" grpId="3"/>
      <p:bldP build="whole" bldLvl="1" animBg="1" rev="0" advAuto="0" spid="736" grpId="8"/>
      <p:bldP build="whole" bldLvl="1" animBg="1" rev="0" advAuto="0" spid="738" grpId="5"/>
      <p:bldP build="whole" bldLvl="1" animBg="1" rev="0" advAuto="0" spid="733" grpId="4"/>
      <p:bldP build="whole" bldLvl="1" animBg="1" rev="0" advAuto="0" spid="730" grpId="1"/>
      <p:bldP build="whole" bldLvl="1" animBg="1" rev="0" advAuto="0" spid="737" grpId="9"/>
      <p:bldP build="whole" bldLvl="1" animBg="1" rev="0" advAuto="0" spid="734" grpId="6"/>
      <p:bldP build="whole" bldLvl="1" animBg="1" rev="0" advAuto="0" spid="731" grpId="2"/>
      <p:bldP build="whole" bldLvl="1" animBg="1" rev="0" advAuto="0" spid="735" grpId="7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atient Checkout"/>
          <p:cNvSpPr/>
          <p:nvPr/>
        </p:nvSpPr>
        <p:spPr>
          <a:xfrm>
            <a:off x="531586" y="5795321"/>
            <a:ext cx="3534041" cy="181111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Patient Checkout</a:t>
            </a:r>
          </a:p>
        </p:txBody>
      </p:sp>
      <p:sp>
        <p:nvSpPr>
          <p:cNvPr id="741" name="Kafka Broker"/>
          <p:cNvSpPr/>
          <p:nvPr/>
        </p:nvSpPr>
        <p:spPr>
          <a:xfrm>
            <a:off x="9362102" y="2324737"/>
            <a:ext cx="3534042" cy="906652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Kafka Broker</a:t>
            </a:r>
          </a:p>
        </p:txBody>
      </p:sp>
      <p:sp>
        <p:nvSpPr>
          <p:cNvPr id="742" name="Line"/>
          <p:cNvSpPr/>
          <p:nvPr/>
        </p:nvSpPr>
        <p:spPr>
          <a:xfrm>
            <a:off x="4159970" y="6682637"/>
            <a:ext cx="510778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3" name="Billing"/>
          <p:cNvSpPr/>
          <p:nvPr/>
        </p:nvSpPr>
        <p:spPr>
          <a:xfrm>
            <a:off x="16259592" y="2579248"/>
            <a:ext cx="3534041" cy="181111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Billing</a:t>
            </a:r>
          </a:p>
        </p:txBody>
      </p:sp>
      <p:sp>
        <p:nvSpPr>
          <p:cNvPr id="744" name="HouseKeeping"/>
          <p:cNvSpPr/>
          <p:nvPr/>
        </p:nvSpPr>
        <p:spPr>
          <a:xfrm>
            <a:off x="16259592" y="8604659"/>
            <a:ext cx="3534041" cy="18111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HouseKeeping</a:t>
            </a:r>
          </a:p>
        </p:txBody>
      </p:sp>
      <p:sp>
        <p:nvSpPr>
          <p:cNvPr id="745" name="Line"/>
          <p:cNvSpPr/>
          <p:nvPr/>
        </p:nvSpPr>
        <p:spPr>
          <a:xfrm flipH="1">
            <a:off x="12990488" y="3735546"/>
            <a:ext cx="3323861" cy="11656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" name="Line"/>
          <p:cNvSpPr/>
          <p:nvPr/>
        </p:nvSpPr>
        <p:spPr>
          <a:xfrm>
            <a:off x="19803634" y="9325578"/>
            <a:ext cx="224320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7" name="Cylinder"/>
          <p:cNvSpPr/>
          <p:nvPr/>
        </p:nvSpPr>
        <p:spPr>
          <a:xfrm>
            <a:off x="22114481" y="8616460"/>
            <a:ext cx="1074310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8" name="Line"/>
          <p:cNvSpPr/>
          <p:nvPr/>
        </p:nvSpPr>
        <p:spPr>
          <a:xfrm>
            <a:off x="19911420" y="3484807"/>
            <a:ext cx="224320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9" name="Cylinder"/>
          <p:cNvSpPr/>
          <p:nvPr/>
        </p:nvSpPr>
        <p:spPr>
          <a:xfrm>
            <a:off x="22222268" y="2775690"/>
            <a:ext cx="1074310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0" name="Line"/>
          <p:cNvSpPr/>
          <p:nvPr/>
        </p:nvSpPr>
        <p:spPr>
          <a:xfrm flipH="1" flipV="1">
            <a:off x="12990488" y="9039866"/>
            <a:ext cx="3128916" cy="6166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1" name="Record"/>
          <p:cNvSpPr txBox="1"/>
          <p:nvPr/>
        </p:nvSpPr>
        <p:spPr>
          <a:xfrm>
            <a:off x="6647845" y="5747538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52" name="Record"/>
          <p:cNvSpPr txBox="1"/>
          <p:nvPr/>
        </p:nvSpPr>
        <p:spPr>
          <a:xfrm>
            <a:off x="14176698" y="3494717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53" name="Record"/>
          <p:cNvSpPr txBox="1"/>
          <p:nvPr/>
        </p:nvSpPr>
        <p:spPr>
          <a:xfrm>
            <a:off x="13861016" y="8540261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54" name="Consumer Groups"/>
          <p:cNvSpPr txBox="1"/>
          <p:nvPr/>
        </p:nvSpPr>
        <p:spPr>
          <a:xfrm>
            <a:off x="101994" y="158918"/>
            <a:ext cx="674674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Groups</a:t>
            </a:r>
          </a:p>
        </p:txBody>
      </p:sp>
      <p:sp>
        <p:nvSpPr>
          <p:cNvPr id="755" name="Record"/>
          <p:cNvSpPr txBox="1"/>
          <p:nvPr/>
        </p:nvSpPr>
        <p:spPr>
          <a:xfrm>
            <a:off x="6647845" y="7057286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56" name="Record"/>
          <p:cNvSpPr txBox="1"/>
          <p:nvPr/>
        </p:nvSpPr>
        <p:spPr>
          <a:xfrm>
            <a:off x="5281050" y="8000357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57" name="Record"/>
          <p:cNvSpPr txBox="1"/>
          <p:nvPr/>
        </p:nvSpPr>
        <p:spPr>
          <a:xfrm>
            <a:off x="4564951" y="7057286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58" name="Record"/>
          <p:cNvSpPr txBox="1"/>
          <p:nvPr/>
        </p:nvSpPr>
        <p:spPr>
          <a:xfrm>
            <a:off x="4564951" y="5632921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59" name="Record"/>
          <p:cNvSpPr txBox="1"/>
          <p:nvPr/>
        </p:nvSpPr>
        <p:spPr>
          <a:xfrm>
            <a:off x="5281050" y="4712745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60" name="Record"/>
          <p:cNvSpPr txBox="1"/>
          <p:nvPr/>
        </p:nvSpPr>
        <p:spPr>
          <a:xfrm>
            <a:off x="4564199" y="8763386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61" name="Record"/>
          <p:cNvSpPr txBox="1"/>
          <p:nvPr/>
        </p:nvSpPr>
        <p:spPr>
          <a:xfrm>
            <a:off x="4564951" y="4041438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762" name="Processing Logic"/>
          <p:cNvSpPr txBox="1"/>
          <p:nvPr/>
        </p:nvSpPr>
        <p:spPr>
          <a:xfrm>
            <a:off x="17279173" y="4467092"/>
            <a:ext cx="326059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Processing Logic</a:t>
            </a:r>
          </a:p>
        </p:txBody>
      </p:sp>
      <p:sp>
        <p:nvSpPr>
          <p:cNvPr id="763" name="Processing Logic"/>
          <p:cNvSpPr txBox="1"/>
          <p:nvPr/>
        </p:nvSpPr>
        <p:spPr>
          <a:xfrm>
            <a:off x="17540664" y="10569354"/>
            <a:ext cx="326059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Processing Logic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7" grpId="17"/>
      <p:bldP build="whole" bldLvl="1" animBg="1" rev="0" advAuto="0" spid="743" grpId="4"/>
      <p:bldP build="whole" bldLvl="1" animBg="1" rev="0" advAuto="0" spid="746" grpId="16"/>
      <p:bldP build="whole" bldLvl="1" animBg="1" rev="0" advAuto="0" spid="762" grpId="12"/>
      <p:bldP build="whole" bldLvl="1" animBg="1" rev="0" advAuto="0" spid="754" grpId="1"/>
      <p:bldP build="whole" bldLvl="1" animBg="1" rev="0" advAuto="0" spid="742" grpId="6"/>
      <p:bldP build="whole" bldLvl="1" animBg="1" rev="0" advAuto="0" spid="741" grpId="3"/>
      <p:bldP build="whole" bldLvl="1" animBg="1" rev="0" advAuto="0" spid="763" grpId="15"/>
      <p:bldP build="whole" bldLvl="1" animBg="1" rev="0" advAuto="0" spid="760" grpId="23"/>
      <p:bldP build="whole" bldLvl="1" animBg="1" rev="0" advAuto="0" spid="740" grpId="2"/>
      <p:bldP build="whole" bldLvl="1" animBg="1" rev="0" advAuto="0" spid="761" grpId="24"/>
      <p:bldP build="whole" bldLvl="1" animBg="1" rev="0" advAuto="0" spid="752" grpId="9"/>
      <p:bldP build="whole" bldLvl="1" animBg="1" rev="0" advAuto="0" spid="757" grpId="20"/>
      <p:bldP build="whole" bldLvl="1" animBg="1" rev="0" advAuto="0" spid="756" grpId="19"/>
      <p:bldP build="whole" bldLvl="1" animBg="1" rev="0" advAuto="0" spid="755" grpId="18"/>
      <p:bldP build="whole" bldLvl="1" animBg="1" rev="0" advAuto="0" spid="750" grpId="10"/>
      <p:bldP build="whole" bldLvl="1" animBg="1" rev="0" advAuto="0" spid="753" grpId="11"/>
      <p:bldP build="whole" bldLvl="1" animBg="1" rev="0" advAuto="0" spid="758" grpId="21"/>
      <p:bldP build="whole" bldLvl="1" animBg="1" rev="0" advAuto="0" spid="749" grpId="14"/>
      <p:bldP build="whole" bldLvl="1" animBg="1" rev="0" advAuto="0" spid="751" grpId="7"/>
      <p:bldP build="whole" bldLvl="1" animBg="1" rev="0" advAuto="0" spid="748" grpId="13"/>
      <p:bldP build="whole" bldLvl="1" animBg="1" rev="0" advAuto="0" spid="759" grpId="22"/>
      <p:bldP build="whole" bldLvl="1" animBg="1" rev="0" advAuto="0" spid="745" grpId="8"/>
      <p:bldP build="whole" bldLvl="1" animBg="1" rev="0" advAuto="0" spid="744" grpId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Rounded Rectangle"/>
          <p:cNvSpPr/>
          <p:nvPr/>
        </p:nvSpPr>
        <p:spPr>
          <a:xfrm>
            <a:off x="18261141" y="4002232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766" name="Topic"/>
          <p:cNvSpPr txBox="1"/>
          <p:nvPr/>
        </p:nvSpPr>
        <p:spPr>
          <a:xfrm>
            <a:off x="7793360" y="2302907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767" name="Table"/>
          <p:cNvGraphicFramePr/>
          <p:nvPr/>
        </p:nvGraphicFramePr>
        <p:xfrm>
          <a:off x="4772777" y="4448677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68" name="Partition 0"/>
          <p:cNvSpPr txBox="1"/>
          <p:nvPr/>
        </p:nvSpPr>
        <p:spPr>
          <a:xfrm>
            <a:off x="902938" y="445475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769" name="Table"/>
          <p:cNvGraphicFramePr/>
          <p:nvPr/>
        </p:nvGraphicFramePr>
        <p:xfrm>
          <a:off x="4696577" y="6330229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70" name="Partition 1"/>
          <p:cNvSpPr txBox="1"/>
          <p:nvPr/>
        </p:nvSpPr>
        <p:spPr>
          <a:xfrm>
            <a:off x="902938" y="642436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771" name="Table"/>
          <p:cNvGraphicFramePr/>
          <p:nvPr/>
        </p:nvGraphicFramePr>
        <p:xfrm>
          <a:off x="4696577" y="8428773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72" name="Partition 2"/>
          <p:cNvSpPr txBox="1"/>
          <p:nvPr/>
        </p:nvSpPr>
        <p:spPr>
          <a:xfrm>
            <a:off x="902938" y="839397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773" name="Table"/>
          <p:cNvGraphicFramePr/>
          <p:nvPr/>
        </p:nvGraphicFramePr>
        <p:xfrm>
          <a:off x="4569577" y="10001952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74" name="Partition 3"/>
          <p:cNvSpPr txBox="1"/>
          <p:nvPr/>
        </p:nvSpPr>
        <p:spPr>
          <a:xfrm>
            <a:off x="902938" y="1000830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775" name="Rounded Rectangle"/>
          <p:cNvSpPr/>
          <p:nvPr/>
        </p:nvSpPr>
        <p:spPr>
          <a:xfrm>
            <a:off x="801609" y="2041780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776" name="Consumer 0"/>
          <p:cNvSpPr/>
          <p:nvPr/>
        </p:nvSpPr>
        <p:spPr>
          <a:xfrm>
            <a:off x="19264321" y="6793327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777" name="Line"/>
          <p:cNvSpPr/>
          <p:nvPr/>
        </p:nvSpPr>
        <p:spPr>
          <a:xfrm flipH="1" flipV="1">
            <a:off x="10613634" y="5382132"/>
            <a:ext cx="8623401" cy="17580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8" name="Consumer Group"/>
          <p:cNvSpPr txBox="1"/>
          <p:nvPr/>
        </p:nvSpPr>
        <p:spPr>
          <a:xfrm>
            <a:off x="17809691" y="2445273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779" name="Line"/>
          <p:cNvSpPr/>
          <p:nvPr/>
        </p:nvSpPr>
        <p:spPr>
          <a:xfrm flipH="1">
            <a:off x="11249916" y="7688574"/>
            <a:ext cx="8007892" cy="7198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0" name="Line"/>
          <p:cNvSpPr/>
          <p:nvPr/>
        </p:nvSpPr>
        <p:spPr>
          <a:xfrm flipH="1" flipV="1">
            <a:off x="13693292" y="7153805"/>
            <a:ext cx="5595452" cy="22295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1" name="Line"/>
          <p:cNvSpPr/>
          <p:nvPr/>
        </p:nvSpPr>
        <p:spPr>
          <a:xfrm flipH="1">
            <a:off x="12354293" y="7903482"/>
            <a:ext cx="6899129" cy="218315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5" grpId="1"/>
      <p:bldP build="whole" bldLvl="1" animBg="1" rev="0" advAuto="0" spid="766" grpId="2"/>
      <p:bldP build="whole" bldLvl="1" animBg="1" rev="0" advAuto="0" spid="773" grpId="10"/>
      <p:bldP build="whole" bldLvl="1" animBg="1" rev="0" advAuto="0" spid="776" grpId="13"/>
      <p:bldP build="whole" bldLvl="1" animBg="1" rev="0" advAuto="0" spid="777" grpId="14"/>
      <p:bldP build="whole" bldLvl="1" animBg="1" rev="0" advAuto="0" spid="779" grpId="15"/>
      <p:bldP build="whole" bldLvl="1" animBg="1" rev="0" advAuto="0" spid="781" grpId="17"/>
      <p:bldP build="whole" bldLvl="1" animBg="1" rev="0" advAuto="0" spid="770" grpId="5"/>
      <p:bldP build="whole" bldLvl="1" animBg="1" rev="0" advAuto="0" spid="772" grpId="7"/>
      <p:bldP build="whole" bldLvl="1" animBg="1" rev="0" advAuto="0" spid="778" grpId="11"/>
      <p:bldP build="whole" bldLvl="1" animBg="1" rev="0" advAuto="0" spid="765" grpId="12"/>
      <p:bldP build="whole" bldLvl="1" animBg="1" rev="0" advAuto="0" spid="767" grpId="4"/>
      <p:bldP build="whole" bldLvl="1" animBg="1" rev="0" advAuto="0" spid="780" grpId="16"/>
      <p:bldP build="whole" bldLvl="1" animBg="1" rev="0" advAuto="0" spid="768" grpId="3"/>
      <p:bldP build="whole" bldLvl="1" animBg="1" rev="0" advAuto="0" spid="769" grpId="6"/>
      <p:bldP build="whole" bldLvl="1" animBg="1" rev="0" advAuto="0" spid="774" grpId="9"/>
      <p:bldP build="whole" bldLvl="1" animBg="1" rev="0" advAuto="0" spid="771" grpId="8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Rounded Rectangle"/>
          <p:cNvSpPr/>
          <p:nvPr/>
        </p:nvSpPr>
        <p:spPr>
          <a:xfrm>
            <a:off x="18261141" y="4002232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784" name="Topic"/>
          <p:cNvSpPr txBox="1"/>
          <p:nvPr/>
        </p:nvSpPr>
        <p:spPr>
          <a:xfrm>
            <a:off x="7793360" y="2302907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785" name="Table"/>
          <p:cNvGraphicFramePr/>
          <p:nvPr/>
        </p:nvGraphicFramePr>
        <p:xfrm>
          <a:off x="4772777" y="4448677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86" name="Partition 0"/>
          <p:cNvSpPr txBox="1"/>
          <p:nvPr/>
        </p:nvSpPr>
        <p:spPr>
          <a:xfrm>
            <a:off x="902938" y="445475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787" name="Table"/>
          <p:cNvGraphicFramePr/>
          <p:nvPr/>
        </p:nvGraphicFramePr>
        <p:xfrm>
          <a:off x="4696577" y="6330229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88" name="Partition 1"/>
          <p:cNvSpPr txBox="1"/>
          <p:nvPr/>
        </p:nvSpPr>
        <p:spPr>
          <a:xfrm>
            <a:off x="902938" y="642436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789" name="Table"/>
          <p:cNvGraphicFramePr/>
          <p:nvPr/>
        </p:nvGraphicFramePr>
        <p:xfrm>
          <a:off x="4696577" y="8428773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90" name="Partition 2"/>
          <p:cNvSpPr txBox="1"/>
          <p:nvPr/>
        </p:nvSpPr>
        <p:spPr>
          <a:xfrm>
            <a:off x="902938" y="839397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791" name="Table"/>
          <p:cNvGraphicFramePr/>
          <p:nvPr/>
        </p:nvGraphicFramePr>
        <p:xfrm>
          <a:off x="4569577" y="10001952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92" name="Partition 3"/>
          <p:cNvSpPr txBox="1"/>
          <p:nvPr/>
        </p:nvSpPr>
        <p:spPr>
          <a:xfrm>
            <a:off x="902938" y="1000830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793" name="Rounded Rectangle"/>
          <p:cNvSpPr/>
          <p:nvPr/>
        </p:nvSpPr>
        <p:spPr>
          <a:xfrm>
            <a:off x="801609" y="2041780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794" name="Consumer 0"/>
          <p:cNvSpPr/>
          <p:nvPr/>
        </p:nvSpPr>
        <p:spPr>
          <a:xfrm>
            <a:off x="19264321" y="6793327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795" name="Consumer 1"/>
          <p:cNvSpPr/>
          <p:nvPr/>
        </p:nvSpPr>
        <p:spPr>
          <a:xfrm>
            <a:off x="19264321" y="8774092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796" name="Line"/>
          <p:cNvSpPr/>
          <p:nvPr/>
        </p:nvSpPr>
        <p:spPr>
          <a:xfrm flipH="1" flipV="1">
            <a:off x="10613634" y="5382132"/>
            <a:ext cx="8541820" cy="157709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7" name="Line"/>
          <p:cNvSpPr/>
          <p:nvPr/>
        </p:nvSpPr>
        <p:spPr>
          <a:xfrm flipH="1">
            <a:off x="11892758" y="9212926"/>
            <a:ext cx="7326190" cy="17304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8" name="Line"/>
          <p:cNvSpPr/>
          <p:nvPr/>
        </p:nvSpPr>
        <p:spPr>
          <a:xfrm flipH="1">
            <a:off x="12756928" y="9409785"/>
            <a:ext cx="491487" cy="49148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9" name="Consumer Group"/>
          <p:cNvSpPr txBox="1"/>
          <p:nvPr/>
        </p:nvSpPr>
        <p:spPr>
          <a:xfrm>
            <a:off x="17809691" y="2445273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800" name="Line"/>
          <p:cNvSpPr/>
          <p:nvPr/>
        </p:nvSpPr>
        <p:spPr>
          <a:xfrm flipH="1">
            <a:off x="11443549" y="5674286"/>
            <a:ext cx="916770" cy="68359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8" grpId="18"/>
      <p:bldP build="whole" bldLvl="1" animBg="1" rev="0" advAuto="0" spid="783" grpId="12"/>
      <p:bldP build="whole" bldLvl="1" animBg="1" rev="0" advAuto="0" spid="786" grpId="3"/>
      <p:bldP build="whole" bldLvl="1" animBg="1" rev="0" advAuto="0" spid="791" grpId="10"/>
      <p:bldP build="whole" bldLvl="1" animBg="1" rev="0" advAuto="0" spid="792" grpId="9"/>
      <p:bldP build="whole" bldLvl="1" animBg="1" rev="0" advAuto="0" spid="799" grpId="11"/>
      <p:bldP build="whole" bldLvl="1" animBg="1" rev="0" advAuto="0" spid="787" grpId="6"/>
      <p:bldP build="whole" bldLvl="1" animBg="1" rev="0" advAuto="0" spid="793" grpId="1"/>
      <p:bldP build="whole" bldLvl="1" animBg="1" rev="0" advAuto="0" spid="785" grpId="4"/>
      <p:bldP build="whole" bldLvl="1" animBg="1" rev="0" advAuto="0" spid="794" grpId="13"/>
      <p:bldP build="whole" bldLvl="1" animBg="1" rev="0" advAuto="0" spid="795" grpId="14"/>
      <p:bldP build="whole" bldLvl="1" animBg="1" rev="0" advAuto="0" spid="784" grpId="2"/>
      <p:bldP build="whole" bldLvl="1" animBg="1" rev="0" advAuto="0" spid="797" grpId="17"/>
      <p:bldP build="whole" bldLvl="1" animBg="1" rev="0" advAuto="0" spid="788" grpId="5"/>
      <p:bldP build="whole" bldLvl="1" animBg="1" rev="0" advAuto="0" spid="790" grpId="7"/>
      <p:bldP build="whole" bldLvl="1" animBg="1" rev="0" advAuto="0" spid="789" grpId="8"/>
      <p:bldP build="whole" bldLvl="1" animBg="1" rev="0" advAuto="0" spid="796" grpId="15"/>
      <p:bldP build="whole" bldLvl="1" animBg="1" rev="0" advAuto="0" spid="800" grpId="16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Rounded Rectangle"/>
          <p:cNvSpPr/>
          <p:nvPr/>
        </p:nvSpPr>
        <p:spPr>
          <a:xfrm>
            <a:off x="18261141" y="4002232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803" name="Topic"/>
          <p:cNvSpPr txBox="1"/>
          <p:nvPr/>
        </p:nvSpPr>
        <p:spPr>
          <a:xfrm>
            <a:off x="7793360" y="2302907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804" name="Table"/>
          <p:cNvGraphicFramePr/>
          <p:nvPr/>
        </p:nvGraphicFramePr>
        <p:xfrm>
          <a:off x="4772777" y="4448677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05" name="Partition 0"/>
          <p:cNvSpPr txBox="1"/>
          <p:nvPr/>
        </p:nvSpPr>
        <p:spPr>
          <a:xfrm>
            <a:off x="902938" y="445475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806" name="Table"/>
          <p:cNvGraphicFramePr/>
          <p:nvPr/>
        </p:nvGraphicFramePr>
        <p:xfrm>
          <a:off x="4696577" y="6330229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07" name="Partition 1"/>
          <p:cNvSpPr txBox="1"/>
          <p:nvPr/>
        </p:nvSpPr>
        <p:spPr>
          <a:xfrm>
            <a:off x="902938" y="642436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808" name="Table"/>
          <p:cNvGraphicFramePr/>
          <p:nvPr/>
        </p:nvGraphicFramePr>
        <p:xfrm>
          <a:off x="4696577" y="8428773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09" name="Partition 2"/>
          <p:cNvSpPr txBox="1"/>
          <p:nvPr/>
        </p:nvSpPr>
        <p:spPr>
          <a:xfrm>
            <a:off x="902938" y="839397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810" name="Table"/>
          <p:cNvGraphicFramePr/>
          <p:nvPr/>
        </p:nvGraphicFramePr>
        <p:xfrm>
          <a:off x="4569577" y="10001952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11" name="Partition 3"/>
          <p:cNvSpPr txBox="1"/>
          <p:nvPr/>
        </p:nvSpPr>
        <p:spPr>
          <a:xfrm>
            <a:off x="902938" y="1000830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812" name="Rounded Rectangle"/>
          <p:cNvSpPr/>
          <p:nvPr/>
        </p:nvSpPr>
        <p:spPr>
          <a:xfrm>
            <a:off x="801609" y="2041780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813" name="Consumer 0"/>
          <p:cNvSpPr/>
          <p:nvPr/>
        </p:nvSpPr>
        <p:spPr>
          <a:xfrm>
            <a:off x="19016509" y="5140404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814" name="Consumer 1"/>
          <p:cNvSpPr/>
          <p:nvPr/>
        </p:nvSpPr>
        <p:spPr>
          <a:xfrm>
            <a:off x="19016509" y="7250847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815" name="Consumer 2"/>
          <p:cNvSpPr/>
          <p:nvPr/>
        </p:nvSpPr>
        <p:spPr>
          <a:xfrm>
            <a:off x="19016509" y="9356238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816" name="Line"/>
          <p:cNvSpPr/>
          <p:nvPr/>
        </p:nvSpPr>
        <p:spPr>
          <a:xfrm flipH="1" flipV="1">
            <a:off x="10613634" y="5382132"/>
            <a:ext cx="8393970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7" name="Line"/>
          <p:cNvSpPr/>
          <p:nvPr/>
        </p:nvSpPr>
        <p:spPr>
          <a:xfrm flipH="1" flipV="1">
            <a:off x="13033759" y="7113689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8" name="Line"/>
          <p:cNvSpPr/>
          <p:nvPr/>
        </p:nvSpPr>
        <p:spPr>
          <a:xfrm flipH="1" flipV="1">
            <a:off x="9250542" y="9277707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9" name="Line"/>
          <p:cNvSpPr/>
          <p:nvPr/>
        </p:nvSpPr>
        <p:spPr>
          <a:xfrm flipH="1">
            <a:off x="10624278" y="9404884"/>
            <a:ext cx="629175" cy="4888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0" name="Consumer Group"/>
          <p:cNvSpPr txBox="1"/>
          <p:nvPr/>
        </p:nvSpPr>
        <p:spPr>
          <a:xfrm>
            <a:off x="17809691" y="2445273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3" grpId="2"/>
      <p:bldP build="whole" bldLvl="1" animBg="1" rev="0" advAuto="0" spid="807" grpId="5"/>
      <p:bldP build="whole" bldLvl="1" animBg="1" rev="0" advAuto="0" spid="810" grpId="10"/>
      <p:bldP build="whole" bldLvl="1" animBg="1" rev="0" advAuto="0" spid="816" grpId="16"/>
      <p:bldP build="whole" bldLvl="1" animBg="1" rev="0" advAuto="0" spid="818" grpId="18"/>
      <p:bldP build="whole" bldLvl="1" animBg="1" rev="0" advAuto="0" spid="819" grpId="19"/>
      <p:bldP build="whole" bldLvl="1" animBg="1" rev="0" advAuto="0" spid="820" grpId="11"/>
      <p:bldP build="whole" bldLvl="1" animBg="1" rev="0" advAuto="0" spid="805" grpId="3"/>
      <p:bldP build="whole" bldLvl="1" animBg="1" rev="0" advAuto="0" spid="808" grpId="8"/>
      <p:bldP build="whole" bldLvl="1" animBg="1" rev="0" advAuto="0" spid="809" grpId="7"/>
      <p:bldP build="whole" bldLvl="1" animBg="1" rev="0" advAuto="0" spid="811" grpId="9"/>
      <p:bldP build="whole" bldLvl="1" animBg="1" rev="0" advAuto="0" spid="802" grpId="12"/>
      <p:bldP build="whole" bldLvl="1" animBg="1" rev="0" advAuto="0" spid="812" grpId="1"/>
      <p:bldP build="whole" bldLvl="1" animBg="1" rev="0" advAuto="0" spid="804" grpId="4"/>
      <p:bldP build="whole" bldLvl="1" animBg="1" rev="0" advAuto="0" spid="814" grpId="14"/>
      <p:bldP build="whole" bldLvl="1" animBg="1" rev="0" advAuto="0" spid="815" grpId="15"/>
      <p:bldP build="whole" bldLvl="1" animBg="1" rev="0" advAuto="0" spid="813" grpId="13"/>
      <p:bldP build="whole" bldLvl="1" animBg="1" rev="0" advAuto="0" spid="817" grpId="17"/>
      <p:bldP build="whole" bldLvl="1" animBg="1" rev="0" advAuto="0" spid="806" grpId="6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ounded Rectangle"/>
          <p:cNvSpPr/>
          <p:nvPr/>
        </p:nvSpPr>
        <p:spPr>
          <a:xfrm>
            <a:off x="18280353" y="3431904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823" name="Topic"/>
          <p:cNvSpPr txBox="1"/>
          <p:nvPr/>
        </p:nvSpPr>
        <p:spPr>
          <a:xfrm>
            <a:off x="7812573" y="1732579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824" name="Table"/>
          <p:cNvGraphicFramePr/>
          <p:nvPr/>
        </p:nvGraphicFramePr>
        <p:xfrm>
          <a:off x="4791990" y="3878349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25" name="Partition 0"/>
          <p:cNvSpPr txBox="1"/>
          <p:nvPr/>
        </p:nvSpPr>
        <p:spPr>
          <a:xfrm>
            <a:off x="922151" y="388443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826" name="Table"/>
          <p:cNvGraphicFramePr/>
          <p:nvPr/>
        </p:nvGraphicFramePr>
        <p:xfrm>
          <a:off x="4715790" y="5759901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27" name="Partition 1"/>
          <p:cNvSpPr txBox="1"/>
          <p:nvPr/>
        </p:nvSpPr>
        <p:spPr>
          <a:xfrm>
            <a:off x="922151" y="585404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828" name="Table"/>
          <p:cNvGraphicFramePr/>
          <p:nvPr/>
        </p:nvGraphicFramePr>
        <p:xfrm>
          <a:off x="4715790" y="7858445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29" name="Partition 2"/>
          <p:cNvSpPr txBox="1"/>
          <p:nvPr/>
        </p:nvSpPr>
        <p:spPr>
          <a:xfrm>
            <a:off x="922151" y="782365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830" name="Table"/>
          <p:cNvGraphicFramePr/>
          <p:nvPr/>
        </p:nvGraphicFramePr>
        <p:xfrm>
          <a:off x="4588790" y="9431624"/>
          <a:ext cx="9736164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31" name="Partition 3"/>
          <p:cNvSpPr txBox="1"/>
          <p:nvPr/>
        </p:nvSpPr>
        <p:spPr>
          <a:xfrm>
            <a:off x="922151" y="943797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832" name="Rounded Rectangle"/>
          <p:cNvSpPr/>
          <p:nvPr/>
        </p:nvSpPr>
        <p:spPr>
          <a:xfrm>
            <a:off x="820822" y="1471452"/>
            <a:ext cx="16946666" cy="10773096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833" name="Consumer 0"/>
          <p:cNvSpPr/>
          <p:nvPr/>
        </p:nvSpPr>
        <p:spPr>
          <a:xfrm>
            <a:off x="19054934" y="4339519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834" name="Consumer 1"/>
          <p:cNvSpPr/>
          <p:nvPr/>
        </p:nvSpPr>
        <p:spPr>
          <a:xfrm>
            <a:off x="19054934" y="6449962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835" name="Consumer 2"/>
          <p:cNvSpPr/>
          <p:nvPr/>
        </p:nvSpPr>
        <p:spPr>
          <a:xfrm>
            <a:off x="19054934" y="8555353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836" name="Line"/>
          <p:cNvSpPr/>
          <p:nvPr/>
        </p:nvSpPr>
        <p:spPr>
          <a:xfrm flipH="1" flipV="1">
            <a:off x="10632847" y="4811804"/>
            <a:ext cx="8393969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7" name="Line"/>
          <p:cNvSpPr/>
          <p:nvPr/>
        </p:nvSpPr>
        <p:spPr>
          <a:xfrm flipH="1" flipV="1">
            <a:off x="13052973" y="6543361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8" name="Line"/>
          <p:cNvSpPr/>
          <p:nvPr/>
        </p:nvSpPr>
        <p:spPr>
          <a:xfrm flipH="1" flipV="1">
            <a:off x="9269755" y="8707379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9" name="Line"/>
          <p:cNvSpPr/>
          <p:nvPr/>
        </p:nvSpPr>
        <p:spPr>
          <a:xfrm flipH="1" flipV="1">
            <a:off x="11586432" y="10229181"/>
            <a:ext cx="7390672" cy="7225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40" name="Consumer Group"/>
          <p:cNvSpPr txBox="1"/>
          <p:nvPr/>
        </p:nvSpPr>
        <p:spPr>
          <a:xfrm>
            <a:off x="17828904" y="1874945"/>
            <a:ext cx="6337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841" name="Consumer 3"/>
          <p:cNvSpPr/>
          <p:nvPr/>
        </p:nvSpPr>
        <p:spPr>
          <a:xfrm>
            <a:off x="19054934" y="10291627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4" grpId="4"/>
      <p:bldP build="whole" bldLvl="1" animBg="1" rev="0" advAuto="0" spid="835" grpId="15"/>
      <p:bldP build="whole" bldLvl="1" animBg="1" rev="0" advAuto="0" spid="828" grpId="8"/>
      <p:bldP build="whole" bldLvl="1" animBg="1" rev="0" advAuto="0" spid="822" grpId="12"/>
      <p:bldP build="whole" bldLvl="1" animBg="1" rev="0" advAuto="0" spid="830" grpId="10"/>
      <p:bldP build="whole" bldLvl="1" animBg="1" rev="0" advAuto="0" spid="841" grpId="16"/>
      <p:bldP build="whole" bldLvl="1" animBg="1" rev="0" advAuto="0" spid="831" grpId="9"/>
      <p:bldP build="whole" bldLvl="1" animBg="1" rev="0" advAuto="0" spid="827" grpId="5"/>
      <p:bldP build="whole" bldLvl="1" animBg="1" rev="0" advAuto="0" spid="825" grpId="3"/>
      <p:bldP build="whole" bldLvl="1" animBg="1" rev="0" advAuto="0" spid="838" grpId="19"/>
      <p:bldP build="whole" bldLvl="1" animBg="1" rev="0" advAuto="0" spid="826" grpId="6"/>
      <p:bldP build="whole" bldLvl="1" animBg="1" rev="0" advAuto="0" spid="823" grpId="2"/>
      <p:bldP build="whole" bldLvl="1" animBg="1" rev="0" advAuto="0" spid="837" grpId="18"/>
      <p:bldP build="whole" bldLvl="1" animBg="1" rev="0" advAuto="0" spid="839" grpId="20"/>
      <p:bldP build="whole" bldLvl="1" animBg="1" rev="0" advAuto="0" spid="833" grpId="13"/>
      <p:bldP build="whole" bldLvl="1" animBg="1" rev="0" advAuto="0" spid="832" grpId="1"/>
      <p:bldP build="whole" bldLvl="1" animBg="1" rev="0" advAuto="0" spid="834" grpId="14"/>
      <p:bldP build="whole" bldLvl="1" animBg="1" rev="0" advAuto="0" spid="840" grpId="11"/>
      <p:bldP build="whole" bldLvl="1" animBg="1" rev="0" advAuto="0" spid="836" grpId="17"/>
      <p:bldP build="whole" bldLvl="1" animBg="1" rev="0" advAuto="0" spid="829" grpId="7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Rounded Rectangle"/>
          <p:cNvSpPr/>
          <p:nvPr/>
        </p:nvSpPr>
        <p:spPr>
          <a:xfrm>
            <a:off x="18203501" y="3431904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844" name="Topic"/>
          <p:cNvSpPr txBox="1"/>
          <p:nvPr/>
        </p:nvSpPr>
        <p:spPr>
          <a:xfrm>
            <a:off x="7735721" y="1732579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845" name="Table"/>
          <p:cNvGraphicFramePr/>
          <p:nvPr/>
        </p:nvGraphicFramePr>
        <p:xfrm>
          <a:off x="4715138" y="3878349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46" name="Partition 0"/>
          <p:cNvSpPr txBox="1"/>
          <p:nvPr/>
        </p:nvSpPr>
        <p:spPr>
          <a:xfrm>
            <a:off x="845299" y="388443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847" name="Table"/>
          <p:cNvGraphicFramePr/>
          <p:nvPr/>
        </p:nvGraphicFramePr>
        <p:xfrm>
          <a:off x="4638938" y="5759901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48" name="Partition 1"/>
          <p:cNvSpPr txBox="1"/>
          <p:nvPr/>
        </p:nvSpPr>
        <p:spPr>
          <a:xfrm>
            <a:off x="845299" y="585404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849" name="Table"/>
          <p:cNvGraphicFramePr/>
          <p:nvPr/>
        </p:nvGraphicFramePr>
        <p:xfrm>
          <a:off x="4638938" y="7858445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50" name="Partition 2"/>
          <p:cNvSpPr txBox="1"/>
          <p:nvPr/>
        </p:nvSpPr>
        <p:spPr>
          <a:xfrm>
            <a:off x="845299" y="782365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851" name="Table"/>
          <p:cNvGraphicFramePr/>
          <p:nvPr/>
        </p:nvGraphicFramePr>
        <p:xfrm>
          <a:off x="4511938" y="9431624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52" name="Partition 3"/>
          <p:cNvSpPr txBox="1"/>
          <p:nvPr/>
        </p:nvSpPr>
        <p:spPr>
          <a:xfrm>
            <a:off x="845299" y="943797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853" name="Rounded Rectangle"/>
          <p:cNvSpPr/>
          <p:nvPr/>
        </p:nvSpPr>
        <p:spPr>
          <a:xfrm>
            <a:off x="743970" y="1471452"/>
            <a:ext cx="16946666" cy="10773096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854" name="Consumer 0"/>
          <p:cNvSpPr/>
          <p:nvPr/>
        </p:nvSpPr>
        <p:spPr>
          <a:xfrm>
            <a:off x="18978081" y="4339519"/>
            <a:ext cx="3428295" cy="8578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855" name="Consumer 1"/>
          <p:cNvSpPr/>
          <p:nvPr/>
        </p:nvSpPr>
        <p:spPr>
          <a:xfrm>
            <a:off x="18978081" y="5652672"/>
            <a:ext cx="3428295" cy="75860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856" name="Consumer 2"/>
          <p:cNvSpPr/>
          <p:nvPr/>
        </p:nvSpPr>
        <p:spPr>
          <a:xfrm>
            <a:off x="18978081" y="6866546"/>
            <a:ext cx="3428295" cy="75860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857" name="Line"/>
          <p:cNvSpPr/>
          <p:nvPr/>
        </p:nvSpPr>
        <p:spPr>
          <a:xfrm flipH="1" flipV="1">
            <a:off x="10555995" y="4811805"/>
            <a:ext cx="8393970" cy="549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58" name="Line"/>
          <p:cNvSpPr/>
          <p:nvPr/>
        </p:nvSpPr>
        <p:spPr>
          <a:xfrm flipH="1">
            <a:off x="12976120" y="6166108"/>
            <a:ext cx="5878451" cy="37725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59" name="Line"/>
          <p:cNvSpPr/>
          <p:nvPr/>
        </p:nvSpPr>
        <p:spPr>
          <a:xfrm flipH="1">
            <a:off x="11890836" y="7465382"/>
            <a:ext cx="7034295" cy="62189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60" name="Line"/>
          <p:cNvSpPr/>
          <p:nvPr/>
        </p:nvSpPr>
        <p:spPr>
          <a:xfrm flipH="1">
            <a:off x="12273074" y="8372496"/>
            <a:ext cx="6733600" cy="9379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61" name="Consumer Group"/>
          <p:cNvSpPr txBox="1"/>
          <p:nvPr/>
        </p:nvSpPr>
        <p:spPr>
          <a:xfrm>
            <a:off x="17752051" y="1874945"/>
            <a:ext cx="6337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862" name="Consumer 3"/>
          <p:cNvSpPr/>
          <p:nvPr/>
        </p:nvSpPr>
        <p:spPr>
          <a:xfrm>
            <a:off x="18978081" y="7908084"/>
            <a:ext cx="3428295" cy="75860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  <p:sp>
        <p:nvSpPr>
          <p:cNvPr id="863" name="Consumer 4"/>
          <p:cNvSpPr/>
          <p:nvPr/>
        </p:nvSpPr>
        <p:spPr>
          <a:xfrm>
            <a:off x="18978081" y="8949621"/>
            <a:ext cx="3428295" cy="75860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4</a:t>
            </a:r>
          </a:p>
        </p:txBody>
      </p:sp>
      <p:sp>
        <p:nvSpPr>
          <p:cNvPr id="864" name="Consumer 5"/>
          <p:cNvSpPr/>
          <p:nvPr/>
        </p:nvSpPr>
        <p:spPr>
          <a:xfrm>
            <a:off x="18978081" y="9991159"/>
            <a:ext cx="3428295" cy="75860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5" grpId="14"/>
      <p:bldP build="whole" bldLvl="1" animBg="1" rev="0" advAuto="0" spid="850" grpId="7"/>
      <p:bldP build="whole" bldLvl="1" animBg="1" rev="0" advAuto="0" spid="857" grpId="19"/>
      <p:bldP build="whole" bldLvl="1" animBg="1" rev="0" advAuto="0" spid="846" grpId="3"/>
      <p:bldP build="whole" bldLvl="1" animBg="1" rev="0" advAuto="0" spid="848" grpId="5"/>
      <p:bldP build="whole" bldLvl="1" animBg="1" rev="0" advAuto="0" spid="847" grpId="6"/>
      <p:bldP build="whole" bldLvl="1" animBg="1" rev="0" advAuto="0" spid="849" grpId="8"/>
      <p:bldP build="whole" bldLvl="1" animBg="1" rev="0" advAuto="0" spid="854" grpId="13"/>
      <p:bldP build="whole" bldLvl="1" animBg="1" rev="0" advAuto="0" spid="844" grpId="2"/>
      <p:bldP build="whole" bldLvl="1" animBg="1" rev="0" advAuto="0" spid="843" grpId="12"/>
      <p:bldP build="whole" bldLvl="1" animBg="1" rev="0" advAuto="0" spid="845" grpId="4"/>
      <p:bldP build="whole" bldLvl="1" animBg="1" rev="0" advAuto="0" spid="851" grpId="10"/>
      <p:bldP build="whole" bldLvl="1" animBg="1" rev="0" advAuto="0" spid="863" grpId="17"/>
      <p:bldP build="whole" bldLvl="1" animBg="1" rev="0" advAuto="0" spid="861" grpId="11"/>
      <p:bldP build="whole" bldLvl="1" animBg="1" rev="0" advAuto="0" spid="864" grpId="18"/>
      <p:bldP build="whole" bldLvl="1" animBg="1" rev="0" advAuto="0" spid="853" grpId="1"/>
      <p:bldP build="whole" bldLvl="1" animBg="1" rev="0" advAuto="0" spid="862" grpId="16"/>
      <p:bldP build="whole" bldLvl="1" animBg="1" rev="0" advAuto="0" spid="858" grpId="20"/>
      <p:bldP build="whole" bldLvl="1" animBg="1" rev="0" advAuto="0" spid="860" grpId="22"/>
      <p:bldP build="whole" bldLvl="1" animBg="1" rev="0" advAuto="0" spid="856" grpId="15"/>
      <p:bldP build="whole" bldLvl="1" animBg="1" rev="0" advAuto="0" spid="859" grpId="21"/>
      <p:bldP build="whole" bldLvl="1" animBg="1" rev="0" advAuto="0" spid="852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ervice"/>
          <p:cNvSpPr/>
          <p:nvPr/>
        </p:nvSpPr>
        <p:spPr>
          <a:xfrm>
            <a:off x="12377601" y="6928411"/>
            <a:ext cx="2739599" cy="9907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167" name="Line"/>
          <p:cNvSpPr/>
          <p:nvPr/>
        </p:nvSpPr>
        <p:spPr>
          <a:xfrm flipH="1" flipV="1">
            <a:off x="12294291" y="5565637"/>
            <a:ext cx="1281579" cy="128157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Kafka Connect"/>
          <p:cNvSpPr txBox="1"/>
          <p:nvPr/>
        </p:nvSpPr>
        <p:spPr>
          <a:xfrm>
            <a:off x="411441" y="466238"/>
            <a:ext cx="732078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Kafka Connect</a:t>
            </a:r>
          </a:p>
        </p:txBody>
      </p:sp>
      <p:sp>
        <p:nvSpPr>
          <p:cNvPr id="169" name="Another…"/>
          <p:cNvSpPr/>
          <p:nvPr/>
        </p:nvSpPr>
        <p:spPr>
          <a:xfrm>
            <a:off x="2952547" y="8304608"/>
            <a:ext cx="1981063" cy="22530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Another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System</a:t>
            </a:r>
          </a:p>
        </p:txBody>
      </p:sp>
      <p:sp>
        <p:nvSpPr>
          <p:cNvPr id="170" name="Cylinder"/>
          <p:cNvSpPr/>
          <p:nvPr/>
        </p:nvSpPr>
        <p:spPr>
          <a:xfrm>
            <a:off x="3189199" y="3918399"/>
            <a:ext cx="1507760" cy="199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171" name="Table"/>
          <p:cNvGraphicFramePr/>
          <p:nvPr/>
        </p:nvGraphicFramePr>
        <p:xfrm>
          <a:off x="7077464" y="4517089"/>
          <a:ext cx="5399414" cy="8057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97785"/>
                <a:gridCol w="897785"/>
                <a:gridCol w="897785"/>
                <a:gridCol w="897785"/>
                <a:gridCol w="897785"/>
                <a:gridCol w="897785"/>
              </a:tblGrid>
              <a:tr h="793068"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Table"/>
          <p:cNvGraphicFramePr/>
          <p:nvPr/>
        </p:nvGraphicFramePr>
        <p:xfrm>
          <a:off x="6616212" y="9034575"/>
          <a:ext cx="5399415" cy="8057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97785"/>
                <a:gridCol w="897785"/>
                <a:gridCol w="897785"/>
                <a:gridCol w="897785"/>
                <a:gridCol w="897785"/>
                <a:gridCol w="897785"/>
              </a:tblGrid>
              <a:tr h="793068"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3" name="Line"/>
          <p:cNvSpPr/>
          <p:nvPr/>
        </p:nvSpPr>
        <p:spPr>
          <a:xfrm>
            <a:off x="4987398" y="5091727"/>
            <a:ext cx="150775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 flipH="1">
            <a:off x="5089263" y="9484350"/>
            <a:ext cx="130403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H="1">
            <a:off x="12421291" y="8000351"/>
            <a:ext cx="1281579" cy="128157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In"/>
          <p:cNvSpPr txBox="1"/>
          <p:nvPr/>
        </p:nvSpPr>
        <p:spPr>
          <a:xfrm>
            <a:off x="5576720" y="3158388"/>
            <a:ext cx="10165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</a:t>
            </a:r>
          </a:p>
        </p:txBody>
      </p:sp>
      <p:sp>
        <p:nvSpPr>
          <p:cNvPr id="177" name="Out"/>
          <p:cNvSpPr txBox="1"/>
          <p:nvPr/>
        </p:nvSpPr>
        <p:spPr>
          <a:xfrm>
            <a:off x="5152540" y="7766130"/>
            <a:ext cx="186486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Out</a:t>
            </a:r>
          </a:p>
        </p:txBody>
      </p:sp>
      <p:sp>
        <p:nvSpPr>
          <p:cNvPr id="178" name="Declarative"/>
          <p:cNvSpPr txBox="1"/>
          <p:nvPr/>
        </p:nvSpPr>
        <p:spPr>
          <a:xfrm>
            <a:off x="16261398" y="466238"/>
            <a:ext cx="55885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Declarative</a:t>
            </a:r>
          </a:p>
        </p:txBody>
      </p:sp>
      <p:sp>
        <p:nvSpPr>
          <p:cNvPr id="179" name="Open Source"/>
          <p:cNvSpPr txBox="1"/>
          <p:nvPr/>
        </p:nvSpPr>
        <p:spPr>
          <a:xfrm>
            <a:off x="16188359" y="3276039"/>
            <a:ext cx="64195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Open Source</a:t>
            </a:r>
          </a:p>
        </p:txBody>
      </p:sp>
      <p:sp>
        <p:nvSpPr>
          <p:cNvPr id="180" name="Commercial"/>
          <p:cNvSpPr txBox="1"/>
          <p:nvPr/>
        </p:nvSpPr>
        <p:spPr>
          <a:xfrm>
            <a:off x="16220081" y="4814842"/>
            <a:ext cx="597966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Commercial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0"/>
      <p:bldP build="whole" bldLvl="1" animBg="1" rev="0" advAuto="0" spid="171" grpId="3"/>
      <p:bldP build="whole" bldLvl="1" animBg="1" rev="0" advAuto="0" spid="180" grpId="14"/>
      <p:bldP build="whole" bldLvl="1" animBg="1" rev="0" advAuto="0" spid="169" grpId="2"/>
      <p:bldP build="whole" bldLvl="1" animBg="1" rev="0" advAuto="0" spid="178" grpId="15"/>
      <p:bldP build="whole" bldLvl="1" animBg="1" rev="0" advAuto="0" spid="168" grpId="6"/>
      <p:bldP build="whole" bldLvl="1" animBg="1" rev="0" advAuto="0" spid="166" grpId="5"/>
      <p:bldP build="whole" bldLvl="1" animBg="1" rev="0" advAuto="0" spid="167" grpId="9"/>
      <p:bldP build="whole" bldLvl="1" animBg="1" rev="0" advAuto="0" spid="176" grpId="8"/>
      <p:bldP build="whole" bldLvl="1" animBg="1" rev="0" advAuto="0" spid="174" grpId="11"/>
      <p:bldP build="whole" bldLvl="1" animBg="1" rev="0" advAuto="0" spid="179" grpId="13"/>
      <p:bldP build="whole" bldLvl="1" animBg="1" rev="0" advAuto="0" spid="170" grpId="1"/>
      <p:bldP build="whole" bldLvl="1" animBg="1" rev="0" advAuto="0" spid="177" grpId="12"/>
      <p:bldP build="whole" bldLvl="1" animBg="1" rev="0" advAuto="0" spid="172" grpId="4"/>
      <p:bldP build="whole" bldLvl="1" animBg="1" rev="0" advAuto="0" spid="173" grpId="7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Rounded Rectangle"/>
          <p:cNvSpPr/>
          <p:nvPr/>
        </p:nvSpPr>
        <p:spPr>
          <a:xfrm>
            <a:off x="19740520" y="1847144"/>
            <a:ext cx="4110484" cy="4531550"/>
          </a:xfrm>
          <a:prstGeom prst="roundRect">
            <a:avLst>
              <a:gd name="adj" fmla="val 11911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867" name="Topic"/>
          <p:cNvSpPr txBox="1"/>
          <p:nvPr/>
        </p:nvSpPr>
        <p:spPr>
          <a:xfrm>
            <a:off x="7793360" y="2302907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868" name="Table"/>
          <p:cNvGraphicFramePr/>
          <p:nvPr/>
        </p:nvGraphicFramePr>
        <p:xfrm>
          <a:off x="4772777" y="4448677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69" name="Partition 0"/>
          <p:cNvSpPr txBox="1"/>
          <p:nvPr/>
        </p:nvSpPr>
        <p:spPr>
          <a:xfrm>
            <a:off x="902938" y="445475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870" name="Table"/>
          <p:cNvGraphicFramePr/>
          <p:nvPr/>
        </p:nvGraphicFramePr>
        <p:xfrm>
          <a:off x="4696577" y="6330229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71" name="Partition 1"/>
          <p:cNvSpPr txBox="1"/>
          <p:nvPr/>
        </p:nvSpPr>
        <p:spPr>
          <a:xfrm>
            <a:off x="902938" y="642436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872" name="Table"/>
          <p:cNvGraphicFramePr/>
          <p:nvPr/>
        </p:nvGraphicFramePr>
        <p:xfrm>
          <a:off x="4696577" y="8428773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73" name="Partition 2"/>
          <p:cNvSpPr txBox="1"/>
          <p:nvPr/>
        </p:nvSpPr>
        <p:spPr>
          <a:xfrm>
            <a:off x="902938" y="839397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874" name="Table"/>
          <p:cNvGraphicFramePr/>
          <p:nvPr/>
        </p:nvGraphicFramePr>
        <p:xfrm>
          <a:off x="4569577" y="10001952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75" name="Partition 3"/>
          <p:cNvSpPr txBox="1"/>
          <p:nvPr/>
        </p:nvSpPr>
        <p:spPr>
          <a:xfrm>
            <a:off x="902938" y="1000830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876" name="Rounded Rectangle"/>
          <p:cNvSpPr/>
          <p:nvPr/>
        </p:nvSpPr>
        <p:spPr>
          <a:xfrm>
            <a:off x="801609" y="2041780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877" name="Consumer 0"/>
          <p:cNvSpPr/>
          <p:nvPr/>
        </p:nvSpPr>
        <p:spPr>
          <a:xfrm>
            <a:off x="20186673" y="2175675"/>
            <a:ext cx="3218181" cy="70916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878" name="Consumer 1"/>
          <p:cNvSpPr/>
          <p:nvPr/>
        </p:nvSpPr>
        <p:spPr>
          <a:xfrm>
            <a:off x="20150080" y="3151601"/>
            <a:ext cx="3291367" cy="70916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879" name="Consumer 2"/>
          <p:cNvSpPr/>
          <p:nvPr/>
        </p:nvSpPr>
        <p:spPr>
          <a:xfrm>
            <a:off x="20081616" y="4133366"/>
            <a:ext cx="3428294" cy="70916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880" name="Line"/>
          <p:cNvSpPr/>
          <p:nvPr/>
        </p:nvSpPr>
        <p:spPr>
          <a:xfrm flipH="1">
            <a:off x="12242539" y="2513463"/>
            <a:ext cx="7940444" cy="195018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81" name="Line"/>
          <p:cNvSpPr/>
          <p:nvPr/>
        </p:nvSpPr>
        <p:spPr>
          <a:xfrm flipH="1">
            <a:off x="13033759" y="3612736"/>
            <a:ext cx="7141564" cy="270978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82" name="Line"/>
          <p:cNvSpPr/>
          <p:nvPr/>
        </p:nvSpPr>
        <p:spPr>
          <a:xfrm flipH="1">
            <a:off x="12416522" y="4754741"/>
            <a:ext cx="7586356" cy="35757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83" name="Line"/>
          <p:cNvSpPr/>
          <p:nvPr/>
        </p:nvSpPr>
        <p:spPr>
          <a:xfrm flipH="1">
            <a:off x="12421150" y="7941764"/>
            <a:ext cx="907314" cy="21947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84" name="Consumer Group 1"/>
          <p:cNvSpPr txBox="1"/>
          <p:nvPr/>
        </p:nvSpPr>
        <p:spPr>
          <a:xfrm>
            <a:off x="17222953" y="734126"/>
            <a:ext cx="697306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 1</a:t>
            </a:r>
          </a:p>
        </p:txBody>
      </p:sp>
      <p:sp>
        <p:nvSpPr>
          <p:cNvPr id="885" name="Consumer 3"/>
          <p:cNvSpPr/>
          <p:nvPr/>
        </p:nvSpPr>
        <p:spPr>
          <a:xfrm>
            <a:off x="20150080" y="5258943"/>
            <a:ext cx="3291367" cy="70916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  <p:sp>
        <p:nvSpPr>
          <p:cNvPr id="886" name="Rounded Rectangle"/>
          <p:cNvSpPr/>
          <p:nvPr/>
        </p:nvSpPr>
        <p:spPr>
          <a:xfrm>
            <a:off x="19636964" y="7734329"/>
            <a:ext cx="4110483" cy="4531550"/>
          </a:xfrm>
          <a:prstGeom prst="roundRect">
            <a:avLst>
              <a:gd name="adj" fmla="val 11911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887" name="Consumer 0"/>
          <p:cNvSpPr/>
          <p:nvPr/>
        </p:nvSpPr>
        <p:spPr>
          <a:xfrm>
            <a:off x="20083116" y="8062859"/>
            <a:ext cx="3218181" cy="70916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888" name="Consumer 1"/>
          <p:cNvSpPr/>
          <p:nvPr/>
        </p:nvSpPr>
        <p:spPr>
          <a:xfrm>
            <a:off x="20046523" y="9038786"/>
            <a:ext cx="3291367" cy="70916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889" name="Consumer 2"/>
          <p:cNvSpPr/>
          <p:nvPr/>
        </p:nvSpPr>
        <p:spPr>
          <a:xfrm>
            <a:off x="19978059" y="10020551"/>
            <a:ext cx="3428295" cy="70916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890" name="Line"/>
          <p:cNvSpPr/>
          <p:nvPr/>
        </p:nvSpPr>
        <p:spPr>
          <a:xfrm flipH="1" flipV="1">
            <a:off x="9455217" y="5505056"/>
            <a:ext cx="10624209" cy="289559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1" name="Line"/>
          <p:cNvSpPr/>
          <p:nvPr/>
        </p:nvSpPr>
        <p:spPr>
          <a:xfrm flipH="1" flipV="1">
            <a:off x="10168030" y="9332172"/>
            <a:ext cx="9732954" cy="92458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2" name="Line"/>
          <p:cNvSpPr/>
          <p:nvPr/>
        </p:nvSpPr>
        <p:spPr>
          <a:xfrm flipH="1" flipV="1">
            <a:off x="9420488" y="7411399"/>
            <a:ext cx="10592920" cy="20599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3" name="Consumer Group 2"/>
          <p:cNvSpPr txBox="1"/>
          <p:nvPr/>
        </p:nvSpPr>
        <p:spPr>
          <a:xfrm>
            <a:off x="17119397" y="6621311"/>
            <a:ext cx="697306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 2</a:t>
            </a:r>
          </a:p>
        </p:txBody>
      </p:sp>
      <p:sp>
        <p:nvSpPr>
          <p:cNvPr id="894" name="Consumer 3"/>
          <p:cNvSpPr/>
          <p:nvPr/>
        </p:nvSpPr>
        <p:spPr>
          <a:xfrm>
            <a:off x="20046523" y="11146128"/>
            <a:ext cx="3291367" cy="70916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  <p:sp>
        <p:nvSpPr>
          <p:cNvPr id="895" name="Line"/>
          <p:cNvSpPr/>
          <p:nvPr/>
        </p:nvSpPr>
        <p:spPr>
          <a:xfrm flipH="1" flipV="1">
            <a:off x="9903518" y="10934828"/>
            <a:ext cx="10129785" cy="7136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6" name="Billing"/>
          <p:cNvSpPr txBox="1"/>
          <p:nvPr/>
        </p:nvSpPr>
        <p:spPr>
          <a:xfrm>
            <a:off x="17071689" y="-162098"/>
            <a:ext cx="235458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Billing</a:t>
            </a:r>
          </a:p>
        </p:txBody>
      </p:sp>
      <p:sp>
        <p:nvSpPr>
          <p:cNvPr id="897" name="HouseKeeping"/>
          <p:cNvSpPr txBox="1"/>
          <p:nvPr/>
        </p:nvSpPr>
        <p:spPr>
          <a:xfrm>
            <a:off x="18649447" y="12367489"/>
            <a:ext cx="544753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HouseKeeping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3" grpId="20"/>
      <p:bldP build="whole" bldLvl="1" animBg="1" rev="0" advAuto="0" spid="882" grpId="19"/>
      <p:bldP build="whole" bldLvl="1" animBg="1" rev="0" advAuto="0" spid="881" grpId="18"/>
      <p:bldP build="whole" bldLvl="1" animBg="1" rev="0" advAuto="0" spid="875" grpId="9"/>
      <p:bldP build="whole" bldLvl="1" animBg="1" rev="0" advAuto="0" spid="879" grpId="16"/>
      <p:bldP build="whole" bldLvl="1" animBg="1" rev="0" advAuto="0" spid="878" grpId="15"/>
      <p:bldP build="whole" bldLvl="1" animBg="1" rev="0" advAuto="0" spid="896" grpId="11"/>
      <p:bldP build="whole" bldLvl="1" animBg="1" rev="0" advAuto="0" spid="873" grpId="7"/>
      <p:bldP build="whole" bldLvl="1" animBg="1" rev="0" advAuto="0" spid="880" grpId="17"/>
      <p:bldP build="whole" bldLvl="1" animBg="1" rev="0" advAuto="0" spid="871" grpId="5"/>
      <p:bldP build="whole" bldLvl="1" animBg="1" rev="0" advAuto="0" spid="869" grpId="3"/>
      <p:bldP build="whole" bldLvl="1" animBg="1" rev="0" advAuto="0" spid="867" grpId="2"/>
      <p:bldP build="whole" bldLvl="1" animBg="1" rev="0" advAuto="0" spid="868" grpId="4"/>
      <p:bldP build="whole" bldLvl="1" animBg="1" rev="0" advAuto="0" spid="890" grpId="29"/>
      <p:bldP build="whole" bldLvl="1" animBg="1" rev="0" advAuto="0" spid="872" grpId="8"/>
      <p:bldP build="whole" bldLvl="1" animBg="1" rev="0" advAuto="0" spid="897" grpId="22"/>
      <p:bldP build="whole" bldLvl="1" animBg="1" rev="0" advAuto="0" spid="877" grpId="14"/>
      <p:bldP build="whole" bldLvl="1" animBg="1" rev="0" advAuto="0" spid="891" grpId="31"/>
      <p:bldP build="whole" bldLvl="1" animBg="1" rev="0" advAuto="0" spid="893" grpId="23"/>
      <p:bldP build="whole" bldLvl="1" animBg="1" rev="0" advAuto="0" spid="870" grpId="6"/>
      <p:bldP build="whole" bldLvl="1" animBg="1" rev="0" advAuto="0" spid="866" grpId="13"/>
      <p:bldP build="whole" bldLvl="1" animBg="1" rev="0" advAuto="0" spid="894" grpId="28"/>
      <p:bldP build="whole" bldLvl="1" animBg="1" rev="0" advAuto="0" spid="895" grpId="32"/>
      <p:bldP build="whole" bldLvl="1" animBg="1" rev="0" advAuto="0" spid="884" grpId="12"/>
      <p:bldP build="whole" bldLvl="1" animBg="1" rev="0" advAuto="0" spid="892" grpId="30"/>
      <p:bldP build="whole" bldLvl="1" animBg="1" rev="0" advAuto="0" spid="876" grpId="1"/>
      <p:bldP build="whole" bldLvl="1" animBg="1" rev="0" advAuto="0" spid="874" grpId="10"/>
      <p:bldP build="whole" bldLvl="1" animBg="1" rev="0" advAuto="0" spid="889" grpId="27"/>
      <p:bldP build="whole" bldLvl="1" animBg="1" rev="0" advAuto="0" spid="888" grpId="26"/>
      <p:bldP build="whole" bldLvl="1" animBg="1" rev="0" advAuto="0" spid="885" grpId="21"/>
      <p:bldP build="whole" bldLvl="1" animBg="1" rev="0" advAuto="0" spid="886" grpId="24"/>
      <p:bldP build="whole" bldLvl="1" animBg="1" rev="0" advAuto="0" spid="887" grpId="2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Rounded Rectangle"/>
          <p:cNvSpPr/>
          <p:nvPr/>
        </p:nvSpPr>
        <p:spPr>
          <a:xfrm>
            <a:off x="18261141" y="4002232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00" name="Topic"/>
          <p:cNvSpPr txBox="1"/>
          <p:nvPr/>
        </p:nvSpPr>
        <p:spPr>
          <a:xfrm>
            <a:off x="7793360" y="2302907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901" name="Table"/>
          <p:cNvGraphicFramePr/>
          <p:nvPr/>
        </p:nvGraphicFramePr>
        <p:xfrm>
          <a:off x="4772777" y="4448677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02" name="Partition 0"/>
          <p:cNvSpPr txBox="1"/>
          <p:nvPr/>
        </p:nvSpPr>
        <p:spPr>
          <a:xfrm>
            <a:off x="902938" y="445475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903" name="Table"/>
          <p:cNvGraphicFramePr/>
          <p:nvPr/>
        </p:nvGraphicFramePr>
        <p:xfrm>
          <a:off x="4696577" y="6330229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04" name="Partition 1"/>
          <p:cNvSpPr txBox="1"/>
          <p:nvPr/>
        </p:nvSpPr>
        <p:spPr>
          <a:xfrm>
            <a:off x="902938" y="642436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905" name="Table"/>
          <p:cNvGraphicFramePr/>
          <p:nvPr/>
        </p:nvGraphicFramePr>
        <p:xfrm>
          <a:off x="4696577" y="8428773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06" name="Partition 2"/>
          <p:cNvSpPr txBox="1"/>
          <p:nvPr/>
        </p:nvSpPr>
        <p:spPr>
          <a:xfrm>
            <a:off x="902938" y="839397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907" name="Table"/>
          <p:cNvGraphicFramePr/>
          <p:nvPr/>
        </p:nvGraphicFramePr>
        <p:xfrm>
          <a:off x="4569577" y="10001952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08" name="Partition 3"/>
          <p:cNvSpPr txBox="1"/>
          <p:nvPr/>
        </p:nvSpPr>
        <p:spPr>
          <a:xfrm>
            <a:off x="902938" y="1000830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909" name="Rounded Rectangle"/>
          <p:cNvSpPr/>
          <p:nvPr/>
        </p:nvSpPr>
        <p:spPr>
          <a:xfrm>
            <a:off x="801609" y="2041780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10" name="Consumer 0"/>
          <p:cNvSpPr/>
          <p:nvPr/>
        </p:nvSpPr>
        <p:spPr>
          <a:xfrm>
            <a:off x="19016509" y="5140404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911" name="Consumer 1"/>
          <p:cNvSpPr/>
          <p:nvPr/>
        </p:nvSpPr>
        <p:spPr>
          <a:xfrm>
            <a:off x="19016509" y="7250847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912" name="Consumer 2"/>
          <p:cNvSpPr/>
          <p:nvPr/>
        </p:nvSpPr>
        <p:spPr>
          <a:xfrm>
            <a:off x="19016509" y="9356238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913" name="Line"/>
          <p:cNvSpPr/>
          <p:nvPr/>
        </p:nvSpPr>
        <p:spPr>
          <a:xfrm flipH="1" flipV="1">
            <a:off x="10613634" y="5382132"/>
            <a:ext cx="8393970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14" name="Line"/>
          <p:cNvSpPr/>
          <p:nvPr/>
        </p:nvSpPr>
        <p:spPr>
          <a:xfrm flipH="1" flipV="1">
            <a:off x="13033759" y="7113689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15" name="Line"/>
          <p:cNvSpPr/>
          <p:nvPr/>
        </p:nvSpPr>
        <p:spPr>
          <a:xfrm flipH="1" flipV="1">
            <a:off x="9250542" y="9277707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16" name="Line"/>
          <p:cNvSpPr/>
          <p:nvPr/>
        </p:nvSpPr>
        <p:spPr>
          <a:xfrm flipH="1">
            <a:off x="10624278" y="9404884"/>
            <a:ext cx="629175" cy="4888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17" name="Consumer Group"/>
          <p:cNvSpPr txBox="1"/>
          <p:nvPr/>
        </p:nvSpPr>
        <p:spPr>
          <a:xfrm>
            <a:off x="17809691" y="2445273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918" name="Rebalancing"/>
          <p:cNvSpPr txBox="1"/>
          <p:nvPr/>
        </p:nvSpPr>
        <p:spPr>
          <a:xfrm>
            <a:off x="292122" y="204363"/>
            <a:ext cx="61513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Rebalancing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0" grpId="14"/>
      <p:bldP build="whole" bldLvl="1" animBg="1" rev="0" advAuto="0" spid="905" grpId="9"/>
      <p:bldP build="whole" bldLvl="1" animBg="1" rev="0" advAuto="0" spid="916" grpId="20"/>
      <p:bldP build="whole" bldLvl="1" animBg="1" rev="0" advAuto="0" spid="907" grpId="11"/>
      <p:bldP build="whole" bldLvl="1" animBg="1" rev="0" advAuto="0" spid="914" grpId="18"/>
      <p:bldP build="whole" bldLvl="1" animBg="1" rev="0" advAuto="0" spid="913" grpId="17"/>
      <p:bldP build="whole" bldLvl="1" animBg="1" rev="0" advAuto="0" spid="912" grpId="16"/>
      <p:bldP build="whole" bldLvl="1" animBg="1" rev="0" advAuto="0" spid="911" grpId="15"/>
      <p:bldP build="whole" bldLvl="1" animBg="1" rev="0" advAuto="0" spid="915" grpId="19"/>
      <p:bldP build="whole" bldLvl="1" animBg="1" rev="0" advAuto="0" spid="909" grpId="2"/>
      <p:bldP build="whole" bldLvl="1" animBg="1" rev="0" advAuto="0" spid="902" grpId="4"/>
      <p:bldP build="whole" bldLvl="1" animBg="1" rev="0" advAuto="0" spid="900" grpId="3"/>
      <p:bldP build="whole" bldLvl="1" animBg="1" rev="0" advAuto="0" spid="904" grpId="6"/>
      <p:bldP build="whole" bldLvl="1" animBg="1" rev="0" advAuto="0" spid="918" grpId="1"/>
      <p:bldP build="whole" bldLvl="1" animBg="1" rev="0" advAuto="0" spid="908" grpId="10"/>
      <p:bldP build="whole" bldLvl="1" animBg="1" rev="0" advAuto="0" spid="906" grpId="8"/>
      <p:bldP build="whole" bldLvl="1" animBg="1" rev="0" advAuto="0" spid="901" grpId="5"/>
      <p:bldP build="whole" bldLvl="1" animBg="1" rev="0" advAuto="0" spid="903" grpId="7"/>
      <p:bldP build="whole" bldLvl="1" animBg="1" rev="0" advAuto="0" spid="899" grpId="13"/>
      <p:bldP build="whole" bldLvl="1" animBg="1" rev="0" advAuto="0" spid="917" grpId="1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Rounded Rectangle"/>
          <p:cNvSpPr/>
          <p:nvPr/>
        </p:nvSpPr>
        <p:spPr>
          <a:xfrm>
            <a:off x="18199498" y="3431904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21" name="Topic"/>
          <p:cNvSpPr txBox="1"/>
          <p:nvPr/>
        </p:nvSpPr>
        <p:spPr>
          <a:xfrm>
            <a:off x="7731718" y="1732579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922" name="Table"/>
          <p:cNvGraphicFramePr/>
          <p:nvPr/>
        </p:nvGraphicFramePr>
        <p:xfrm>
          <a:off x="4711135" y="3878349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23" name="Partition 0"/>
          <p:cNvSpPr txBox="1"/>
          <p:nvPr/>
        </p:nvSpPr>
        <p:spPr>
          <a:xfrm>
            <a:off x="841296" y="388443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924" name="Table"/>
          <p:cNvGraphicFramePr/>
          <p:nvPr/>
        </p:nvGraphicFramePr>
        <p:xfrm>
          <a:off x="4634935" y="5759901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25" name="Partition 1"/>
          <p:cNvSpPr txBox="1"/>
          <p:nvPr/>
        </p:nvSpPr>
        <p:spPr>
          <a:xfrm>
            <a:off x="841296" y="585404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926" name="Table"/>
          <p:cNvGraphicFramePr/>
          <p:nvPr/>
        </p:nvGraphicFramePr>
        <p:xfrm>
          <a:off x="4634935" y="7858445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27" name="Partition 2"/>
          <p:cNvSpPr txBox="1"/>
          <p:nvPr/>
        </p:nvSpPr>
        <p:spPr>
          <a:xfrm>
            <a:off x="841296" y="782365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928" name="Table"/>
          <p:cNvGraphicFramePr/>
          <p:nvPr/>
        </p:nvGraphicFramePr>
        <p:xfrm>
          <a:off x="4507935" y="9431624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29" name="Partition 3"/>
          <p:cNvSpPr txBox="1"/>
          <p:nvPr/>
        </p:nvSpPr>
        <p:spPr>
          <a:xfrm>
            <a:off x="841296" y="943797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930" name="Rounded Rectangle"/>
          <p:cNvSpPr/>
          <p:nvPr/>
        </p:nvSpPr>
        <p:spPr>
          <a:xfrm>
            <a:off x="739967" y="1471452"/>
            <a:ext cx="16946666" cy="10773096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31" name="Consumer 0"/>
          <p:cNvSpPr/>
          <p:nvPr/>
        </p:nvSpPr>
        <p:spPr>
          <a:xfrm>
            <a:off x="18974079" y="4339519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932" name="Consumer 1"/>
          <p:cNvSpPr/>
          <p:nvPr/>
        </p:nvSpPr>
        <p:spPr>
          <a:xfrm>
            <a:off x="18974079" y="6449962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933" name="Consumer 2"/>
          <p:cNvSpPr/>
          <p:nvPr/>
        </p:nvSpPr>
        <p:spPr>
          <a:xfrm>
            <a:off x="18974079" y="8555353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934" name="Line"/>
          <p:cNvSpPr/>
          <p:nvPr/>
        </p:nvSpPr>
        <p:spPr>
          <a:xfrm flipH="1" flipV="1">
            <a:off x="10551992" y="4811804"/>
            <a:ext cx="8393970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5" name="Line"/>
          <p:cNvSpPr/>
          <p:nvPr/>
        </p:nvSpPr>
        <p:spPr>
          <a:xfrm flipH="1" flipV="1">
            <a:off x="12972118" y="6543361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6" name="Line"/>
          <p:cNvSpPr/>
          <p:nvPr/>
        </p:nvSpPr>
        <p:spPr>
          <a:xfrm flipH="1" flipV="1">
            <a:off x="9188900" y="8707379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7" name="Line"/>
          <p:cNvSpPr/>
          <p:nvPr/>
        </p:nvSpPr>
        <p:spPr>
          <a:xfrm flipH="1" flipV="1">
            <a:off x="11505578" y="10229181"/>
            <a:ext cx="7390672" cy="7225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8" name="Consumer Group"/>
          <p:cNvSpPr txBox="1"/>
          <p:nvPr/>
        </p:nvSpPr>
        <p:spPr>
          <a:xfrm>
            <a:off x="17634548" y="1874945"/>
            <a:ext cx="6337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939" name="Consumer 3"/>
          <p:cNvSpPr/>
          <p:nvPr/>
        </p:nvSpPr>
        <p:spPr>
          <a:xfrm>
            <a:off x="18974079" y="10291627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5" grpId="5"/>
      <p:bldP build="whole" bldLvl="1" animBg="1" rev="0" advAuto="0" spid="932" grpId="14"/>
      <p:bldP build="whole" bldLvl="1" animBg="1" rev="0" advAuto="0" spid="933" grpId="15"/>
      <p:bldP build="whole" bldLvl="1" animBg="1" rev="0" advAuto="0" spid="938" grpId="11"/>
      <p:bldP build="whole" bldLvl="1" animBg="1" rev="0" advAuto="0" spid="939" grpId="16"/>
      <p:bldP build="whole" bldLvl="1" animBg="1" rev="0" advAuto="0" spid="935" grpId="18"/>
      <p:bldP build="whole" bldLvl="1" animBg="1" rev="0" advAuto="0" spid="924" grpId="6"/>
      <p:bldP build="whole" bldLvl="1" animBg="1" rev="0" advAuto="0" spid="929" grpId="9"/>
      <p:bldP build="whole" bldLvl="1" animBg="1" rev="0" advAuto="0" spid="937" grpId="20"/>
      <p:bldP build="whole" bldLvl="1" animBg="1" rev="0" advAuto="0" spid="928" grpId="10"/>
      <p:bldP build="whole" bldLvl="1" animBg="1" rev="0" advAuto="0" spid="927" grpId="7"/>
      <p:bldP build="whole" bldLvl="1" animBg="1" rev="0" advAuto="0" spid="931" grpId="13"/>
      <p:bldP build="whole" bldLvl="1" animBg="1" rev="0" advAuto="0" spid="921" grpId="2"/>
      <p:bldP build="whole" bldLvl="1" animBg="1" rev="0" advAuto="0" spid="936" grpId="19"/>
      <p:bldP build="whole" bldLvl="1" animBg="1" rev="0" advAuto="0" spid="934" grpId="17"/>
      <p:bldP build="whole" bldLvl="1" animBg="1" rev="0" advAuto="0" spid="930" grpId="1"/>
      <p:bldP build="whole" bldLvl="1" animBg="1" rev="0" advAuto="0" spid="926" grpId="8"/>
      <p:bldP build="whole" bldLvl="1" animBg="1" rev="0" advAuto="0" spid="923" grpId="3"/>
      <p:bldP build="whole" bldLvl="1" animBg="1" rev="0" advAuto="0" spid="920" grpId="12"/>
      <p:bldP build="whole" bldLvl="1" animBg="1" rev="0" advAuto="0" spid="922" grpId="4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ounded Rectangle"/>
          <p:cNvSpPr/>
          <p:nvPr/>
        </p:nvSpPr>
        <p:spPr>
          <a:xfrm>
            <a:off x="18199498" y="3431904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42" name="Topic"/>
          <p:cNvSpPr txBox="1"/>
          <p:nvPr/>
        </p:nvSpPr>
        <p:spPr>
          <a:xfrm>
            <a:off x="7731718" y="1732579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943" name="Table"/>
          <p:cNvGraphicFramePr/>
          <p:nvPr/>
        </p:nvGraphicFramePr>
        <p:xfrm>
          <a:off x="4711135" y="3878349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44" name="Partition 0"/>
          <p:cNvSpPr txBox="1"/>
          <p:nvPr/>
        </p:nvSpPr>
        <p:spPr>
          <a:xfrm>
            <a:off x="841296" y="388443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945" name="Table"/>
          <p:cNvGraphicFramePr/>
          <p:nvPr/>
        </p:nvGraphicFramePr>
        <p:xfrm>
          <a:off x="4634935" y="5759901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46" name="Partition 1"/>
          <p:cNvSpPr txBox="1"/>
          <p:nvPr/>
        </p:nvSpPr>
        <p:spPr>
          <a:xfrm>
            <a:off x="841296" y="585404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947" name="Table"/>
          <p:cNvGraphicFramePr/>
          <p:nvPr/>
        </p:nvGraphicFramePr>
        <p:xfrm>
          <a:off x="4634935" y="7858445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48" name="Partition 2"/>
          <p:cNvSpPr txBox="1"/>
          <p:nvPr/>
        </p:nvSpPr>
        <p:spPr>
          <a:xfrm>
            <a:off x="841296" y="782365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949" name="Table"/>
          <p:cNvGraphicFramePr/>
          <p:nvPr/>
        </p:nvGraphicFramePr>
        <p:xfrm>
          <a:off x="4507935" y="9431624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50" name="Partition 3"/>
          <p:cNvSpPr txBox="1"/>
          <p:nvPr/>
        </p:nvSpPr>
        <p:spPr>
          <a:xfrm>
            <a:off x="841296" y="943797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951" name="Rounded Rectangle"/>
          <p:cNvSpPr/>
          <p:nvPr/>
        </p:nvSpPr>
        <p:spPr>
          <a:xfrm>
            <a:off x="739967" y="1471452"/>
            <a:ext cx="16946666" cy="10773096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52" name="Consumer 0"/>
          <p:cNvSpPr/>
          <p:nvPr/>
        </p:nvSpPr>
        <p:spPr>
          <a:xfrm>
            <a:off x="18974079" y="4339519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953" name="Consumer 1"/>
          <p:cNvSpPr/>
          <p:nvPr/>
        </p:nvSpPr>
        <p:spPr>
          <a:xfrm>
            <a:off x="18974079" y="6449962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954" name="Consumer 2"/>
          <p:cNvSpPr/>
          <p:nvPr/>
        </p:nvSpPr>
        <p:spPr>
          <a:xfrm>
            <a:off x="18974079" y="8555353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955" name="Line"/>
          <p:cNvSpPr/>
          <p:nvPr/>
        </p:nvSpPr>
        <p:spPr>
          <a:xfrm flipH="1" flipV="1">
            <a:off x="10551992" y="4811804"/>
            <a:ext cx="8393970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6" name="Line"/>
          <p:cNvSpPr/>
          <p:nvPr/>
        </p:nvSpPr>
        <p:spPr>
          <a:xfrm flipH="1" flipV="1">
            <a:off x="12972118" y="6543361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7" name="Line"/>
          <p:cNvSpPr/>
          <p:nvPr/>
        </p:nvSpPr>
        <p:spPr>
          <a:xfrm flipH="1" flipV="1">
            <a:off x="9188900" y="8707379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8" name="Consumer Group"/>
          <p:cNvSpPr txBox="1"/>
          <p:nvPr/>
        </p:nvSpPr>
        <p:spPr>
          <a:xfrm>
            <a:off x="17634548" y="1874945"/>
            <a:ext cx="6337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959" name="Consumer 3"/>
          <p:cNvSpPr/>
          <p:nvPr/>
        </p:nvSpPr>
        <p:spPr>
          <a:xfrm>
            <a:off x="18974079" y="10291627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Rounded Rectangle"/>
          <p:cNvSpPr/>
          <p:nvPr/>
        </p:nvSpPr>
        <p:spPr>
          <a:xfrm>
            <a:off x="18261141" y="3431904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62" name="Topic"/>
          <p:cNvSpPr txBox="1"/>
          <p:nvPr/>
        </p:nvSpPr>
        <p:spPr>
          <a:xfrm>
            <a:off x="7793360" y="1732579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963" name="Table"/>
          <p:cNvGraphicFramePr/>
          <p:nvPr/>
        </p:nvGraphicFramePr>
        <p:xfrm>
          <a:off x="4772777" y="3878349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64" name="Partition 0"/>
          <p:cNvSpPr txBox="1"/>
          <p:nvPr/>
        </p:nvSpPr>
        <p:spPr>
          <a:xfrm>
            <a:off x="902938" y="388443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965" name="Table"/>
          <p:cNvGraphicFramePr/>
          <p:nvPr/>
        </p:nvGraphicFramePr>
        <p:xfrm>
          <a:off x="4696577" y="5759901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66" name="Partition 1"/>
          <p:cNvSpPr txBox="1"/>
          <p:nvPr/>
        </p:nvSpPr>
        <p:spPr>
          <a:xfrm>
            <a:off x="902938" y="585404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967" name="Table"/>
          <p:cNvGraphicFramePr/>
          <p:nvPr/>
        </p:nvGraphicFramePr>
        <p:xfrm>
          <a:off x="4696577" y="7858445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68" name="Partition 2"/>
          <p:cNvSpPr txBox="1"/>
          <p:nvPr/>
        </p:nvSpPr>
        <p:spPr>
          <a:xfrm>
            <a:off x="902938" y="782365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969" name="Table"/>
          <p:cNvGraphicFramePr/>
          <p:nvPr/>
        </p:nvGraphicFramePr>
        <p:xfrm>
          <a:off x="4569577" y="9431624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70" name="Partition 3"/>
          <p:cNvSpPr txBox="1"/>
          <p:nvPr/>
        </p:nvSpPr>
        <p:spPr>
          <a:xfrm>
            <a:off x="902938" y="943797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971" name="Rounded Rectangle"/>
          <p:cNvSpPr/>
          <p:nvPr/>
        </p:nvSpPr>
        <p:spPr>
          <a:xfrm>
            <a:off x="801609" y="1471452"/>
            <a:ext cx="16946666" cy="10773096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72" name="Consumer 0"/>
          <p:cNvSpPr/>
          <p:nvPr/>
        </p:nvSpPr>
        <p:spPr>
          <a:xfrm>
            <a:off x="19016509" y="4570076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973" name="Consumer 1"/>
          <p:cNvSpPr/>
          <p:nvPr/>
        </p:nvSpPr>
        <p:spPr>
          <a:xfrm>
            <a:off x="19016509" y="6680519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974" name="Consumer 2"/>
          <p:cNvSpPr/>
          <p:nvPr/>
        </p:nvSpPr>
        <p:spPr>
          <a:xfrm>
            <a:off x="19016509" y="8785910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975" name="Line"/>
          <p:cNvSpPr/>
          <p:nvPr/>
        </p:nvSpPr>
        <p:spPr>
          <a:xfrm flipH="1" flipV="1">
            <a:off x="10613634" y="4811804"/>
            <a:ext cx="8393970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6" name="Line"/>
          <p:cNvSpPr/>
          <p:nvPr/>
        </p:nvSpPr>
        <p:spPr>
          <a:xfrm flipH="1" flipV="1">
            <a:off x="13033759" y="6543361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7" name="Line"/>
          <p:cNvSpPr/>
          <p:nvPr/>
        </p:nvSpPr>
        <p:spPr>
          <a:xfrm flipH="1" flipV="1">
            <a:off x="9250542" y="8707379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8" name="Line"/>
          <p:cNvSpPr/>
          <p:nvPr/>
        </p:nvSpPr>
        <p:spPr>
          <a:xfrm flipH="1">
            <a:off x="10624278" y="8834556"/>
            <a:ext cx="629175" cy="4888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9" name="Consumer Group"/>
          <p:cNvSpPr txBox="1"/>
          <p:nvPr/>
        </p:nvSpPr>
        <p:spPr>
          <a:xfrm>
            <a:off x="17809691" y="1874945"/>
            <a:ext cx="6337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Rounded Rectangle"/>
          <p:cNvSpPr/>
          <p:nvPr/>
        </p:nvSpPr>
        <p:spPr>
          <a:xfrm>
            <a:off x="18222714" y="4277278"/>
            <a:ext cx="5207654" cy="8453509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82" name="Topic"/>
          <p:cNvSpPr txBox="1"/>
          <p:nvPr/>
        </p:nvSpPr>
        <p:spPr>
          <a:xfrm>
            <a:off x="7754934" y="2577954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983" name="Table"/>
          <p:cNvGraphicFramePr/>
          <p:nvPr/>
        </p:nvGraphicFramePr>
        <p:xfrm>
          <a:off x="4734351" y="4723724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84" name="Partition 0"/>
          <p:cNvSpPr txBox="1"/>
          <p:nvPr/>
        </p:nvSpPr>
        <p:spPr>
          <a:xfrm>
            <a:off x="864512" y="4729806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985" name="Table"/>
          <p:cNvGraphicFramePr/>
          <p:nvPr/>
        </p:nvGraphicFramePr>
        <p:xfrm>
          <a:off x="4658151" y="6605275"/>
          <a:ext cx="11534019" cy="10588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86" name="Partition 1"/>
          <p:cNvSpPr txBox="1"/>
          <p:nvPr/>
        </p:nvSpPr>
        <p:spPr>
          <a:xfrm>
            <a:off x="864512" y="6699416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4658151" y="8703819"/>
          <a:ext cx="10632762" cy="8705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88" name="Partition 2"/>
          <p:cNvSpPr txBox="1"/>
          <p:nvPr/>
        </p:nvSpPr>
        <p:spPr>
          <a:xfrm>
            <a:off x="864512" y="8669026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989" name="Table"/>
          <p:cNvGraphicFramePr/>
          <p:nvPr/>
        </p:nvGraphicFramePr>
        <p:xfrm>
          <a:off x="4531151" y="10276999"/>
          <a:ext cx="9736164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90" name="Partition 3"/>
          <p:cNvSpPr txBox="1"/>
          <p:nvPr/>
        </p:nvSpPr>
        <p:spPr>
          <a:xfrm>
            <a:off x="864512" y="1028334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991" name="Rounded Rectangle"/>
          <p:cNvSpPr/>
          <p:nvPr/>
        </p:nvSpPr>
        <p:spPr>
          <a:xfrm>
            <a:off x="763183" y="2316827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992" name="Consumer 0"/>
          <p:cNvSpPr/>
          <p:nvPr/>
        </p:nvSpPr>
        <p:spPr>
          <a:xfrm>
            <a:off x="18997294" y="5184893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993" name="Consumer 1"/>
          <p:cNvSpPr/>
          <p:nvPr/>
        </p:nvSpPr>
        <p:spPr>
          <a:xfrm>
            <a:off x="18997294" y="7295337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994" name="Consumer 2"/>
          <p:cNvSpPr/>
          <p:nvPr/>
        </p:nvSpPr>
        <p:spPr>
          <a:xfrm>
            <a:off x="18997294" y="9400728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995" name="Consumer Group"/>
          <p:cNvSpPr txBox="1"/>
          <p:nvPr/>
        </p:nvSpPr>
        <p:spPr>
          <a:xfrm>
            <a:off x="17771264" y="2720320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996" name="Consumer 3"/>
          <p:cNvSpPr/>
          <p:nvPr/>
        </p:nvSpPr>
        <p:spPr>
          <a:xfrm>
            <a:off x="18997294" y="11137002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  <p:sp>
        <p:nvSpPr>
          <p:cNvPr id="997" name="Rebalancing"/>
          <p:cNvSpPr txBox="1"/>
          <p:nvPr/>
        </p:nvSpPr>
        <p:spPr>
          <a:xfrm>
            <a:off x="315338" y="344437"/>
            <a:ext cx="61513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Rebalancing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Rounded Rectangle"/>
          <p:cNvSpPr/>
          <p:nvPr/>
        </p:nvSpPr>
        <p:spPr>
          <a:xfrm>
            <a:off x="16517328" y="2181090"/>
            <a:ext cx="5844759" cy="9765590"/>
          </a:xfrm>
          <a:prstGeom prst="roundRect">
            <a:avLst>
              <a:gd name="adj" fmla="val 9980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00" name="Topic"/>
          <p:cNvSpPr txBox="1"/>
          <p:nvPr/>
        </p:nvSpPr>
        <p:spPr>
          <a:xfrm>
            <a:off x="2130042" y="2453073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sp>
        <p:nvSpPr>
          <p:cNvPr id="1001" name="Partition 0"/>
          <p:cNvSpPr txBox="1"/>
          <p:nvPr/>
        </p:nvSpPr>
        <p:spPr>
          <a:xfrm>
            <a:off x="2868574" y="469975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1002" name="Partition 1"/>
          <p:cNvSpPr txBox="1"/>
          <p:nvPr/>
        </p:nvSpPr>
        <p:spPr>
          <a:xfrm>
            <a:off x="2868574" y="6500287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1003" name="Partition 2"/>
          <p:cNvSpPr txBox="1"/>
          <p:nvPr/>
        </p:nvSpPr>
        <p:spPr>
          <a:xfrm>
            <a:off x="2868574" y="8292253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1004" name="Partition 3"/>
          <p:cNvSpPr txBox="1"/>
          <p:nvPr/>
        </p:nvSpPr>
        <p:spPr>
          <a:xfrm>
            <a:off x="2868574" y="10101351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1005" name="Rounded Rectangle"/>
          <p:cNvSpPr/>
          <p:nvPr/>
        </p:nvSpPr>
        <p:spPr>
          <a:xfrm>
            <a:off x="875839" y="2160787"/>
            <a:ext cx="7203651" cy="9806196"/>
          </a:xfrm>
          <a:prstGeom prst="roundRect">
            <a:avLst>
              <a:gd name="adj" fmla="val 12718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06" name="Consumer 0"/>
          <p:cNvSpPr/>
          <p:nvPr/>
        </p:nvSpPr>
        <p:spPr>
          <a:xfrm>
            <a:off x="17725561" y="2630550"/>
            <a:ext cx="3764086" cy="190560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1007" name="Consumer 1"/>
          <p:cNvSpPr/>
          <p:nvPr/>
        </p:nvSpPr>
        <p:spPr>
          <a:xfrm>
            <a:off x="17893456" y="6205716"/>
            <a:ext cx="3428295" cy="171633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1008" name="Consumer Group"/>
          <p:cNvSpPr txBox="1"/>
          <p:nvPr/>
        </p:nvSpPr>
        <p:spPr>
          <a:xfrm>
            <a:off x="15952378" y="670718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1009" name="Consumer 3"/>
          <p:cNvSpPr/>
          <p:nvPr/>
        </p:nvSpPr>
        <p:spPr>
          <a:xfrm>
            <a:off x="17893456" y="9944513"/>
            <a:ext cx="3428295" cy="155532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9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  <p:sp>
        <p:nvSpPr>
          <p:cNvPr id="1010" name="Join Group"/>
          <p:cNvSpPr txBox="1"/>
          <p:nvPr/>
        </p:nvSpPr>
        <p:spPr>
          <a:xfrm>
            <a:off x="12247174" y="4124916"/>
            <a:ext cx="27767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Join Group</a:t>
            </a:r>
          </a:p>
        </p:txBody>
      </p:sp>
      <p:sp>
        <p:nvSpPr>
          <p:cNvPr id="1011" name="Rounded Rectangle"/>
          <p:cNvSpPr/>
          <p:nvPr/>
        </p:nvSpPr>
        <p:spPr>
          <a:xfrm>
            <a:off x="547899" y="1101538"/>
            <a:ext cx="13120749" cy="11924694"/>
          </a:xfrm>
          <a:prstGeom prst="roundRect">
            <a:avLst>
              <a:gd name="adj" fmla="val 975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12" name="Line"/>
          <p:cNvSpPr/>
          <p:nvPr/>
        </p:nvSpPr>
        <p:spPr>
          <a:xfrm flipH="1">
            <a:off x="11542679" y="3198275"/>
            <a:ext cx="5687305" cy="264593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3" name="Line"/>
          <p:cNvSpPr/>
          <p:nvPr/>
        </p:nvSpPr>
        <p:spPr>
          <a:xfrm flipH="1" flipV="1">
            <a:off x="11810824" y="8530254"/>
            <a:ext cx="6059738" cy="200410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4" name="Leader"/>
          <p:cNvSpPr txBox="1"/>
          <p:nvPr/>
        </p:nvSpPr>
        <p:spPr>
          <a:xfrm>
            <a:off x="15909488" y="2679379"/>
            <a:ext cx="179832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Leader</a:t>
            </a:r>
          </a:p>
        </p:txBody>
      </p:sp>
      <p:sp>
        <p:nvSpPr>
          <p:cNvPr id="1015" name="Line"/>
          <p:cNvSpPr/>
          <p:nvPr/>
        </p:nvSpPr>
        <p:spPr>
          <a:xfrm flipV="1">
            <a:off x="11743407" y="3766423"/>
            <a:ext cx="5739613" cy="254318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6" name="Broker 0"/>
          <p:cNvSpPr txBox="1"/>
          <p:nvPr/>
        </p:nvSpPr>
        <p:spPr>
          <a:xfrm>
            <a:off x="1225626" y="1125943"/>
            <a:ext cx="320573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Broker 0</a:t>
            </a:r>
          </a:p>
        </p:txBody>
      </p:sp>
      <p:sp>
        <p:nvSpPr>
          <p:cNvPr id="1017" name="Line"/>
          <p:cNvSpPr/>
          <p:nvPr/>
        </p:nvSpPr>
        <p:spPr>
          <a:xfrm flipH="1">
            <a:off x="11728642" y="4294534"/>
            <a:ext cx="6027332" cy="284260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8" name="Line"/>
          <p:cNvSpPr/>
          <p:nvPr/>
        </p:nvSpPr>
        <p:spPr>
          <a:xfrm flipH="1">
            <a:off x="11780080" y="7026118"/>
            <a:ext cx="5818376" cy="53789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9" name="Group Coordinator"/>
          <p:cNvSpPr/>
          <p:nvPr/>
        </p:nvSpPr>
        <p:spPr>
          <a:xfrm>
            <a:off x="7722816" y="4312271"/>
            <a:ext cx="3764086" cy="481223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Group Coordinator</a:t>
            </a:r>
          </a:p>
        </p:txBody>
      </p:sp>
      <p:sp>
        <p:nvSpPr>
          <p:cNvPr id="1020" name="Line"/>
          <p:cNvSpPr/>
          <p:nvPr/>
        </p:nvSpPr>
        <p:spPr>
          <a:xfrm flipV="1">
            <a:off x="11818592" y="7565887"/>
            <a:ext cx="5905229" cy="5733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1" name="Line"/>
          <p:cNvSpPr/>
          <p:nvPr/>
        </p:nvSpPr>
        <p:spPr>
          <a:xfrm>
            <a:off x="11739649" y="8841874"/>
            <a:ext cx="6136056" cy="226804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2" name="Ballot"/>
          <p:cNvSpPr/>
          <p:nvPr/>
        </p:nvSpPr>
        <p:spPr>
          <a:xfrm>
            <a:off x="15172835" y="4377909"/>
            <a:ext cx="1067587" cy="142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6"/>
                </a:lnTo>
                <a:lnTo>
                  <a:pt x="2780" y="4226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6"/>
                  <a:pt x="17628" y="4226"/>
                </a:cubicBezTo>
                <a:cubicBezTo>
                  <a:pt x="16849" y="4226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5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5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5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3" name="Partition Allocation"/>
          <p:cNvSpPr txBox="1"/>
          <p:nvPr/>
        </p:nvSpPr>
        <p:spPr>
          <a:xfrm>
            <a:off x="11843695" y="6262639"/>
            <a:ext cx="358368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Allocation</a:t>
            </a:r>
          </a:p>
        </p:txBody>
      </p:sp>
      <p:sp>
        <p:nvSpPr>
          <p:cNvPr id="1024" name="Partition Allocation"/>
          <p:cNvSpPr txBox="1"/>
          <p:nvPr/>
        </p:nvSpPr>
        <p:spPr>
          <a:xfrm>
            <a:off x="13294794" y="7798660"/>
            <a:ext cx="358368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Allocation</a:t>
            </a:r>
          </a:p>
        </p:txBody>
      </p:sp>
      <p:sp>
        <p:nvSpPr>
          <p:cNvPr id="1025" name="Partition Allocation"/>
          <p:cNvSpPr txBox="1"/>
          <p:nvPr/>
        </p:nvSpPr>
        <p:spPr>
          <a:xfrm>
            <a:off x="13084580" y="9973496"/>
            <a:ext cx="358368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Allocation</a:t>
            </a:r>
          </a:p>
        </p:txBody>
      </p:sp>
      <p:sp>
        <p:nvSpPr>
          <p:cNvPr id="1026" name="Join Group"/>
          <p:cNvSpPr txBox="1"/>
          <p:nvPr/>
        </p:nvSpPr>
        <p:spPr>
          <a:xfrm>
            <a:off x="13757892" y="6713604"/>
            <a:ext cx="27767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Join Group</a:t>
            </a:r>
          </a:p>
        </p:txBody>
      </p:sp>
      <p:sp>
        <p:nvSpPr>
          <p:cNvPr id="1027" name="Join Group"/>
          <p:cNvSpPr txBox="1"/>
          <p:nvPr/>
        </p:nvSpPr>
        <p:spPr>
          <a:xfrm>
            <a:off x="14318264" y="8811721"/>
            <a:ext cx="27767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Join Group</a:t>
            </a:r>
          </a:p>
        </p:txBody>
      </p:sp>
      <p:sp>
        <p:nvSpPr>
          <p:cNvPr id="1028" name="Line"/>
          <p:cNvSpPr/>
          <p:nvPr/>
        </p:nvSpPr>
        <p:spPr>
          <a:xfrm flipV="1">
            <a:off x="11792867" y="4115005"/>
            <a:ext cx="5848186" cy="255937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9" name="rebalance"/>
          <p:cNvSpPr txBox="1"/>
          <p:nvPr/>
        </p:nvSpPr>
        <p:spPr>
          <a:xfrm>
            <a:off x="13712425" y="5493618"/>
            <a:ext cx="232799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rebalance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3" grpId="29"/>
      <p:bldP build="whole" bldLvl="1" animBg="1" rev="0" advAuto="0" spid="1019" grpId="10"/>
      <p:bldP build="whole" bldLvl="1" animBg="1" rev="0" advAuto="0" spid="999" grpId="11"/>
      <p:bldP build="whole" bldLvl="1" animBg="1" rev="0" advAuto="0" spid="1016" grpId="9"/>
      <p:bldP build="whole" bldLvl="1" animBg="1" rev="0" advAuto="0" spid="1022" grpId="22"/>
      <p:bldP build="whole" bldLvl="1" animBg="1" rev="0" advAuto="0" spid="1023" grpId="24"/>
      <p:bldP build="whole" bldLvl="1" animBg="1" rev="0" advAuto="0" spid="1024" grpId="26"/>
      <p:bldP build="whole" bldLvl="1" animBg="1" rev="0" advAuto="0" spid="1025" grpId="31"/>
      <p:bldP build="whole" bldLvl="1" animBg="1" rev="0" advAuto="0" spid="1018" grpId="18"/>
      <p:bldP build="whole" bldLvl="1" animBg="1" rev="0" advAuto="0" spid="1015" grpId="15"/>
      <p:bldP build="whole" bldLvl="1" animBg="1" rev="0" advAuto="0" spid="1011" grpId="8"/>
      <p:bldP build="whole" bldLvl="1" animBg="1" rev="0" advAuto="0" spid="1020" grpId="25"/>
      <p:bldP build="whole" bldLvl="1" animBg="1" rev="0" advAuto="0" spid="1014" grpId="16"/>
      <p:bldP build="whole" bldLvl="1" animBg="1" rev="0" advAuto="0" spid="1012" grpId="13"/>
      <p:bldP build="whole" bldLvl="1" animBg="1" rev="0" advAuto="0" spid="1008" grpId="7"/>
      <p:bldP build="whole" bldLvl="1" animBg="1" rev="0" advAuto="0" spid="1005" grpId="1"/>
      <p:bldP build="whole" bldLvl="1" animBg="1" rev="0" advAuto="0" spid="1029" grpId="21"/>
      <p:bldP build="whole" bldLvl="1" animBg="1" rev="0" advAuto="0" spid="1017" grpId="23"/>
      <p:bldP build="whole" bldLvl="1" animBg="1" rev="0" advAuto="0" spid="1021" grpId="30"/>
      <p:bldP build="whole" bldLvl="1" animBg="1" rev="0" advAuto="0" spid="1006" grpId="12"/>
      <p:bldP build="whole" bldLvl="1" animBg="1" rev="0" advAuto="0" spid="1003" grpId="5"/>
      <p:bldP build="whole" bldLvl="1" animBg="1" rev="0" advAuto="0" spid="1002" grpId="4"/>
      <p:bldP build="whole" bldLvl="1" animBg="1" rev="0" advAuto="0" spid="1001" grpId="3"/>
      <p:bldP build="whole" bldLvl="1" animBg="1" rev="0" advAuto="0" spid="1007" grpId="17"/>
      <p:bldP build="whole" bldLvl="1" animBg="1" rev="0" advAuto="0" spid="1026" grpId="19"/>
      <p:bldP build="whole" bldLvl="1" animBg="1" rev="0" advAuto="0" spid="1000" grpId="2"/>
      <p:bldP build="whole" bldLvl="1" animBg="1" rev="0" advAuto="0" spid="1004" grpId="6"/>
      <p:bldP build="whole" bldLvl="1" animBg="1" rev="0" advAuto="0" spid="1028" grpId="20"/>
      <p:bldP build="whole" bldLvl="1" animBg="1" rev="0" advAuto="0" spid="1010" grpId="14"/>
      <p:bldP build="whole" bldLvl="1" animBg="1" rev="0" advAuto="0" spid="1009" grpId="27"/>
      <p:bldP build="whole" bldLvl="1" animBg="1" rev="0" advAuto="0" spid="1027" grpId="28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le"/>
          <p:cNvSpPr/>
          <p:nvPr/>
        </p:nvSpPr>
        <p:spPr>
          <a:xfrm>
            <a:off x="16517328" y="2181090"/>
            <a:ext cx="5844759" cy="9765590"/>
          </a:xfrm>
          <a:prstGeom prst="roundRect">
            <a:avLst>
              <a:gd name="adj" fmla="val 9980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32" name="Topic"/>
          <p:cNvSpPr txBox="1"/>
          <p:nvPr/>
        </p:nvSpPr>
        <p:spPr>
          <a:xfrm>
            <a:off x="2130042" y="2453073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sp>
        <p:nvSpPr>
          <p:cNvPr id="1033" name="Partition 0"/>
          <p:cNvSpPr txBox="1"/>
          <p:nvPr/>
        </p:nvSpPr>
        <p:spPr>
          <a:xfrm>
            <a:off x="2868574" y="469975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sp>
        <p:nvSpPr>
          <p:cNvPr id="1034" name="Partition 1"/>
          <p:cNvSpPr txBox="1"/>
          <p:nvPr/>
        </p:nvSpPr>
        <p:spPr>
          <a:xfrm>
            <a:off x="2868574" y="6500287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sp>
        <p:nvSpPr>
          <p:cNvPr id="1035" name="Partition 2"/>
          <p:cNvSpPr txBox="1"/>
          <p:nvPr/>
        </p:nvSpPr>
        <p:spPr>
          <a:xfrm>
            <a:off x="2868574" y="8292253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sp>
        <p:nvSpPr>
          <p:cNvPr id="1036" name="Partition 3"/>
          <p:cNvSpPr txBox="1"/>
          <p:nvPr/>
        </p:nvSpPr>
        <p:spPr>
          <a:xfrm>
            <a:off x="2868574" y="10101351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1037" name="Rounded Rectangle"/>
          <p:cNvSpPr/>
          <p:nvPr/>
        </p:nvSpPr>
        <p:spPr>
          <a:xfrm>
            <a:off x="875839" y="2160787"/>
            <a:ext cx="7203651" cy="9806196"/>
          </a:xfrm>
          <a:prstGeom prst="roundRect">
            <a:avLst>
              <a:gd name="adj" fmla="val 12718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38" name="Consumer 0"/>
          <p:cNvSpPr/>
          <p:nvPr/>
        </p:nvSpPr>
        <p:spPr>
          <a:xfrm>
            <a:off x="17725561" y="2630550"/>
            <a:ext cx="3764086" cy="190560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1039" name="Consumer 1"/>
          <p:cNvSpPr/>
          <p:nvPr/>
        </p:nvSpPr>
        <p:spPr>
          <a:xfrm>
            <a:off x="17893456" y="6205716"/>
            <a:ext cx="3428295" cy="171633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1040" name="Consumer Group"/>
          <p:cNvSpPr txBox="1"/>
          <p:nvPr/>
        </p:nvSpPr>
        <p:spPr>
          <a:xfrm>
            <a:off x="15952378" y="670718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1041" name="Consumer 3"/>
          <p:cNvSpPr/>
          <p:nvPr/>
        </p:nvSpPr>
        <p:spPr>
          <a:xfrm>
            <a:off x="17893456" y="9944513"/>
            <a:ext cx="3428295" cy="155532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9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  <p:sp>
        <p:nvSpPr>
          <p:cNvPr id="1042" name="Join Group"/>
          <p:cNvSpPr txBox="1"/>
          <p:nvPr/>
        </p:nvSpPr>
        <p:spPr>
          <a:xfrm>
            <a:off x="12247174" y="4124916"/>
            <a:ext cx="27767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Join Group</a:t>
            </a:r>
          </a:p>
        </p:txBody>
      </p:sp>
      <p:sp>
        <p:nvSpPr>
          <p:cNvPr id="1043" name="Rounded Rectangle"/>
          <p:cNvSpPr/>
          <p:nvPr/>
        </p:nvSpPr>
        <p:spPr>
          <a:xfrm>
            <a:off x="547899" y="1101538"/>
            <a:ext cx="13120749" cy="11924694"/>
          </a:xfrm>
          <a:prstGeom prst="roundRect">
            <a:avLst>
              <a:gd name="adj" fmla="val 975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44" name="Line"/>
          <p:cNvSpPr/>
          <p:nvPr/>
        </p:nvSpPr>
        <p:spPr>
          <a:xfrm flipH="1">
            <a:off x="11810825" y="3198275"/>
            <a:ext cx="5419160" cy="298600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5" name="Line"/>
          <p:cNvSpPr/>
          <p:nvPr/>
        </p:nvSpPr>
        <p:spPr>
          <a:xfrm flipH="1" flipV="1">
            <a:off x="11810824" y="8530254"/>
            <a:ext cx="6059738" cy="200410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6" name="Leader"/>
          <p:cNvSpPr txBox="1"/>
          <p:nvPr/>
        </p:nvSpPr>
        <p:spPr>
          <a:xfrm>
            <a:off x="15909488" y="2679379"/>
            <a:ext cx="179832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Leader</a:t>
            </a:r>
          </a:p>
        </p:txBody>
      </p:sp>
      <p:sp>
        <p:nvSpPr>
          <p:cNvPr id="1047" name="Line"/>
          <p:cNvSpPr/>
          <p:nvPr/>
        </p:nvSpPr>
        <p:spPr>
          <a:xfrm flipV="1">
            <a:off x="11825590" y="3717188"/>
            <a:ext cx="5575983" cy="292908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8" name="Broker 0"/>
          <p:cNvSpPr txBox="1"/>
          <p:nvPr/>
        </p:nvSpPr>
        <p:spPr>
          <a:xfrm>
            <a:off x="1225626" y="1125943"/>
            <a:ext cx="320573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Broker 0</a:t>
            </a:r>
          </a:p>
        </p:txBody>
      </p:sp>
      <p:sp>
        <p:nvSpPr>
          <p:cNvPr id="1049" name="Line"/>
          <p:cNvSpPr/>
          <p:nvPr/>
        </p:nvSpPr>
        <p:spPr>
          <a:xfrm flipH="1">
            <a:off x="12133656" y="4261938"/>
            <a:ext cx="5892152" cy="28783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50" name="Line"/>
          <p:cNvSpPr/>
          <p:nvPr/>
        </p:nvSpPr>
        <p:spPr>
          <a:xfrm flipH="1">
            <a:off x="11780080" y="7026118"/>
            <a:ext cx="5818376" cy="53789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51" name="Group Coordinator"/>
          <p:cNvSpPr/>
          <p:nvPr/>
        </p:nvSpPr>
        <p:spPr>
          <a:xfrm>
            <a:off x="7722816" y="4312271"/>
            <a:ext cx="3764086" cy="481223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Group Coordinator</a:t>
            </a:r>
          </a:p>
        </p:txBody>
      </p:sp>
      <p:sp>
        <p:nvSpPr>
          <p:cNvPr id="1052" name="Line"/>
          <p:cNvSpPr/>
          <p:nvPr/>
        </p:nvSpPr>
        <p:spPr>
          <a:xfrm flipV="1">
            <a:off x="11818592" y="7565887"/>
            <a:ext cx="5905229" cy="5733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53" name="Ballot"/>
          <p:cNvSpPr/>
          <p:nvPr/>
        </p:nvSpPr>
        <p:spPr>
          <a:xfrm>
            <a:off x="15172835" y="4377909"/>
            <a:ext cx="1067587" cy="142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6"/>
                </a:lnTo>
                <a:lnTo>
                  <a:pt x="2780" y="4226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6"/>
                  <a:pt x="17628" y="4226"/>
                </a:cubicBezTo>
                <a:cubicBezTo>
                  <a:pt x="16849" y="4226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5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5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5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4" name="Partition Allocation"/>
          <p:cNvSpPr txBox="1"/>
          <p:nvPr/>
        </p:nvSpPr>
        <p:spPr>
          <a:xfrm>
            <a:off x="13516844" y="6036146"/>
            <a:ext cx="358368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Allocation</a:t>
            </a:r>
          </a:p>
        </p:txBody>
      </p:sp>
      <p:sp>
        <p:nvSpPr>
          <p:cNvPr id="1055" name="Partition Allocation"/>
          <p:cNvSpPr txBox="1"/>
          <p:nvPr/>
        </p:nvSpPr>
        <p:spPr>
          <a:xfrm>
            <a:off x="13294794" y="7798660"/>
            <a:ext cx="358368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Allocation</a:t>
            </a:r>
          </a:p>
        </p:txBody>
      </p:sp>
      <p:sp>
        <p:nvSpPr>
          <p:cNvPr id="1056" name="Join Group"/>
          <p:cNvSpPr txBox="1"/>
          <p:nvPr/>
        </p:nvSpPr>
        <p:spPr>
          <a:xfrm>
            <a:off x="13757892" y="6713604"/>
            <a:ext cx="27767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Join Group</a:t>
            </a:r>
          </a:p>
        </p:txBody>
      </p:sp>
      <p:sp>
        <p:nvSpPr>
          <p:cNvPr id="1057" name="Leave Group"/>
          <p:cNvSpPr txBox="1"/>
          <p:nvPr/>
        </p:nvSpPr>
        <p:spPr>
          <a:xfrm>
            <a:off x="14110746" y="8811721"/>
            <a:ext cx="31917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Leave Group</a:t>
            </a:r>
          </a:p>
        </p:txBody>
      </p:sp>
      <p:sp>
        <p:nvSpPr>
          <p:cNvPr id="1058" name="Line"/>
          <p:cNvSpPr/>
          <p:nvPr/>
        </p:nvSpPr>
        <p:spPr>
          <a:xfrm flipV="1">
            <a:off x="11754385" y="4115005"/>
            <a:ext cx="5886668" cy="293093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59" name="rebalance"/>
          <p:cNvSpPr txBox="1"/>
          <p:nvPr/>
        </p:nvSpPr>
        <p:spPr>
          <a:xfrm>
            <a:off x="13605674" y="5493618"/>
            <a:ext cx="232799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rebalance</a:t>
            </a:r>
          </a:p>
        </p:txBody>
      </p:sp>
      <p:sp>
        <p:nvSpPr>
          <p:cNvPr id="1060" name="Line"/>
          <p:cNvSpPr/>
          <p:nvPr/>
        </p:nvSpPr>
        <p:spPr>
          <a:xfrm flipH="1">
            <a:off x="10974472" y="4640259"/>
            <a:ext cx="6745336" cy="28393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ounded Rectangle"/>
          <p:cNvSpPr/>
          <p:nvPr/>
        </p:nvSpPr>
        <p:spPr>
          <a:xfrm>
            <a:off x="18280353" y="3827473"/>
            <a:ext cx="5207655" cy="8453509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63" name="Topic"/>
          <p:cNvSpPr txBox="1"/>
          <p:nvPr/>
        </p:nvSpPr>
        <p:spPr>
          <a:xfrm>
            <a:off x="7812573" y="2128148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1064" name="Table"/>
          <p:cNvGraphicFramePr/>
          <p:nvPr/>
        </p:nvGraphicFramePr>
        <p:xfrm>
          <a:off x="4791990" y="4273918"/>
          <a:ext cx="10131834" cy="1046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5" name="Partition 0"/>
          <p:cNvSpPr txBox="1"/>
          <p:nvPr/>
        </p:nvSpPr>
        <p:spPr>
          <a:xfrm>
            <a:off x="922151" y="4280000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1066" name="Table"/>
          <p:cNvGraphicFramePr/>
          <p:nvPr/>
        </p:nvGraphicFramePr>
        <p:xfrm>
          <a:off x="4715790" y="6155470"/>
          <a:ext cx="11534019" cy="10588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7" name="Partition 1"/>
          <p:cNvSpPr txBox="1"/>
          <p:nvPr/>
        </p:nvSpPr>
        <p:spPr>
          <a:xfrm>
            <a:off x="922151" y="6249610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1068" name="Table"/>
          <p:cNvGraphicFramePr/>
          <p:nvPr/>
        </p:nvGraphicFramePr>
        <p:xfrm>
          <a:off x="4715790" y="8254014"/>
          <a:ext cx="10632762" cy="8705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9" name="Partition 2"/>
          <p:cNvSpPr txBox="1"/>
          <p:nvPr/>
        </p:nvSpPr>
        <p:spPr>
          <a:xfrm>
            <a:off x="922151" y="8219220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1070" name="Table"/>
          <p:cNvGraphicFramePr/>
          <p:nvPr/>
        </p:nvGraphicFramePr>
        <p:xfrm>
          <a:off x="4588790" y="9827193"/>
          <a:ext cx="9736164" cy="8832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71" name="Partition 3"/>
          <p:cNvSpPr txBox="1"/>
          <p:nvPr/>
        </p:nvSpPr>
        <p:spPr>
          <a:xfrm>
            <a:off x="922151" y="9833544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1072" name="Rounded Rectangle"/>
          <p:cNvSpPr/>
          <p:nvPr/>
        </p:nvSpPr>
        <p:spPr>
          <a:xfrm>
            <a:off x="820822" y="1867022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73" name="Consumer 0"/>
          <p:cNvSpPr/>
          <p:nvPr/>
        </p:nvSpPr>
        <p:spPr>
          <a:xfrm>
            <a:off x="19054934" y="4735088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1074" name="Consumer 1"/>
          <p:cNvSpPr/>
          <p:nvPr/>
        </p:nvSpPr>
        <p:spPr>
          <a:xfrm>
            <a:off x="19054934" y="6845532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1075" name="Consumer 2"/>
          <p:cNvSpPr/>
          <p:nvPr/>
        </p:nvSpPr>
        <p:spPr>
          <a:xfrm>
            <a:off x="19054934" y="8950923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1076" name="Line"/>
          <p:cNvSpPr/>
          <p:nvPr/>
        </p:nvSpPr>
        <p:spPr>
          <a:xfrm flipH="1" flipV="1">
            <a:off x="10632847" y="5207374"/>
            <a:ext cx="8393969" cy="36737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7" name="Line"/>
          <p:cNvSpPr/>
          <p:nvPr/>
        </p:nvSpPr>
        <p:spPr>
          <a:xfrm flipH="1" flipV="1">
            <a:off x="13052973" y="6938930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8" name="Line"/>
          <p:cNvSpPr/>
          <p:nvPr/>
        </p:nvSpPr>
        <p:spPr>
          <a:xfrm flipH="1" flipV="1">
            <a:off x="9269755" y="9102949"/>
            <a:ext cx="9735620" cy="4135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9" name="Line"/>
          <p:cNvSpPr/>
          <p:nvPr/>
        </p:nvSpPr>
        <p:spPr>
          <a:xfrm flipH="1" flipV="1">
            <a:off x="11586432" y="10624750"/>
            <a:ext cx="7390672" cy="7225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0" name="Consumer Group"/>
          <p:cNvSpPr txBox="1"/>
          <p:nvPr/>
        </p:nvSpPr>
        <p:spPr>
          <a:xfrm>
            <a:off x="17828904" y="2270515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1081" name="Consumer 3"/>
          <p:cNvSpPr/>
          <p:nvPr/>
        </p:nvSpPr>
        <p:spPr>
          <a:xfrm>
            <a:off x="19054934" y="10687197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  <p:sp>
        <p:nvSpPr>
          <p:cNvPr id="1082" name="Offset Commits"/>
          <p:cNvSpPr txBox="1"/>
          <p:nvPr/>
        </p:nvSpPr>
        <p:spPr>
          <a:xfrm>
            <a:off x="260450" y="236808"/>
            <a:ext cx="7699757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Offset Commits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2" grpId="13"/>
      <p:bldP build="whole" bldLvl="1" animBg="1" rev="0" advAuto="0" spid="1075" grpId="16"/>
      <p:bldP build="whole" bldLvl="1" animBg="1" rev="0" advAuto="0" spid="1082" grpId="1"/>
      <p:bldP build="whole" bldLvl="1" animBg="1" rev="0" advAuto="0" spid="1069" grpId="8"/>
      <p:bldP build="whole" bldLvl="1" animBg="1" rev="0" advAuto="0" spid="1077" grpId="19"/>
      <p:bldP build="whole" bldLvl="1" animBg="1" rev="0" advAuto="0" spid="1072" grpId="2"/>
      <p:bldP build="whole" bldLvl="1" animBg="1" rev="0" advAuto="0" spid="1068" grpId="9"/>
      <p:bldP build="whole" bldLvl="1" animBg="1" rev="0" advAuto="0" spid="1079" grpId="21"/>
      <p:bldP build="whole" bldLvl="1" animBg="1" rev="0" advAuto="0" spid="1067" grpId="6"/>
      <p:bldP build="whole" bldLvl="1" animBg="1" rev="0" advAuto="0" spid="1074" grpId="15"/>
      <p:bldP build="whole" bldLvl="1" animBg="1" rev="0" advAuto="0" spid="1081" grpId="17"/>
      <p:bldP build="whole" bldLvl="1" animBg="1" rev="0" advAuto="0" spid="1064" grpId="5"/>
      <p:bldP build="whole" bldLvl="1" animBg="1" rev="0" advAuto="0" spid="1076" grpId="18"/>
      <p:bldP build="whole" bldLvl="1" animBg="1" rev="0" advAuto="0" spid="1071" grpId="10"/>
      <p:bldP build="whole" bldLvl="1" animBg="1" rev="0" advAuto="0" spid="1070" grpId="11"/>
      <p:bldP build="whole" bldLvl="1" animBg="1" rev="0" advAuto="0" spid="1065" grpId="4"/>
      <p:bldP build="whole" bldLvl="1" animBg="1" rev="0" advAuto="0" spid="1078" grpId="20"/>
      <p:bldP build="whole" bldLvl="1" animBg="1" rev="0" advAuto="0" spid="1066" grpId="7"/>
      <p:bldP build="whole" bldLvl="1" animBg="1" rev="0" advAuto="0" spid="1063" grpId="3"/>
      <p:bldP build="whole" bldLvl="1" animBg="1" rev="0" advAuto="0" spid="1080" grpId="12"/>
      <p:bldP build="whole" bldLvl="1" animBg="1" rev="0" advAuto="0" spid="1073" grpId="14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Rounded Rectangle"/>
          <p:cNvSpPr/>
          <p:nvPr/>
        </p:nvSpPr>
        <p:spPr>
          <a:xfrm>
            <a:off x="18222714" y="4277278"/>
            <a:ext cx="5207654" cy="8453509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85" name="Topic"/>
          <p:cNvSpPr txBox="1"/>
          <p:nvPr/>
        </p:nvSpPr>
        <p:spPr>
          <a:xfrm>
            <a:off x="7754934" y="2577954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1086" name="Table"/>
          <p:cNvGraphicFramePr/>
          <p:nvPr/>
        </p:nvGraphicFramePr>
        <p:xfrm>
          <a:off x="4734351" y="4723724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7" name="Partition 0"/>
          <p:cNvSpPr txBox="1"/>
          <p:nvPr/>
        </p:nvSpPr>
        <p:spPr>
          <a:xfrm>
            <a:off x="864512" y="4729806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1088" name="Table"/>
          <p:cNvGraphicFramePr/>
          <p:nvPr/>
        </p:nvGraphicFramePr>
        <p:xfrm>
          <a:off x="4658151" y="6605275"/>
          <a:ext cx="11534019" cy="10588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9" name="Partition 1"/>
          <p:cNvSpPr txBox="1"/>
          <p:nvPr/>
        </p:nvSpPr>
        <p:spPr>
          <a:xfrm>
            <a:off x="864512" y="6699416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1090" name="Table"/>
          <p:cNvGraphicFramePr/>
          <p:nvPr/>
        </p:nvGraphicFramePr>
        <p:xfrm>
          <a:off x="4658151" y="8703819"/>
          <a:ext cx="10632762" cy="8705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91" name="Partition 2"/>
          <p:cNvSpPr txBox="1"/>
          <p:nvPr/>
        </p:nvSpPr>
        <p:spPr>
          <a:xfrm>
            <a:off x="864512" y="8669026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1092" name="Table"/>
          <p:cNvGraphicFramePr/>
          <p:nvPr/>
        </p:nvGraphicFramePr>
        <p:xfrm>
          <a:off x="4531151" y="10276999"/>
          <a:ext cx="9736164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93" name="Partition 3"/>
          <p:cNvSpPr txBox="1"/>
          <p:nvPr/>
        </p:nvSpPr>
        <p:spPr>
          <a:xfrm>
            <a:off x="864512" y="1028334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1094" name="Rounded Rectangle"/>
          <p:cNvSpPr/>
          <p:nvPr/>
        </p:nvSpPr>
        <p:spPr>
          <a:xfrm>
            <a:off x="763183" y="2316827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095" name="Consumer 0"/>
          <p:cNvSpPr/>
          <p:nvPr/>
        </p:nvSpPr>
        <p:spPr>
          <a:xfrm>
            <a:off x="18997294" y="5184893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1096" name="Consumer 1"/>
          <p:cNvSpPr/>
          <p:nvPr/>
        </p:nvSpPr>
        <p:spPr>
          <a:xfrm>
            <a:off x="18997294" y="7295337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1097" name="Consumer 2"/>
          <p:cNvSpPr/>
          <p:nvPr/>
        </p:nvSpPr>
        <p:spPr>
          <a:xfrm>
            <a:off x="18997294" y="9400728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1098" name="Consumer Group"/>
          <p:cNvSpPr txBox="1"/>
          <p:nvPr/>
        </p:nvSpPr>
        <p:spPr>
          <a:xfrm>
            <a:off x="17771264" y="2720320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1099" name="Consumer 3"/>
          <p:cNvSpPr/>
          <p:nvPr/>
        </p:nvSpPr>
        <p:spPr>
          <a:xfrm>
            <a:off x="18997294" y="11137002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  <p:sp>
        <p:nvSpPr>
          <p:cNvPr id="1100" name="Rebalancing"/>
          <p:cNvSpPr txBox="1"/>
          <p:nvPr/>
        </p:nvSpPr>
        <p:spPr>
          <a:xfrm>
            <a:off x="315338" y="344437"/>
            <a:ext cx="61513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Rebalancing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ho"/>
          <p:cNvSpPr txBox="1"/>
          <p:nvPr/>
        </p:nvSpPr>
        <p:spPr>
          <a:xfrm>
            <a:off x="379162" y="241651"/>
            <a:ext cx="229666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Who</a:t>
            </a:r>
          </a:p>
        </p:txBody>
      </p:sp>
      <p:sp>
        <p:nvSpPr>
          <p:cNvPr id="183" name="Uber"/>
          <p:cNvSpPr txBox="1"/>
          <p:nvPr/>
        </p:nvSpPr>
        <p:spPr>
          <a:xfrm>
            <a:off x="2475149" y="6194597"/>
            <a:ext cx="23342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Uber</a:t>
            </a:r>
          </a:p>
        </p:txBody>
      </p:sp>
      <p:sp>
        <p:nvSpPr>
          <p:cNvPr id="184" name="Twitter"/>
          <p:cNvSpPr txBox="1"/>
          <p:nvPr/>
        </p:nvSpPr>
        <p:spPr>
          <a:xfrm>
            <a:off x="9156846" y="1346502"/>
            <a:ext cx="31043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Twitter</a:t>
            </a:r>
          </a:p>
        </p:txBody>
      </p:sp>
      <p:sp>
        <p:nvSpPr>
          <p:cNvPr id="185" name="Netflix"/>
          <p:cNvSpPr txBox="1"/>
          <p:nvPr/>
        </p:nvSpPr>
        <p:spPr>
          <a:xfrm>
            <a:off x="17276068" y="3700406"/>
            <a:ext cx="29916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Netflix</a:t>
            </a:r>
          </a:p>
        </p:txBody>
      </p:sp>
      <p:sp>
        <p:nvSpPr>
          <p:cNvPr id="186" name="Yahoo"/>
          <p:cNvSpPr txBox="1"/>
          <p:nvPr/>
        </p:nvSpPr>
        <p:spPr>
          <a:xfrm>
            <a:off x="16340346" y="8036329"/>
            <a:ext cx="29560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Yahoo</a:t>
            </a:r>
          </a:p>
        </p:txBody>
      </p:sp>
      <p:sp>
        <p:nvSpPr>
          <p:cNvPr id="187" name="Pinterest"/>
          <p:cNvSpPr txBox="1"/>
          <p:nvPr/>
        </p:nvSpPr>
        <p:spPr>
          <a:xfrm>
            <a:off x="8388481" y="10241067"/>
            <a:ext cx="41224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Pinterest</a:t>
            </a:r>
          </a:p>
        </p:txBody>
      </p:sp>
      <p:sp>
        <p:nvSpPr>
          <p:cNvPr id="188" name="uReplicator"/>
          <p:cNvSpPr txBox="1"/>
          <p:nvPr/>
        </p:nvSpPr>
        <p:spPr>
          <a:xfrm>
            <a:off x="2978010" y="7654210"/>
            <a:ext cx="431749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uReplicator</a:t>
            </a:r>
          </a:p>
        </p:txBody>
      </p:sp>
      <p:sp>
        <p:nvSpPr>
          <p:cNvPr id="189" name="Perf and Analytics"/>
          <p:cNvSpPr txBox="1"/>
          <p:nvPr/>
        </p:nvSpPr>
        <p:spPr>
          <a:xfrm>
            <a:off x="10491557" y="2755081"/>
            <a:ext cx="42255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Perf and Analytics</a:t>
            </a:r>
          </a:p>
        </p:txBody>
      </p:sp>
      <p:sp>
        <p:nvSpPr>
          <p:cNvPr id="190" name="Messaging Backbone"/>
          <p:cNvSpPr txBox="1"/>
          <p:nvPr/>
        </p:nvSpPr>
        <p:spPr>
          <a:xfrm>
            <a:off x="18371388" y="5216223"/>
            <a:ext cx="50352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Messaging Backbone</a:t>
            </a:r>
          </a:p>
        </p:txBody>
      </p:sp>
      <p:sp>
        <p:nvSpPr>
          <p:cNvPr id="191" name="Real Time Ads"/>
          <p:cNvSpPr txBox="1"/>
          <p:nvPr/>
        </p:nvSpPr>
        <p:spPr>
          <a:xfrm>
            <a:off x="11442250" y="11850526"/>
            <a:ext cx="339801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Real Time Ads</a:t>
            </a:r>
          </a:p>
        </p:txBody>
      </p:sp>
      <p:sp>
        <p:nvSpPr>
          <p:cNvPr id="192" name="Real Time Analytics"/>
          <p:cNvSpPr txBox="1"/>
          <p:nvPr/>
        </p:nvSpPr>
        <p:spPr>
          <a:xfrm>
            <a:off x="17564100" y="9384035"/>
            <a:ext cx="45643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Real Time Analytics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3"/>
      <p:bldP build="whole" bldLvl="1" animBg="1" rev="0" advAuto="0" spid="183" grpId="4"/>
      <p:bldP build="whole" bldLvl="1" animBg="1" rev="0" advAuto="0" spid="184" grpId="2"/>
      <p:bldP build="whole" bldLvl="1" animBg="1" rev="0" advAuto="0" spid="187" grpId="10"/>
      <p:bldP build="whole" bldLvl="1" animBg="1" rev="0" advAuto="0" spid="191" grpId="11"/>
      <p:bldP build="whole" bldLvl="1" animBg="1" rev="0" advAuto="0" spid="190" grpId="7"/>
      <p:bldP build="whole" bldLvl="1" animBg="1" rev="0" advAuto="0" spid="182" grpId="1"/>
      <p:bldP build="whole" bldLvl="1" animBg="1" rev="0" advAuto="0" spid="185" grpId="6"/>
      <p:bldP build="whole" bldLvl="1" animBg="1" rev="0" advAuto="0" spid="186" grpId="8"/>
      <p:bldP build="whole" bldLvl="1" animBg="1" rev="0" advAuto="0" spid="188" grpId="5"/>
      <p:bldP build="whole" bldLvl="1" animBg="1" rev="0" advAuto="0" spid="192" grpId="9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ounded Rectangle"/>
          <p:cNvSpPr/>
          <p:nvPr/>
        </p:nvSpPr>
        <p:spPr>
          <a:xfrm>
            <a:off x="18199498" y="3431904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103" name="Topic"/>
          <p:cNvSpPr txBox="1"/>
          <p:nvPr/>
        </p:nvSpPr>
        <p:spPr>
          <a:xfrm>
            <a:off x="7731718" y="1732579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1104" name="Table"/>
          <p:cNvGraphicFramePr/>
          <p:nvPr/>
        </p:nvGraphicFramePr>
        <p:xfrm>
          <a:off x="4711135" y="3878349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05" name="Partition 0"/>
          <p:cNvSpPr txBox="1"/>
          <p:nvPr/>
        </p:nvSpPr>
        <p:spPr>
          <a:xfrm>
            <a:off x="841296" y="388443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1106" name="Table"/>
          <p:cNvGraphicFramePr/>
          <p:nvPr/>
        </p:nvGraphicFramePr>
        <p:xfrm>
          <a:off x="4634935" y="5759901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07" name="Partition 1"/>
          <p:cNvSpPr txBox="1"/>
          <p:nvPr/>
        </p:nvSpPr>
        <p:spPr>
          <a:xfrm>
            <a:off x="841296" y="585404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1108" name="Table"/>
          <p:cNvGraphicFramePr/>
          <p:nvPr/>
        </p:nvGraphicFramePr>
        <p:xfrm>
          <a:off x="4634935" y="7858445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09" name="Partition 2"/>
          <p:cNvSpPr txBox="1"/>
          <p:nvPr/>
        </p:nvSpPr>
        <p:spPr>
          <a:xfrm>
            <a:off x="841296" y="782365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1110" name="Table"/>
          <p:cNvGraphicFramePr/>
          <p:nvPr/>
        </p:nvGraphicFramePr>
        <p:xfrm>
          <a:off x="4507935" y="9431624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1" name="Partition 3"/>
          <p:cNvSpPr txBox="1"/>
          <p:nvPr/>
        </p:nvSpPr>
        <p:spPr>
          <a:xfrm>
            <a:off x="841296" y="943797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1112" name="Rounded Rectangle"/>
          <p:cNvSpPr/>
          <p:nvPr/>
        </p:nvSpPr>
        <p:spPr>
          <a:xfrm>
            <a:off x="739967" y="1471452"/>
            <a:ext cx="16946666" cy="10773096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113" name="Consumer 0"/>
          <p:cNvSpPr/>
          <p:nvPr/>
        </p:nvSpPr>
        <p:spPr>
          <a:xfrm>
            <a:off x="18974079" y="4339519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1114" name="Consumer 1"/>
          <p:cNvSpPr/>
          <p:nvPr/>
        </p:nvSpPr>
        <p:spPr>
          <a:xfrm>
            <a:off x="18974079" y="6449962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1115" name="Consumer 2"/>
          <p:cNvSpPr/>
          <p:nvPr/>
        </p:nvSpPr>
        <p:spPr>
          <a:xfrm>
            <a:off x="18974079" y="8555353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1116" name="Line"/>
          <p:cNvSpPr/>
          <p:nvPr/>
        </p:nvSpPr>
        <p:spPr>
          <a:xfrm flipH="1" flipV="1">
            <a:off x="10551992" y="4811804"/>
            <a:ext cx="8393970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7" name="Line"/>
          <p:cNvSpPr/>
          <p:nvPr/>
        </p:nvSpPr>
        <p:spPr>
          <a:xfrm flipH="1" flipV="1">
            <a:off x="12972118" y="6543361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8" name="Line"/>
          <p:cNvSpPr/>
          <p:nvPr/>
        </p:nvSpPr>
        <p:spPr>
          <a:xfrm flipH="1" flipV="1">
            <a:off x="9188900" y="8707379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9" name="Consumer Group"/>
          <p:cNvSpPr txBox="1"/>
          <p:nvPr/>
        </p:nvSpPr>
        <p:spPr>
          <a:xfrm>
            <a:off x="17634548" y="1874945"/>
            <a:ext cx="6337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1120" name="Consumer 3"/>
          <p:cNvSpPr/>
          <p:nvPr/>
        </p:nvSpPr>
        <p:spPr>
          <a:xfrm>
            <a:off x="18974079" y="10291627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Rounded Rectangle"/>
          <p:cNvSpPr/>
          <p:nvPr/>
        </p:nvSpPr>
        <p:spPr>
          <a:xfrm>
            <a:off x="18261141" y="3431904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123" name="Topic"/>
          <p:cNvSpPr txBox="1"/>
          <p:nvPr/>
        </p:nvSpPr>
        <p:spPr>
          <a:xfrm>
            <a:off x="7793360" y="1732579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1124" name="Table"/>
          <p:cNvGraphicFramePr/>
          <p:nvPr/>
        </p:nvGraphicFramePr>
        <p:xfrm>
          <a:off x="4772777" y="3878349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5" name="Partition 0"/>
          <p:cNvSpPr txBox="1"/>
          <p:nvPr/>
        </p:nvSpPr>
        <p:spPr>
          <a:xfrm>
            <a:off x="902938" y="388443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1126" name="Table"/>
          <p:cNvGraphicFramePr/>
          <p:nvPr/>
        </p:nvGraphicFramePr>
        <p:xfrm>
          <a:off x="4696577" y="5759901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7" name="Partition 1"/>
          <p:cNvSpPr txBox="1"/>
          <p:nvPr/>
        </p:nvSpPr>
        <p:spPr>
          <a:xfrm>
            <a:off x="902938" y="585404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1128" name="Table"/>
          <p:cNvGraphicFramePr/>
          <p:nvPr/>
        </p:nvGraphicFramePr>
        <p:xfrm>
          <a:off x="4696577" y="7858445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9" name="Partition 2"/>
          <p:cNvSpPr txBox="1"/>
          <p:nvPr/>
        </p:nvSpPr>
        <p:spPr>
          <a:xfrm>
            <a:off x="902938" y="7823651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1130" name="Table"/>
          <p:cNvGraphicFramePr/>
          <p:nvPr/>
        </p:nvGraphicFramePr>
        <p:xfrm>
          <a:off x="4569577" y="9431624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31" name="Partition 3"/>
          <p:cNvSpPr txBox="1"/>
          <p:nvPr/>
        </p:nvSpPr>
        <p:spPr>
          <a:xfrm>
            <a:off x="902938" y="9437974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1132" name="Rounded Rectangle"/>
          <p:cNvSpPr/>
          <p:nvPr/>
        </p:nvSpPr>
        <p:spPr>
          <a:xfrm>
            <a:off x="801609" y="1471452"/>
            <a:ext cx="16946666" cy="10773096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1133" name="Consumer 0"/>
          <p:cNvSpPr/>
          <p:nvPr/>
        </p:nvSpPr>
        <p:spPr>
          <a:xfrm>
            <a:off x="19016509" y="4570076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1134" name="Consumer 1"/>
          <p:cNvSpPr/>
          <p:nvPr/>
        </p:nvSpPr>
        <p:spPr>
          <a:xfrm>
            <a:off x="19016509" y="6680519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1135" name="Consumer 2"/>
          <p:cNvSpPr/>
          <p:nvPr/>
        </p:nvSpPr>
        <p:spPr>
          <a:xfrm>
            <a:off x="19016509" y="8785910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1136" name="Line"/>
          <p:cNvSpPr/>
          <p:nvPr/>
        </p:nvSpPr>
        <p:spPr>
          <a:xfrm flipH="1" flipV="1">
            <a:off x="10613634" y="4811804"/>
            <a:ext cx="8393970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7" name="Line"/>
          <p:cNvSpPr/>
          <p:nvPr/>
        </p:nvSpPr>
        <p:spPr>
          <a:xfrm flipH="1" flipV="1">
            <a:off x="13033759" y="6543361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8" name="Line"/>
          <p:cNvSpPr/>
          <p:nvPr/>
        </p:nvSpPr>
        <p:spPr>
          <a:xfrm flipH="1" flipV="1">
            <a:off x="9250542" y="8707379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9" name="Line"/>
          <p:cNvSpPr/>
          <p:nvPr/>
        </p:nvSpPr>
        <p:spPr>
          <a:xfrm flipH="1">
            <a:off x="10624278" y="8834556"/>
            <a:ext cx="629175" cy="4888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0" name="Consumer Group"/>
          <p:cNvSpPr txBox="1"/>
          <p:nvPr/>
        </p:nvSpPr>
        <p:spPr>
          <a:xfrm>
            <a:off x="17809691" y="1874945"/>
            <a:ext cx="6337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1141" name="?"/>
          <p:cNvSpPr txBox="1"/>
          <p:nvPr/>
        </p:nvSpPr>
        <p:spPr>
          <a:xfrm>
            <a:off x="10842007" y="8768895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" name="Table"/>
          <p:cNvGraphicFramePr/>
          <p:nvPr/>
        </p:nvGraphicFramePr>
        <p:xfrm>
          <a:off x="2258738" y="4394059"/>
          <a:ext cx="10215195" cy="1152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</a:tblGrid>
              <a:tr h="11396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4" name="Consumer 0"/>
          <p:cNvSpPr/>
          <p:nvPr/>
        </p:nvSpPr>
        <p:spPr>
          <a:xfrm>
            <a:off x="17957176" y="4358171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1145" name="Consumer 1"/>
          <p:cNvSpPr/>
          <p:nvPr/>
        </p:nvSpPr>
        <p:spPr>
          <a:xfrm>
            <a:off x="17957176" y="8585610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1146" name="__consumer_offsets"/>
          <p:cNvSpPr txBox="1"/>
          <p:nvPr/>
        </p:nvSpPr>
        <p:spPr>
          <a:xfrm>
            <a:off x="4665689" y="8710961"/>
            <a:ext cx="737158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__consumer_offsets</a:t>
            </a:r>
          </a:p>
        </p:txBody>
      </p:sp>
      <p:sp>
        <p:nvSpPr>
          <p:cNvPr id="1147" name="commit"/>
          <p:cNvSpPr txBox="1"/>
          <p:nvPr/>
        </p:nvSpPr>
        <p:spPr>
          <a:xfrm>
            <a:off x="13508037" y="5730756"/>
            <a:ext cx="286283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commit</a:t>
            </a:r>
          </a:p>
        </p:txBody>
      </p:sp>
      <p:sp>
        <p:nvSpPr>
          <p:cNvPr id="1148" name="Line"/>
          <p:cNvSpPr/>
          <p:nvPr/>
        </p:nvSpPr>
        <p:spPr>
          <a:xfrm flipV="1">
            <a:off x="7345534" y="5620227"/>
            <a:ext cx="1" cy="25982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9" name="Line"/>
          <p:cNvSpPr/>
          <p:nvPr/>
        </p:nvSpPr>
        <p:spPr>
          <a:xfrm flipH="1">
            <a:off x="10637324" y="5267579"/>
            <a:ext cx="7082485" cy="36580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0" name="Line"/>
          <p:cNvSpPr/>
          <p:nvPr/>
        </p:nvSpPr>
        <p:spPr>
          <a:xfrm flipH="1">
            <a:off x="12046964" y="9381301"/>
            <a:ext cx="578498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1" name="Line"/>
          <p:cNvSpPr/>
          <p:nvPr/>
        </p:nvSpPr>
        <p:spPr>
          <a:xfrm flipH="1" flipV="1">
            <a:off x="8237105" y="5722134"/>
            <a:ext cx="9682328" cy="36310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2" name="Offset Commits"/>
          <p:cNvSpPr txBox="1"/>
          <p:nvPr/>
        </p:nvSpPr>
        <p:spPr>
          <a:xfrm>
            <a:off x="310154" y="403454"/>
            <a:ext cx="769975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Offset Commits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0" grpId="9"/>
      <p:bldP build="whole" bldLvl="1" animBg="1" rev="0" advAuto="0" spid="1144" grpId="3"/>
      <p:bldP build="whole" bldLvl="1" animBg="1" rev="0" advAuto="0" spid="1151" grpId="10"/>
      <p:bldP build="whole" bldLvl="1" animBg="1" rev="0" advAuto="0" spid="1152" grpId="1"/>
      <p:bldP build="whole" bldLvl="1" animBg="1" rev="0" advAuto="0" spid="1146" grpId="5"/>
      <p:bldP build="whole" bldLvl="1" animBg="1" rev="0" advAuto="0" spid="1149" grpId="7"/>
      <p:bldP build="whole" bldLvl="1" animBg="1" rev="0" advAuto="0" spid="1145" grpId="8"/>
      <p:bldP build="whole" bldLvl="1" animBg="1" rev="0" advAuto="0" spid="1148" grpId="4"/>
      <p:bldP build="whole" bldLvl="1" animBg="1" rev="0" advAuto="0" spid="1147" grpId="6"/>
      <p:bldP build="whole" bldLvl="1" animBg="1" rev="0" advAuto="0" spid="1143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" name="Table"/>
          <p:cNvGraphicFramePr/>
          <p:nvPr/>
        </p:nvGraphicFramePr>
        <p:xfrm>
          <a:off x="3878690" y="5977171"/>
          <a:ext cx="10215195" cy="1152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</a:tblGrid>
              <a:tr h="11396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55" name="Consumer 0"/>
          <p:cNvSpPr/>
          <p:nvPr/>
        </p:nvSpPr>
        <p:spPr>
          <a:xfrm>
            <a:off x="18164379" y="3549028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1156" name="Consumer 1"/>
          <p:cNvSpPr/>
          <p:nvPr/>
        </p:nvSpPr>
        <p:spPr>
          <a:xfrm>
            <a:off x="18164379" y="7867448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1157" name="Line"/>
          <p:cNvSpPr/>
          <p:nvPr/>
        </p:nvSpPr>
        <p:spPr>
          <a:xfrm flipV="1">
            <a:off x="8965486" y="7203338"/>
            <a:ext cx="1" cy="25982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8" name="Line"/>
          <p:cNvSpPr/>
          <p:nvPr/>
        </p:nvSpPr>
        <p:spPr>
          <a:xfrm>
            <a:off x="9795795" y="7170680"/>
            <a:ext cx="1605994" cy="67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56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9" name="Processed…"/>
          <p:cNvSpPr txBox="1"/>
          <p:nvPr/>
        </p:nvSpPr>
        <p:spPr>
          <a:xfrm>
            <a:off x="9278888" y="7759690"/>
            <a:ext cx="4545331" cy="240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Processed </a:t>
            </a:r>
          </a:p>
          <a:p>
            <a:pPr>
              <a:defRPr sz="5000"/>
            </a:pPr>
            <a:r>
              <a:t>but</a:t>
            </a:r>
          </a:p>
          <a:p>
            <a:pPr>
              <a:defRPr sz="5000"/>
            </a:pPr>
            <a:r>
              <a:t>not committed</a:t>
            </a:r>
          </a:p>
        </p:txBody>
      </p:sp>
      <p:sp>
        <p:nvSpPr>
          <p:cNvPr id="1160" name="Line"/>
          <p:cNvSpPr/>
          <p:nvPr/>
        </p:nvSpPr>
        <p:spPr>
          <a:xfrm>
            <a:off x="9779312" y="5383681"/>
            <a:ext cx="4069330" cy="619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0951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61" name="Will be processed"/>
          <p:cNvSpPr txBox="1"/>
          <p:nvPr/>
        </p:nvSpPr>
        <p:spPr>
          <a:xfrm>
            <a:off x="9071094" y="4476472"/>
            <a:ext cx="548576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Will be processed</a:t>
            </a:r>
          </a:p>
        </p:txBody>
      </p:sp>
      <p:sp>
        <p:nvSpPr>
          <p:cNvPr id="1162" name="Duplicate Processing"/>
          <p:cNvSpPr txBox="1"/>
          <p:nvPr/>
        </p:nvSpPr>
        <p:spPr>
          <a:xfrm>
            <a:off x="287523" y="239659"/>
            <a:ext cx="1042263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Duplicate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9" grpId="6"/>
      <p:bldP build="whole" bldLvl="1" animBg="1" rev="0" advAuto="0" spid="1157" grpId="4"/>
      <p:bldP build="whole" bldLvl="1" animBg="1" rev="0" advAuto="0" spid="1162" grpId="1"/>
      <p:bldP build="whole" bldLvl="1" animBg="1" rev="0" advAuto="0" spid="1156" grpId="7"/>
      <p:bldP build="whole" bldLvl="1" animBg="1" rev="0" advAuto="0" spid="1158" grpId="5"/>
      <p:bldP build="whole" bldLvl="1" animBg="1" rev="0" advAuto="0" spid="1154" grpId="2"/>
      <p:bldP build="whole" bldLvl="1" animBg="1" rev="0" advAuto="0" spid="1160" grpId="8"/>
      <p:bldP build="whole" bldLvl="1" animBg="1" rev="0" advAuto="0" spid="1161" grpId="9"/>
      <p:bldP build="whole" bldLvl="1" animBg="1" rev="0" advAuto="0" spid="1155" grpId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4" name="Table"/>
          <p:cNvGraphicFramePr/>
          <p:nvPr/>
        </p:nvGraphicFramePr>
        <p:xfrm>
          <a:off x="3144061" y="4921485"/>
          <a:ext cx="10215195" cy="1152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  <a:gridCol w="784807"/>
              </a:tblGrid>
              <a:tr h="11396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65" name="Consumer 0"/>
          <p:cNvSpPr/>
          <p:nvPr/>
        </p:nvSpPr>
        <p:spPr>
          <a:xfrm>
            <a:off x="17429750" y="3190299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1166" name="Consumer 1"/>
          <p:cNvSpPr/>
          <p:nvPr/>
        </p:nvSpPr>
        <p:spPr>
          <a:xfrm>
            <a:off x="17429750" y="8130328"/>
            <a:ext cx="3428294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1167" name="Line"/>
          <p:cNvSpPr/>
          <p:nvPr/>
        </p:nvSpPr>
        <p:spPr>
          <a:xfrm flipV="1">
            <a:off x="5137260" y="6147653"/>
            <a:ext cx="1" cy="25982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68" name="Line"/>
          <p:cNvSpPr/>
          <p:nvPr/>
        </p:nvSpPr>
        <p:spPr>
          <a:xfrm>
            <a:off x="5926040" y="6257282"/>
            <a:ext cx="5415707" cy="40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56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69" name="Committed…"/>
          <p:cNvSpPr txBox="1"/>
          <p:nvPr/>
        </p:nvSpPr>
        <p:spPr>
          <a:xfrm>
            <a:off x="6386091" y="6704004"/>
            <a:ext cx="4453891" cy="240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Committed</a:t>
            </a:r>
          </a:p>
          <a:p>
            <a:pPr>
              <a:defRPr sz="5000"/>
            </a:pPr>
            <a:r>
              <a:t>but</a:t>
            </a:r>
          </a:p>
          <a:p>
            <a:pPr>
              <a:defRPr sz="5000"/>
            </a:pPr>
            <a:r>
              <a:t>not processed</a:t>
            </a:r>
          </a:p>
        </p:txBody>
      </p:sp>
      <p:sp>
        <p:nvSpPr>
          <p:cNvPr id="1170" name="Missed Processing"/>
          <p:cNvSpPr txBox="1"/>
          <p:nvPr/>
        </p:nvSpPr>
        <p:spPr>
          <a:xfrm>
            <a:off x="249139" y="258496"/>
            <a:ext cx="929386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Missed Processing</a:t>
            </a:r>
          </a:p>
        </p:txBody>
      </p:sp>
      <p:sp>
        <p:nvSpPr>
          <p:cNvPr id="1171" name="Line"/>
          <p:cNvSpPr/>
          <p:nvPr/>
        </p:nvSpPr>
        <p:spPr>
          <a:xfrm>
            <a:off x="12192000" y="3565018"/>
            <a:ext cx="0" cy="12700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2" name="Committed…"/>
          <p:cNvSpPr txBox="1"/>
          <p:nvPr/>
        </p:nvSpPr>
        <p:spPr>
          <a:xfrm>
            <a:off x="11431845" y="8956183"/>
            <a:ext cx="3486786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Committed</a:t>
            </a:r>
          </a:p>
          <a:p>
            <a:pPr>
              <a:defRPr sz="5000"/>
            </a:pPr>
            <a:r>
              <a:t> Offset</a:t>
            </a:r>
          </a:p>
        </p:txBody>
      </p:sp>
      <p:sp>
        <p:nvSpPr>
          <p:cNvPr id="1173" name="Line"/>
          <p:cNvSpPr/>
          <p:nvPr/>
        </p:nvSpPr>
        <p:spPr>
          <a:xfrm flipV="1">
            <a:off x="11482234" y="6147653"/>
            <a:ext cx="1" cy="402247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4" grpId="2"/>
      <p:bldP build="whole" bldLvl="1" animBg="1" rev="0" advAuto="0" spid="1170" grpId="1"/>
      <p:bldP build="whole" bldLvl="1" animBg="1" rev="0" advAuto="0" spid="1172" grpId="5"/>
      <p:bldP build="whole" bldLvl="1" animBg="1" rev="0" advAuto="0" spid="1168" grpId="9"/>
      <p:bldP build="whole" bldLvl="1" animBg="1" rev="0" advAuto="0" spid="1173" grpId="4"/>
      <p:bldP build="whole" bldLvl="1" animBg="1" rev="0" advAuto="0" spid="1169" grpId="10"/>
      <p:bldP build="whole" bldLvl="1" animBg="1" rev="0" advAuto="0" spid="1171" grpId="8"/>
      <p:bldP build="whole" bldLvl="1" animBg="1" rev="0" advAuto="0" spid="1166" grpId="7"/>
      <p:bldP build="whole" bldLvl="1" animBg="1" rev="0" advAuto="0" spid="1165" grpId="3"/>
      <p:bldP build="whole" bldLvl="1" animBg="1" rev="0" advAuto="0" spid="1167" grpId="6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Auto Commit"/>
          <p:cNvSpPr txBox="1"/>
          <p:nvPr/>
        </p:nvSpPr>
        <p:spPr>
          <a:xfrm>
            <a:off x="6140756" y="1163452"/>
            <a:ext cx="76200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Auto Commit</a:t>
            </a:r>
          </a:p>
        </p:txBody>
      </p:sp>
      <p:sp>
        <p:nvSpPr>
          <p:cNvPr id="1176" name="Manual"/>
          <p:cNvSpPr txBox="1"/>
          <p:nvPr/>
        </p:nvSpPr>
        <p:spPr>
          <a:xfrm>
            <a:off x="6134979" y="3305974"/>
            <a:ext cx="42786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Manual</a:t>
            </a:r>
          </a:p>
        </p:txBody>
      </p:sp>
      <p:sp>
        <p:nvSpPr>
          <p:cNvPr id="1177" name="Sync"/>
          <p:cNvSpPr txBox="1"/>
          <p:nvPr/>
        </p:nvSpPr>
        <p:spPr>
          <a:xfrm>
            <a:off x="9482894" y="5448496"/>
            <a:ext cx="29603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Sync</a:t>
            </a:r>
          </a:p>
        </p:txBody>
      </p:sp>
      <p:sp>
        <p:nvSpPr>
          <p:cNvPr id="1178" name="Async"/>
          <p:cNvSpPr txBox="1"/>
          <p:nvPr/>
        </p:nvSpPr>
        <p:spPr>
          <a:xfrm>
            <a:off x="9523290" y="7591017"/>
            <a:ext cx="35953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Async</a:t>
            </a:r>
          </a:p>
        </p:txBody>
      </p:sp>
      <p:sp>
        <p:nvSpPr>
          <p:cNvPr id="1179" name="Specific Offset"/>
          <p:cNvSpPr txBox="1"/>
          <p:nvPr/>
        </p:nvSpPr>
        <p:spPr>
          <a:xfrm>
            <a:off x="9660645" y="9488663"/>
            <a:ext cx="84442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Specific Offset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7" grpId="3"/>
      <p:bldP build="whole" bldLvl="1" animBg="1" rev="0" advAuto="0" spid="1175" grpId="1"/>
      <p:bldP build="whole" bldLvl="1" animBg="1" rev="0" advAuto="0" spid="1179" grpId="5"/>
      <p:bldP build="whole" bldLvl="1" animBg="1" rev="0" advAuto="0" spid="1176" grpId="2"/>
      <p:bldP build="whole" bldLvl="1" animBg="1" rev="0" advAuto="0" spid="1178" grpId="4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Auto Commit"/>
          <p:cNvSpPr txBox="1"/>
          <p:nvPr/>
        </p:nvSpPr>
        <p:spPr>
          <a:xfrm>
            <a:off x="290195" y="253369"/>
            <a:ext cx="810641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Auto Commit</a:t>
            </a:r>
          </a:p>
        </p:txBody>
      </p:sp>
      <p:sp>
        <p:nvSpPr>
          <p:cNvPr id="1182" name="5 seconds"/>
          <p:cNvSpPr txBox="1"/>
          <p:nvPr/>
        </p:nvSpPr>
        <p:spPr>
          <a:xfrm>
            <a:off x="13645028" y="2074063"/>
            <a:ext cx="506323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5 seconds</a:t>
            </a:r>
          </a:p>
        </p:txBody>
      </p:sp>
      <p:sp>
        <p:nvSpPr>
          <p:cNvPr id="1183" name="2 seconds"/>
          <p:cNvSpPr txBox="1"/>
          <p:nvPr/>
        </p:nvSpPr>
        <p:spPr>
          <a:xfrm>
            <a:off x="15027759" y="5168362"/>
            <a:ext cx="506323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 seconds</a:t>
            </a:r>
          </a:p>
        </p:txBody>
      </p:sp>
      <p:sp>
        <p:nvSpPr>
          <p:cNvPr id="1184" name="Rebalance"/>
          <p:cNvSpPr txBox="1"/>
          <p:nvPr/>
        </p:nvSpPr>
        <p:spPr>
          <a:xfrm>
            <a:off x="15775124" y="7285565"/>
            <a:ext cx="524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Rebalance</a:t>
            </a:r>
          </a:p>
        </p:txBody>
      </p:sp>
      <p:graphicFrame>
        <p:nvGraphicFramePr>
          <p:cNvPr id="1185" name="Table"/>
          <p:cNvGraphicFramePr/>
          <p:nvPr/>
        </p:nvGraphicFramePr>
        <p:xfrm>
          <a:off x="2667979" y="6501857"/>
          <a:ext cx="10624841" cy="20433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516020"/>
                <a:gridCol w="1516020"/>
                <a:gridCol w="1516020"/>
                <a:gridCol w="1516020"/>
                <a:gridCol w="1516020"/>
                <a:gridCol w="1516020"/>
                <a:gridCol w="1516020"/>
              </a:tblGrid>
              <a:tr h="20306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..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..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86" name="Line"/>
          <p:cNvSpPr/>
          <p:nvPr/>
        </p:nvSpPr>
        <p:spPr>
          <a:xfrm>
            <a:off x="7974048" y="4214863"/>
            <a:ext cx="1" cy="22211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87" name="1-400"/>
          <p:cNvSpPr txBox="1"/>
          <p:nvPr/>
        </p:nvSpPr>
        <p:spPr>
          <a:xfrm>
            <a:off x="4220420" y="8986752"/>
            <a:ext cx="27873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1-400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2" grpId="3"/>
      <p:bldP build="whole" bldLvl="1" animBg="1" rev="0" advAuto="0" spid="1184" grpId="6"/>
      <p:bldP build="whole" bldLvl="1" animBg="1" rev="0" advAuto="0" spid="1185" grpId="2"/>
      <p:bldP build="whole" bldLvl="1" animBg="1" rev="0" advAuto="0" spid="1183" grpId="5"/>
      <p:bldP build="whole" bldLvl="1" animBg="1" rev="0" advAuto="0" spid="1181" grpId="1"/>
      <p:bldP build="whole" bldLvl="1" animBg="1" rev="0" advAuto="0" spid="1186" grpId="4"/>
      <p:bldP build="whole" bldLvl="1" animBg="1" rev="0" advAuto="0" spid="1187" grpId="7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Avro"/>
          <p:cNvSpPr txBox="1"/>
          <p:nvPr/>
        </p:nvSpPr>
        <p:spPr>
          <a:xfrm>
            <a:off x="301738" y="109613"/>
            <a:ext cx="231800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Avro</a:t>
            </a:r>
          </a:p>
        </p:txBody>
      </p:sp>
      <p:sp>
        <p:nvSpPr>
          <p:cNvPr id="1190" name="Producer"/>
          <p:cNvSpPr/>
          <p:nvPr/>
        </p:nvSpPr>
        <p:spPr>
          <a:xfrm>
            <a:off x="3057315" y="3930965"/>
            <a:ext cx="2318005" cy="215068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1191" name="Consumer"/>
          <p:cNvSpPr/>
          <p:nvPr/>
        </p:nvSpPr>
        <p:spPr>
          <a:xfrm>
            <a:off x="18140618" y="3930965"/>
            <a:ext cx="2318005" cy="2150688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1192" name="Kafka…"/>
          <p:cNvSpPr/>
          <p:nvPr/>
        </p:nvSpPr>
        <p:spPr>
          <a:xfrm>
            <a:off x="10598966" y="4195782"/>
            <a:ext cx="2773027" cy="3399058"/>
          </a:xfrm>
          <a:prstGeom prst="roundRect">
            <a:avLst>
              <a:gd name="adj" fmla="val 139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Kafka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Broker</a:t>
            </a:r>
          </a:p>
        </p:txBody>
      </p:sp>
      <p:sp>
        <p:nvSpPr>
          <p:cNvPr id="1193" name="Schema…"/>
          <p:cNvSpPr/>
          <p:nvPr/>
        </p:nvSpPr>
        <p:spPr>
          <a:xfrm>
            <a:off x="10371455" y="9841920"/>
            <a:ext cx="2773027" cy="3399058"/>
          </a:xfrm>
          <a:prstGeom prst="roundRect">
            <a:avLst>
              <a:gd name="adj" fmla="val 1391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Schema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Registry</a:t>
            </a:r>
          </a:p>
        </p:txBody>
      </p:sp>
      <p:sp>
        <p:nvSpPr>
          <p:cNvPr id="1194" name="Line"/>
          <p:cNvSpPr/>
          <p:nvPr/>
        </p:nvSpPr>
        <p:spPr>
          <a:xfrm>
            <a:off x="5150719" y="6870069"/>
            <a:ext cx="4968120" cy="41470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5" name="Line"/>
          <p:cNvSpPr/>
          <p:nvPr/>
        </p:nvSpPr>
        <p:spPr>
          <a:xfrm flipH="1" flipV="1">
            <a:off x="12855530" y="1650511"/>
            <a:ext cx="4576129" cy="45761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6" name="Line"/>
          <p:cNvSpPr/>
          <p:nvPr/>
        </p:nvSpPr>
        <p:spPr>
          <a:xfrm flipV="1">
            <a:off x="5693156" y="4994625"/>
            <a:ext cx="4758684" cy="6962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7" name="KafkaAvroSerializer"/>
          <p:cNvSpPr/>
          <p:nvPr/>
        </p:nvSpPr>
        <p:spPr>
          <a:xfrm>
            <a:off x="2096646" y="5941630"/>
            <a:ext cx="4582524" cy="997679"/>
          </a:xfrm>
          <a:prstGeom prst="roundRect">
            <a:avLst>
              <a:gd name="adj" fmla="val 3233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KafkaAvroSerializer</a:t>
            </a:r>
          </a:p>
        </p:txBody>
      </p:sp>
      <p:sp>
        <p:nvSpPr>
          <p:cNvPr id="1198" name="KafkaAvroDeserializer"/>
          <p:cNvSpPr/>
          <p:nvPr/>
        </p:nvSpPr>
        <p:spPr>
          <a:xfrm>
            <a:off x="17291791" y="5941630"/>
            <a:ext cx="4743812" cy="997679"/>
          </a:xfrm>
          <a:prstGeom prst="roundRect">
            <a:avLst>
              <a:gd name="adj" fmla="val 32335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KafkaAvroDeserializer</a:t>
            </a:r>
          </a:p>
        </p:txBody>
      </p:sp>
      <p:sp>
        <p:nvSpPr>
          <p:cNvPr id="1199" name="Line"/>
          <p:cNvSpPr/>
          <p:nvPr/>
        </p:nvSpPr>
        <p:spPr>
          <a:xfrm flipH="1">
            <a:off x="13211580" y="7392639"/>
            <a:ext cx="5967589" cy="380780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0" name="Text Document"/>
          <p:cNvSpPr/>
          <p:nvPr/>
        </p:nvSpPr>
        <p:spPr>
          <a:xfrm>
            <a:off x="6656238" y="8226450"/>
            <a:ext cx="1088774" cy="1409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1" name="Text Document"/>
          <p:cNvSpPr/>
          <p:nvPr/>
        </p:nvSpPr>
        <p:spPr>
          <a:xfrm>
            <a:off x="16465278" y="8070901"/>
            <a:ext cx="1088774" cy="1409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2" name="Text Document"/>
          <p:cNvSpPr/>
          <p:nvPr/>
        </p:nvSpPr>
        <p:spPr>
          <a:xfrm>
            <a:off x="11042766" y="1103543"/>
            <a:ext cx="1430405" cy="1852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3" name="Language Neutral"/>
          <p:cNvSpPr txBox="1"/>
          <p:nvPr/>
        </p:nvSpPr>
        <p:spPr>
          <a:xfrm>
            <a:off x="14933614" y="904267"/>
            <a:ext cx="87320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Language Neutral</a:t>
            </a:r>
          </a:p>
        </p:txBody>
      </p:sp>
      <p:sp>
        <p:nvSpPr>
          <p:cNvPr id="1204" name="Line"/>
          <p:cNvSpPr/>
          <p:nvPr/>
        </p:nvSpPr>
        <p:spPr>
          <a:xfrm flipH="1" flipV="1">
            <a:off x="13646120" y="5266599"/>
            <a:ext cx="447437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5" name="Line"/>
          <p:cNvSpPr/>
          <p:nvPr/>
        </p:nvSpPr>
        <p:spPr>
          <a:xfrm flipV="1">
            <a:off x="6576183" y="1943870"/>
            <a:ext cx="3989410" cy="398941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6" name="Confluent"/>
          <p:cNvSpPr txBox="1"/>
          <p:nvPr/>
        </p:nvSpPr>
        <p:spPr>
          <a:xfrm>
            <a:off x="13775420" y="11302658"/>
            <a:ext cx="485698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Confluent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5" grpId="11"/>
      <p:bldP build="whole" bldLvl="1" animBg="1" rev="0" advAuto="0" spid="1201" grpId="17"/>
      <p:bldP build="whole" bldLvl="1" animBg="1" rev="0" advAuto="0" spid="1197" grpId="5"/>
      <p:bldP build="whole" bldLvl="1" animBg="1" rev="0" advAuto="0" spid="1189" grpId="1"/>
      <p:bldP build="whole" bldLvl="1" animBg="1" rev="0" advAuto="0" spid="1193" grpId="14"/>
      <p:bldP build="whole" bldLvl="1" animBg="1" rev="0" advAuto="0" spid="1190" grpId="4"/>
      <p:bldP build="whole" bldLvl="1" animBg="1" rev="0" advAuto="0" spid="1204" grpId="12"/>
      <p:bldP build="whole" bldLvl="1" animBg="1" rev="0" advAuto="0" spid="1192" grpId="7"/>
      <p:bldP build="whole" bldLvl="1" animBg="1" rev="0" advAuto="0" spid="1203" grpId="2"/>
      <p:bldP build="whole" bldLvl="1" animBg="1" rev="0" advAuto="0" spid="1205" grpId="6"/>
      <p:bldP build="whole" bldLvl="1" animBg="1" rev="0" advAuto="0" spid="1194" grpId="13"/>
      <p:bldP build="whole" bldLvl="1" animBg="1" rev="0" advAuto="0" spid="1200" grpId="15"/>
      <p:bldP build="whole" bldLvl="1" animBg="1" rev="0" advAuto="0" spid="1199" grpId="16"/>
      <p:bldP build="whole" bldLvl="1" animBg="1" rev="0" advAuto="0" spid="1206" grpId="18"/>
      <p:bldP build="whole" bldLvl="1" animBg="1" rev="0" advAuto="0" spid="1196" grpId="8"/>
      <p:bldP build="whole" bldLvl="1" animBg="1" rev="0" advAuto="0" spid="1198" grpId="10"/>
      <p:bldP build="whole" bldLvl="1" animBg="1" rev="0" advAuto="0" spid="1191" grpId="9"/>
      <p:bldP build="whole" bldLvl="1" animBg="1" rev="0" advAuto="0" spid="1202" grpId="3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Rectangle"/>
          <p:cNvSpPr/>
          <p:nvPr/>
        </p:nvSpPr>
        <p:spPr>
          <a:xfrm>
            <a:off x="4800458" y="876521"/>
            <a:ext cx="14783084" cy="3746107"/>
          </a:xfrm>
          <a:prstGeom prst="rect">
            <a:avLst/>
          </a:prstGeom>
          <a:ln w="63500">
            <a:solidFill>
              <a:srgbClr val="4CA8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9" name="Schema Registry"/>
          <p:cNvSpPr txBox="1"/>
          <p:nvPr/>
        </p:nvSpPr>
        <p:spPr>
          <a:xfrm>
            <a:off x="9999690" y="1191840"/>
            <a:ext cx="320421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Schema Registry</a:t>
            </a:r>
          </a:p>
        </p:txBody>
      </p:sp>
      <p:sp>
        <p:nvSpPr>
          <p:cNvPr id="1210" name="Rectangle"/>
          <p:cNvSpPr/>
          <p:nvPr/>
        </p:nvSpPr>
        <p:spPr>
          <a:xfrm>
            <a:off x="5576082" y="1871584"/>
            <a:ext cx="13231836" cy="2567009"/>
          </a:xfrm>
          <a:prstGeom prst="rect">
            <a:avLst/>
          </a:prstGeom>
          <a:ln w="63500">
            <a:solidFill>
              <a:srgbClr val="F56A84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1" name="Subject"/>
          <p:cNvSpPr txBox="1"/>
          <p:nvPr/>
        </p:nvSpPr>
        <p:spPr>
          <a:xfrm>
            <a:off x="5732105" y="2029073"/>
            <a:ext cx="149771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Subject</a:t>
            </a:r>
          </a:p>
        </p:txBody>
      </p:sp>
      <p:sp>
        <p:nvSpPr>
          <p:cNvPr id="1212" name="Schema_v1"/>
          <p:cNvSpPr txBox="1"/>
          <p:nvPr/>
        </p:nvSpPr>
        <p:spPr>
          <a:xfrm>
            <a:off x="6856952" y="3221423"/>
            <a:ext cx="21892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Schema_v1</a:t>
            </a:r>
          </a:p>
        </p:txBody>
      </p:sp>
      <p:sp>
        <p:nvSpPr>
          <p:cNvPr id="1213" name="Schema_v2"/>
          <p:cNvSpPr txBox="1"/>
          <p:nvPr/>
        </p:nvSpPr>
        <p:spPr>
          <a:xfrm>
            <a:off x="10712677" y="3221423"/>
            <a:ext cx="21892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Schema_v2</a:t>
            </a:r>
          </a:p>
        </p:txBody>
      </p:sp>
      <p:sp>
        <p:nvSpPr>
          <p:cNvPr id="1214" name="Schema_v3"/>
          <p:cNvSpPr txBox="1"/>
          <p:nvPr/>
        </p:nvSpPr>
        <p:spPr>
          <a:xfrm>
            <a:off x="15337821" y="3221423"/>
            <a:ext cx="21892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Schema_v3</a:t>
            </a:r>
          </a:p>
        </p:txBody>
      </p:sp>
      <p:sp>
        <p:nvSpPr>
          <p:cNvPr id="1215" name="Rectangle"/>
          <p:cNvSpPr/>
          <p:nvPr/>
        </p:nvSpPr>
        <p:spPr>
          <a:xfrm>
            <a:off x="2066797" y="6403945"/>
            <a:ext cx="6776082" cy="6841587"/>
          </a:xfrm>
          <a:prstGeom prst="rect">
            <a:avLst/>
          </a:prstGeom>
          <a:ln w="635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6" name="Rectangle"/>
          <p:cNvSpPr/>
          <p:nvPr/>
        </p:nvSpPr>
        <p:spPr>
          <a:xfrm>
            <a:off x="14771703" y="6403945"/>
            <a:ext cx="6776081" cy="6841587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7" name="Producers"/>
          <p:cNvSpPr txBox="1"/>
          <p:nvPr/>
        </p:nvSpPr>
        <p:spPr>
          <a:xfrm>
            <a:off x="2190524" y="6577775"/>
            <a:ext cx="199148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Producers</a:t>
            </a:r>
          </a:p>
        </p:txBody>
      </p:sp>
      <p:sp>
        <p:nvSpPr>
          <p:cNvPr id="1218" name="Consumers"/>
          <p:cNvSpPr txBox="1"/>
          <p:nvPr/>
        </p:nvSpPr>
        <p:spPr>
          <a:xfrm>
            <a:off x="15006908" y="6577775"/>
            <a:ext cx="220256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Consumers</a:t>
            </a:r>
          </a:p>
        </p:txBody>
      </p:sp>
      <p:sp>
        <p:nvSpPr>
          <p:cNvPr id="1219" name="Schema"/>
          <p:cNvSpPr txBox="1"/>
          <p:nvPr/>
        </p:nvSpPr>
        <p:spPr>
          <a:xfrm>
            <a:off x="3999829" y="9137560"/>
            <a:ext cx="158877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Schema</a:t>
            </a:r>
          </a:p>
        </p:txBody>
      </p:sp>
      <p:sp>
        <p:nvSpPr>
          <p:cNvPr id="1220" name="Rectangle"/>
          <p:cNvSpPr/>
          <p:nvPr/>
        </p:nvSpPr>
        <p:spPr>
          <a:xfrm>
            <a:off x="6080351" y="8870033"/>
            <a:ext cx="2139062" cy="1909411"/>
          </a:xfrm>
          <a:prstGeom prst="rect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1" name="SchemaId"/>
          <p:cNvSpPr txBox="1"/>
          <p:nvPr/>
        </p:nvSpPr>
        <p:spPr>
          <a:xfrm>
            <a:off x="6182904" y="9137560"/>
            <a:ext cx="193395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SchemaId</a:t>
            </a:r>
          </a:p>
        </p:txBody>
      </p:sp>
      <p:sp>
        <p:nvSpPr>
          <p:cNvPr id="1222" name="Data"/>
          <p:cNvSpPr txBox="1"/>
          <p:nvPr/>
        </p:nvSpPr>
        <p:spPr>
          <a:xfrm>
            <a:off x="6231790" y="9994522"/>
            <a:ext cx="9681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</a:t>
            </a:r>
          </a:p>
        </p:txBody>
      </p:sp>
      <p:sp>
        <p:nvSpPr>
          <p:cNvPr id="1223" name="Record"/>
          <p:cNvSpPr txBox="1"/>
          <p:nvPr/>
        </p:nvSpPr>
        <p:spPr>
          <a:xfrm>
            <a:off x="5998999" y="8277834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1224" name="Rectangle"/>
          <p:cNvSpPr/>
          <p:nvPr/>
        </p:nvSpPr>
        <p:spPr>
          <a:xfrm>
            <a:off x="10445371" y="7659874"/>
            <a:ext cx="2723838" cy="5515370"/>
          </a:xfrm>
          <a:prstGeom prst="rect">
            <a:avLst/>
          </a:prstGeom>
          <a:ln w="63500">
            <a:solidFill>
              <a:srgbClr val="4CA8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5" name="Kafka…"/>
          <p:cNvSpPr txBox="1"/>
          <p:nvPr/>
        </p:nvSpPr>
        <p:spPr>
          <a:xfrm>
            <a:off x="11033860" y="9902385"/>
            <a:ext cx="1546861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Kafka</a:t>
            </a:r>
          </a:p>
          <a:p>
            <a:pPr/>
            <a:r>
              <a:t>Brokers</a:t>
            </a:r>
          </a:p>
        </p:txBody>
      </p:sp>
      <p:sp>
        <p:nvSpPr>
          <p:cNvPr id="1226" name="Topic A"/>
          <p:cNvSpPr/>
          <p:nvPr/>
        </p:nvSpPr>
        <p:spPr>
          <a:xfrm>
            <a:off x="10742334" y="8117879"/>
            <a:ext cx="2129913" cy="880359"/>
          </a:xfrm>
          <a:prstGeom prst="roundRect">
            <a:avLst>
              <a:gd name="adj" fmla="val 25732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 A</a:t>
            </a:r>
          </a:p>
        </p:txBody>
      </p:sp>
      <p:sp>
        <p:nvSpPr>
          <p:cNvPr id="1227" name="Topic B"/>
          <p:cNvSpPr/>
          <p:nvPr/>
        </p:nvSpPr>
        <p:spPr>
          <a:xfrm>
            <a:off x="10742334" y="11539573"/>
            <a:ext cx="2129913" cy="880359"/>
          </a:xfrm>
          <a:prstGeom prst="roundRect">
            <a:avLst>
              <a:gd name="adj" fmla="val 25732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 B</a:t>
            </a:r>
          </a:p>
        </p:txBody>
      </p:sp>
      <p:sp>
        <p:nvSpPr>
          <p:cNvPr id="1228" name="Rectangle"/>
          <p:cNvSpPr/>
          <p:nvPr/>
        </p:nvSpPr>
        <p:spPr>
          <a:xfrm>
            <a:off x="15579072" y="8743303"/>
            <a:ext cx="2139062" cy="1909411"/>
          </a:xfrm>
          <a:prstGeom prst="rect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9" name="SchemaId"/>
          <p:cNvSpPr txBox="1"/>
          <p:nvPr/>
        </p:nvSpPr>
        <p:spPr>
          <a:xfrm>
            <a:off x="15681625" y="9010831"/>
            <a:ext cx="193395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SchemaId</a:t>
            </a:r>
          </a:p>
        </p:txBody>
      </p:sp>
      <p:sp>
        <p:nvSpPr>
          <p:cNvPr id="1230" name="Data"/>
          <p:cNvSpPr txBox="1"/>
          <p:nvPr/>
        </p:nvSpPr>
        <p:spPr>
          <a:xfrm>
            <a:off x="15730511" y="9867792"/>
            <a:ext cx="9681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</a:t>
            </a:r>
          </a:p>
        </p:txBody>
      </p:sp>
      <p:sp>
        <p:nvSpPr>
          <p:cNvPr id="1231" name="Record"/>
          <p:cNvSpPr txBox="1"/>
          <p:nvPr/>
        </p:nvSpPr>
        <p:spPr>
          <a:xfrm>
            <a:off x="15497719" y="8151105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</a:t>
            </a:r>
          </a:p>
        </p:txBody>
      </p:sp>
      <p:sp>
        <p:nvSpPr>
          <p:cNvPr id="1232" name="Schema"/>
          <p:cNvSpPr txBox="1"/>
          <p:nvPr/>
        </p:nvSpPr>
        <p:spPr>
          <a:xfrm>
            <a:off x="18478982" y="9417784"/>
            <a:ext cx="15887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Schema</a:t>
            </a:r>
          </a:p>
        </p:txBody>
      </p:sp>
      <p:sp>
        <p:nvSpPr>
          <p:cNvPr id="1233" name="send"/>
          <p:cNvSpPr txBox="1"/>
          <p:nvPr/>
        </p:nvSpPr>
        <p:spPr>
          <a:xfrm>
            <a:off x="9145967" y="8838282"/>
            <a:ext cx="99631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send</a:t>
            </a:r>
          </a:p>
        </p:txBody>
      </p:sp>
      <p:sp>
        <p:nvSpPr>
          <p:cNvPr id="1234" name="Line"/>
          <p:cNvSpPr/>
          <p:nvPr/>
        </p:nvSpPr>
        <p:spPr>
          <a:xfrm>
            <a:off x="8292651" y="9555077"/>
            <a:ext cx="207948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5" name="Line"/>
          <p:cNvSpPr/>
          <p:nvPr/>
        </p:nvSpPr>
        <p:spPr>
          <a:xfrm flipV="1">
            <a:off x="5351550" y="4804014"/>
            <a:ext cx="1" cy="418391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6" name="Line"/>
          <p:cNvSpPr/>
          <p:nvPr/>
        </p:nvSpPr>
        <p:spPr>
          <a:xfrm>
            <a:off x="13385817" y="9555077"/>
            <a:ext cx="207948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7" name="Line"/>
          <p:cNvSpPr/>
          <p:nvPr/>
        </p:nvSpPr>
        <p:spPr>
          <a:xfrm flipH="1">
            <a:off x="7416648" y="4687428"/>
            <a:ext cx="1" cy="454745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8" name="Line"/>
          <p:cNvSpPr/>
          <p:nvPr/>
        </p:nvSpPr>
        <p:spPr>
          <a:xfrm flipV="1">
            <a:off x="16972140" y="4781106"/>
            <a:ext cx="1" cy="422972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9" name="Line"/>
          <p:cNvSpPr/>
          <p:nvPr/>
        </p:nvSpPr>
        <p:spPr>
          <a:xfrm>
            <a:off x="18933910" y="4804014"/>
            <a:ext cx="1" cy="454745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0" name="AvroSerializer"/>
          <p:cNvSpPr txBox="1"/>
          <p:nvPr/>
        </p:nvSpPr>
        <p:spPr>
          <a:xfrm>
            <a:off x="2865256" y="10137335"/>
            <a:ext cx="26330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AvroSerializer</a:t>
            </a:r>
          </a:p>
        </p:txBody>
      </p:sp>
      <p:sp>
        <p:nvSpPr>
          <p:cNvPr id="1241" name="AvroDeserializer"/>
          <p:cNvSpPr txBox="1"/>
          <p:nvPr/>
        </p:nvSpPr>
        <p:spPr>
          <a:xfrm>
            <a:off x="18326938" y="10137335"/>
            <a:ext cx="309143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AvroDeserializer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4" grpId="34"/>
      <p:bldP build="whole" bldLvl="1" animBg="1" rev="0" advAuto="0" spid="1224" grpId="16"/>
      <p:bldP build="whole" bldLvl="1" animBg="1" rev="0" advAuto="0" spid="1217" grpId="4"/>
      <p:bldP build="whole" bldLvl="1" animBg="1" rev="0" advAuto="0" spid="1238" grpId="29"/>
      <p:bldP build="whole" bldLvl="1" animBg="1" rev="0" advAuto="0" spid="1210" grpId="8"/>
      <p:bldP build="whole" bldLvl="1" animBg="1" rev="0" advAuto="0" spid="1235" grpId="7"/>
      <p:bldP build="whole" bldLvl="1" animBg="1" rev="0" advAuto="0" spid="1225" grpId="17"/>
      <p:bldP build="whole" bldLvl="1" animBg="1" rev="0" advAuto="0" spid="1216" grpId="22"/>
      <p:bldP build="whole" bldLvl="1" animBg="1" rev="0" advAuto="0" spid="1239" grpId="31"/>
      <p:bldP build="whole" bldLvl="1" animBg="1" rev="0" advAuto="0" spid="1211" grpId="9"/>
      <p:bldP build="whole" bldLvl="1" animBg="1" rev="0" advAuto="0" spid="1226" grpId="18"/>
      <p:bldP build="whole" bldLvl="1" animBg="1" rev="0" advAuto="0" spid="1230" grpId="28"/>
      <p:bldP build="whole" bldLvl="1" animBg="1" rev="0" advAuto="0" spid="1232" grpId="32"/>
      <p:bldP build="whole" bldLvl="1" animBg="1" rev="0" advAuto="0" spid="1212" grpId="10"/>
      <p:bldP build="whole" bldLvl="1" animBg="1" rev="0" advAuto="0" spid="1227" grpId="19"/>
      <p:bldP build="whole" bldLvl="1" animBg="1" rev="0" advAuto="0" spid="1220" grpId="12"/>
      <p:bldP build="whole" bldLvl="1" animBg="1" rev="0" advAuto="0" spid="1233" grpId="21"/>
      <p:bldP build="whole" bldLvl="1" animBg="1" rev="0" advAuto="0" spid="1218" grpId="23"/>
      <p:bldP build="whole" bldLvl="1" animBg="1" rev="0" advAuto="0" spid="1234" grpId="20"/>
      <p:bldP build="whole" bldLvl="1" animBg="1" rev="0" advAuto="0" spid="1221" grpId="14"/>
      <p:bldP build="whole" bldLvl="1" animBg="1" rev="0" advAuto="0" spid="1241" grpId="30"/>
      <p:bldP build="whole" bldLvl="1" animBg="1" rev="0" advAuto="0" spid="1208" grpId="1"/>
      <p:bldP build="whole" bldLvl="1" animBg="1" rev="0" advAuto="0" spid="1228" grpId="26"/>
      <p:bldP build="whole" bldLvl="1" animBg="1" rev="0" advAuto="0" spid="1219" grpId="5"/>
      <p:bldP build="whole" bldLvl="1" animBg="1" rev="0" advAuto="0" spid="1237" grpId="13"/>
      <p:bldP build="whole" bldLvl="1" animBg="1" rev="0" advAuto="0" spid="1222" grpId="15"/>
      <p:bldP build="whole" bldLvl="1" animBg="1" rev="0" advAuto="0" spid="1231" grpId="25"/>
      <p:bldP build="whole" bldLvl="1" animBg="1" rev="0" advAuto="0" spid="1236" grpId="24"/>
      <p:bldP build="whole" bldLvl="1" animBg="1" rev="0" advAuto="0" spid="1229" grpId="27"/>
      <p:bldP build="whole" bldLvl="1" animBg="1" rev="0" advAuto="0" spid="1223" grpId="11"/>
      <p:bldP build="whole" bldLvl="1" animBg="1" rev="0" advAuto="0" spid="1215" grpId="3"/>
      <p:bldP build="whole" bldLvl="1" animBg="1" rev="0" advAuto="0" spid="1213" grpId="33"/>
      <p:bldP build="whole" bldLvl="1" animBg="1" rev="0" advAuto="0" spid="1240" grpId="6"/>
      <p:bldP build="whole" bldLvl="1" animBg="1" rev="0" advAuto="0" spid="1209" grpId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Backward Compatible"/>
          <p:cNvSpPr txBox="1"/>
          <p:nvPr/>
        </p:nvSpPr>
        <p:spPr>
          <a:xfrm>
            <a:off x="326631" y="566813"/>
            <a:ext cx="1085342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Backward Compatible</a:t>
            </a:r>
          </a:p>
        </p:txBody>
      </p:sp>
      <p:sp>
        <p:nvSpPr>
          <p:cNvPr id="1244" name="Forward Compatible"/>
          <p:cNvSpPr txBox="1"/>
          <p:nvPr/>
        </p:nvSpPr>
        <p:spPr>
          <a:xfrm>
            <a:off x="13170395" y="566813"/>
            <a:ext cx="100070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Forward Compatible</a:t>
            </a:r>
          </a:p>
        </p:txBody>
      </p:sp>
      <p:sp>
        <p:nvSpPr>
          <p:cNvPr id="1245" name="Delete Fields"/>
          <p:cNvSpPr txBox="1"/>
          <p:nvPr/>
        </p:nvSpPr>
        <p:spPr>
          <a:xfrm>
            <a:off x="2076132" y="3742689"/>
            <a:ext cx="3783331" cy="845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Delete Fields</a:t>
            </a:r>
          </a:p>
        </p:txBody>
      </p:sp>
      <p:sp>
        <p:nvSpPr>
          <p:cNvPr id="1246" name="Add Optional Fields"/>
          <p:cNvSpPr txBox="1"/>
          <p:nvPr/>
        </p:nvSpPr>
        <p:spPr>
          <a:xfrm>
            <a:off x="2076450" y="5546089"/>
            <a:ext cx="5713096" cy="845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Add Optional Fields</a:t>
            </a:r>
          </a:p>
        </p:txBody>
      </p:sp>
      <p:sp>
        <p:nvSpPr>
          <p:cNvPr id="1247" name="Add Mandatory Fields…"/>
          <p:cNvSpPr txBox="1"/>
          <p:nvPr/>
        </p:nvSpPr>
        <p:spPr>
          <a:xfrm>
            <a:off x="2102802" y="6968489"/>
            <a:ext cx="6371591" cy="160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/>
            </a:pPr>
            <a:r>
              <a:t>Add Mandatory Fields</a:t>
            </a:r>
          </a:p>
          <a:p>
            <a:pPr>
              <a:defRPr b="0" sz="5000"/>
            </a:pPr>
            <a:r>
              <a:t>With Defaults</a:t>
            </a:r>
          </a:p>
        </p:txBody>
      </p:sp>
      <p:sp>
        <p:nvSpPr>
          <p:cNvPr id="1248" name="Mandatory to optional"/>
          <p:cNvSpPr txBox="1"/>
          <p:nvPr/>
        </p:nvSpPr>
        <p:spPr>
          <a:xfrm>
            <a:off x="2102802" y="9508489"/>
            <a:ext cx="6371591" cy="845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Mandatory to optional</a:t>
            </a:r>
          </a:p>
        </p:txBody>
      </p:sp>
      <p:sp>
        <p:nvSpPr>
          <p:cNvPr id="1249" name="Add Mandatory or optional…"/>
          <p:cNvSpPr txBox="1"/>
          <p:nvPr/>
        </p:nvSpPr>
        <p:spPr>
          <a:xfrm>
            <a:off x="14583728" y="3348989"/>
            <a:ext cx="7724141" cy="160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/>
            </a:pPr>
            <a:r>
              <a:t>Add Mandatory or optional</a:t>
            </a:r>
          </a:p>
          <a:p>
            <a:pPr>
              <a:defRPr b="0" sz="5000"/>
            </a:pPr>
            <a:r>
              <a:t>Fields</a:t>
            </a:r>
          </a:p>
        </p:txBody>
      </p:sp>
      <p:sp>
        <p:nvSpPr>
          <p:cNvPr id="1250" name="Remove Optional Fields"/>
          <p:cNvSpPr txBox="1"/>
          <p:nvPr/>
        </p:nvSpPr>
        <p:spPr>
          <a:xfrm>
            <a:off x="14544040" y="5660389"/>
            <a:ext cx="6889116" cy="845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Remove Optional Fields</a:t>
            </a:r>
          </a:p>
        </p:txBody>
      </p:sp>
      <p:sp>
        <p:nvSpPr>
          <p:cNvPr id="1251" name="Remove Mandatory Fields…"/>
          <p:cNvSpPr txBox="1"/>
          <p:nvPr/>
        </p:nvSpPr>
        <p:spPr>
          <a:xfrm>
            <a:off x="14671993" y="7209789"/>
            <a:ext cx="7547611" cy="160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/>
            </a:pPr>
            <a:r>
              <a:t>Remove Mandatory Fields</a:t>
            </a:r>
          </a:p>
          <a:p>
            <a:pPr>
              <a:defRPr b="0" sz="5000"/>
            </a:pPr>
            <a:r>
              <a:t>With or With Out</a:t>
            </a:r>
          </a:p>
        </p:txBody>
      </p:sp>
      <p:sp>
        <p:nvSpPr>
          <p:cNvPr id="1252" name="Optional to Mandatory"/>
          <p:cNvSpPr txBox="1"/>
          <p:nvPr/>
        </p:nvSpPr>
        <p:spPr>
          <a:xfrm>
            <a:off x="14743748" y="9521189"/>
            <a:ext cx="6489701" cy="845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Optional to Mandatory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3" grpId="1"/>
      <p:bldP build="whole" bldLvl="1" animBg="1" rev="0" advAuto="0" spid="1247" grpId="5"/>
      <p:bldP build="whole" bldLvl="1" animBg="1" rev="0" advAuto="0" spid="1251" grpId="9"/>
      <p:bldP build="whole" bldLvl="1" animBg="1" rev="0" advAuto="0" spid="1244" grpId="2"/>
      <p:bldP build="whole" bldLvl="1" animBg="1" rev="0" advAuto="0" spid="1248" grpId="6"/>
      <p:bldP build="whole" bldLvl="1" animBg="1" rev="0" advAuto="0" spid="1250" grpId="8"/>
      <p:bldP build="whole" bldLvl="1" animBg="1" rev="0" advAuto="0" spid="1245" grpId="3"/>
      <p:bldP build="whole" bldLvl="1" animBg="1" rev="0" advAuto="0" spid="1249" grpId="7"/>
      <p:bldP build="whole" bldLvl="1" animBg="1" rev="0" advAuto="0" spid="1252" grpId="10"/>
      <p:bldP build="whole" bldLvl="1" animBg="1" rev="0" advAuto="0" spid="1246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here"/>
          <p:cNvSpPr txBox="1"/>
          <p:nvPr/>
        </p:nvSpPr>
        <p:spPr>
          <a:xfrm>
            <a:off x="390665" y="241651"/>
            <a:ext cx="321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Where</a:t>
            </a:r>
          </a:p>
        </p:txBody>
      </p:sp>
      <p:sp>
        <p:nvSpPr>
          <p:cNvPr id="195" name="Financial Transactions"/>
          <p:cNvSpPr txBox="1"/>
          <p:nvPr/>
        </p:nvSpPr>
        <p:spPr>
          <a:xfrm>
            <a:off x="8071866" y="11551727"/>
            <a:ext cx="8240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Financial Transactions</a:t>
            </a:r>
          </a:p>
        </p:txBody>
      </p:sp>
      <p:sp>
        <p:nvSpPr>
          <p:cNvPr id="196" name="Monitoring Trucks,Cars"/>
          <p:cNvSpPr txBox="1"/>
          <p:nvPr/>
        </p:nvSpPr>
        <p:spPr>
          <a:xfrm>
            <a:off x="492548" y="5135562"/>
            <a:ext cx="862279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Monitoring Trucks,Cars</a:t>
            </a:r>
          </a:p>
        </p:txBody>
      </p:sp>
      <p:sp>
        <p:nvSpPr>
          <p:cNvPr id="197" name="Factories"/>
          <p:cNvSpPr txBox="1"/>
          <p:nvPr/>
        </p:nvSpPr>
        <p:spPr>
          <a:xfrm>
            <a:off x="4138490" y="8381939"/>
            <a:ext cx="351434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Factories</a:t>
            </a:r>
          </a:p>
        </p:txBody>
      </p:sp>
      <p:sp>
        <p:nvSpPr>
          <p:cNvPr id="198" name="Retail,Hotel and Travel"/>
          <p:cNvSpPr txBox="1"/>
          <p:nvPr/>
        </p:nvSpPr>
        <p:spPr>
          <a:xfrm>
            <a:off x="15304557" y="4650066"/>
            <a:ext cx="82829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Retail,Hotel and Travel</a:t>
            </a:r>
          </a:p>
        </p:txBody>
      </p:sp>
      <p:sp>
        <p:nvSpPr>
          <p:cNvPr id="199" name="Hospitals"/>
          <p:cNvSpPr txBox="1"/>
          <p:nvPr/>
        </p:nvSpPr>
        <p:spPr>
          <a:xfrm>
            <a:off x="15780504" y="8381939"/>
            <a:ext cx="352729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Hospitals</a:t>
            </a:r>
          </a:p>
        </p:txBody>
      </p:sp>
      <p:sp>
        <p:nvSpPr>
          <p:cNvPr id="200" name="Data platforms,Micro Services"/>
          <p:cNvSpPr txBox="1"/>
          <p:nvPr/>
        </p:nvSpPr>
        <p:spPr>
          <a:xfrm>
            <a:off x="6372489" y="2086672"/>
            <a:ext cx="1111910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Data platforms,Micro Services</a:t>
            </a:r>
          </a:p>
        </p:txBody>
      </p:sp>
      <p:sp>
        <p:nvSpPr>
          <p:cNvPr id="201" name="Cash"/>
          <p:cNvSpPr/>
          <p:nvPr/>
        </p:nvSpPr>
        <p:spPr>
          <a:xfrm>
            <a:off x="16544483" y="11746989"/>
            <a:ext cx="1533005" cy="62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Piggy Bank"/>
          <p:cNvSpPr/>
          <p:nvPr/>
        </p:nvSpPr>
        <p:spPr>
          <a:xfrm>
            <a:off x="6301424" y="11595959"/>
            <a:ext cx="1482899" cy="930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3" h="21600" fill="norm" stroke="1" extrusionOk="0">
                <a:moveTo>
                  <a:pt x="12587" y="0"/>
                </a:moveTo>
                <a:cubicBezTo>
                  <a:pt x="8555" y="0"/>
                  <a:pt x="6723" y="2256"/>
                  <a:pt x="6086" y="3315"/>
                </a:cubicBezTo>
                <a:cubicBezTo>
                  <a:pt x="5935" y="3565"/>
                  <a:pt x="5683" y="3543"/>
                  <a:pt x="5548" y="3269"/>
                </a:cubicBezTo>
                <a:cubicBezTo>
                  <a:pt x="5210" y="2580"/>
                  <a:pt x="4579" y="1527"/>
                  <a:pt x="3884" y="1527"/>
                </a:cubicBezTo>
                <a:cubicBezTo>
                  <a:pt x="2850" y="1527"/>
                  <a:pt x="3652" y="4548"/>
                  <a:pt x="3652" y="4548"/>
                </a:cubicBezTo>
                <a:cubicBezTo>
                  <a:pt x="3652" y="4548"/>
                  <a:pt x="2493" y="5921"/>
                  <a:pt x="2229" y="7581"/>
                </a:cubicBezTo>
                <a:cubicBezTo>
                  <a:pt x="2033" y="8805"/>
                  <a:pt x="641" y="8562"/>
                  <a:pt x="364" y="8562"/>
                </a:cubicBezTo>
                <a:cubicBezTo>
                  <a:pt x="-65" y="8562"/>
                  <a:pt x="-90" y="9711"/>
                  <a:pt x="162" y="10817"/>
                </a:cubicBezTo>
                <a:cubicBezTo>
                  <a:pt x="414" y="11924"/>
                  <a:pt x="1121" y="12374"/>
                  <a:pt x="1121" y="12374"/>
                </a:cubicBezTo>
                <a:cubicBezTo>
                  <a:pt x="995" y="12579"/>
                  <a:pt x="940" y="12757"/>
                  <a:pt x="1397" y="13358"/>
                </a:cubicBezTo>
                <a:cubicBezTo>
                  <a:pt x="1708" y="13767"/>
                  <a:pt x="2573" y="15312"/>
                  <a:pt x="4854" y="16551"/>
                </a:cubicBezTo>
                <a:cubicBezTo>
                  <a:pt x="5082" y="16675"/>
                  <a:pt x="5218" y="17057"/>
                  <a:pt x="5167" y="17439"/>
                </a:cubicBezTo>
                <a:lnTo>
                  <a:pt x="4702" y="20912"/>
                </a:lnTo>
                <a:cubicBezTo>
                  <a:pt x="4655" y="21267"/>
                  <a:pt x="4822" y="21600"/>
                  <a:pt x="5046" y="21600"/>
                </a:cubicBezTo>
                <a:lnTo>
                  <a:pt x="6770" y="21600"/>
                </a:lnTo>
                <a:cubicBezTo>
                  <a:pt x="6952" y="21600"/>
                  <a:pt x="7117" y="21432"/>
                  <a:pt x="7195" y="21165"/>
                </a:cubicBezTo>
                <a:lnTo>
                  <a:pt x="8037" y="18272"/>
                </a:lnTo>
                <a:cubicBezTo>
                  <a:pt x="8124" y="17974"/>
                  <a:pt x="8318" y="17798"/>
                  <a:pt x="8520" y="17839"/>
                </a:cubicBezTo>
                <a:cubicBezTo>
                  <a:pt x="9682" y="18075"/>
                  <a:pt x="11029" y="18218"/>
                  <a:pt x="12587" y="18218"/>
                </a:cubicBezTo>
                <a:cubicBezTo>
                  <a:pt x="13307" y="18218"/>
                  <a:pt x="13973" y="18115"/>
                  <a:pt x="14586" y="17928"/>
                </a:cubicBezTo>
                <a:cubicBezTo>
                  <a:pt x="14785" y="17867"/>
                  <a:pt x="14987" y="18016"/>
                  <a:pt x="15087" y="18304"/>
                </a:cubicBezTo>
                <a:lnTo>
                  <a:pt x="16087" y="21210"/>
                </a:lnTo>
                <a:cubicBezTo>
                  <a:pt x="16170" y="21452"/>
                  <a:pt x="16326" y="21600"/>
                  <a:pt x="16497" y="21600"/>
                </a:cubicBezTo>
                <a:lnTo>
                  <a:pt x="18243" y="21600"/>
                </a:lnTo>
                <a:cubicBezTo>
                  <a:pt x="18466" y="21600"/>
                  <a:pt x="18632" y="21267"/>
                  <a:pt x="18585" y="20912"/>
                </a:cubicBezTo>
                <a:lnTo>
                  <a:pt x="17934" y="16027"/>
                </a:lnTo>
                <a:cubicBezTo>
                  <a:pt x="17898" y="15757"/>
                  <a:pt x="17954" y="15477"/>
                  <a:pt x="18081" y="15293"/>
                </a:cubicBezTo>
                <a:cubicBezTo>
                  <a:pt x="19709" y="12937"/>
                  <a:pt x="20209" y="9534"/>
                  <a:pt x="19579" y="6535"/>
                </a:cubicBezTo>
                <a:cubicBezTo>
                  <a:pt x="19542" y="6361"/>
                  <a:pt x="19606" y="6175"/>
                  <a:pt x="19716" y="6132"/>
                </a:cubicBezTo>
                <a:cubicBezTo>
                  <a:pt x="20422" y="5855"/>
                  <a:pt x="21510" y="5137"/>
                  <a:pt x="21057" y="3409"/>
                </a:cubicBezTo>
                <a:cubicBezTo>
                  <a:pt x="21016" y="3254"/>
                  <a:pt x="20894" y="3213"/>
                  <a:pt x="20817" y="3325"/>
                </a:cubicBezTo>
                <a:cubicBezTo>
                  <a:pt x="20744" y="3432"/>
                  <a:pt x="20690" y="3550"/>
                  <a:pt x="20648" y="3659"/>
                </a:cubicBezTo>
                <a:cubicBezTo>
                  <a:pt x="20608" y="3765"/>
                  <a:pt x="20510" y="3756"/>
                  <a:pt x="20481" y="3640"/>
                </a:cubicBezTo>
                <a:cubicBezTo>
                  <a:pt x="20393" y="3281"/>
                  <a:pt x="20178" y="2828"/>
                  <a:pt x="19658" y="2927"/>
                </a:cubicBezTo>
                <a:cubicBezTo>
                  <a:pt x="19214" y="3013"/>
                  <a:pt x="19022" y="3455"/>
                  <a:pt x="18950" y="3944"/>
                </a:cubicBezTo>
                <a:cubicBezTo>
                  <a:pt x="18926" y="4113"/>
                  <a:pt x="18794" y="4163"/>
                  <a:pt x="18727" y="4027"/>
                </a:cubicBezTo>
                <a:cubicBezTo>
                  <a:pt x="17574" y="1683"/>
                  <a:pt x="15528" y="0"/>
                  <a:pt x="12587" y="0"/>
                </a:cubicBezTo>
                <a:close/>
                <a:moveTo>
                  <a:pt x="12448" y="1027"/>
                </a:moveTo>
                <a:cubicBezTo>
                  <a:pt x="13136" y="1027"/>
                  <a:pt x="13772" y="1163"/>
                  <a:pt x="14343" y="1427"/>
                </a:cubicBezTo>
                <a:cubicBezTo>
                  <a:pt x="14395" y="1452"/>
                  <a:pt x="14423" y="1545"/>
                  <a:pt x="14402" y="1626"/>
                </a:cubicBezTo>
                <a:lnTo>
                  <a:pt x="14271" y="2126"/>
                </a:lnTo>
                <a:cubicBezTo>
                  <a:pt x="14254" y="2195"/>
                  <a:pt x="14208" y="2230"/>
                  <a:pt x="14164" y="2210"/>
                </a:cubicBezTo>
                <a:cubicBezTo>
                  <a:pt x="13649" y="1978"/>
                  <a:pt x="13073" y="1858"/>
                  <a:pt x="12448" y="1858"/>
                </a:cubicBezTo>
                <a:cubicBezTo>
                  <a:pt x="11524" y="1858"/>
                  <a:pt x="10708" y="2034"/>
                  <a:pt x="10012" y="2382"/>
                </a:cubicBezTo>
                <a:cubicBezTo>
                  <a:pt x="9968" y="2404"/>
                  <a:pt x="9920" y="2371"/>
                  <a:pt x="9902" y="2301"/>
                </a:cubicBezTo>
                <a:lnTo>
                  <a:pt x="9773" y="1801"/>
                </a:lnTo>
                <a:cubicBezTo>
                  <a:pt x="9752" y="1721"/>
                  <a:pt x="9776" y="1628"/>
                  <a:pt x="9827" y="1602"/>
                </a:cubicBezTo>
                <a:cubicBezTo>
                  <a:pt x="10483" y="1268"/>
                  <a:pt x="11341" y="1027"/>
                  <a:pt x="12448" y="1027"/>
                </a:cubicBezTo>
                <a:close/>
                <a:moveTo>
                  <a:pt x="19754" y="3828"/>
                </a:moveTo>
                <a:cubicBezTo>
                  <a:pt x="19782" y="3821"/>
                  <a:pt x="19813" y="3823"/>
                  <a:pt x="19842" y="3836"/>
                </a:cubicBezTo>
                <a:cubicBezTo>
                  <a:pt x="19958" y="3890"/>
                  <a:pt x="20023" y="4100"/>
                  <a:pt x="19987" y="4307"/>
                </a:cubicBezTo>
                <a:cubicBezTo>
                  <a:pt x="19929" y="4638"/>
                  <a:pt x="19691" y="4699"/>
                  <a:pt x="19691" y="4699"/>
                </a:cubicBezTo>
                <a:cubicBezTo>
                  <a:pt x="19691" y="4699"/>
                  <a:pt x="19502" y="4478"/>
                  <a:pt x="19565" y="4113"/>
                </a:cubicBezTo>
                <a:cubicBezTo>
                  <a:pt x="19592" y="3958"/>
                  <a:pt x="19669" y="3850"/>
                  <a:pt x="19754" y="382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Hospital"/>
          <p:cNvSpPr/>
          <p:nvPr/>
        </p:nvSpPr>
        <p:spPr>
          <a:xfrm>
            <a:off x="19737937" y="8342784"/>
            <a:ext cx="1404706" cy="1097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Crutches"/>
          <p:cNvSpPr/>
          <p:nvPr/>
        </p:nvSpPr>
        <p:spPr>
          <a:xfrm>
            <a:off x="15254568" y="8158835"/>
            <a:ext cx="293368" cy="1465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2" h="21557" fill="norm" stroke="1" extrusionOk="0">
                <a:moveTo>
                  <a:pt x="1388" y="1"/>
                </a:moveTo>
                <a:cubicBezTo>
                  <a:pt x="956" y="6"/>
                  <a:pt x="826" y="76"/>
                  <a:pt x="732" y="124"/>
                </a:cubicBezTo>
                <a:lnTo>
                  <a:pt x="117" y="437"/>
                </a:lnTo>
                <a:cubicBezTo>
                  <a:pt x="-72" y="552"/>
                  <a:pt x="-154" y="661"/>
                  <a:pt x="856" y="750"/>
                </a:cubicBezTo>
                <a:cubicBezTo>
                  <a:pt x="1867" y="840"/>
                  <a:pt x="2562" y="866"/>
                  <a:pt x="3067" y="892"/>
                </a:cubicBezTo>
                <a:cubicBezTo>
                  <a:pt x="2878" y="1058"/>
                  <a:pt x="3008" y="1070"/>
                  <a:pt x="3324" y="1134"/>
                </a:cubicBezTo>
                <a:lnTo>
                  <a:pt x="4014" y="8439"/>
                </a:lnTo>
                <a:cubicBezTo>
                  <a:pt x="3569" y="8476"/>
                  <a:pt x="3249" y="8565"/>
                  <a:pt x="3250" y="8668"/>
                </a:cubicBezTo>
                <a:cubicBezTo>
                  <a:pt x="3250" y="8774"/>
                  <a:pt x="3589" y="8864"/>
                  <a:pt x="4056" y="8898"/>
                </a:cubicBezTo>
                <a:lnTo>
                  <a:pt x="4288" y="11346"/>
                </a:lnTo>
                <a:cubicBezTo>
                  <a:pt x="4290" y="11998"/>
                  <a:pt x="4809" y="12293"/>
                  <a:pt x="5402" y="12600"/>
                </a:cubicBezTo>
                <a:cubicBezTo>
                  <a:pt x="5995" y="12907"/>
                  <a:pt x="6947" y="13419"/>
                  <a:pt x="7263" y="13636"/>
                </a:cubicBezTo>
                <a:cubicBezTo>
                  <a:pt x="7580" y="13854"/>
                  <a:pt x="8205" y="14174"/>
                  <a:pt x="8269" y="14699"/>
                </a:cubicBezTo>
                <a:lnTo>
                  <a:pt x="8344" y="19113"/>
                </a:lnTo>
                <a:cubicBezTo>
                  <a:pt x="8281" y="19331"/>
                  <a:pt x="8663" y="19587"/>
                  <a:pt x="9042" y="19689"/>
                </a:cubicBezTo>
                <a:cubicBezTo>
                  <a:pt x="9421" y="19792"/>
                  <a:pt x="9989" y="19818"/>
                  <a:pt x="9989" y="19959"/>
                </a:cubicBezTo>
                <a:lnTo>
                  <a:pt x="9989" y="20540"/>
                </a:lnTo>
                <a:lnTo>
                  <a:pt x="9042" y="21289"/>
                </a:lnTo>
                <a:cubicBezTo>
                  <a:pt x="8793" y="21517"/>
                  <a:pt x="9592" y="21556"/>
                  <a:pt x="10646" y="21557"/>
                </a:cubicBezTo>
                <a:cubicBezTo>
                  <a:pt x="11699" y="21556"/>
                  <a:pt x="12499" y="21517"/>
                  <a:pt x="12250" y="21289"/>
                </a:cubicBezTo>
                <a:lnTo>
                  <a:pt x="11302" y="20540"/>
                </a:lnTo>
                <a:lnTo>
                  <a:pt x="11302" y="19959"/>
                </a:lnTo>
                <a:cubicBezTo>
                  <a:pt x="11303" y="19818"/>
                  <a:pt x="11870" y="19792"/>
                  <a:pt x="12250" y="19689"/>
                </a:cubicBezTo>
                <a:cubicBezTo>
                  <a:pt x="12629" y="19587"/>
                  <a:pt x="13010" y="19331"/>
                  <a:pt x="12948" y="19113"/>
                </a:cubicBezTo>
                <a:lnTo>
                  <a:pt x="13014" y="14699"/>
                </a:lnTo>
                <a:cubicBezTo>
                  <a:pt x="13078" y="14174"/>
                  <a:pt x="13712" y="13854"/>
                  <a:pt x="14028" y="13636"/>
                </a:cubicBezTo>
                <a:cubicBezTo>
                  <a:pt x="14344" y="13419"/>
                  <a:pt x="15297" y="12907"/>
                  <a:pt x="15890" y="12600"/>
                </a:cubicBezTo>
                <a:cubicBezTo>
                  <a:pt x="16482" y="12293"/>
                  <a:pt x="17002" y="11998"/>
                  <a:pt x="17003" y="11346"/>
                </a:cubicBezTo>
                <a:lnTo>
                  <a:pt x="17236" y="8898"/>
                </a:lnTo>
                <a:cubicBezTo>
                  <a:pt x="17703" y="8864"/>
                  <a:pt x="18042" y="8774"/>
                  <a:pt x="18042" y="8668"/>
                </a:cubicBezTo>
                <a:cubicBezTo>
                  <a:pt x="18042" y="8565"/>
                  <a:pt x="17722" y="8476"/>
                  <a:pt x="17277" y="8439"/>
                </a:cubicBezTo>
                <a:lnTo>
                  <a:pt x="17967" y="1134"/>
                </a:lnTo>
                <a:cubicBezTo>
                  <a:pt x="18283" y="1070"/>
                  <a:pt x="18414" y="1058"/>
                  <a:pt x="18225" y="892"/>
                </a:cubicBezTo>
                <a:cubicBezTo>
                  <a:pt x="18730" y="866"/>
                  <a:pt x="19425" y="840"/>
                  <a:pt x="20435" y="750"/>
                </a:cubicBezTo>
                <a:cubicBezTo>
                  <a:pt x="21446" y="661"/>
                  <a:pt x="21364" y="552"/>
                  <a:pt x="21175" y="437"/>
                </a:cubicBezTo>
                <a:lnTo>
                  <a:pt x="20560" y="124"/>
                </a:lnTo>
                <a:cubicBezTo>
                  <a:pt x="20434" y="60"/>
                  <a:pt x="20247" y="-43"/>
                  <a:pt x="19363" y="21"/>
                </a:cubicBezTo>
                <a:cubicBezTo>
                  <a:pt x="18479" y="85"/>
                  <a:pt x="14813" y="212"/>
                  <a:pt x="10646" y="225"/>
                </a:cubicBezTo>
                <a:cubicBezTo>
                  <a:pt x="6477" y="212"/>
                  <a:pt x="2812" y="85"/>
                  <a:pt x="1928" y="21"/>
                </a:cubicBezTo>
                <a:cubicBezTo>
                  <a:pt x="1707" y="5"/>
                  <a:pt x="1532" y="-1"/>
                  <a:pt x="1388" y="1"/>
                </a:cubicBezTo>
                <a:close/>
                <a:moveTo>
                  <a:pt x="5410" y="1173"/>
                </a:moveTo>
                <a:cubicBezTo>
                  <a:pt x="7178" y="1224"/>
                  <a:pt x="8815" y="1235"/>
                  <a:pt x="10646" y="1235"/>
                </a:cubicBezTo>
                <a:cubicBezTo>
                  <a:pt x="12476" y="1235"/>
                  <a:pt x="14114" y="1224"/>
                  <a:pt x="15881" y="1173"/>
                </a:cubicBezTo>
                <a:lnTo>
                  <a:pt x="15291" y="8420"/>
                </a:lnTo>
                <a:lnTo>
                  <a:pt x="10646" y="8420"/>
                </a:lnTo>
                <a:lnTo>
                  <a:pt x="6000" y="8420"/>
                </a:lnTo>
                <a:lnTo>
                  <a:pt x="5410" y="1173"/>
                </a:lnTo>
                <a:close/>
                <a:moveTo>
                  <a:pt x="10646" y="8914"/>
                </a:moveTo>
                <a:lnTo>
                  <a:pt x="15250" y="8915"/>
                </a:lnTo>
                <a:lnTo>
                  <a:pt x="15042" y="11563"/>
                </a:lnTo>
                <a:cubicBezTo>
                  <a:pt x="15041" y="11947"/>
                  <a:pt x="14157" y="12479"/>
                  <a:pt x="13039" y="13015"/>
                </a:cubicBezTo>
                <a:cubicBezTo>
                  <a:pt x="11960" y="13531"/>
                  <a:pt x="11308" y="14251"/>
                  <a:pt x="11244" y="14418"/>
                </a:cubicBezTo>
                <a:lnTo>
                  <a:pt x="10047" y="14418"/>
                </a:lnTo>
                <a:cubicBezTo>
                  <a:pt x="9984" y="14251"/>
                  <a:pt x="9332" y="13531"/>
                  <a:pt x="8252" y="13015"/>
                </a:cubicBezTo>
                <a:cubicBezTo>
                  <a:pt x="7134" y="12479"/>
                  <a:pt x="6250" y="11947"/>
                  <a:pt x="6250" y="11563"/>
                </a:cubicBezTo>
                <a:lnTo>
                  <a:pt x="6042" y="8915"/>
                </a:lnTo>
                <a:lnTo>
                  <a:pt x="10646" y="891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Hotel"/>
          <p:cNvSpPr/>
          <p:nvPr/>
        </p:nvSpPr>
        <p:spPr>
          <a:xfrm>
            <a:off x="13861564" y="4470498"/>
            <a:ext cx="1138744" cy="1378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5" y="0"/>
                </a:moveTo>
                <a:lnTo>
                  <a:pt x="3845" y="21600"/>
                </a:lnTo>
                <a:lnTo>
                  <a:pt x="9622" y="21600"/>
                </a:lnTo>
                <a:lnTo>
                  <a:pt x="9622" y="17888"/>
                </a:lnTo>
                <a:lnTo>
                  <a:pt x="11892" y="17888"/>
                </a:lnTo>
                <a:lnTo>
                  <a:pt x="11892" y="21600"/>
                </a:lnTo>
                <a:lnTo>
                  <a:pt x="13548" y="21600"/>
                </a:lnTo>
                <a:lnTo>
                  <a:pt x="13548" y="17888"/>
                </a:lnTo>
                <a:lnTo>
                  <a:pt x="15817" y="17888"/>
                </a:lnTo>
                <a:lnTo>
                  <a:pt x="15817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3845" y="0"/>
                </a:lnTo>
                <a:close/>
                <a:moveTo>
                  <a:pt x="0" y="1697"/>
                </a:moveTo>
                <a:lnTo>
                  <a:pt x="0" y="11543"/>
                </a:lnTo>
                <a:lnTo>
                  <a:pt x="2976" y="11543"/>
                </a:lnTo>
                <a:lnTo>
                  <a:pt x="2976" y="1697"/>
                </a:lnTo>
                <a:lnTo>
                  <a:pt x="0" y="1697"/>
                </a:lnTo>
                <a:close/>
                <a:moveTo>
                  <a:pt x="5704" y="1707"/>
                </a:moveTo>
                <a:lnTo>
                  <a:pt x="7975" y="1707"/>
                </a:lnTo>
                <a:lnTo>
                  <a:pt x="7975" y="3582"/>
                </a:lnTo>
                <a:lnTo>
                  <a:pt x="5704" y="3582"/>
                </a:lnTo>
                <a:lnTo>
                  <a:pt x="5704" y="1707"/>
                </a:lnTo>
                <a:close/>
                <a:moveTo>
                  <a:pt x="9622" y="1707"/>
                </a:moveTo>
                <a:lnTo>
                  <a:pt x="11892" y="1707"/>
                </a:lnTo>
                <a:lnTo>
                  <a:pt x="11892" y="3582"/>
                </a:lnTo>
                <a:lnTo>
                  <a:pt x="9622" y="3582"/>
                </a:lnTo>
                <a:lnTo>
                  <a:pt x="9622" y="1707"/>
                </a:lnTo>
                <a:close/>
                <a:moveTo>
                  <a:pt x="13548" y="1707"/>
                </a:moveTo>
                <a:lnTo>
                  <a:pt x="15817" y="1707"/>
                </a:lnTo>
                <a:lnTo>
                  <a:pt x="15817" y="3582"/>
                </a:lnTo>
                <a:lnTo>
                  <a:pt x="13548" y="3582"/>
                </a:lnTo>
                <a:lnTo>
                  <a:pt x="13548" y="1707"/>
                </a:lnTo>
                <a:close/>
                <a:moveTo>
                  <a:pt x="17473" y="1707"/>
                </a:moveTo>
                <a:lnTo>
                  <a:pt x="19742" y="1707"/>
                </a:lnTo>
                <a:lnTo>
                  <a:pt x="19742" y="3582"/>
                </a:lnTo>
                <a:lnTo>
                  <a:pt x="17473" y="3582"/>
                </a:lnTo>
                <a:lnTo>
                  <a:pt x="17473" y="1707"/>
                </a:lnTo>
                <a:close/>
                <a:moveTo>
                  <a:pt x="1490" y="2307"/>
                </a:moveTo>
                <a:lnTo>
                  <a:pt x="1727" y="2906"/>
                </a:lnTo>
                <a:lnTo>
                  <a:pt x="2486" y="2906"/>
                </a:lnTo>
                <a:lnTo>
                  <a:pt x="1871" y="3275"/>
                </a:lnTo>
                <a:lnTo>
                  <a:pt x="2106" y="3874"/>
                </a:lnTo>
                <a:lnTo>
                  <a:pt x="1490" y="3508"/>
                </a:lnTo>
                <a:lnTo>
                  <a:pt x="877" y="3874"/>
                </a:lnTo>
                <a:lnTo>
                  <a:pt x="1112" y="3275"/>
                </a:lnTo>
                <a:lnTo>
                  <a:pt x="497" y="2906"/>
                </a:lnTo>
                <a:lnTo>
                  <a:pt x="1255" y="2906"/>
                </a:lnTo>
                <a:lnTo>
                  <a:pt x="1490" y="2307"/>
                </a:lnTo>
                <a:close/>
                <a:moveTo>
                  <a:pt x="1490" y="4528"/>
                </a:moveTo>
                <a:lnTo>
                  <a:pt x="1727" y="5129"/>
                </a:lnTo>
                <a:lnTo>
                  <a:pt x="2486" y="5129"/>
                </a:lnTo>
                <a:lnTo>
                  <a:pt x="1871" y="5495"/>
                </a:lnTo>
                <a:lnTo>
                  <a:pt x="2106" y="6095"/>
                </a:lnTo>
                <a:lnTo>
                  <a:pt x="1490" y="5728"/>
                </a:lnTo>
                <a:lnTo>
                  <a:pt x="877" y="6095"/>
                </a:lnTo>
                <a:lnTo>
                  <a:pt x="1112" y="5495"/>
                </a:lnTo>
                <a:lnTo>
                  <a:pt x="497" y="5129"/>
                </a:lnTo>
                <a:lnTo>
                  <a:pt x="1255" y="5129"/>
                </a:lnTo>
                <a:lnTo>
                  <a:pt x="1490" y="4528"/>
                </a:lnTo>
                <a:close/>
                <a:moveTo>
                  <a:pt x="5704" y="4987"/>
                </a:moveTo>
                <a:lnTo>
                  <a:pt x="7975" y="4987"/>
                </a:lnTo>
                <a:lnTo>
                  <a:pt x="7975" y="6863"/>
                </a:lnTo>
                <a:lnTo>
                  <a:pt x="5704" y="6863"/>
                </a:lnTo>
                <a:lnTo>
                  <a:pt x="5704" y="4987"/>
                </a:lnTo>
                <a:close/>
                <a:moveTo>
                  <a:pt x="9622" y="4987"/>
                </a:moveTo>
                <a:lnTo>
                  <a:pt x="11892" y="4987"/>
                </a:lnTo>
                <a:lnTo>
                  <a:pt x="11892" y="6863"/>
                </a:lnTo>
                <a:lnTo>
                  <a:pt x="9622" y="6863"/>
                </a:lnTo>
                <a:lnTo>
                  <a:pt x="9622" y="4987"/>
                </a:lnTo>
                <a:close/>
                <a:moveTo>
                  <a:pt x="13548" y="4987"/>
                </a:moveTo>
                <a:lnTo>
                  <a:pt x="15817" y="4987"/>
                </a:lnTo>
                <a:lnTo>
                  <a:pt x="15817" y="6863"/>
                </a:lnTo>
                <a:lnTo>
                  <a:pt x="13548" y="6863"/>
                </a:lnTo>
                <a:lnTo>
                  <a:pt x="13548" y="4987"/>
                </a:lnTo>
                <a:close/>
                <a:moveTo>
                  <a:pt x="17473" y="4987"/>
                </a:moveTo>
                <a:lnTo>
                  <a:pt x="19742" y="4987"/>
                </a:lnTo>
                <a:lnTo>
                  <a:pt x="19742" y="6863"/>
                </a:lnTo>
                <a:lnTo>
                  <a:pt x="17473" y="6863"/>
                </a:lnTo>
                <a:lnTo>
                  <a:pt x="17473" y="4987"/>
                </a:lnTo>
                <a:close/>
                <a:moveTo>
                  <a:pt x="1490" y="6939"/>
                </a:moveTo>
                <a:lnTo>
                  <a:pt x="1727" y="7539"/>
                </a:lnTo>
                <a:lnTo>
                  <a:pt x="2486" y="7539"/>
                </a:lnTo>
                <a:lnTo>
                  <a:pt x="1871" y="7905"/>
                </a:lnTo>
                <a:lnTo>
                  <a:pt x="2106" y="8507"/>
                </a:lnTo>
                <a:lnTo>
                  <a:pt x="1490" y="8138"/>
                </a:lnTo>
                <a:lnTo>
                  <a:pt x="877" y="8507"/>
                </a:lnTo>
                <a:lnTo>
                  <a:pt x="1112" y="7905"/>
                </a:lnTo>
                <a:lnTo>
                  <a:pt x="497" y="7539"/>
                </a:lnTo>
                <a:lnTo>
                  <a:pt x="1255" y="7539"/>
                </a:lnTo>
                <a:lnTo>
                  <a:pt x="1490" y="6939"/>
                </a:lnTo>
                <a:close/>
                <a:moveTo>
                  <a:pt x="5704" y="8274"/>
                </a:moveTo>
                <a:lnTo>
                  <a:pt x="7975" y="8274"/>
                </a:lnTo>
                <a:lnTo>
                  <a:pt x="7975" y="10148"/>
                </a:lnTo>
                <a:lnTo>
                  <a:pt x="5704" y="10148"/>
                </a:lnTo>
                <a:lnTo>
                  <a:pt x="5704" y="8274"/>
                </a:lnTo>
                <a:close/>
                <a:moveTo>
                  <a:pt x="9622" y="8274"/>
                </a:moveTo>
                <a:lnTo>
                  <a:pt x="11892" y="8274"/>
                </a:lnTo>
                <a:lnTo>
                  <a:pt x="11892" y="10148"/>
                </a:lnTo>
                <a:lnTo>
                  <a:pt x="9622" y="10148"/>
                </a:lnTo>
                <a:lnTo>
                  <a:pt x="9622" y="8274"/>
                </a:lnTo>
                <a:close/>
                <a:moveTo>
                  <a:pt x="13548" y="8274"/>
                </a:moveTo>
                <a:lnTo>
                  <a:pt x="15817" y="8274"/>
                </a:lnTo>
                <a:lnTo>
                  <a:pt x="15817" y="10148"/>
                </a:lnTo>
                <a:lnTo>
                  <a:pt x="13548" y="10148"/>
                </a:lnTo>
                <a:lnTo>
                  <a:pt x="13548" y="8274"/>
                </a:lnTo>
                <a:close/>
                <a:moveTo>
                  <a:pt x="17473" y="8274"/>
                </a:moveTo>
                <a:lnTo>
                  <a:pt x="19742" y="8274"/>
                </a:lnTo>
                <a:lnTo>
                  <a:pt x="19742" y="10148"/>
                </a:lnTo>
                <a:lnTo>
                  <a:pt x="17473" y="10148"/>
                </a:lnTo>
                <a:lnTo>
                  <a:pt x="17473" y="8274"/>
                </a:lnTo>
                <a:close/>
                <a:moveTo>
                  <a:pt x="1490" y="9224"/>
                </a:moveTo>
                <a:lnTo>
                  <a:pt x="1727" y="9824"/>
                </a:lnTo>
                <a:lnTo>
                  <a:pt x="2486" y="9824"/>
                </a:lnTo>
                <a:lnTo>
                  <a:pt x="1871" y="10192"/>
                </a:lnTo>
                <a:lnTo>
                  <a:pt x="2106" y="10792"/>
                </a:lnTo>
                <a:lnTo>
                  <a:pt x="1490" y="10425"/>
                </a:lnTo>
                <a:lnTo>
                  <a:pt x="877" y="10792"/>
                </a:lnTo>
                <a:lnTo>
                  <a:pt x="1112" y="10192"/>
                </a:lnTo>
                <a:lnTo>
                  <a:pt x="497" y="9824"/>
                </a:lnTo>
                <a:lnTo>
                  <a:pt x="1255" y="9824"/>
                </a:lnTo>
                <a:lnTo>
                  <a:pt x="1490" y="9224"/>
                </a:lnTo>
                <a:close/>
                <a:moveTo>
                  <a:pt x="5704" y="11553"/>
                </a:moveTo>
                <a:lnTo>
                  <a:pt x="7975" y="11553"/>
                </a:lnTo>
                <a:lnTo>
                  <a:pt x="7975" y="13429"/>
                </a:lnTo>
                <a:lnTo>
                  <a:pt x="5704" y="13429"/>
                </a:lnTo>
                <a:lnTo>
                  <a:pt x="5704" y="11553"/>
                </a:lnTo>
                <a:close/>
                <a:moveTo>
                  <a:pt x="9622" y="11553"/>
                </a:moveTo>
                <a:lnTo>
                  <a:pt x="11892" y="11553"/>
                </a:lnTo>
                <a:lnTo>
                  <a:pt x="11892" y="13429"/>
                </a:lnTo>
                <a:lnTo>
                  <a:pt x="9622" y="13429"/>
                </a:lnTo>
                <a:lnTo>
                  <a:pt x="9622" y="11553"/>
                </a:lnTo>
                <a:close/>
                <a:moveTo>
                  <a:pt x="13548" y="11553"/>
                </a:moveTo>
                <a:lnTo>
                  <a:pt x="15817" y="11553"/>
                </a:lnTo>
                <a:lnTo>
                  <a:pt x="15817" y="13429"/>
                </a:lnTo>
                <a:lnTo>
                  <a:pt x="13548" y="13429"/>
                </a:lnTo>
                <a:lnTo>
                  <a:pt x="13548" y="11553"/>
                </a:lnTo>
                <a:close/>
                <a:moveTo>
                  <a:pt x="17473" y="11553"/>
                </a:moveTo>
                <a:lnTo>
                  <a:pt x="19742" y="11553"/>
                </a:lnTo>
                <a:lnTo>
                  <a:pt x="19742" y="13429"/>
                </a:lnTo>
                <a:lnTo>
                  <a:pt x="17473" y="13429"/>
                </a:lnTo>
                <a:lnTo>
                  <a:pt x="17473" y="11553"/>
                </a:lnTo>
                <a:close/>
                <a:moveTo>
                  <a:pt x="5704" y="14840"/>
                </a:moveTo>
                <a:lnTo>
                  <a:pt x="7975" y="14840"/>
                </a:lnTo>
                <a:lnTo>
                  <a:pt x="7975" y="16714"/>
                </a:lnTo>
                <a:lnTo>
                  <a:pt x="5704" y="16714"/>
                </a:lnTo>
                <a:lnTo>
                  <a:pt x="5704" y="14840"/>
                </a:lnTo>
                <a:close/>
                <a:moveTo>
                  <a:pt x="9622" y="14840"/>
                </a:moveTo>
                <a:lnTo>
                  <a:pt x="11892" y="14840"/>
                </a:lnTo>
                <a:lnTo>
                  <a:pt x="11892" y="16714"/>
                </a:lnTo>
                <a:lnTo>
                  <a:pt x="9622" y="16714"/>
                </a:lnTo>
                <a:lnTo>
                  <a:pt x="9622" y="14840"/>
                </a:lnTo>
                <a:close/>
                <a:moveTo>
                  <a:pt x="13548" y="14840"/>
                </a:moveTo>
                <a:lnTo>
                  <a:pt x="15817" y="14840"/>
                </a:lnTo>
                <a:lnTo>
                  <a:pt x="15817" y="16714"/>
                </a:lnTo>
                <a:lnTo>
                  <a:pt x="13548" y="16714"/>
                </a:lnTo>
                <a:lnTo>
                  <a:pt x="13548" y="14840"/>
                </a:lnTo>
                <a:close/>
                <a:moveTo>
                  <a:pt x="17473" y="14840"/>
                </a:moveTo>
                <a:lnTo>
                  <a:pt x="19742" y="14840"/>
                </a:lnTo>
                <a:lnTo>
                  <a:pt x="19742" y="16714"/>
                </a:lnTo>
                <a:lnTo>
                  <a:pt x="17473" y="16714"/>
                </a:lnTo>
                <a:lnTo>
                  <a:pt x="17473" y="1484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Bar Chart"/>
          <p:cNvSpPr/>
          <p:nvPr/>
        </p:nvSpPr>
        <p:spPr>
          <a:xfrm>
            <a:off x="18374814" y="1962164"/>
            <a:ext cx="1271684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Cylinder"/>
          <p:cNvSpPr/>
          <p:nvPr/>
        </p:nvSpPr>
        <p:spPr>
          <a:xfrm>
            <a:off x="4998239" y="1701924"/>
            <a:ext cx="1074310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Articulated Lorry"/>
          <p:cNvSpPr/>
          <p:nvPr/>
        </p:nvSpPr>
        <p:spPr>
          <a:xfrm>
            <a:off x="1926227" y="6266158"/>
            <a:ext cx="1522189" cy="49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762"/>
                </a:lnTo>
                <a:lnTo>
                  <a:pt x="14585" y="15762"/>
                </a:lnTo>
                <a:lnTo>
                  <a:pt x="14585" y="0"/>
                </a:lnTo>
                <a:lnTo>
                  <a:pt x="0" y="0"/>
                </a:lnTo>
                <a:close/>
                <a:moveTo>
                  <a:pt x="15530" y="2020"/>
                </a:moveTo>
                <a:cubicBezTo>
                  <a:pt x="15390" y="2020"/>
                  <a:pt x="15282" y="2372"/>
                  <a:pt x="15282" y="2787"/>
                </a:cubicBezTo>
                <a:lnTo>
                  <a:pt x="15282" y="7029"/>
                </a:lnTo>
                <a:lnTo>
                  <a:pt x="18755" y="7029"/>
                </a:lnTo>
                <a:cubicBezTo>
                  <a:pt x="18917" y="7046"/>
                  <a:pt x="18927" y="6515"/>
                  <a:pt x="18819" y="6117"/>
                </a:cubicBezTo>
                <a:cubicBezTo>
                  <a:pt x="18527" y="5073"/>
                  <a:pt x="16891" y="2020"/>
                  <a:pt x="15530" y="2020"/>
                </a:cubicBezTo>
                <a:close/>
                <a:moveTo>
                  <a:pt x="15282" y="7640"/>
                </a:moveTo>
                <a:lnTo>
                  <a:pt x="15282" y="16311"/>
                </a:lnTo>
                <a:lnTo>
                  <a:pt x="14786" y="16311"/>
                </a:lnTo>
                <a:cubicBezTo>
                  <a:pt x="15067" y="16892"/>
                  <a:pt x="15250" y="17868"/>
                  <a:pt x="15250" y="18979"/>
                </a:cubicBezTo>
                <a:cubicBezTo>
                  <a:pt x="15250" y="19078"/>
                  <a:pt x="15250" y="19160"/>
                  <a:pt x="15245" y="19243"/>
                </a:cubicBezTo>
                <a:lnTo>
                  <a:pt x="18399" y="19243"/>
                </a:lnTo>
                <a:lnTo>
                  <a:pt x="18750" y="19243"/>
                </a:lnTo>
                <a:cubicBezTo>
                  <a:pt x="18750" y="19160"/>
                  <a:pt x="18743" y="19062"/>
                  <a:pt x="18743" y="18979"/>
                </a:cubicBezTo>
                <a:cubicBezTo>
                  <a:pt x="18743" y="17205"/>
                  <a:pt x="19213" y="15762"/>
                  <a:pt x="19791" y="15762"/>
                </a:cubicBezTo>
                <a:cubicBezTo>
                  <a:pt x="20369" y="15762"/>
                  <a:pt x="20839" y="17205"/>
                  <a:pt x="20839" y="18979"/>
                </a:cubicBezTo>
                <a:cubicBezTo>
                  <a:pt x="20839" y="19078"/>
                  <a:pt x="20839" y="19160"/>
                  <a:pt x="20834" y="19243"/>
                </a:cubicBezTo>
                <a:lnTo>
                  <a:pt x="20969" y="19243"/>
                </a:lnTo>
                <a:lnTo>
                  <a:pt x="21389" y="19243"/>
                </a:lnTo>
                <a:lnTo>
                  <a:pt x="21423" y="19243"/>
                </a:lnTo>
                <a:cubicBezTo>
                  <a:pt x="21520" y="19243"/>
                  <a:pt x="21600" y="18998"/>
                  <a:pt x="21600" y="18699"/>
                </a:cubicBezTo>
                <a:lnTo>
                  <a:pt x="21600" y="16327"/>
                </a:lnTo>
                <a:cubicBezTo>
                  <a:pt x="21600" y="16045"/>
                  <a:pt x="21520" y="15814"/>
                  <a:pt x="21423" y="15814"/>
                </a:cubicBezTo>
                <a:lnTo>
                  <a:pt x="21389" y="15814"/>
                </a:lnTo>
                <a:lnTo>
                  <a:pt x="21389" y="13395"/>
                </a:lnTo>
                <a:cubicBezTo>
                  <a:pt x="21389" y="13163"/>
                  <a:pt x="21336" y="12978"/>
                  <a:pt x="21266" y="12944"/>
                </a:cubicBezTo>
                <a:lnTo>
                  <a:pt x="19354" y="11287"/>
                </a:lnTo>
                <a:lnTo>
                  <a:pt x="18792" y="8008"/>
                </a:lnTo>
                <a:cubicBezTo>
                  <a:pt x="18754" y="7793"/>
                  <a:pt x="18679" y="7640"/>
                  <a:pt x="18598" y="7640"/>
                </a:cubicBezTo>
                <a:lnTo>
                  <a:pt x="16924" y="7640"/>
                </a:lnTo>
                <a:lnTo>
                  <a:pt x="16924" y="16311"/>
                </a:lnTo>
                <a:lnTo>
                  <a:pt x="16708" y="16311"/>
                </a:lnTo>
                <a:lnTo>
                  <a:pt x="16708" y="7640"/>
                </a:lnTo>
                <a:lnTo>
                  <a:pt x="15282" y="7640"/>
                </a:lnTo>
                <a:close/>
                <a:moveTo>
                  <a:pt x="17518" y="8505"/>
                </a:moveTo>
                <a:lnTo>
                  <a:pt x="18426" y="8505"/>
                </a:lnTo>
                <a:cubicBezTo>
                  <a:pt x="18474" y="8505"/>
                  <a:pt x="18518" y="8585"/>
                  <a:pt x="18534" y="8718"/>
                </a:cubicBezTo>
                <a:lnTo>
                  <a:pt x="18804" y="10660"/>
                </a:lnTo>
                <a:cubicBezTo>
                  <a:pt x="18842" y="10909"/>
                  <a:pt x="18787" y="11173"/>
                  <a:pt x="18701" y="11173"/>
                </a:cubicBezTo>
                <a:lnTo>
                  <a:pt x="17518" y="11173"/>
                </a:lnTo>
                <a:cubicBezTo>
                  <a:pt x="17453" y="11173"/>
                  <a:pt x="17400" y="11004"/>
                  <a:pt x="17400" y="10805"/>
                </a:cubicBezTo>
                <a:lnTo>
                  <a:pt x="17400" y="8868"/>
                </a:lnTo>
                <a:cubicBezTo>
                  <a:pt x="17400" y="8669"/>
                  <a:pt x="17453" y="8505"/>
                  <a:pt x="17518" y="8505"/>
                </a:cubicBezTo>
                <a:close/>
                <a:moveTo>
                  <a:pt x="10633" y="16327"/>
                </a:moveTo>
                <a:lnTo>
                  <a:pt x="10503" y="19259"/>
                </a:lnTo>
                <a:lnTo>
                  <a:pt x="11271" y="19259"/>
                </a:lnTo>
                <a:cubicBezTo>
                  <a:pt x="11271" y="19176"/>
                  <a:pt x="11264" y="19077"/>
                  <a:pt x="11264" y="18995"/>
                </a:cubicBezTo>
                <a:cubicBezTo>
                  <a:pt x="11264" y="17884"/>
                  <a:pt x="11448" y="16891"/>
                  <a:pt x="11723" y="16327"/>
                </a:cubicBezTo>
                <a:lnTo>
                  <a:pt x="10633" y="16327"/>
                </a:lnTo>
                <a:close/>
                <a:moveTo>
                  <a:pt x="12896" y="16327"/>
                </a:moveTo>
                <a:cubicBezTo>
                  <a:pt x="13047" y="16642"/>
                  <a:pt x="13171" y="17088"/>
                  <a:pt x="13252" y="17586"/>
                </a:cubicBezTo>
                <a:cubicBezTo>
                  <a:pt x="13333" y="17072"/>
                  <a:pt x="13457" y="16642"/>
                  <a:pt x="13608" y="16327"/>
                </a:cubicBezTo>
                <a:lnTo>
                  <a:pt x="12896" y="16327"/>
                </a:lnTo>
                <a:close/>
                <a:moveTo>
                  <a:pt x="2285" y="16394"/>
                </a:moveTo>
                <a:cubicBezTo>
                  <a:pt x="1815" y="16394"/>
                  <a:pt x="1436" y="17552"/>
                  <a:pt x="1436" y="18995"/>
                </a:cubicBezTo>
                <a:cubicBezTo>
                  <a:pt x="1436" y="20437"/>
                  <a:pt x="1815" y="21600"/>
                  <a:pt x="2285" y="21600"/>
                </a:cubicBezTo>
                <a:cubicBezTo>
                  <a:pt x="2755" y="21600"/>
                  <a:pt x="3132" y="20437"/>
                  <a:pt x="3132" y="18995"/>
                </a:cubicBezTo>
                <a:cubicBezTo>
                  <a:pt x="3127" y="17552"/>
                  <a:pt x="2749" y="16394"/>
                  <a:pt x="2285" y="16394"/>
                </a:cubicBezTo>
                <a:close/>
                <a:moveTo>
                  <a:pt x="4170" y="16394"/>
                </a:moveTo>
                <a:cubicBezTo>
                  <a:pt x="3700" y="16394"/>
                  <a:pt x="3321" y="17552"/>
                  <a:pt x="3321" y="18995"/>
                </a:cubicBezTo>
                <a:cubicBezTo>
                  <a:pt x="3321" y="20437"/>
                  <a:pt x="3700" y="21600"/>
                  <a:pt x="4170" y="21600"/>
                </a:cubicBezTo>
                <a:cubicBezTo>
                  <a:pt x="4640" y="21600"/>
                  <a:pt x="5017" y="20437"/>
                  <a:pt x="5017" y="18995"/>
                </a:cubicBezTo>
                <a:cubicBezTo>
                  <a:pt x="5017" y="17552"/>
                  <a:pt x="4634" y="16394"/>
                  <a:pt x="4170" y="16394"/>
                </a:cubicBezTo>
                <a:close/>
                <a:moveTo>
                  <a:pt x="12312" y="16394"/>
                </a:moveTo>
                <a:cubicBezTo>
                  <a:pt x="11842" y="16394"/>
                  <a:pt x="11465" y="17552"/>
                  <a:pt x="11465" y="18995"/>
                </a:cubicBezTo>
                <a:cubicBezTo>
                  <a:pt x="11465" y="20437"/>
                  <a:pt x="11842" y="21600"/>
                  <a:pt x="12312" y="21600"/>
                </a:cubicBezTo>
                <a:cubicBezTo>
                  <a:pt x="12782" y="21600"/>
                  <a:pt x="13161" y="20437"/>
                  <a:pt x="13161" y="18995"/>
                </a:cubicBezTo>
                <a:cubicBezTo>
                  <a:pt x="13161" y="17552"/>
                  <a:pt x="12776" y="16394"/>
                  <a:pt x="12312" y="16394"/>
                </a:cubicBezTo>
                <a:close/>
                <a:moveTo>
                  <a:pt x="14197" y="16394"/>
                </a:moveTo>
                <a:cubicBezTo>
                  <a:pt x="13727" y="16394"/>
                  <a:pt x="13350" y="17552"/>
                  <a:pt x="13350" y="18995"/>
                </a:cubicBezTo>
                <a:cubicBezTo>
                  <a:pt x="13350" y="20437"/>
                  <a:pt x="13727" y="21600"/>
                  <a:pt x="14197" y="21600"/>
                </a:cubicBezTo>
                <a:cubicBezTo>
                  <a:pt x="14667" y="21600"/>
                  <a:pt x="15044" y="20437"/>
                  <a:pt x="15044" y="18995"/>
                </a:cubicBezTo>
                <a:cubicBezTo>
                  <a:pt x="15044" y="17552"/>
                  <a:pt x="14661" y="16394"/>
                  <a:pt x="14197" y="16394"/>
                </a:cubicBezTo>
                <a:close/>
                <a:moveTo>
                  <a:pt x="19791" y="16394"/>
                </a:moveTo>
                <a:cubicBezTo>
                  <a:pt x="19321" y="16394"/>
                  <a:pt x="18944" y="17552"/>
                  <a:pt x="18944" y="18995"/>
                </a:cubicBezTo>
                <a:cubicBezTo>
                  <a:pt x="18944" y="20437"/>
                  <a:pt x="19321" y="21600"/>
                  <a:pt x="19791" y="21600"/>
                </a:cubicBezTo>
                <a:cubicBezTo>
                  <a:pt x="20261" y="21600"/>
                  <a:pt x="20640" y="20437"/>
                  <a:pt x="20640" y="18995"/>
                </a:cubicBezTo>
                <a:cubicBezTo>
                  <a:pt x="20640" y="17552"/>
                  <a:pt x="20255" y="16394"/>
                  <a:pt x="19791" y="16394"/>
                </a:cubicBezTo>
                <a:close/>
                <a:moveTo>
                  <a:pt x="2285" y="17751"/>
                </a:moveTo>
                <a:cubicBezTo>
                  <a:pt x="2506" y="17751"/>
                  <a:pt x="2685" y="18299"/>
                  <a:pt x="2685" y="18979"/>
                </a:cubicBezTo>
                <a:cubicBezTo>
                  <a:pt x="2679" y="19659"/>
                  <a:pt x="2501" y="20207"/>
                  <a:pt x="2285" y="20207"/>
                </a:cubicBezTo>
                <a:cubicBezTo>
                  <a:pt x="2063" y="20207"/>
                  <a:pt x="1885" y="19659"/>
                  <a:pt x="1885" y="18979"/>
                </a:cubicBezTo>
                <a:cubicBezTo>
                  <a:pt x="1885" y="18299"/>
                  <a:pt x="2063" y="17751"/>
                  <a:pt x="2285" y="17751"/>
                </a:cubicBezTo>
                <a:close/>
                <a:moveTo>
                  <a:pt x="4170" y="17751"/>
                </a:moveTo>
                <a:cubicBezTo>
                  <a:pt x="4391" y="17751"/>
                  <a:pt x="4568" y="18299"/>
                  <a:pt x="4568" y="18979"/>
                </a:cubicBezTo>
                <a:cubicBezTo>
                  <a:pt x="4563" y="19659"/>
                  <a:pt x="4386" y="20207"/>
                  <a:pt x="4170" y="20207"/>
                </a:cubicBezTo>
                <a:cubicBezTo>
                  <a:pt x="3948" y="20207"/>
                  <a:pt x="3770" y="19659"/>
                  <a:pt x="3770" y="18979"/>
                </a:cubicBezTo>
                <a:cubicBezTo>
                  <a:pt x="3770" y="18299"/>
                  <a:pt x="3948" y="17751"/>
                  <a:pt x="4170" y="17751"/>
                </a:cubicBezTo>
                <a:close/>
                <a:moveTo>
                  <a:pt x="12312" y="17751"/>
                </a:moveTo>
                <a:cubicBezTo>
                  <a:pt x="12533" y="17751"/>
                  <a:pt x="12712" y="18299"/>
                  <a:pt x="12712" y="18979"/>
                </a:cubicBezTo>
                <a:cubicBezTo>
                  <a:pt x="12707" y="19659"/>
                  <a:pt x="12528" y="20207"/>
                  <a:pt x="12312" y="20207"/>
                </a:cubicBezTo>
                <a:cubicBezTo>
                  <a:pt x="12091" y="20207"/>
                  <a:pt x="11912" y="19659"/>
                  <a:pt x="11912" y="18979"/>
                </a:cubicBezTo>
                <a:cubicBezTo>
                  <a:pt x="11912" y="18299"/>
                  <a:pt x="12091" y="17751"/>
                  <a:pt x="12312" y="17751"/>
                </a:cubicBezTo>
                <a:close/>
                <a:moveTo>
                  <a:pt x="14197" y="17751"/>
                </a:moveTo>
                <a:cubicBezTo>
                  <a:pt x="14418" y="17751"/>
                  <a:pt x="14597" y="18299"/>
                  <a:pt x="14597" y="18979"/>
                </a:cubicBezTo>
                <a:cubicBezTo>
                  <a:pt x="14597" y="19659"/>
                  <a:pt x="14418" y="20207"/>
                  <a:pt x="14197" y="20207"/>
                </a:cubicBezTo>
                <a:cubicBezTo>
                  <a:pt x="13976" y="20207"/>
                  <a:pt x="13797" y="19659"/>
                  <a:pt x="13797" y="18979"/>
                </a:cubicBezTo>
                <a:cubicBezTo>
                  <a:pt x="13797" y="18299"/>
                  <a:pt x="13976" y="17751"/>
                  <a:pt x="14197" y="17751"/>
                </a:cubicBezTo>
                <a:close/>
                <a:moveTo>
                  <a:pt x="19791" y="17751"/>
                </a:moveTo>
                <a:cubicBezTo>
                  <a:pt x="20012" y="17751"/>
                  <a:pt x="20191" y="18299"/>
                  <a:pt x="20191" y="18979"/>
                </a:cubicBezTo>
                <a:cubicBezTo>
                  <a:pt x="20186" y="19659"/>
                  <a:pt x="20007" y="20207"/>
                  <a:pt x="19791" y="20207"/>
                </a:cubicBezTo>
                <a:cubicBezTo>
                  <a:pt x="19570" y="20207"/>
                  <a:pt x="19391" y="19659"/>
                  <a:pt x="19391" y="18979"/>
                </a:cubicBezTo>
                <a:cubicBezTo>
                  <a:pt x="19391" y="18299"/>
                  <a:pt x="19570" y="17751"/>
                  <a:pt x="19791" y="1775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Taxi Cab"/>
          <p:cNvSpPr/>
          <p:nvPr/>
        </p:nvSpPr>
        <p:spPr>
          <a:xfrm>
            <a:off x="4769765" y="6224780"/>
            <a:ext cx="1531258" cy="57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600" fill="norm" stroke="1" extrusionOk="0">
                <a:moveTo>
                  <a:pt x="6987" y="0"/>
                </a:moveTo>
                <a:lnTo>
                  <a:pt x="6987" y="3783"/>
                </a:lnTo>
                <a:lnTo>
                  <a:pt x="11269" y="3783"/>
                </a:lnTo>
                <a:lnTo>
                  <a:pt x="11269" y="0"/>
                </a:lnTo>
                <a:lnTo>
                  <a:pt x="6987" y="0"/>
                </a:lnTo>
                <a:close/>
                <a:moveTo>
                  <a:pt x="7950" y="4468"/>
                </a:moveTo>
                <a:cubicBezTo>
                  <a:pt x="7680" y="4468"/>
                  <a:pt x="6657" y="4498"/>
                  <a:pt x="5949" y="5014"/>
                </a:cubicBezTo>
                <a:cubicBezTo>
                  <a:pt x="5241" y="5530"/>
                  <a:pt x="3894" y="8909"/>
                  <a:pt x="3894" y="8909"/>
                </a:cubicBezTo>
                <a:cubicBezTo>
                  <a:pt x="3894" y="8909"/>
                  <a:pt x="2373" y="9224"/>
                  <a:pt x="1183" y="9768"/>
                </a:cubicBezTo>
                <a:cubicBezTo>
                  <a:pt x="978" y="9854"/>
                  <a:pt x="838" y="10312"/>
                  <a:pt x="735" y="10914"/>
                </a:cubicBezTo>
                <a:lnTo>
                  <a:pt x="967" y="10914"/>
                </a:lnTo>
                <a:lnTo>
                  <a:pt x="967" y="12033"/>
                </a:lnTo>
                <a:lnTo>
                  <a:pt x="1389" y="12033"/>
                </a:lnTo>
                <a:lnTo>
                  <a:pt x="1389" y="10914"/>
                </a:lnTo>
                <a:lnTo>
                  <a:pt x="1812" y="10914"/>
                </a:lnTo>
                <a:lnTo>
                  <a:pt x="1812" y="12033"/>
                </a:lnTo>
                <a:lnTo>
                  <a:pt x="2233" y="12033"/>
                </a:lnTo>
                <a:lnTo>
                  <a:pt x="2233" y="10914"/>
                </a:lnTo>
                <a:lnTo>
                  <a:pt x="2655" y="10914"/>
                </a:lnTo>
                <a:lnTo>
                  <a:pt x="2655" y="12033"/>
                </a:lnTo>
                <a:lnTo>
                  <a:pt x="3076" y="12033"/>
                </a:lnTo>
                <a:lnTo>
                  <a:pt x="3076" y="10914"/>
                </a:lnTo>
                <a:lnTo>
                  <a:pt x="3498" y="10914"/>
                </a:lnTo>
                <a:lnTo>
                  <a:pt x="3498" y="12033"/>
                </a:lnTo>
                <a:lnTo>
                  <a:pt x="3921" y="12033"/>
                </a:lnTo>
                <a:lnTo>
                  <a:pt x="3921" y="10914"/>
                </a:lnTo>
                <a:lnTo>
                  <a:pt x="4342" y="10914"/>
                </a:lnTo>
                <a:lnTo>
                  <a:pt x="4342" y="12033"/>
                </a:lnTo>
                <a:lnTo>
                  <a:pt x="4764" y="12033"/>
                </a:lnTo>
                <a:lnTo>
                  <a:pt x="4764" y="10914"/>
                </a:lnTo>
                <a:lnTo>
                  <a:pt x="5185" y="10914"/>
                </a:lnTo>
                <a:lnTo>
                  <a:pt x="5185" y="12033"/>
                </a:lnTo>
                <a:lnTo>
                  <a:pt x="5608" y="12033"/>
                </a:lnTo>
                <a:lnTo>
                  <a:pt x="5608" y="10914"/>
                </a:lnTo>
                <a:lnTo>
                  <a:pt x="6030" y="10914"/>
                </a:lnTo>
                <a:lnTo>
                  <a:pt x="6030" y="12033"/>
                </a:lnTo>
                <a:lnTo>
                  <a:pt x="6451" y="12033"/>
                </a:lnTo>
                <a:lnTo>
                  <a:pt x="6451" y="10914"/>
                </a:lnTo>
                <a:lnTo>
                  <a:pt x="6873" y="10914"/>
                </a:lnTo>
                <a:lnTo>
                  <a:pt x="6873" y="12033"/>
                </a:lnTo>
                <a:lnTo>
                  <a:pt x="7294" y="12033"/>
                </a:lnTo>
                <a:lnTo>
                  <a:pt x="7294" y="10914"/>
                </a:lnTo>
                <a:lnTo>
                  <a:pt x="7717" y="10914"/>
                </a:lnTo>
                <a:lnTo>
                  <a:pt x="7717" y="12033"/>
                </a:lnTo>
                <a:lnTo>
                  <a:pt x="8139" y="12033"/>
                </a:lnTo>
                <a:lnTo>
                  <a:pt x="8139" y="10914"/>
                </a:lnTo>
                <a:lnTo>
                  <a:pt x="8560" y="10914"/>
                </a:lnTo>
                <a:lnTo>
                  <a:pt x="8560" y="12033"/>
                </a:lnTo>
                <a:lnTo>
                  <a:pt x="8983" y="12033"/>
                </a:lnTo>
                <a:lnTo>
                  <a:pt x="8983" y="10914"/>
                </a:lnTo>
                <a:lnTo>
                  <a:pt x="9404" y="10914"/>
                </a:lnTo>
                <a:lnTo>
                  <a:pt x="9404" y="12033"/>
                </a:lnTo>
                <a:lnTo>
                  <a:pt x="9826" y="12033"/>
                </a:lnTo>
                <a:lnTo>
                  <a:pt x="9826" y="10914"/>
                </a:lnTo>
                <a:lnTo>
                  <a:pt x="10249" y="10914"/>
                </a:lnTo>
                <a:lnTo>
                  <a:pt x="10249" y="12033"/>
                </a:lnTo>
                <a:lnTo>
                  <a:pt x="10669" y="12033"/>
                </a:lnTo>
                <a:lnTo>
                  <a:pt x="10669" y="10914"/>
                </a:lnTo>
                <a:lnTo>
                  <a:pt x="11092" y="10914"/>
                </a:lnTo>
                <a:lnTo>
                  <a:pt x="11092" y="12033"/>
                </a:lnTo>
                <a:lnTo>
                  <a:pt x="11513" y="12033"/>
                </a:lnTo>
                <a:lnTo>
                  <a:pt x="11513" y="10914"/>
                </a:lnTo>
                <a:lnTo>
                  <a:pt x="11935" y="10914"/>
                </a:lnTo>
                <a:lnTo>
                  <a:pt x="11935" y="12033"/>
                </a:lnTo>
                <a:lnTo>
                  <a:pt x="12346" y="12033"/>
                </a:lnTo>
                <a:lnTo>
                  <a:pt x="12346" y="13148"/>
                </a:lnTo>
                <a:lnTo>
                  <a:pt x="11935" y="13148"/>
                </a:lnTo>
                <a:lnTo>
                  <a:pt x="11935" y="12047"/>
                </a:lnTo>
                <a:lnTo>
                  <a:pt x="11513" y="12047"/>
                </a:lnTo>
                <a:lnTo>
                  <a:pt x="11513" y="13166"/>
                </a:lnTo>
                <a:lnTo>
                  <a:pt x="11092" y="13166"/>
                </a:lnTo>
                <a:lnTo>
                  <a:pt x="11092" y="12047"/>
                </a:lnTo>
                <a:lnTo>
                  <a:pt x="10669" y="12047"/>
                </a:lnTo>
                <a:lnTo>
                  <a:pt x="10669" y="13166"/>
                </a:lnTo>
                <a:lnTo>
                  <a:pt x="10249" y="13166"/>
                </a:lnTo>
                <a:lnTo>
                  <a:pt x="10249" y="12047"/>
                </a:lnTo>
                <a:lnTo>
                  <a:pt x="9826" y="12047"/>
                </a:lnTo>
                <a:lnTo>
                  <a:pt x="9826" y="13166"/>
                </a:lnTo>
                <a:lnTo>
                  <a:pt x="9404" y="13166"/>
                </a:lnTo>
                <a:lnTo>
                  <a:pt x="9404" y="12047"/>
                </a:lnTo>
                <a:lnTo>
                  <a:pt x="8983" y="12047"/>
                </a:lnTo>
                <a:lnTo>
                  <a:pt x="8983" y="13166"/>
                </a:lnTo>
                <a:lnTo>
                  <a:pt x="8560" y="13166"/>
                </a:lnTo>
                <a:lnTo>
                  <a:pt x="8560" y="12047"/>
                </a:lnTo>
                <a:lnTo>
                  <a:pt x="8139" y="12047"/>
                </a:lnTo>
                <a:lnTo>
                  <a:pt x="8139" y="13166"/>
                </a:lnTo>
                <a:lnTo>
                  <a:pt x="7717" y="13166"/>
                </a:lnTo>
                <a:lnTo>
                  <a:pt x="7717" y="12047"/>
                </a:lnTo>
                <a:lnTo>
                  <a:pt x="7294" y="12047"/>
                </a:lnTo>
                <a:lnTo>
                  <a:pt x="7294" y="13166"/>
                </a:lnTo>
                <a:lnTo>
                  <a:pt x="6873" y="13166"/>
                </a:lnTo>
                <a:lnTo>
                  <a:pt x="6873" y="12047"/>
                </a:lnTo>
                <a:lnTo>
                  <a:pt x="6451" y="12047"/>
                </a:lnTo>
                <a:lnTo>
                  <a:pt x="6451" y="13166"/>
                </a:lnTo>
                <a:lnTo>
                  <a:pt x="6030" y="13166"/>
                </a:lnTo>
                <a:lnTo>
                  <a:pt x="6030" y="12047"/>
                </a:lnTo>
                <a:lnTo>
                  <a:pt x="5635" y="12047"/>
                </a:lnTo>
                <a:lnTo>
                  <a:pt x="5635" y="13166"/>
                </a:lnTo>
                <a:lnTo>
                  <a:pt x="5212" y="13166"/>
                </a:lnTo>
                <a:lnTo>
                  <a:pt x="5212" y="12047"/>
                </a:lnTo>
                <a:lnTo>
                  <a:pt x="4791" y="12047"/>
                </a:lnTo>
                <a:lnTo>
                  <a:pt x="4791" y="13166"/>
                </a:lnTo>
                <a:lnTo>
                  <a:pt x="4369" y="13166"/>
                </a:lnTo>
                <a:lnTo>
                  <a:pt x="4369" y="12047"/>
                </a:lnTo>
                <a:lnTo>
                  <a:pt x="3948" y="12047"/>
                </a:lnTo>
                <a:lnTo>
                  <a:pt x="3948" y="13166"/>
                </a:lnTo>
                <a:lnTo>
                  <a:pt x="3525" y="13166"/>
                </a:lnTo>
                <a:lnTo>
                  <a:pt x="3525" y="12047"/>
                </a:lnTo>
                <a:lnTo>
                  <a:pt x="3093" y="12047"/>
                </a:lnTo>
                <a:lnTo>
                  <a:pt x="3093" y="13166"/>
                </a:lnTo>
                <a:lnTo>
                  <a:pt x="2670" y="13166"/>
                </a:lnTo>
                <a:lnTo>
                  <a:pt x="2670" y="12047"/>
                </a:lnTo>
                <a:lnTo>
                  <a:pt x="2249" y="12047"/>
                </a:lnTo>
                <a:lnTo>
                  <a:pt x="2249" y="13166"/>
                </a:lnTo>
                <a:lnTo>
                  <a:pt x="1827" y="13166"/>
                </a:lnTo>
                <a:lnTo>
                  <a:pt x="1827" y="12047"/>
                </a:lnTo>
                <a:lnTo>
                  <a:pt x="1406" y="12047"/>
                </a:lnTo>
                <a:lnTo>
                  <a:pt x="1406" y="13166"/>
                </a:lnTo>
                <a:lnTo>
                  <a:pt x="984" y="13166"/>
                </a:lnTo>
                <a:lnTo>
                  <a:pt x="984" y="12047"/>
                </a:lnTo>
                <a:lnTo>
                  <a:pt x="627" y="12047"/>
                </a:lnTo>
                <a:cubicBezTo>
                  <a:pt x="600" y="12405"/>
                  <a:pt x="584" y="12793"/>
                  <a:pt x="573" y="13166"/>
                </a:cubicBezTo>
                <a:cubicBezTo>
                  <a:pt x="562" y="13467"/>
                  <a:pt x="561" y="13766"/>
                  <a:pt x="561" y="14052"/>
                </a:cubicBezTo>
                <a:cubicBezTo>
                  <a:pt x="134" y="14052"/>
                  <a:pt x="0" y="14854"/>
                  <a:pt x="0" y="15355"/>
                </a:cubicBezTo>
                <a:cubicBezTo>
                  <a:pt x="0" y="15856"/>
                  <a:pt x="0" y="16344"/>
                  <a:pt x="0" y="16846"/>
                </a:cubicBezTo>
                <a:cubicBezTo>
                  <a:pt x="0" y="18278"/>
                  <a:pt x="437" y="18936"/>
                  <a:pt x="940" y="18936"/>
                </a:cubicBezTo>
                <a:cubicBezTo>
                  <a:pt x="1329" y="18936"/>
                  <a:pt x="2937" y="18936"/>
                  <a:pt x="3651" y="18936"/>
                </a:cubicBezTo>
                <a:cubicBezTo>
                  <a:pt x="3629" y="18664"/>
                  <a:pt x="3617" y="18395"/>
                  <a:pt x="3617" y="18108"/>
                </a:cubicBezTo>
                <a:cubicBezTo>
                  <a:pt x="3617" y="15744"/>
                  <a:pt x="4337" y="13837"/>
                  <a:pt x="5229" y="13837"/>
                </a:cubicBezTo>
                <a:cubicBezTo>
                  <a:pt x="6121" y="13837"/>
                  <a:pt x="6841" y="15745"/>
                  <a:pt x="6841" y="18108"/>
                </a:cubicBezTo>
                <a:cubicBezTo>
                  <a:pt x="6841" y="18395"/>
                  <a:pt x="6829" y="18664"/>
                  <a:pt x="6808" y="18936"/>
                </a:cubicBezTo>
                <a:cubicBezTo>
                  <a:pt x="9339" y="18936"/>
                  <a:pt x="13109" y="18936"/>
                  <a:pt x="16121" y="18936"/>
                </a:cubicBezTo>
                <a:cubicBezTo>
                  <a:pt x="16100" y="18664"/>
                  <a:pt x="16089" y="18395"/>
                  <a:pt x="16089" y="18108"/>
                </a:cubicBezTo>
                <a:cubicBezTo>
                  <a:pt x="16089" y="15744"/>
                  <a:pt x="16808" y="13837"/>
                  <a:pt x="17700" y="13837"/>
                </a:cubicBezTo>
                <a:cubicBezTo>
                  <a:pt x="18592" y="13837"/>
                  <a:pt x="19312" y="15745"/>
                  <a:pt x="19312" y="18108"/>
                </a:cubicBezTo>
                <a:cubicBezTo>
                  <a:pt x="19312" y="18395"/>
                  <a:pt x="19302" y="18664"/>
                  <a:pt x="19280" y="18936"/>
                </a:cubicBezTo>
                <a:cubicBezTo>
                  <a:pt x="20205" y="18936"/>
                  <a:pt x="20816" y="18936"/>
                  <a:pt x="20935" y="18936"/>
                </a:cubicBezTo>
                <a:cubicBezTo>
                  <a:pt x="21600" y="18936"/>
                  <a:pt x="21579" y="16271"/>
                  <a:pt x="21579" y="15583"/>
                </a:cubicBezTo>
                <a:cubicBezTo>
                  <a:pt x="21579" y="14896"/>
                  <a:pt x="21183" y="14724"/>
                  <a:pt x="21183" y="14724"/>
                </a:cubicBezTo>
                <a:cubicBezTo>
                  <a:pt x="21183" y="14724"/>
                  <a:pt x="21195" y="14111"/>
                  <a:pt x="21065" y="13166"/>
                </a:cubicBezTo>
                <a:cubicBezTo>
                  <a:pt x="21021" y="12842"/>
                  <a:pt x="20952" y="12461"/>
                  <a:pt x="20869" y="12065"/>
                </a:cubicBezTo>
                <a:lnTo>
                  <a:pt x="20869" y="13148"/>
                </a:lnTo>
                <a:lnTo>
                  <a:pt x="20436" y="13148"/>
                </a:lnTo>
                <a:lnTo>
                  <a:pt x="20436" y="12047"/>
                </a:lnTo>
                <a:lnTo>
                  <a:pt x="20015" y="12047"/>
                </a:lnTo>
                <a:lnTo>
                  <a:pt x="20015" y="13166"/>
                </a:lnTo>
                <a:lnTo>
                  <a:pt x="19588" y="13166"/>
                </a:lnTo>
                <a:lnTo>
                  <a:pt x="19588" y="12047"/>
                </a:lnTo>
                <a:lnTo>
                  <a:pt x="19165" y="12047"/>
                </a:lnTo>
                <a:lnTo>
                  <a:pt x="19165" y="13166"/>
                </a:lnTo>
                <a:lnTo>
                  <a:pt x="18744" y="13166"/>
                </a:lnTo>
                <a:lnTo>
                  <a:pt x="18744" y="12047"/>
                </a:lnTo>
                <a:lnTo>
                  <a:pt x="18322" y="12047"/>
                </a:lnTo>
                <a:lnTo>
                  <a:pt x="18322" y="13166"/>
                </a:lnTo>
                <a:lnTo>
                  <a:pt x="17901" y="13166"/>
                </a:lnTo>
                <a:lnTo>
                  <a:pt x="17901" y="12047"/>
                </a:lnTo>
                <a:lnTo>
                  <a:pt x="17479" y="12047"/>
                </a:lnTo>
                <a:lnTo>
                  <a:pt x="17479" y="13166"/>
                </a:lnTo>
                <a:lnTo>
                  <a:pt x="17056" y="13166"/>
                </a:lnTo>
                <a:lnTo>
                  <a:pt x="17056" y="12047"/>
                </a:lnTo>
                <a:lnTo>
                  <a:pt x="16635" y="12047"/>
                </a:lnTo>
                <a:lnTo>
                  <a:pt x="16635" y="13166"/>
                </a:lnTo>
                <a:lnTo>
                  <a:pt x="16213" y="13166"/>
                </a:lnTo>
                <a:lnTo>
                  <a:pt x="16213" y="12047"/>
                </a:lnTo>
                <a:lnTo>
                  <a:pt x="15792" y="12047"/>
                </a:lnTo>
                <a:lnTo>
                  <a:pt x="15792" y="13166"/>
                </a:lnTo>
                <a:lnTo>
                  <a:pt x="15369" y="13166"/>
                </a:lnTo>
                <a:lnTo>
                  <a:pt x="15369" y="12047"/>
                </a:lnTo>
                <a:lnTo>
                  <a:pt x="14947" y="12047"/>
                </a:lnTo>
                <a:lnTo>
                  <a:pt x="14947" y="13166"/>
                </a:lnTo>
                <a:lnTo>
                  <a:pt x="14526" y="13166"/>
                </a:lnTo>
                <a:lnTo>
                  <a:pt x="14526" y="12047"/>
                </a:lnTo>
                <a:lnTo>
                  <a:pt x="14104" y="12047"/>
                </a:lnTo>
                <a:lnTo>
                  <a:pt x="14104" y="13166"/>
                </a:lnTo>
                <a:lnTo>
                  <a:pt x="13683" y="13166"/>
                </a:lnTo>
                <a:lnTo>
                  <a:pt x="13683" y="12047"/>
                </a:lnTo>
                <a:lnTo>
                  <a:pt x="13260" y="12047"/>
                </a:lnTo>
                <a:lnTo>
                  <a:pt x="13260" y="13166"/>
                </a:lnTo>
                <a:lnTo>
                  <a:pt x="12838" y="13166"/>
                </a:lnTo>
                <a:lnTo>
                  <a:pt x="12838" y="12047"/>
                </a:lnTo>
                <a:lnTo>
                  <a:pt x="12427" y="12047"/>
                </a:lnTo>
                <a:lnTo>
                  <a:pt x="12427" y="10928"/>
                </a:lnTo>
                <a:lnTo>
                  <a:pt x="12838" y="10928"/>
                </a:lnTo>
                <a:lnTo>
                  <a:pt x="12838" y="12047"/>
                </a:lnTo>
                <a:lnTo>
                  <a:pt x="13260" y="12047"/>
                </a:lnTo>
                <a:lnTo>
                  <a:pt x="13260" y="10928"/>
                </a:lnTo>
                <a:lnTo>
                  <a:pt x="13683" y="10928"/>
                </a:lnTo>
                <a:lnTo>
                  <a:pt x="13683" y="12047"/>
                </a:lnTo>
                <a:lnTo>
                  <a:pt x="14104" y="12047"/>
                </a:lnTo>
                <a:lnTo>
                  <a:pt x="14104" y="10928"/>
                </a:lnTo>
                <a:lnTo>
                  <a:pt x="14526" y="10928"/>
                </a:lnTo>
                <a:lnTo>
                  <a:pt x="14526" y="12047"/>
                </a:lnTo>
                <a:lnTo>
                  <a:pt x="14947" y="12047"/>
                </a:lnTo>
                <a:lnTo>
                  <a:pt x="14947" y="10928"/>
                </a:lnTo>
                <a:lnTo>
                  <a:pt x="15369" y="10928"/>
                </a:lnTo>
                <a:lnTo>
                  <a:pt x="15369" y="12047"/>
                </a:lnTo>
                <a:lnTo>
                  <a:pt x="15792" y="12047"/>
                </a:lnTo>
                <a:lnTo>
                  <a:pt x="15792" y="10928"/>
                </a:lnTo>
                <a:lnTo>
                  <a:pt x="16213" y="10928"/>
                </a:lnTo>
                <a:lnTo>
                  <a:pt x="16213" y="12047"/>
                </a:lnTo>
                <a:lnTo>
                  <a:pt x="16635" y="12047"/>
                </a:lnTo>
                <a:lnTo>
                  <a:pt x="16635" y="10928"/>
                </a:lnTo>
                <a:lnTo>
                  <a:pt x="17056" y="10928"/>
                </a:lnTo>
                <a:lnTo>
                  <a:pt x="17056" y="12047"/>
                </a:lnTo>
                <a:lnTo>
                  <a:pt x="17479" y="12047"/>
                </a:lnTo>
                <a:lnTo>
                  <a:pt x="17479" y="10928"/>
                </a:lnTo>
                <a:lnTo>
                  <a:pt x="17901" y="10928"/>
                </a:lnTo>
                <a:lnTo>
                  <a:pt x="17901" y="12047"/>
                </a:lnTo>
                <a:lnTo>
                  <a:pt x="18322" y="12047"/>
                </a:lnTo>
                <a:lnTo>
                  <a:pt x="18322" y="10928"/>
                </a:lnTo>
                <a:lnTo>
                  <a:pt x="18744" y="10928"/>
                </a:lnTo>
                <a:lnTo>
                  <a:pt x="18744" y="12047"/>
                </a:lnTo>
                <a:lnTo>
                  <a:pt x="19165" y="12047"/>
                </a:lnTo>
                <a:lnTo>
                  <a:pt x="19165" y="10928"/>
                </a:lnTo>
                <a:lnTo>
                  <a:pt x="19588" y="10928"/>
                </a:lnTo>
                <a:lnTo>
                  <a:pt x="19588" y="12047"/>
                </a:lnTo>
                <a:lnTo>
                  <a:pt x="20010" y="12047"/>
                </a:lnTo>
                <a:lnTo>
                  <a:pt x="20010" y="10986"/>
                </a:lnTo>
                <a:cubicBezTo>
                  <a:pt x="19978" y="10971"/>
                  <a:pt x="19945" y="10942"/>
                  <a:pt x="19907" y="10928"/>
                </a:cubicBezTo>
                <a:cubicBezTo>
                  <a:pt x="18339" y="9982"/>
                  <a:pt x="15391" y="9468"/>
                  <a:pt x="15391" y="9468"/>
                </a:cubicBezTo>
                <a:cubicBezTo>
                  <a:pt x="13217" y="4798"/>
                  <a:pt x="12016" y="4468"/>
                  <a:pt x="11291" y="4468"/>
                </a:cubicBezTo>
                <a:cubicBezTo>
                  <a:pt x="10567" y="4468"/>
                  <a:pt x="7950" y="4468"/>
                  <a:pt x="7950" y="4468"/>
                </a:cubicBezTo>
                <a:close/>
                <a:moveTo>
                  <a:pt x="20869" y="12065"/>
                </a:moveTo>
                <a:lnTo>
                  <a:pt x="20869" y="12033"/>
                </a:lnTo>
                <a:lnTo>
                  <a:pt x="20864" y="12033"/>
                </a:lnTo>
                <a:cubicBezTo>
                  <a:pt x="20866" y="12044"/>
                  <a:pt x="20867" y="12054"/>
                  <a:pt x="20869" y="12065"/>
                </a:cubicBezTo>
                <a:close/>
                <a:moveTo>
                  <a:pt x="20864" y="12033"/>
                </a:moveTo>
                <a:cubicBezTo>
                  <a:pt x="20857" y="12003"/>
                  <a:pt x="20855" y="11979"/>
                  <a:pt x="20849" y="11948"/>
                </a:cubicBezTo>
                <a:cubicBezTo>
                  <a:pt x="20800" y="11719"/>
                  <a:pt x="20647" y="11504"/>
                  <a:pt x="20436" y="11304"/>
                </a:cubicBezTo>
                <a:lnTo>
                  <a:pt x="20436" y="12033"/>
                </a:lnTo>
                <a:lnTo>
                  <a:pt x="20864" y="12033"/>
                </a:lnTo>
                <a:close/>
                <a:moveTo>
                  <a:pt x="7328" y="5627"/>
                </a:moveTo>
                <a:cubicBezTo>
                  <a:pt x="7539" y="5627"/>
                  <a:pt x="8625" y="5627"/>
                  <a:pt x="9647" y="5627"/>
                </a:cubicBezTo>
                <a:lnTo>
                  <a:pt x="9902" y="9728"/>
                </a:lnTo>
                <a:cubicBezTo>
                  <a:pt x="8025" y="9728"/>
                  <a:pt x="6245" y="9728"/>
                  <a:pt x="6105" y="9728"/>
                </a:cubicBezTo>
                <a:cubicBezTo>
                  <a:pt x="5796" y="9728"/>
                  <a:pt x="6760" y="5627"/>
                  <a:pt x="7328" y="5627"/>
                </a:cubicBezTo>
                <a:close/>
                <a:moveTo>
                  <a:pt x="10242" y="5627"/>
                </a:moveTo>
                <a:cubicBezTo>
                  <a:pt x="10810" y="5627"/>
                  <a:pt x="11297" y="5627"/>
                  <a:pt x="11503" y="5627"/>
                </a:cubicBezTo>
                <a:cubicBezTo>
                  <a:pt x="12135" y="5627"/>
                  <a:pt x="12616" y="5932"/>
                  <a:pt x="14563" y="9728"/>
                </a:cubicBezTo>
                <a:cubicBezTo>
                  <a:pt x="14563" y="9728"/>
                  <a:pt x="12670" y="9728"/>
                  <a:pt x="10674" y="9728"/>
                </a:cubicBezTo>
                <a:lnTo>
                  <a:pt x="10242" y="5627"/>
                </a:lnTo>
                <a:close/>
                <a:moveTo>
                  <a:pt x="5219" y="14612"/>
                </a:moveTo>
                <a:cubicBezTo>
                  <a:pt x="4489" y="14612"/>
                  <a:pt x="3899" y="16174"/>
                  <a:pt x="3899" y="18108"/>
                </a:cubicBezTo>
                <a:cubicBezTo>
                  <a:pt x="3899" y="20042"/>
                  <a:pt x="4489" y="21600"/>
                  <a:pt x="5219" y="21600"/>
                </a:cubicBezTo>
                <a:cubicBezTo>
                  <a:pt x="5949" y="21600"/>
                  <a:pt x="6537" y="20042"/>
                  <a:pt x="6537" y="18108"/>
                </a:cubicBezTo>
                <a:cubicBezTo>
                  <a:pt x="6537" y="16174"/>
                  <a:pt x="5949" y="14612"/>
                  <a:pt x="5219" y="14612"/>
                </a:cubicBezTo>
                <a:close/>
                <a:moveTo>
                  <a:pt x="17695" y="14612"/>
                </a:moveTo>
                <a:cubicBezTo>
                  <a:pt x="16965" y="14612"/>
                  <a:pt x="16375" y="16174"/>
                  <a:pt x="16375" y="18108"/>
                </a:cubicBezTo>
                <a:cubicBezTo>
                  <a:pt x="16375" y="20042"/>
                  <a:pt x="16965" y="21600"/>
                  <a:pt x="17695" y="21600"/>
                </a:cubicBezTo>
                <a:cubicBezTo>
                  <a:pt x="18425" y="21600"/>
                  <a:pt x="19015" y="20042"/>
                  <a:pt x="19015" y="18108"/>
                </a:cubicBezTo>
                <a:cubicBezTo>
                  <a:pt x="19020" y="16174"/>
                  <a:pt x="18425" y="14612"/>
                  <a:pt x="17695" y="14612"/>
                </a:cubicBezTo>
                <a:close/>
                <a:moveTo>
                  <a:pt x="5219" y="16461"/>
                </a:moveTo>
                <a:cubicBezTo>
                  <a:pt x="5565" y="16461"/>
                  <a:pt x="5841" y="17191"/>
                  <a:pt x="5841" y="18108"/>
                </a:cubicBezTo>
                <a:cubicBezTo>
                  <a:pt x="5841" y="19025"/>
                  <a:pt x="5560" y="19756"/>
                  <a:pt x="5219" y="19756"/>
                </a:cubicBezTo>
                <a:cubicBezTo>
                  <a:pt x="4878" y="19756"/>
                  <a:pt x="4597" y="19025"/>
                  <a:pt x="4597" y="18108"/>
                </a:cubicBezTo>
                <a:cubicBezTo>
                  <a:pt x="4597" y="17191"/>
                  <a:pt x="4873" y="16461"/>
                  <a:pt x="5219" y="16461"/>
                </a:cubicBezTo>
                <a:close/>
                <a:moveTo>
                  <a:pt x="17695" y="16461"/>
                </a:moveTo>
                <a:cubicBezTo>
                  <a:pt x="18041" y="16461"/>
                  <a:pt x="18317" y="17191"/>
                  <a:pt x="18317" y="18108"/>
                </a:cubicBezTo>
                <a:cubicBezTo>
                  <a:pt x="18317" y="19025"/>
                  <a:pt x="18041" y="19756"/>
                  <a:pt x="17695" y="19756"/>
                </a:cubicBezTo>
                <a:cubicBezTo>
                  <a:pt x="17354" y="19756"/>
                  <a:pt x="17073" y="19025"/>
                  <a:pt x="17073" y="18108"/>
                </a:cubicBezTo>
                <a:cubicBezTo>
                  <a:pt x="17073" y="17191"/>
                  <a:pt x="17349" y="16461"/>
                  <a:pt x="17695" y="164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Factory"/>
          <p:cNvSpPr/>
          <p:nvPr/>
        </p:nvSpPr>
        <p:spPr>
          <a:xfrm>
            <a:off x="2207219" y="8404445"/>
            <a:ext cx="1466467" cy="97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98" y="0"/>
                </a:moveTo>
                <a:cubicBezTo>
                  <a:pt x="3750" y="0"/>
                  <a:pt x="3628" y="176"/>
                  <a:pt x="3621" y="399"/>
                </a:cubicBezTo>
                <a:lnTo>
                  <a:pt x="3237" y="13861"/>
                </a:lnTo>
                <a:lnTo>
                  <a:pt x="1804" y="13861"/>
                </a:lnTo>
                <a:lnTo>
                  <a:pt x="1804" y="18222"/>
                </a:lnTo>
                <a:lnTo>
                  <a:pt x="0" y="1822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222"/>
                </a:lnTo>
                <a:lnTo>
                  <a:pt x="19740" y="18222"/>
                </a:lnTo>
                <a:lnTo>
                  <a:pt x="19740" y="11465"/>
                </a:lnTo>
                <a:lnTo>
                  <a:pt x="18654" y="11465"/>
                </a:lnTo>
                <a:lnTo>
                  <a:pt x="18654" y="6253"/>
                </a:lnTo>
                <a:lnTo>
                  <a:pt x="15598" y="8796"/>
                </a:lnTo>
                <a:lnTo>
                  <a:pt x="15598" y="6253"/>
                </a:lnTo>
                <a:lnTo>
                  <a:pt x="12541" y="8796"/>
                </a:lnTo>
                <a:lnTo>
                  <a:pt x="12541" y="6253"/>
                </a:lnTo>
                <a:lnTo>
                  <a:pt x="8603" y="9530"/>
                </a:lnTo>
                <a:lnTo>
                  <a:pt x="8603" y="13861"/>
                </a:lnTo>
                <a:lnTo>
                  <a:pt x="7624" y="13861"/>
                </a:lnTo>
                <a:lnTo>
                  <a:pt x="7239" y="399"/>
                </a:lnTo>
                <a:cubicBezTo>
                  <a:pt x="7233" y="176"/>
                  <a:pt x="7112" y="0"/>
                  <a:pt x="6964" y="0"/>
                </a:cubicBezTo>
                <a:lnTo>
                  <a:pt x="6488" y="0"/>
                </a:lnTo>
                <a:cubicBezTo>
                  <a:pt x="6340" y="0"/>
                  <a:pt x="6218" y="176"/>
                  <a:pt x="6212" y="399"/>
                </a:cubicBezTo>
                <a:lnTo>
                  <a:pt x="5827" y="13861"/>
                </a:lnTo>
                <a:lnTo>
                  <a:pt x="5034" y="13861"/>
                </a:lnTo>
                <a:lnTo>
                  <a:pt x="4651" y="399"/>
                </a:lnTo>
                <a:cubicBezTo>
                  <a:pt x="4644" y="176"/>
                  <a:pt x="4522" y="0"/>
                  <a:pt x="4374" y="0"/>
                </a:cubicBezTo>
                <a:lnTo>
                  <a:pt x="389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6"/>
      <p:bldP build="whole" bldLvl="1" animBg="1" rev="0" advAuto="0" spid="200" grpId="2"/>
      <p:bldP build="whole" bldLvl="1" animBg="1" rev="0" advAuto="0" spid="206" grpId="4"/>
      <p:bldP build="whole" bldLvl="1" animBg="1" rev="0" advAuto="0" spid="208" grpId="6"/>
      <p:bldP build="whole" bldLvl="1" animBg="1" rev="0" advAuto="0" spid="199" grpId="13"/>
      <p:bldP build="whole" bldLvl="1" animBg="1" rev="0" advAuto="0" spid="210" grpId="9"/>
      <p:bldP build="whole" bldLvl="1" animBg="1" rev="0" advAuto="0" spid="201" grpId="12"/>
      <p:bldP build="whole" bldLvl="1" animBg="1" rev="0" advAuto="0" spid="203" grpId="14"/>
      <p:bldP build="whole" bldLvl="1" animBg="1" rev="0" advAuto="0" spid="207" grpId="3"/>
      <p:bldP build="whole" bldLvl="1" animBg="1" rev="0" advAuto="0" spid="194" grpId="1"/>
      <p:bldP build="whole" bldLvl="1" animBg="1" rev="0" advAuto="0" spid="209" grpId="7"/>
      <p:bldP build="whole" bldLvl="1" animBg="1" rev="0" advAuto="0" spid="202" grpId="11"/>
      <p:bldP build="whole" bldLvl="1" animBg="1" rev="0" advAuto="0" spid="196" grpId="5"/>
      <p:bldP build="whole" bldLvl="1" animBg="1" rev="0" advAuto="0" spid="204" grpId="15"/>
      <p:bldP build="whole" bldLvl="1" animBg="1" rev="0" advAuto="0" spid="197" grpId="8"/>
      <p:bldP build="whole" bldLvl="1" animBg="1" rev="0" advAuto="0" spid="195" grpId="10"/>
      <p:bldP build="whole" bldLvl="1" animBg="1" rev="0" advAuto="0" spid="205" grpId="17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RangeAssignor"/>
          <p:cNvSpPr txBox="1"/>
          <p:nvPr/>
        </p:nvSpPr>
        <p:spPr>
          <a:xfrm>
            <a:off x="570630" y="578568"/>
            <a:ext cx="752602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RangeAssignor</a:t>
            </a:r>
          </a:p>
        </p:txBody>
      </p:sp>
      <p:sp>
        <p:nvSpPr>
          <p:cNvPr id="1255" name="Rectangle"/>
          <p:cNvSpPr/>
          <p:nvPr/>
        </p:nvSpPr>
        <p:spPr>
          <a:xfrm>
            <a:off x="16505716" y="8042430"/>
            <a:ext cx="5072176" cy="4414073"/>
          </a:xfrm>
          <a:prstGeom prst="rect">
            <a:avLst/>
          </a:prstGeom>
          <a:ln w="63500">
            <a:solidFill>
              <a:srgbClr val="3793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6" name="Rectangle"/>
          <p:cNvSpPr/>
          <p:nvPr/>
        </p:nvSpPr>
        <p:spPr>
          <a:xfrm>
            <a:off x="16510595" y="2340284"/>
            <a:ext cx="5067297" cy="4313863"/>
          </a:xfrm>
          <a:prstGeom prst="rect">
            <a:avLst/>
          </a:prstGeom>
          <a:ln w="63500">
            <a:solidFill>
              <a:srgbClr val="3793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7" name="Consumer1"/>
          <p:cNvSpPr/>
          <p:nvPr/>
        </p:nvSpPr>
        <p:spPr>
          <a:xfrm>
            <a:off x="5397816" y="3705690"/>
            <a:ext cx="3997899" cy="146050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Consumer1</a:t>
            </a:r>
          </a:p>
        </p:txBody>
      </p:sp>
      <p:sp>
        <p:nvSpPr>
          <p:cNvPr id="1258" name="Consumer2"/>
          <p:cNvSpPr/>
          <p:nvPr/>
        </p:nvSpPr>
        <p:spPr>
          <a:xfrm>
            <a:off x="5397816" y="8012581"/>
            <a:ext cx="3997899" cy="146050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Consumer2</a:t>
            </a:r>
          </a:p>
        </p:txBody>
      </p:sp>
      <p:sp>
        <p:nvSpPr>
          <p:cNvPr id="1259" name="Topic1"/>
          <p:cNvSpPr txBox="1"/>
          <p:nvPr/>
        </p:nvSpPr>
        <p:spPr>
          <a:xfrm>
            <a:off x="16030795" y="1099247"/>
            <a:ext cx="248412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Topic1</a:t>
            </a:r>
          </a:p>
        </p:txBody>
      </p:sp>
      <p:sp>
        <p:nvSpPr>
          <p:cNvPr id="1260" name="Topic2"/>
          <p:cNvSpPr txBox="1"/>
          <p:nvPr/>
        </p:nvSpPr>
        <p:spPr>
          <a:xfrm>
            <a:off x="16030795" y="6875886"/>
            <a:ext cx="248412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Topic2</a:t>
            </a:r>
          </a:p>
        </p:txBody>
      </p:sp>
      <p:sp>
        <p:nvSpPr>
          <p:cNvPr id="1261" name="P0"/>
          <p:cNvSpPr txBox="1"/>
          <p:nvPr/>
        </p:nvSpPr>
        <p:spPr>
          <a:xfrm>
            <a:off x="18674011" y="3143325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P0</a:t>
            </a:r>
          </a:p>
        </p:txBody>
      </p:sp>
      <p:sp>
        <p:nvSpPr>
          <p:cNvPr id="1262" name="P1"/>
          <p:cNvSpPr txBox="1"/>
          <p:nvPr/>
        </p:nvSpPr>
        <p:spPr>
          <a:xfrm>
            <a:off x="18674011" y="4142633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P1</a:t>
            </a:r>
          </a:p>
        </p:txBody>
      </p:sp>
      <p:sp>
        <p:nvSpPr>
          <p:cNvPr id="1263" name="P2"/>
          <p:cNvSpPr txBox="1"/>
          <p:nvPr/>
        </p:nvSpPr>
        <p:spPr>
          <a:xfrm>
            <a:off x="18674011" y="5141941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P2</a:t>
            </a:r>
          </a:p>
        </p:txBody>
      </p:sp>
      <p:sp>
        <p:nvSpPr>
          <p:cNvPr id="1264" name="P0"/>
          <p:cNvSpPr txBox="1"/>
          <p:nvPr/>
        </p:nvSpPr>
        <p:spPr>
          <a:xfrm>
            <a:off x="18674011" y="9098928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P0</a:t>
            </a:r>
          </a:p>
        </p:txBody>
      </p:sp>
      <p:sp>
        <p:nvSpPr>
          <p:cNvPr id="1265" name="P1"/>
          <p:cNvSpPr txBox="1"/>
          <p:nvPr/>
        </p:nvSpPr>
        <p:spPr>
          <a:xfrm>
            <a:off x="18674011" y="10098236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P1</a:t>
            </a:r>
          </a:p>
        </p:txBody>
      </p:sp>
      <p:sp>
        <p:nvSpPr>
          <p:cNvPr id="1266" name="P2"/>
          <p:cNvSpPr txBox="1"/>
          <p:nvPr/>
        </p:nvSpPr>
        <p:spPr>
          <a:xfrm>
            <a:off x="18674011" y="11097544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P2</a:t>
            </a:r>
          </a:p>
        </p:txBody>
      </p:sp>
      <p:sp>
        <p:nvSpPr>
          <p:cNvPr id="1267" name="PO"/>
          <p:cNvSpPr txBox="1"/>
          <p:nvPr/>
        </p:nvSpPr>
        <p:spPr>
          <a:xfrm>
            <a:off x="6972585" y="5369378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PO</a:t>
            </a:r>
          </a:p>
        </p:txBody>
      </p:sp>
      <p:sp>
        <p:nvSpPr>
          <p:cNvPr id="1268" name="P1"/>
          <p:cNvSpPr txBox="1"/>
          <p:nvPr/>
        </p:nvSpPr>
        <p:spPr>
          <a:xfrm>
            <a:off x="7890641" y="5369378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P1</a:t>
            </a:r>
          </a:p>
        </p:txBody>
      </p:sp>
      <p:sp>
        <p:nvSpPr>
          <p:cNvPr id="1269" name="Topic1"/>
          <p:cNvSpPr txBox="1"/>
          <p:nvPr/>
        </p:nvSpPr>
        <p:spPr>
          <a:xfrm>
            <a:off x="4857496" y="5369378"/>
            <a:ext cx="16941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Topic1</a:t>
            </a:r>
          </a:p>
        </p:txBody>
      </p:sp>
      <p:sp>
        <p:nvSpPr>
          <p:cNvPr id="1270" name="Topic2"/>
          <p:cNvSpPr txBox="1"/>
          <p:nvPr/>
        </p:nvSpPr>
        <p:spPr>
          <a:xfrm>
            <a:off x="4857496" y="6281722"/>
            <a:ext cx="16941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Topic2</a:t>
            </a:r>
          </a:p>
        </p:txBody>
      </p:sp>
      <p:sp>
        <p:nvSpPr>
          <p:cNvPr id="1271" name="PO"/>
          <p:cNvSpPr txBox="1"/>
          <p:nvPr/>
        </p:nvSpPr>
        <p:spPr>
          <a:xfrm>
            <a:off x="6972585" y="6281722"/>
            <a:ext cx="84836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PO</a:t>
            </a:r>
          </a:p>
        </p:txBody>
      </p:sp>
      <p:sp>
        <p:nvSpPr>
          <p:cNvPr id="1272" name="P1"/>
          <p:cNvSpPr txBox="1"/>
          <p:nvPr/>
        </p:nvSpPr>
        <p:spPr>
          <a:xfrm>
            <a:off x="7890641" y="6281722"/>
            <a:ext cx="735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P1</a:t>
            </a:r>
          </a:p>
        </p:txBody>
      </p:sp>
      <p:sp>
        <p:nvSpPr>
          <p:cNvPr id="1273" name="P2"/>
          <p:cNvSpPr txBox="1"/>
          <p:nvPr/>
        </p:nvSpPr>
        <p:spPr>
          <a:xfrm>
            <a:off x="7440402" y="10096803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P2</a:t>
            </a:r>
          </a:p>
        </p:txBody>
      </p:sp>
      <p:sp>
        <p:nvSpPr>
          <p:cNvPr id="1274" name="Topic1"/>
          <p:cNvSpPr txBox="1"/>
          <p:nvPr/>
        </p:nvSpPr>
        <p:spPr>
          <a:xfrm>
            <a:off x="4949512" y="10096803"/>
            <a:ext cx="16941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Topic1</a:t>
            </a:r>
          </a:p>
        </p:txBody>
      </p:sp>
      <p:sp>
        <p:nvSpPr>
          <p:cNvPr id="1275" name="Topic2"/>
          <p:cNvSpPr txBox="1"/>
          <p:nvPr/>
        </p:nvSpPr>
        <p:spPr>
          <a:xfrm>
            <a:off x="4949512" y="11009147"/>
            <a:ext cx="16941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Topic2</a:t>
            </a:r>
          </a:p>
        </p:txBody>
      </p:sp>
      <p:sp>
        <p:nvSpPr>
          <p:cNvPr id="1276" name="P2"/>
          <p:cNvSpPr txBox="1"/>
          <p:nvPr/>
        </p:nvSpPr>
        <p:spPr>
          <a:xfrm>
            <a:off x="7440402" y="11009147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2" grpId="5"/>
      <p:bldP build="whole" bldLvl="1" animBg="1" rev="0" advAuto="0" spid="1256" grpId="3"/>
      <p:bldP build="whole" bldLvl="1" animBg="1" rev="0" advAuto="0" spid="1274" grpId="20"/>
      <p:bldP build="whole" bldLvl="1" animBg="1" rev="0" advAuto="0" spid="1258" grpId="13"/>
      <p:bldP build="whole" bldLvl="1" animBg="1" rev="0" advAuto="0" spid="1265" grpId="10"/>
      <p:bldP build="whole" bldLvl="1" animBg="1" rev="0" advAuto="0" spid="1264" grpId="9"/>
      <p:bldP build="whole" bldLvl="1" animBg="1" rev="0" advAuto="0" spid="1257" grpId="12"/>
      <p:bldP build="whole" bldLvl="1" animBg="1" rev="0" advAuto="0" spid="1270" grpId="17"/>
      <p:bldP build="whole" bldLvl="1" animBg="1" rev="0" advAuto="0" spid="1260" grpId="7"/>
      <p:bldP build="whole" bldLvl="1" animBg="1" rev="0" advAuto="0" spid="1261" grpId="4"/>
      <p:bldP build="whole" bldLvl="1" animBg="1" rev="0" advAuto="0" spid="1272" grpId="19"/>
      <p:bldP build="whole" bldLvl="1" animBg="1" rev="0" advAuto="0" spid="1269" grpId="14"/>
      <p:bldP build="whole" bldLvl="1" animBg="1" rev="0" advAuto="0" spid="1268" grpId="16"/>
      <p:bldP build="whole" bldLvl="1" animBg="1" rev="0" advAuto="0" spid="1276" grpId="23"/>
      <p:bldP build="whole" bldLvl="1" animBg="1" rev="0" advAuto="0" spid="1271" grpId="18"/>
      <p:bldP build="whole" bldLvl="1" animBg="1" rev="0" advAuto="0" spid="1273" grpId="21"/>
      <p:bldP build="whole" bldLvl="1" animBg="1" rev="0" advAuto="0" spid="1254" grpId="1"/>
      <p:bldP build="whole" bldLvl="1" animBg="1" rev="0" advAuto="0" spid="1267" grpId="15"/>
      <p:bldP build="whole" bldLvl="1" animBg="1" rev="0" advAuto="0" spid="1255" grpId="8"/>
      <p:bldP build="whole" bldLvl="1" animBg="1" rev="0" advAuto="0" spid="1266" grpId="11"/>
      <p:bldP build="whole" bldLvl="1" animBg="1" rev="0" advAuto="0" spid="1259" grpId="2"/>
      <p:bldP build="whole" bldLvl="1" animBg="1" rev="0" advAuto="0" spid="1263" grpId="6"/>
      <p:bldP build="whole" bldLvl="1" animBg="1" rev="0" advAuto="0" spid="1275" grpId="2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RoundRobinAssignor"/>
          <p:cNvSpPr txBox="1"/>
          <p:nvPr/>
        </p:nvSpPr>
        <p:spPr>
          <a:xfrm>
            <a:off x="696735" y="903158"/>
            <a:ext cx="1042263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RoundRobinAssignor</a:t>
            </a:r>
          </a:p>
        </p:txBody>
      </p:sp>
      <p:sp>
        <p:nvSpPr>
          <p:cNvPr id="1279" name="Rectangle"/>
          <p:cNvSpPr/>
          <p:nvPr/>
        </p:nvSpPr>
        <p:spPr>
          <a:xfrm>
            <a:off x="16322034" y="8288298"/>
            <a:ext cx="5072177" cy="4414074"/>
          </a:xfrm>
          <a:prstGeom prst="rect">
            <a:avLst/>
          </a:prstGeom>
          <a:ln w="63500">
            <a:solidFill>
              <a:srgbClr val="3793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0" name="Rectangle"/>
          <p:cNvSpPr/>
          <p:nvPr/>
        </p:nvSpPr>
        <p:spPr>
          <a:xfrm>
            <a:off x="16326913" y="2586153"/>
            <a:ext cx="5067298" cy="4313863"/>
          </a:xfrm>
          <a:prstGeom prst="rect">
            <a:avLst/>
          </a:prstGeom>
          <a:ln w="63500">
            <a:solidFill>
              <a:srgbClr val="3793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1" name="Consumer1"/>
          <p:cNvSpPr/>
          <p:nvPr/>
        </p:nvSpPr>
        <p:spPr>
          <a:xfrm>
            <a:off x="5214134" y="3951559"/>
            <a:ext cx="3997900" cy="146050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Consumer1</a:t>
            </a:r>
          </a:p>
        </p:txBody>
      </p:sp>
      <p:sp>
        <p:nvSpPr>
          <p:cNvPr id="1282" name="Consumer2"/>
          <p:cNvSpPr/>
          <p:nvPr/>
        </p:nvSpPr>
        <p:spPr>
          <a:xfrm>
            <a:off x="5214134" y="8258450"/>
            <a:ext cx="3997900" cy="146050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Consumer2</a:t>
            </a:r>
          </a:p>
        </p:txBody>
      </p:sp>
      <p:sp>
        <p:nvSpPr>
          <p:cNvPr id="1283" name="Topic1"/>
          <p:cNvSpPr txBox="1"/>
          <p:nvPr/>
        </p:nvSpPr>
        <p:spPr>
          <a:xfrm>
            <a:off x="15847113" y="1345116"/>
            <a:ext cx="248412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Topic1</a:t>
            </a:r>
          </a:p>
        </p:txBody>
      </p:sp>
      <p:sp>
        <p:nvSpPr>
          <p:cNvPr id="1284" name="Topic2"/>
          <p:cNvSpPr txBox="1"/>
          <p:nvPr/>
        </p:nvSpPr>
        <p:spPr>
          <a:xfrm>
            <a:off x="15847113" y="7121756"/>
            <a:ext cx="248412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Topic2</a:t>
            </a:r>
          </a:p>
        </p:txBody>
      </p:sp>
      <p:sp>
        <p:nvSpPr>
          <p:cNvPr id="1285" name="P0"/>
          <p:cNvSpPr txBox="1"/>
          <p:nvPr/>
        </p:nvSpPr>
        <p:spPr>
          <a:xfrm>
            <a:off x="18490329" y="3389194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P0</a:t>
            </a:r>
          </a:p>
        </p:txBody>
      </p:sp>
      <p:sp>
        <p:nvSpPr>
          <p:cNvPr id="1286" name="P1"/>
          <p:cNvSpPr txBox="1"/>
          <p:nvPr/>
        </p:nvSpPr>
        <p:spPr>
          <a:xfrm>
            <a:off x="18490329" y="4388502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P1</a:t>
            </a:r>
          </a:p>
        </p:txBody>
      </p:sp>
      <p:sp>
        <p:nvSpPr>
          <p:cNvPr id="1287" name="P2"/>
          <p:cNvSpPr txBox="1"/>
          <p:nvPr/>
        </p:nvSpPr>
        <p:spPr>
          <a:xfrm>
            <a:off x="18490329" y="5387810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P2</a:t>
            </a:r>
          </a:p>
        </p:txBody>
      </p:sp>
      <p:sp>
        <p:nvSpPr>
          <p:cNvPr id="1288" name="P0"/>
          <p:cNvSpPr txBox="1"/>
          <p:nvPr/>
        </p:nvSpPr>
        <p:spPr>
          <a:xfrm>
            <a:off x="18490329" y="9344797"/>
            <a:ext cx="735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P0</a:t>
            </a:r>
          </a:p>
        </p:txBody>
      </p:sp>
      <p:sp>
        <p:nvSpPr>
          <p:cNvPr id="1289" name="P1"/>
          <p:cNvSpPr txBox="1"/>
          <p:nvPr/>
        </p:nvSpPr>
        <p:spPr>
          <a:xfrm>
            <a:off x="18490329" y="10344105"/>
            <a:ext cx="735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P1</a:t>
            </a:r>
          </a:p>
        </p:txBody>
      </p:sp>
      <p:sp>
        <p:nvSpPr>
          <p:cNvPr id="1290" name="P2"/>
          <p:cNvSpPr txBox="1"/>
          <p:nvPr/>
        </p:nvSpPr>
        <p:spPr>
          <a:xfrm>
            <a:off x="18490329" y="11343413"/>
            <a:ext cx="735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P2</a:t>
            </a:r>
          </a:p>
        </p:txBody>
      </p:sp>
      <p:sp>
        <p:nvSpPr>
          <p:cNvPr id="1291" name="PO"/>
          <p:cNvSpPr txBox="1"/>
          <p:nvPr/>
        </p:nvSpPr>
        <p:spPr>
          <a:xfrm>
            <a:off x="6788903" y="5615247"/>
            <a:ext cx="84836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PO</a:t>
            </a:r>
          </a:p>
        </p:txBody>
      </p:sp>
      <p:sp>
        <p:nvSpPr>
          <p:cNvPr id="1292" name="Topic1"/>
          <p:cNvSpPr txBox="1"/>
          <p:nvPr/>
        </p:nvSpPr>
        <p:spPr>
          <a:xfrm>
            <a:off x="4673814" y="5615247"/>
            <a:ext cx="16941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Topic1</a:t>
            </a:r>
          </a:p>
        </p:txBody>
      </p:sp>
      <p:sp>
        <p:nvSpPr>
          <p:cNvPr id="1293" name="Topic2"/>
          <p:cNvSpPr txBox="1"/>
          <p:nvPr/>
        </p:nvSpPr>
        <p:spPr>
          <a:xfrm>
            <a:off x="4673814" y="6527592"/>
            <a:ext cx="16941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Topic2</a:t>
            </a:r>
          </a:p>
        </p:txBody>
      </p:sp>
      <p:sp>
        <p:nvSpPr>
          <p:cNvPr id="1294" name="P1"/>
          <p:cNvSpPr txBox="1"/>
          <p:nvPr/>
        </p:nvSpPr>
        <p:spPr>
          <a:xfrm>
            <a:off x="6845291" y="6527592"/>
            <a:ext cx="735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P1</a:t>
            </a:r>
          </a:p>
        </p:txBody>
      </p:sp>
      <p:sp>
        <p:nvSpPr>
          <p:cNvPr id="1295" name="P1"/>
          <p:cNvSpPr txBox="1"/>
          <p:nvPr/>
        </p:nvSpPr>
        <p:spPr>
          <a:xfrm>
            <a:off x="7256720" y="10342672"/>
            <a:ext cx="735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P1</a:t>
            </a:r>
          </a:p>
        </p:txBody>
      </p:sp>
      <p:sp>
        <p:nvSpPr>
          <p:cNvPr id="1296" name="Topic1"/>
          <p:cNvSpPr txBox="1"/>
          <p:nvPr/>
        </p:nvSpPr>
        <p:spPr>
          <a:xfrm>
            <a:off x="4765830" y="10342672"/>
            <a:ext cx="16941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Topic1</a:t>
            </a:r>
          </a:p>
        </p:txBody>
      </p:sp>
      <p:sp>
        <p:nvSpPr>
          <p:cNvPr id="1297" name="Topic2"/>
          <p:cNvSpPr txBox="1"/>
          <p:nvPr/>
        </p:nvSpPr>
        <p:spPr>
          <a:xfrm>
            <a:off x="4765830" y="11255016"/>
            <a:ext cx="16941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Topic2</a:t>
            </a:r>
          </a:p>
        </p:txBody>
      </p:sp>
      <p:sp>
        <p:nvSpPr>
          <p:cNvPr id="1298" name="P2"/>
          <p:cNvSpPr txBox="1"/>
          <p:nvPr/>
        </p:nvSpPr>
        <p:spPr>
          <a:xfrm>
            <a:off x="8568731" y="11343413"/>
            <a:ext cx="735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P2</a:t>
            </a:r>
          </a:p>
        </p:txBody>
      </p:sp>
      <p:sp>
        <p:nvSpPr>
          <p:cNvPr id="1299" name="P2"/>
          <p:cNvSpPr txBox="1"/>
          <p:nvPr/>
        </p:nvSpPr>
        <p:spPr>
          <a:xfrm>
            <a:off x="8114560" y="5615247"/>
            <a:ext cx="735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P2</a:t>
            </a:r>
          </a:p>
        </p:txBody>
      </p:sp>
      <p:sp>
        <p:nvSpPr>
          <p:cNvPr id="1300" name="PO"/>
          <p:cNvSpPr txBox="1"/>
          <p:nvPr/>
        </p:nvSpPr>
        <p:spPr>
          <a:xfrm>
            <a:off x="7090191" y="11343413"/>
            <a:ext cx="84836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9" grpId="18"/>
      <p:bldP build="whole" bldLvl="1" animBg="1" rev="0" advAuto="0" spid="1300" grpId="20"/>
      <p:bldP build="whole" bldLvl="1" animBg="1" rev="0" advAuto="0" spid="1296" grpId="16"/>
      <p:bldP build="whole" bldLvl="1" animBg="1" rev="0" advAuto="0" spid="1297" grpId="19"/>
      <p:bldP build="whole" bldLvl="1" animBg="1" rev="0" advAuto="0" spid="1295" grpId="17"/>
      <p:bldP build="whole" bldLvl="1" animBg="1" rev="0" advAuto="0" spid="1298" grpId="23"/>
      <p:bldP build="whole" bldLvl="1" animBg="1" rev="0" advAuto="0" spid="1287" grpId="6"/>
      <p:bldP build="whole" bldLvl="1" animBg="1" rev="0" advAuto="0" spid="1290" grpId="11"/>
      <p:bldP build="whole" bldLvl="1" animBg="1" rev="0" advAuto="0" spid="1285" grpId="4"/>
      <p:bldP build="whole" bldLvl="1" animBg="1" rev="0" advAuto="0" spid="1291" grpId="15"/>
      <p:bldP build="whole" bldLvl="1" animBg="1" rev="0" advAuto="0" spid="1292" grpId="14"/>
      <p:bldP build="whole" bldLvl="1" animBg="1" rev="0" advAuto="0" spid="1286" grpId="5"/>
      <p:bldP build="whole" bldLvl="1" animBg="1" rev="0" advAuto="0" spid="1283" grpId="2"/>
      <p:bldP build="whole" bldLvl="1" animBg="1" rev="0" advAuto="0" spid="1288" grpId="9"/>
      <p:bldP build="whole" bldLvl="1" animBg="1" rev="0" advAuto="0" spid="1293" grpId="21"/>
      <p:bldP build="whole" bldLvl="1" animBg="1" rev="0" advAuto="0" spid="1284" grpId="7"/>
      <p:bldP build="whole" bldLvl="1" animBg="1" rev="0" advAuto="0" spid="1289" grpId="10"/>
      <p:bldP build="whole" bldLvl="1" animBg="1" rev="0" advAuto="0" spid="1294" grpId="22"/>
      <p:bldP build="whole" bldLvl="1" animBg="1" rev="0" advAuto="0" spid="1280" grpId="3"/>
      <p:bldP build="whole" bldLvl="1" animBg="1" rev="0" advAuto="0" spid="1278" grpId="1"/>
      <p:bldP build="whole" bldLvl="1" animBg="1" rev="0" advAuto="0" spid="1282" grpId="13"/>
      <p:bldP build="whole" bldLvl="1" animBg="1" rev="0" advAuto="0" spid="1279" grpId="8"/>
      <p:bldP build="whole" bldLvl="1" animBg="1" rev="0" advAuto="0" spid="1281" grpId="1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Schema"/>
          <p:cNvSpPr txBox="1"/>
          <p:nvPr/>
        </p:nvSpPr>
        <p:spPr>
          <a:xfrm>
            <a:off x="247606" y="241469"/>
            <a:ext cx="404622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Schema</a:t>
            </a:r>
          </a:p>
        </p:txBody>
      </p:sp>
      <p:sp>
        <p:nvSpPr>
          <p:cNvPr id="1303" name="JSON"/>
          <p:cNvSpPr txBox="1"/>
          <p:nvPr/>
        </p:nvSpPr>
        <p:spPr>
          <a:xfrm>
            <a:off x="3556232" y="2063768"/>
            <a:ext cx="2881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JSON</a:t>
            </a:r>
          </a:p>
        </p:txBody>
      </p:sp>
      <p:sp>
        <p:nvSpPr>
          <p:cNvPr id="1304" name="String"/>
          <p:cNvSpPr txBox="1"/>
          <p:nvPr/>
        </p:nvSpPr>
        <p:spPr>
          <a:xfrm>
            <a:off x="5435976" y="3898255"/>
            <a:ext cx="28046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String</a:t>
            </a:r>
          </a:p>
        </p:txBody>
      </p:sp>
      <p:sp>
        <p:nvSpPr>
          <p:cNvPr id="1305" name="Object"/>
          <p:cNvSpPr txBox="1"/>
          <p:nvPr/>
        </p:nvSpPr>
        <p:spPr>
          <a:xfrm>
            <a:off x="5482651" y="5720553"/>
            <a:ext cx="312572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Object</a:t>
            </a:r>
          </a:p>
        </p:txBody>
      </p:sp>
      <p:sp>
        <p:nvSpPr>
          <p:cNvPr id="1306" name="Array"/>
          <p:cNvSpPr txBox="1"/>
          <p:nvPr/>
        </p:nvSpPr>
        <p:spPr>
          <a:xfrm>
            <a:off x="5454995" y="7542852"/>
            <a:ext cx="25029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Array</a:t>
            </a:r>
          </a:p>
        </p:txBody>
      </p:sp>
      <p:sp>
        <p:nvSpPr>
          <p:cNvPr id="1307" name="null"/>
          <p:cNvSpPr txBox="1"/>
          <p:nvPr/>
        </p:nvSpPr>
        <p:spPr>
          <a:xfrm>
            <a:off x="17589233" y="1416674"/>
            <a:ext cx="16951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null</a:t>
            </a:r>
          </a:p>
        </p:txBody>
      </p:sp>
      <p:sp>
        <p:nvSpPr>
          <p:cNvPr id="1308" name="int"/>
          <p:cNvSpPr txBox="1"/>
          <p:nvPr/>
        </p:nvSpPr>
        <p:spPr>
          <a:xfrm>
            <a:off x="17560724" y="3031769"/>
            <a:ext cx="12247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int</a:t>
            </a:r>
          </a:p>
        </p:txBody>
      </p:sp>
      <p:sp>
        <p:nvSpPr>
          <p:cNvPr id="1309" name="long"/>
          <p:cNvSpPr txBox="1"/>
          <p:nvPr/>
        </p:nvSpPr>
        <p:spPr>
          <a:xfrm>
            <a:off x="17589640" y="4646865"/>
            <a:ext cx="20711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long</a:t>
            </a:r>
          </a:p>
        </p:txBody>
      </p:sp>
      <p:sp>
        <p:nvSpPr>
          <p:cNvPr id="1310" name="float"/>
          <p:cNvSpPr txBox="1"/>
          <p:nvPr/>
        </p:nvSpPr>
        <p:spPr>
          <a:xfrm>
            <a:off x="17580496" y="6261960"/>
            <a:ext cx="20894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float</a:t>
            </a:r>
          </a:p>
        </p:txBody>
      </p:sp>
      <p:sp>
        <p:nvSpPr>
          <p:cNvPr id="1311" name="double"/>
          <p:cNvSpPr txBox="1"/>
          <p:nvPr/>
        </p:nvSpPr>
        <p:spPr>
          <a:xfrm>
            <a:off x="17533374" y="7707525"/>
            <a:ext cx="323850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double</a:t>
            </a:r>
          </a:p>
        </p:txBody>
      </p:sp>
      <p:sp>
        <p:nvSpPr>
          <p:cNvPr id="1312" name="bytes"/>
          <p:cNvSpPr txBox="1"/>
          <p:nvPr/>
        </p:nvSpPr>
        <p:spPr>
          <a:xfrm>
            <a:off x="17589700" y="9303784"/>
            <a:ext cx="25984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bytes</a:t>
            </a:r>
          </a:p>
        </p:txBody>
      </p:sp>
      <p:sp>
        <p:nvSpPr>
          <p:cNvPr id="1313" name="string"/>
          <p:cNvSpPr txBox="1"/>
          <p:nvPr/>
        </p:nvSpPr>
        <p:spPr>
          <a:xfrm>
            <a:off x="17561760" y="10598656"/>
            <a:ext cx="265430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0" grpId="9"/>
      <p:bldP build="whole" bldLvl="1" animBg="1" rev="0" advAuto="0" spid="1312" grpId="11"/>
      <p:bldP build="whole" bldLvl="1" animBg="1" rev="0" advAuto="0" spid="1303" grpId="2"/>
      <p:bldP build="whole" bldLvl="1" animBg="1" rev="0" advAuto="0" spid="1313" grpId="12"/>
      <p:bldP build="whole" bldLvl="1" animBg="1" rev="0" advAuto="0" spid="1304" grpId="3"/>
      <p:bldP build="whole" bldLvl="1" animBg="1" rev="0" advAuto="0" spid="1306" grpId="5"/>
      <p:bldP build="whole" bldLvl="1" animBg="1" rev="0" advAuto="0" spid="1308" grpId="7"/>
      <p:bldP build="whole" bldLvl="1" animBg="1" rev="0" advAuto="0" spid="1311" grpId="10"/>
      <p:bldP build="whole" bldLvl="1" animBg="1" rev="0" advAuto="0" spid="1309" grpId="8"/>
      <p:bldP build="whole" bldLvl="1" animBg="1" rev="0" advAuto="0" spid="1302" grpId="1"/>
      <p:bldP build="whole" bldLvl="1" animBg="1" rev="0" advAuto="0" spid="1305" grpId="4"/>
      <p:bldP build="whole" bldLvl="1" animBg="1" rev="0" advAuto="0" spid="1307" grpId="6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Producer API"/>
          <p:cNvSpPr txBox="1"/>
          <p:nvPr/>
        </p:nvSpPr>
        <p:spPr>
          <a:xfrm>
            <a:off x="5056829" y="5561051"/>
            <a:ext cx="492633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Producer API</a:t>
            </a:r>
          </a:p>
        </p:txBody>
      </p:sp>
      <p:sp>
        <p:nvSpPr>
          <p:cNvPr id="1316" name="Consumer API"/>
          <p:cNvSpPr txBox="1"/>
          <p:nvPr/>
        </p:nvSpPr>
        <p:spPr>
          <a:xfrm>
            <a:off x="15629691" y="5561051"/>
            <a:ext cx="534847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API</a:t>
            </a:r>
          </a:p>
        </p:txBody>
      </p:sp>
      <p:sp>
        <p:nvSpPr>
          <p:cNvPr id="1317" name="Producer"/>
          <p:cNvSpPr/>
          <p:nvPr/>
        </p:nvSpPr>
        <p:spPr>
          <a:xfrm>
            <a:off x="2417421" y="7251411"/>
            <a:ext cx="2925422" cy="265759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1318" name="Consumer"/>
          <p:cNvSpPr/>
          <p:nvPr/>
        </p:nvSpPr>
        <p:spPr>
          <a:xfrm>
            <a:off x="18108139" y="7251411"/>
            <a:ext cx="2925422" cy="2657597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1319" name="Kafka…"/>
          <p:cNvSpPr/>
          <p:nvPr/>
        </p:nvSpPr>
        <p:spPr>
          <a:xfrm>
            <a:off x="10566489" y="6258805"/>
            <a:ext cx="2773027" cy="6572296"/>
          </a:xfrm>
          <a:prstGeom prst="roundRect">
            <a:avLst>
              <a:gd name="adj" fmla="val 139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Kafka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Broker</a:t>
            </a:r>
          </a:p>
        </p:txBody>
      </p:sp>
      <p:sp>
        <p:nvSpPr>
          <p:cNvPr id="1320" name="Line"/>
          <p:cNvSpPr/>
          <p:nvPr/>
        </p:nvSpPr>
        <p:spPr>
          <a:xfrm flipV="1">
            <a:off x="5660678" y="8315072"/>
            <a:ext cx="4758685" cy="6962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1" name="Line"/>
          <p:cNvSpPr/>
          <p:nvPr/>
        </p:nvSpPr>
        <p:spPr>
          <a:xfrm flipH="1">
            <a:off x="13486643" y="8580209"/>
            <a:ext cx="447437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2" name="KafkaTemplate"/>
          <p:cNvSpPr txBox="1"/>
          <p:nvPr/>
        </p:nvSpPr>
        <p:spPr>
          <a:xfrm>
            <a:off x="1920959" y="3086269"/>
            <a:ext cx="735431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KafkaTemplate</a:t>
            </a:r>
          </a:p>
        </p:txBody>
      </p:sp>
      <p:sp>
        <p:nvSpPr>
          <p:cNvPr id="1323" name="@KafkaListener"/>
          <p:cNvSpPr txBox="1"/>
          <p:nvPr/>
        </p:nvSpPr>
        <p:spPr>
          <a:xfrm>
            <a:off x="13416491" y="3086269"/>
            <a:ext cx="768045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@KafkaListener</a:t>
            </a:r>
          </a:p>
        </p:txBody>
      </p:sp>
      <p:sp>
        <p:nvSpPr>
          <p:cNvPr id="1324" name="spring-kafka"/>
          <p:cNvSpPr txBox="1"/>
          <p:nvPr/>
        </p:nvSpPr>
        <p:spPr>
          <a:xfrm>
            <a:off x="138387" y="419269"/>
            <a:ext cx="624586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spring-kafka</a:t>
            </a:r>
          </a:p>
        </p:txBody>
      </p:sp>
      <p:sp>
        <p:nvSpPr>
          <p:cNvPr id="1325" name="Listener Container"/>
          <p:cNvSpPr txBox="1"/>
          <p:nvPr/>
        </p:nvSpPr>
        <p:spPr>
          <a:xfrm>
            <a:off x="14363403" y="4358769"/>
            <a:ext cx="90886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Listener Container</a:t>
            </a:r>
          </a:p>
        </p:txBody>
      </p:sp>
      <p:sp>
        <p:nvSpPr>
          <p:cNvPr id="1326" name="kafka-clients"/>
          <p:cNvSpPr txBox="1"/>
          <p:nvPr/>
        </p:nvSpPr>
        <p:spPr>
          <a:xfrm>
            <a:off x="7556711" y="419269"/>
            <a:ext cx="63952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kafka-clients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6" grpId="2"/>
      <p:bldP build="whole" bldLvl="1" animBg="1" rev="0" advAuto="0" spid="1320" grpId="6"/>
      <p:bldP build="whole" bldLvl="1" animBg="1" rev="0" advAuto="0" spid="1318" grpId="5"/>
      <p:bldP build="whole" bldLvl="1" animBg="1" rev="0" advAuto="0" spid="1323" grpId="11"/>
      <p:bldP build="whole" bldLvl="1" animBg="1" rev="0" advAuto="0" spid="1324" grpId="1"/>
      <p:bldP build="whole" bldLvl="1" animBg="1" rev="0" advAuto="0" spid="1315" grpId="8"/>
      <p:bldP build="whole" bldLvl="1" animBg="1" rev="0" advAuto="0" spid="1316" grpId="10"/>
      <p:bldP build="whole" bldLvl="1" animBg="1" rev="0" advAuto="0" spid="1325" grpId="12"/>
      <p:bldP build="whole" bldLvl="1" animBg="1" rev="0" advAuto="0" spid="1319" grpId="3"/>
      <p:bldP build="whole" bldLvl="1" animBg="1" rev="0" advAuto="0" spid="1317" grpId="4"/>
      <p:bldP build="whole" bldLvl="1" animBg="1" rev="0" advAuto="0" spid="1321" grpId="7"/>
      <p:bldP build="whole" bldLvl="1" animBg="1" rev="0" advAuto="0" spid="1322" grpId="9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Source…"/>
          <p:cNvSpPr/>
          <p:nvPr/>
        </p:nvSpPr>
        <p:spPr>
          <a:xfrm>
            <a:off x="11094708" y="4705879"/>
            <a:ext cx="2783208" cy="27754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Source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Processor</a:t>
            </a:r>
          </a:p>
        </p:txBody>
      </p:sp>
      <p:sp>
        <p:nvSpPr>
          <p:cNvPr id="1329" name="ForEach…"/>
          <p:cNvSpPr/>
          <p:nvPr/>
        </p:nvSpPr>
        <p:spPr>
          <a:xfrm>
            <a:off x="15973445" y="7981620"/>
            <a:ext cx="2783208" cy="277549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ForEach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Processor</a:t>
            </a:r>
          </a:p>
        </p:txBody>
      </p:sp>
      <p:sp>
        <p:nvSpPr>
          <p:cNvPr id="1330" name="Line"/>
          <p:cNvSpPr/>
          <p:nvPr/>
        </p:nvSpPr>
        <p:spPr>
          <a:xfrm>
            <a:off x="13670951" y="6949126"/>
            <a:ext cx="2439486" cy="164985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1" name="Topic"/>
          <p:cNvSpPr/>
          <p:nvPr/>
        </p:nvSpPr>
        <p:spPr>
          <a:xfrm>
            <a:off x="5627347" y="2285460"/>
            <a:ext cx="3728055" cy="115114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1332" name="Line"/>
          <p:cNvSpPr/>
          <p:nvPr/>
        </p:nvSpPr>
        <p:spPr>
          <a:xfrm>
            <a:off x="9005088" y="3657260"/>
            <a:ext cx="2259461" cy="16101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3" name="Consume"/>
          <p:cNvSpPr txBox="1"/>
          <p:nvPr/>
        </p:nvSpPr>
        <p:spPr>
          <a:xfrm>
            <a:off x="7678727" y="4740189"/>
            <a:ext cx="300672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Consume</a:t>
            </a:r>
          </a:p>
        </p:txBody>
      </p:sp>
      <p:sp>
        <p:nvSpPr>
          <p:cNvPr id="1334" name="KStream"/>
          <p:cNvSpPr txBox="1"/>
          <p:nvPr/>
        </p:nvSpPr>
        <p:spPr>
          <a:xfrm>
            <a:off x="12371813" y="8073181"/>
            <a:ext cx="27482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KStream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0" grpId="6"/>
      <p:bldP build="whole" bldLvl="1" animBg="1" rev="0" advAuto="0" spid="1328" grpId="2"/>
      <p:bldP build="whole" bldLvl="1" animBg="1" rev="0" advAuto="0" spid="1332" grpId="4"/>
      <p:bldP build="whole" bldLvl="1" animBg="1" rev="0" advAuto="0" spid="1333" grpId="5"/>
      <p:bldP build="whole" bldLvl="1" animBg="1" rev="0" advAuto="0" spid="1334" grpId="7"/>
      <p:bldP build="whole" bldLvl="1" animBg="1" rev="0" advAuto="0" spid="1329" grpId="3"/>
      <p:bldP build="whole" bldLvl="1" animBg="1" rev="0" advAuto="0" spid="1331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KTable"/>
          <p:cNvSpPr txBox="1"/>
          <p:nvPr/>
        </p:nvSpPr>
        <p:spPr>
          <a:xfrm>
            <a:off x="322926" y="206206"/>
            <a:ext cx="340512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KTable</a:t>
            </a:r>
          </a:p>
        </p:txBody>
      </p:sp>
      <p:sp>
        <p:nvSpPr>
          <p:cNvPr id="1337" name="change-log"/>
          <p:cNvSpPr txBox="1"/>
          <p:nvPr/>
        </p:nvSpPr>
        <p:spPr>
          <a:xfrm>
            <a:off x="17480886" y="206206"/>
            <a:ext cx="56067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change-log</a:t>
            </a:r>
          </a:p>
        </p:txBody>
      </p:sp>
      <p:graphicFrame>
        <p:nvGraphicFramePr>
          <p:cNvPr id="1338" name="Table"/>
          <p:cNvGraphicFramePr/>
          <p:nvPr/>
        </p:nvGraphicFramePr>
        <p:xfrm>
          <a:off x="3999435" y="3631661"/>
          <a:ext cx="6555085" cy="5478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3271191"/>
                <a:gridCol w="3271191"/>
              </a:tblGrid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apple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banana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orange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pineapple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39" name="upsert"/>
          <p:cNvSpPr txBox="1"/>
          <p:nvPr/>
        </p:nvSpPr>
        <p:spPr>
          <a:xfrm>
            <a:off x="10582401" y="1787391"/>
            <a:ext cx="321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upsert</a:t>
            </a:r>
          </a:p>
        </p:txBody>
      </p:sp>
      <p:graphicFrame>
        <p:nvGraphicFramePr>
          <p:cNvPr id="1340" name="Table"/>
          <p:cNvGraphicFramePr/>
          <p:nvPr/>
        </p:nvGraphicFramePr>
        <p:xfrm>
          <a:off x="13842181" y="3631662"/>
          <a:ext cx="6555085" cy="54783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3271191"/>
                <a:gridCol w="3271191"/>
              </a:tblGrid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apple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banana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orange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931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pineapple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41" name="Line"/>
          <p:cNvSpPr/>
          <p:nvPr/>
        </p:nvSpPr>
        <p:spPr>
          <a:xfrm>
            <a:off x="9128063" y="9655879"/>
            <a:ext cx="1794824" cy="25437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2" name="Coins"/>
          <p:cNvSpPr/>
          <p:nvPr/>
        </p:nvSpPr>
        <p:spPr>
          <a:xfrm>
            <a:off x="10952338" y="11725373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3" name="Line"/>
          <p:cNvSpPr/>
          <p:nvPr/>
        </p:nvSpPr>
        <p:spPr>
          <a:xfrm>
            <a:off x="11684000" y="6985000"/>
            <a:ext cx="1820725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4" name="Line"/>
          <p:cNvSpPr/>
          <p:nvPr/>
        </p:nvSpPr>
        <p:spPr>
          <a:xfrm flipV="1">
            <a:off x="12450194" y="9443142"/>
            <a:ext cx="2068329" cy="246281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9" grpId="6"/>
      <p:bldP build="whole" bldLvl="1" animBg="1" rev="0" advAuto="0" spid="1340" grpId="7"/>
      <p:bldP build="whole" bldLvl="1" animBg="1" rev="0" advAuto="0" spid="1338" grpId="3"/>
      <p:bldP build="whole" bldLvl="1" animBg="1" rev="0" advAuto="0" spid="1342" grpId="5"/>
      <p:bldP build="whole" bldLvl="1" animBg="1" rev="0" advAuto="0" spid="1341" grpId="4"/>
      <p:bldP build="whole" bldLvl="1" animBg="1" rev="0" advAuto="0" spid="1336" grpId="1"/>
      <p:bldP build="whole" bldLvl="1" animBg="1" rev="0" advAuto="0" spid="1344" grpId="9"/>
      <p:bldP build="whole" bldLvl="1" animBg="1" rev="0" advAuto="0" spid="1337" grpId="2"/>
      <p:bldP build="whole" bldLvl="1" animBg="1" rev="0" advAuto="0" spid="1343" grpId="8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Real Time Stream Processing"/>
          <p:cNvSpPr txBox="1"/>
          <p:nvPr/>
        </p:nvSpPr>
        <p:spPr>
          <a:xfrm>
            <a:off x="3200400" y="6425620"/>
            <a:ext cx="179832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Real Time Stream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Big Data"/>
          <p:cNvSpPr txBox="1"/>
          <p:nvPr/>
        </p:nvSpPr>
        <p:spPr>
          <a:xfrm>
            <a:off x="381242" y="262436"/>
            <a:ext cx="42717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Big Data</a:t>
            </a:r>
          </a:p>
        </p:txBody>
      </p:sp>
      <p:sp>
        <p:nvSpPr>
          <p:cNvPr id="1349" name="Ms1"/>
          <p:cNvSpPr/>
          <p:nvPr/>
        </p:nvSpPr>
        <p:spPr>
          <a:xfrm>
            <a:off x="3509621" y="2019011"/>
            <a:ext cx="3605070" cy="2956246"/>
          </a:xfrm>
          <a:prstGeom prst="roundRect">
            <a:avLst>
              <a:gd name="adj" fmla="val 1634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Ms1</a:t>
            </a:r>
          </a:p>
        </p:txBody>
      </p:sp>
      <p:sp>
        <p:nvSpPr>
          <p:cNvPr id="1350" name="Ms2"/>
          <p:cNvSpPr/>
          <p:nvPr/>
        </p:nvSpPr>
        <p:spPr>
          <a:xfrm>
            <a:off x="3509621" y="5600411"/>
            <a:ext cx="3605070" cy="2956246"/>
          </a:xfrm>
          <a:prstGeom prst="roundRect">
            <a:avLst>
              <a:gd name="adj" fmla="val 1634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Ms2</a:t>
            </a:r>
          </a:p>
        </p:txBody>
      </p:sp>
      <p:sp>
        <p:nvSpPr>
          <p:cNvPr id="1351" name="Ms2"/>
          <p:cNvSpPr/>
          <p:nvPr/>
        </p:nvSpPr>
        <p:spPr>
          <a:xfrm>
            <a:off x="3509621" y="9766011"/>
            <a:ext cx="3605070" cy="2956246"/>
          </a:xfrm>
          <a:prstGeom prst="roundRect">
            <a:avLst>
              <a:gd name="adj" fmla="val 1634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Ms2</a:t>
            </a:r>
          </a:p>
        </p:txBody>
      </p:sp>
      <p:sp>
        <p:nvSpPr>
          <p:cNvPr id="1352" name="Data…"/>
          <p:cNvSpPr/>
          <p:nvPr/>
        </p:nvSpPr>
        <p:spPr>
          <a:xfrm>
            <a:off x="13512800" y="1802507"/>
            <a:ext cx="3532883" cy="108570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Lake</a:t>
            </a:r>
          </a:p>
        </p:txBody>
      </p:sp>
      <p:sp>
        <p:nvSpPr>
          <p:cNvPr id="1353" name="Line"/>
          <p:cNvSpPr/>
          <p:nvPr/>
        </p:nvSpPr>
        <p:spPr>
          <a:xfrm>
            <a:off x="7366000" y="11244133"/>
            <a:ext cx="589549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4" name="Line"/>
          <p:cNvSpPr/>
          <p:nvPr/>
        </p:nvSpPr>
        <p:spPr>
          <a:xfrm>
            <a:off x="7366000" y="7078533"/>
            <a:ext cx="589549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5" name="Line"/>
          <p:cNvSpPr/>
          <p:nvPr/>
        </p:nvSpPr>
        <p:spPr>
          <a:xfrm>
            <a:off x="7493000" y="3327400"/>
            <a:ext cx="5895492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6" name="Tools"/>
          <p:cNvSpPr/>
          <p:nvPr/>
        </p:nvSpPr>
        <p:spPr>
          <a:xfrm>
            <a:off x="19892621" y="5752890"/>
            <a:ext cx="3605070" cy="2956246"/>
          </a:xfrm>
          <a:prstGeom prst="roundRect">
            <a:avLst>
              <a:gd name="adj" fmla="val 1634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Tools</a:t>
            </a:r>
          </a:p>
        </p:txBody>
      </p:sp>
      <p:sp>
        <p:nvSpPr>
          <p:cNvPr id="1357" name="Line"/>
          <p:cNvSpPr/>
          <p:nvPr/>
        </p:nvSpPr>
        <p:spPr>
          <a:xfrm flipH="1">
            <a:off x="17354903" y="7231012"/>
            <a:ext cx="222849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8" name="Line"/>
          <p:cNvSpPr/>
          <p:nvPr/>
        </p:nvSpPr>
        <p:spPr>
          <a:xfrm>
            <a:off x="21599548" y="8844842"/>
            <a:ext cx="1" cy="152594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9" name="Text Document"/>
          <p:cNvSpPr/>
          <p:nvPr/>
        </p:nvSpPr>
        <p:spPr>
          <a:xfrm>
            <a:off x="21055161" y="10506496"/>
            <a:ext cx="1088773" cy="1409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9" grpId="12"/>
      <p:bldP build="whole" bldLvl="1" animBg="1" rev="0" advAuto="0" spid="1348" grpId="1"/>
      <p:bldP build="whole" bldLvl="1" animBg="1" rev="0" advAuto="0" spid="1355" grpId="6"/>
      <p:bldP build="whole" bldLvl="1" animBg="1" rev="0" advAuto="0" spid="1351" grpId="4"/>
      <p:bldP build="whole" bldLvl="1" animBg="1" rev="0" advAuto="0" spid="1349" grpId="2"/>
      <p:bldP build="whole" bldLvl="1" animBg="1" rev="0" advAuto="0" spid="1353" grpId="8"/>
      <p:bldP build="whole" bldLvl="1" animBg="1" rev="0" advAuto="0" spid="1352" grpId="5"/>
      <p:bldP build="whole" bldLvl="1" animBg="1" rev="0" advAuto="0" spid="1357" grpId="10"/>
      <p:bldP build="whole" bldLvl="1" animBg="1" rev="0" advAuto="0" spid="1350" grpId="3"/>
      <p:bldP build="whole" bldLvl="1" animBg="1" rev="0" advAuto="0" spid="1356" grpId="9"/>
      <p:bldP build="whole" bldLvl="1" animBg="1" rev="0" advAuto="0" spid="1358" grpId="11"/>
      <p:bldP build="whole" bldLvl="1" animBg="1" rev="0" advAuto="0" spid="1354" grpId="7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Topic1"/>
          <p:cNvSpPr/>
          <p:nvPr/>
        </p:nvSpPr>
        <p:spPr>
          <a:xfrm>
            <a:off x="970364" y="6222272"/>
            <a:ext cx="3200110" cy="1176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Topic1</a:t>
            </a:r>
          </a:p>
        </p:txBody>
      </p:sp>
      <p:sp>
        <p:nvSpPr>
          <p:cNvPr id="1362" name="Stage A"/>
          <p:cNvSpPr/>
          <p:nvPr/>
        </p:nvSpPr>
        <p:spPr>
          <a:xfrm>
            <a:off x="6252455" y="5753158"/>
            <a:ext cx="2065329" cy="220968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Stage A</a:t>
            </a:r>
          </a:p>
        </p:txBody>
      </p:sp>
      <p:sp>
        <p:nvSpPr>
          <p:cNvPr id="1363" name="Line"/>
          <p:cNvSpPr/>
          <p:nvPr/>
        </p:nvSpPr>
        <p:spPr>
          <a:xfrm>
            <a:off x="4340963" y="6858000"/>
            <a:ext cx="1746019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4" name="Line"/>
          <p:cNvSpPr/>
          <p:nvPr/>
        </p:nvSpPr>
        <p:spPr>
          <a:xfrm>
            <a:off x="12858188" y="7739115"/>
            <a:ext cx="2438553" cy="15448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5" name="Topic2"/>
          <p:cNvSpPr/>
          <p:nvPr/>
        </p:nvSpPr>
        <p:spPr>
          <a:xfrm>
            <a:off x="10724090" y="6350299"/>
            <a:ext cx="3200109" cy="117653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Topic2</a:t>
            </a:r>
          </a:p>
        </p:txBody>
      </p:sp>
      <p:sp>
        <p:nvSpPr>
          <p:cNvPr id="1366" name="Stage B"/>
          <p:cNvSpPr/>
          <p:nvPr/>
        </p:nvSpPr>
        <p:spPr>
          <a:xfrm>
            <a:off x="15680094" y="2597903"/>
            <a:ext cx="2065328" cy="220968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Stage B</a:t>
            </a:r>
          </a:p>
        </p:txBody>
      </p:sp>
      <p:sp>
        <p:nvSpPr>
          <p:cNvPr id="1367" name="Line"/>
          <p:cNvSpPr/>
          <p:nvPr/>
        </p:nvSpPr>
        <p:spPr>
          <a:xfrm>
            <a:off x="8615273" y="7065565"/>
            <a:ext cx="206532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8" name="Stage C"/>
          <p:cNvSpPr/>
          <p:nvPr/>
        </p:nvSpPr>
        <p:spPr>
          <a:xfrm>
            <a:off x="15385643" y="8088588"/>
            <a:ext cx="2065329" cy="220968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Stage C</a:t>
            </a:r>
          </a:p>
        </p:txBody>
      </p:sp>
      <p:sp>
        <p:nvSpPr>
          <p:cNvPr id="1369" name="Line"/>
          <p:cNvSpPr/>
          <p:nvPr/>
        </p:nvSpPr>
        <p:spPr>
          <a:xfrm flipV="1">
            <a:off x="12858187" y="4140413"/>
            <a:ext cx="2738838" cy="21846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0" name="Topic3"/>
          <p:cNvSpPr/>
          <p:nvPr/>
        </p:nvSpPr>
        <p:spPr>
          <a:xfrm>
            <a:off x="19412793" y="6318749"/>
            <a:ext cx="3200109" cy="117653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Topic3</a:t>
            </a:r>
          </a:p>
        </p:txBody>
      </p:sp>
      <p:sp>
        <p:nvSpPr>
          <p:cNvPr id="1371" name="Line"/>
          <p:cNvSpPr/>
          <p:nvPr/>
        </p:nvSpPr>
        <p:spPr>
          <a:xfrm flipV="1">
            <a:off x="17559672" y="7641390"/>
            <a:ext cx="2558877" cy="16872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2" name="Line"/>
          <p:cNvSpPr/>
          <p:nvPr/>
        </p:nvSpPr>
        <p:spPr>
          <a:xfrm>
            <a:off x="17848287" y="3802005"/>
            <a:ext cx="206532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3" name="Topic4"/>
          <p:cNvSpPr/>
          <p:nvPr/>
        </p:nvSpPr>
        <p:spPr>
          <a:xfrm>
            <a:off x="20016482" y="3213739"/>
            <a:ext cx="3200109" cy="117653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Topic4</a:t>
            </a:r>
          </a:p>
        </p:txBody>
      </p:sp>
      <p:sp>
        <p:nvSpPr>
          <p:cNvPr id="1374" name="Oval"/>
          <p:cNvSpPr/>
          <p:nvPr/>
        </p:nvSpPr>
        <p:spPr>
          <a:xfrm>
            <a:off x="6742949" y="3658166"/>
            <a:ext cx="619378" cy="67977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5" name="Oval"/>
          <p:cNvSpPr/>
          <p:nvPr/>
        </p:nvSpPr>
        <p:spPr>
          <a:xfrm>
            <a:off x="7799554" y="4112249"/>
            <a:ext cx="619378" cy="67977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6" name="Oval"/>
          <p:cNvSpPr/>
          <p:nvPr/>
        </p:nvSpPr>
        <p:spPr>
          <a:xfrm>
            <a:off x="6874505" y="4867844"/>
            <a:ext cx="619378" cy="67977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7" name="Line"/>
          <p:cNvSpPr/>
          <p:nvPr/>
        </p:nvSpPr>
        <p:spPr>
          <a:xfrm flipV="1">
            <a:off x="7395919" y="4632813"/>
            <a:ext cx="504019" cy="5040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8" name="Line"/>
          <p:cNvSpPr/>
          <p:nvPr/>
        </p:nvSpPr>
        <p:spPr>
          <a:xfrm>
            <a:off x="7339242" y="3982179"/>
            <a:ext cx="617372" cy="2353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9" name="Oval"/>
          <p:cNvSpPr/>
          <p:nvPr/>
        </p:nvSpPr>
        <p:spPr>
          <a:xfrm>
            <a:off x="15580315" y="10466919"/>
            <a:ext cx="619378" cy="67977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0" name="Oval"/>
          <p:cNvSpPr/>
          <p:nvPr/>
        </p:nvSpPr>
        <p:spPr>
          <a:xfrm>
            <a:off x="16636920" y="10921002"/>
            <a:ext cx="619378" cy="67977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1" name="Oval"/>
          <p:cNvSpPr/>
          <p:nvPr/>
        </p:nvSpPr>
        <p:spPr>
          <a:xfrm>
            <a:off x="15711871" y="11676597"/>
            <a:ext cx="619378" cy="67977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2" name="Line"/>
          <p:cNvSpPr/>
          <p:nvPr/>
        </p:nvSpPr>
        <p:spPr>
          <a:xfrm flipV="1">
            <a:off x="16233286" y="11441566"/>
            <a:ext cx="504019" cy="5040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3" name="Line"/>
          <p:cNvSpPr/>
          <p:nvPr/>
        </p:nvSpPr>
        <p:spPr>
          <a:xfrm>
            <a:off x="16176609" y="10790932"/>
            <a:ext cx="617372" cy="2353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4" name="Oval"/>
          <p:cNvSpPr/>
          <p:nvPr/>
        </p:nvSpPr>
        <p:spPr>
          <a:xfrm>
            <a:off x="15580315" y="650565"/>
            <a:ext cx="619378" cy="67977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5" name="Oval"/>
          <p:cNvSpPr/>
          <p:nvPr/>
        </p:nvSpPr>
        <p:spPr>
          <a:xfrm>
            <a:off x="16636920" y="1104648"/>
            <a:ext cx="619378" cy="67977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6" name="Oval"/>
          <p:cNvSpPr/>
          <p:nvPr/>
        </p:nvSpPr>
        <p:spPr>
          <a:xfrm>
            <a:off x="15711871" y="1860243"/>
            <a:ext cx="619378" cy="67977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7" name="Line"/>
          <p:cNvSpPr/>
          <p:nvPr/>
        </p:nvSpPr>
        <p:spPr>
          <a:xfrm flipV="1">
            <a:off x="16233286" y="1625212"/>
            <a:ext cx="504019" cy="5040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8" name="Line"/>
          <p:cNvSpPr/>
          <p:nvPr/>
        </p:nvSpPr>
        <p:spPr>
          <a:xfrm>
            <a:off x="16176609" y="974578"/>
            <a:ext cx="617372" cy="2353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9" name="Ballot"/>
          <p:cNvSpPr/>
          <p:nvPr/>
        </p:nvSpPr>
        <p:spPr>
          <a:xfrm>
            <a:off x="18753557" y="8729283"/>
            <a:ext cx="1067588" cy="142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6"/>
                </a:lnTo>
                <a:lnTo>
                  <a:pt x="2780" y="4226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6"/>
                  <a:pt x="17628" y="4226"/>
                </a:cubicBezTo>
                <a:cubicBezTo>
                  <a:pt x="16849" y="4226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5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5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5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0" name="Ballot"/>
          <p:cNvSpPr/>
          <p:nvPr/>
        </p:nvSpPr>
        <p:spPr>
          <a:xfrm>
            <a:off x="18474157" y="2099883"/>
            <a:ext cx="1067588" cy="142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6"/>
                </a:lnTo>
                <a:lnTo>
                  <a:pt x="2780" y="4226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6"/>
                  <a:pt x="17628" y="4226"/>
                </a:cubicBezTo>
                <a:cubicBezTo>
                  <a:pt x="16849" y="4226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5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5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5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4" grpId="8"/>
      <p:bldP build="whole" bldLvl="1" animBg="1" rev="0" advAuto="0" spid="1381" grpId="26"/>
      <p:bldP build="whole" bldLvl="1" animBg="1" rev="0" advAuto="0" spid="1382" grpId="28"/>
      <p:bldP build="whole" bldLvl="1" animBg="1" rev="0" advAuto="0" spid="1361" grpId="1"/>
      <p:bldP build="whole" bldLvl="1" animBg="1" rev="0" advAuto="0" spid="1386" grpId="19"/>
      <p:bldP build="whole" bldLvl="1" animBg="1" rev="0" advAuto="0" spid="1387" grpId="22"/>
      <p:bldP build="whole" bldLvl="1" animBg="1" rev="0" advAuto="0" spid="1388" grpId="23"/>
      <p:bldP build="whole" bldLvl="1" animBg="1" rev="0" advAuto="0" spid="1385" grpId="20"/>
      <p:bldP build="whole" bldLvl="1" animBg="1" rev="0" advAuto="0" spid="1390" grpId="29"/>
      <p:bldP build="whole" bldLvl="1" animBg="1" rev="0" advAuto="0" spid="1389" grpId="30"/>
      <p:bldP build="whole" bldLvl="1" animBg="1" rev="0" advAuto="0" spid="1384" grpId="21"/>
      <p:bldP build="whole" bldLvl="1" animBg="1" rev="0" advAuto="0" spid="1383" grpId="27"/>
      <p:bldP build="whole" bldLvl="1" animBg="1" rev="0" advAuto="0" spid="1376" grpId="14"/>
      <p:bldP build="whole" bldLvl="1" animBg="1" rev="0" advAuto="0" spid="1378" grpId="18"/>
      <p:bldP build="whole" bldLvl="1" animBg="1" rev="0" advAuto="0" spid="1377" grpId="17"/>
      <p:bldP build="whole" bldLvl="1" animBg="1" rev="0" advAuto="0" spid="1373" grpId="11"/>
      <p:bldP build="whole" bldLvl="1" animBg="1" rev="0" advAuto="0" spid="1369" grpId="6"/>
      <p:bldP build="whole" bldLvl="1" animBg="1" rev="0" advAuto="0" spid="1375" grpId="15"/>
      <p:bldP build="whole" bldLvl="1" animBg="1" rev="0" advAuto="0" spid="1371" grpId="12"/>
      <p:bldP build="whole" bldLvl="1" animBg="1" rev="0" advAuto="0" spid="1374" grpId="16"/>
      <p:bldP build="whole" bldLvl="1" animBg="1" rev="0" advAuto="0" spid="1367" grpId="4"/>
      <p:bldP build="whole" bldLvl="1" animBg="1" rev="0" advAuto="0" spid="1368" grpId="9"/>
      <p:bldP build="whole" bldLvl="1" animBg="1" rev="0" advAuto="0" spid="1370" grpId="13"/>
      <p:bldP build="whole" bldLvl="1" animBg="1" rev="0" advAuto="0" spid="1379" grpId="24"/>
      <p:bldP build="whole" bldLvl="1" animBg="1" rev="0" advAuto="0" spid="1372" grpId="10"/>
      <p:bldP build="whole" bldLvl="1" animBg="1" rev="0" advAuto="0" spid="1366" grpId="7"/>
      <p:bldP build="whole" bldLvl="1" animBg="1" rev="0" advAuto="0" spid="1365" grpId="5"/>
      <p:bldP build="whole" bldLvl="1" animBg="1" rev="0" advAuto="0" spid="1363" grpId="2"/>
      <p:bldP build="whole" bldLvl="1" animBg="1" rev="0" advAuto="0" spid="1380" grpId="25"/>
      <p:bldP build="whole" bldLvl="1" animBg="1" rev="0" advAuto="0" spid="1362" grpId="3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Where"/>
          <p:cNvSpPr txBox="1"/>
          <p:nvPr/>
        </p:nvSpPr>
        <p:spPr>
          <a:xfrm>
            <a:off x="390665" y="241651"/>
            <a:ext cx="321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Where</a:t>
            </a:r>
          </a:p>
        </p:txBody>
      </p:sp>
      <p:sp>
        <p:nvSpPr>
          <p:cNvPr id="1393" name="Financial Transactions"/>
          <p:cNvSpPr txBox="1"/>
          <p:nvPr/>
        </p:nvSpPr>
        <p:spPr>
          <a:xfrm>
            <a:off x="8071866" y="11551727"/>
            <a:ext cx="8240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Financial Transactions</a:t>
            </a:r>
          </a:p>
        </p:txBody>
      </p:sp>
      <p:sp>
        <p:nvSpPr>
          <p:cNvPr id="1394" name="Monitoring Trucks,Cars"/>
          <p:cNvSpPr txBox="1"/>
          <p:nvPr/>
        </p:nvSpPr>
        <p:spPr>
          <a:xfrm>
            <a:off x="492548" y="5135562"/>
            <a:ext cx="862279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Monitoring Trucks,Cars</a:t>
            </a:r>
          </a:p>
        </p:txBody>
      </p:sp>
      <p:sp>
        <p:nvSpPr>
          <p:cNvPr id="1395" name="Factories"/>
          <p:cNvSpPr txBox="1"/>
          <p:nvPr/>
        </p:nvSpPr>
        <p:spPr>
          <a:xfrm>
            <a:off x="4138490" y="8381939"/>
            <a:ext cx="351434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Factories</a:t>
            </a:r>
          </a:p>
        </p:txBody>
      </p:sp>
      <p:sp>
        <p:nvSpPr>
          <p:cNvPr id="1396" name="Retail,Hotel and Travel"/>
          <p:cNvSpPr txBox="1"/>
          <p:nvPr/>
        </p:nvSpPr>
        <p:spPr>
          <a:xfrm>
            <a:off x="15304557" y="4726266"/>
            <a:ext cx="82829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Retail,Hotel and Travel</a:t>
            </a:r>
          </a:p>
        </p:txBody>
      </p:sp>
      <p:sp>
        <p:nvSpPr>
          <p:cNvPr id="1397" name="Hospitals"/>
          <p:cNvSpPr txBox="1"/>
          <p:nvPr/>
        </p:nvSpPr>
        <p:spPr>
          <a:xfrm>
            <a:off x="15780504" y="8381939"/>
            <a:ext cx="352729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Hospitals</a:t>
            </a:r>
          </a:p>
        </p:txBody>
      </p:sp>
      <p:sp>
        <p:nvSpPr>
          <p:cNvPr id="1398" name="Data platforms,Micro Services"/>
          <p:cNvSpPr txBox="1"/>
          <p:nvPr/>
        </p:nvSpPr>
        <p:spPr>
          <a:xfrm>
            <a:off x="6372489" y="2086672"/>
            <a:ext cx="1111910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Data platforms,Micro Services</a:t>
            </a:r>
          </a:p>
        </p:txBody>
      </p:sp>
      <p:sp>
        <p:nvSpPr>
          <p:cNvPr id="1399" name="Cash"/>
          <p:cNvSpPr/>
          <p:nvPr/>
        </p:nvSpPr>
        <p:spPr>
          <a:xfrm>
            <a:off x="16544483" y="11746989"/>
            <a:ext cx="1533005" cy="62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0" name="Piggy Bank"/>
          <p:cNvSpPr/>
          <p:nvPr/>
        </p:nvSpPr>
        <p:spPr>
          <a:xfrm>
            <a:off x="6301424" y="11595959"/>
            <a:ext cx="1482899" cy="930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3" h="21600" fill="norm" stroke="1" extrusionOk="0">
                <a:moveTo>
                  <a:pt x="12587" y="0"/>
                </a:moveTo>
                <a:cubicBezTo>
                  <a:pt x="8555" y="0"/>
                  <a:pt x="6723" y="2256"/>
                  <a:pt x="6086" y="3315"/>
                </a:cubicBezTo>
                <a:cubicBezTo>
                  <a:pt x="5935" y="3565"/>
                  <a:pt x="5683" y="3543"/>
                  <a:pt x="5548" y="3269"/>
                </a:cubicBezTo>
                <a:cubicBezTo>
                  <a:pt x="5210" y="2580"/>
                  <a:pt x="4579" y="1527"/>
                  <a:pt x="3884" y="1527"/>
                </a:cubicBezTo>
                <a:cubicBezTo>
                  <a:pt x="2850" y="1527"/>
                  <a:pt x="3652" y="4548"/>
                  <a:pt x="3652" y="4548"/>
                </a:cubicBezTo>
                <a:cubicBezTo>
                  <a:pt x="3652" y="4548"/>
                  <a:pt x="2493" y="5921"/>
                  <a:pt x="2229" y="7581"/>
                </a:cubicBezTo>
                <a:cubicBezTo>
                  <a:pt x="2033" y="8805"/>
                  <a:pt x="641" y="8562"/>
                  <a:pt x="364" y="8562"/>
                </a:cubicBezTo>
                <a:cubicBezTo>
                  <a:pt x="-65" y="8562"/>
                  <a:pt x="-90" y="9711"/>
                  <a:pt x="162" y="10817"/>
                </a:cubicBezTo>
                <a:cubicBezTo>
                  <a:pt x="414" y="11924"/>
                  <a:pt x="1121" y="12374"/>
                  <a:pt x="1121" y="12374"/>
                </a:cubicBezTo>
                <a:cubicBezTo>
                  <a:pt x="995" y="12579"/>
                  <a:pt x="940" y="12757"/>
                  <a:pt x="1397" y="13358"/>
                </a:cubicBezTo>
                <a:cubicBezTo>
                  <a:pt x="1708" y="13767"/>
                  <a:pt x="2573" y="15312"/>
                  <a:pt x="4854" y="16551"/>
                </a:cubicBezTo>
                <a:cubicBezTo>
                  <a:pt x="5082" y="16675"/>
                  <a:pt x="5218" y="17057"/>
                  <a:pt x="5167" y="17439"/>
                </a:cubicBezTo>
                <a:lnTo>
                  <a:pt x="4702" y="20912"/>
                </a:lnTo>
                <a:cubicBezTo>
                  <a:pt x="4655" y="21267"/>
                  <a:pt x="4822" y="21600"/>
                  <a:pt x="5046" y="21600"/>
                </a:cubicBezTo>
                <a:lnTo>
                  <a:pt x="6770" y="21600"/>
                </a:lnTo>
                <a:cubicBezTo>
                  <a:pt x="6952" y="21600"/>
                  <a:pt x="7117" y="21432"/>
                  <a:pt x="7195" y="21165"/>
                </a:cubicBezTo>
                <a:lnTo>
                  <a:pt x="8037" y="18272"/>
                </a:lnTo>
                <a:cubicBezTo>
                  <a:pt x="8124" y="17974"/>
                  <a:pt x="8318" y="17798"/>
                  <a:pt x="8520" y="17839"/>
                </a:cubicBezTo>
                <a:cubicBezTo>
                  <a:pt x="9682" y="18075"/>
                  <a:pt x="11029" y="18218"/>
                  <a:pt x="12587" y="18218"/>
                </a:cubicBezTo>
                <a:cubicBezTo>
                  <a:pt x="13307" y="18218"/>
                  <a:pt x="13973" y="18115"/>
                  <a:pt x="14586" y="17928"/>
                </a:cubicBezTo>
                <a:cubicBezTo>
                  <a:pt x="14785" y="17867"/>
                  <a:pt x="14987" y="18016"/>
                  <a:pt x="15087" y="18304"/>
                </a:cubicBezTo>
                <a:lnTo>
                  <a:pt x="16087" y="21210"/>
                </a:lnTo>
                <a:cubicBezTo>
                  <a:pt x="16170" y="21452"/>
                  <a:pt x="16326" y="21600"/>
                  <a:pt x="16497" y="21600"/>
                </a:cubicBezTo>
                <a:lnTo>
                  <a:pt x="18243" y="21600"/>
                </a:lnTo>
                <a:cubicBezTo>
                  <a:pt x="18466" y="21600"/>
                  <a:pt x="18632" y="21267"/>
                  <a:pt x="18585" y="20912"/>
                </a:cubicBezTo>
                <a:lnTo>
                  <a:pt x="17934" y="16027"/>
                </a:lnTo>
                <a:cubicBezTo>
                  <a:pt x="17898" y="15757"/>
                  <a:pt x="17954" y="15477"/>
                  <a:pt x="18081" y="15293"/>
                </a:cubicBezTo>
                <a:cubicBezTo>
                  <a:pt x="19709" y="12937"/>
                  <a:pt x="20209" y="9534"/>
                  <a:pt x="19579" y="6535"/>
                </a:cubicBezTo>
                <a:cubicBezTo>
                  <a:pt x="19542" y="6361"/>
                  <a:pt x="19606" y="6175"/>
                  <a:pt x="19716" y="6132"/>
                </a:cubicBezTo>
                <a:cubicBezTo>
                  <a:pt x="20422" y="5855"/>
                  <a:pt x="21510" y="5137"/>
                  <a:pt x="21057" y="3409"/>
                </a:cubicBezTo>
                <a:cubicBezTo>
                  <a:pt x="21016" y="3254"/>
                  <a:pt x="20894" y="3213"/>
                  <a:pt x="20817" y="3325"/>
                </a:cubicBezTo>
                <a:cubicBezTo>
                  <a:pt x="20744" y="3432"/>
                  <a:pt x="20690" y="3550"/>
                  <a:pt x="20648" y="3659"/>
                </a:cubicBezTo>
                <a:cubicBezTo>
                  <a:pt x="20608" y="3765"/>
                  <a:pt x="20510" y="3756"/>
                  <a:pt x="20481" y="3640"/>
                </a:cubicBezTo>
                <a:cubicBezTo>
                  <a:pt x="20393" y="3281"/>
                  <a:pt x="20178" y="2828"/>
                  <a:pt x="19658" y="2927"/>
                </a:cubicBezTo>
                <a:cubicBezTo>
                  <a:pt x="19214" y="3013"/>
                  <a:pt x="19022" y="3455"/>
                  <a:pt x="18950" y="3944"/>
                </a:cubicBezTo>
                <a:cubicBezTo>
                  <a:pt x="18926" y="4113"/>
                  <a:pt x="18794" y="4163"/>
                  <a:pt x="18727" y="4027"/>
                </a:cubicBezTo>
                <a:cubicBezTo>
                  <a:pt x="17574" y="1683"/>
                  <a:pt x="15528" y="0"/>
                  <a:pt x="12587" y="0"/>
                </a:cubicBezTo>
                <a:close/>
                <a:moveTo>
                  <a:pt x="12448" y="1027"/>
                </a:moveTo>
                <a:cubicBezTo>
                  <a:pt x="13136" y="1027"/>
                  <a:pt x="13772" y="1163"/>
                  <a:pt x="14343" y="1427"/>
                </a:cubicBezTo>
                <a:cubicBezTo>
                  <a:pt x="14395" y="1452"/>
                  <a:pt x="14423" y="1545"/>
                  <a:pt x="14402" y="1626"/>
                </a:cubicBezTo>
                <a:lnTo>
                  <a:pt x="14271" y="2126"/>
                </a:lnTo>
                <a:cubicBezTo>
                  <a:pt x="14254" y="2195"/>
                  <a:pt x="14208" y="2230"/>
                  <a:pt x="14164" y="2210"/>
                </a:cubicBezTo>
                <a:cubicBezTo>
                  <a:pt x="13649" y="1978"/>
                  <a:pt x="13073" y="1858"/>
                  <a:pt x="12448" y="1858"/>
                </a:cubicBezTo>
                <a:cubicBezTo>
                  <a:pt x="11524" y="1858"/>
                  <a:pt x="10708" y="2034"/>
                  <a:pt x="10012" y="2382"/>
                </a:cubicBezTo>
                <a:cubicBezTo>
                  <a:pt x="9968" y="2404"/>
                  <a:pt x="9920" y="2371"/>
                  <a:pt x="9902" y="2301"/>
                </a:cubicBezTo>
                <a:lnTo>
                  <a:pt x="9773" y="1801"/>
                </a:lnTo>
                <a:cubicBezTo>
                  <a:pt x="9752" y="1721"/>
                  <a:pt x="9776" y="1628"/>
                  <a:pt x="9827" y="1602"/>
                </a:cubicBezTo>
                <a:cubicBezTo>
                  <a:pt x="10483" y="1268"/>
                  <a:pt x="11341" y="1027"/>
                  <a:pt x="12448" y="1027"/>
                </a:cubicBezTo>
                <a:close/>
                <a:moveTo>
                  <a:pt x="19754" y="3828"/>
                </a:moveTo>
                <a:cubicBezTo>
                  <a:pt x="19782" y="3821"/>
                  <a:pt x="19813" y="3823"/>
                  <a:pt x="19842" y="3836"/>
                </a:cubicBezTo>
                <a:cubicBezTo>
                  <a:pt x="19958" y="3890"/>
                  <a:pt x="20023" y="4100"/>
                  <a:pt x="19987" y="4307"/>
                </a:cubicBezTo>
                <a:cubicBezTo>
                  <a:pt x="19929" y="4638"/>
                  <a:pt x="19691" y="4699"/>
                  <a:pt x="19691" y="4699"/>
                </a:cubicBezTo>
                <a:cubicBezTo>
                  <a:pt x="19691" y="4699"/>
                  <a:pt x="19502" y="4478"/>
                  <a:pt x="19565" y="4113"/>
                </a:cubicBezTo>
                <a:cubicBezTo>
                  <a:pt x="19592" y="3958"/>
                  <a:pt x="19669" y="3850"/>
                  <a:pt x="19754" y="382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1" name="Hospital"/>
          <p:cNvSpPr/>
          <p:nvPr/>
        </p:nvSpPr>
        <p:spPr>
          <a:xfrm>
            <a:off x="19737937" y="8342784"/>
            <a:ext cx="1404706" cy="1097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2" name="Crutches"/>
          <p:cNvSpPr/>
          <p:nvPr/>
        </p:nvSpPr>
        <p:spPr>
          <a:xfrm>
            <a:off x="15254568" y="8158835"/>
            <a:ext cx="293368" cy="1465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2" h="21557" fill="norm" stroke="1" extrusionOk="0">
                <a:moveTo>
                  <a:pt x="1388" y="1"/>
                </a:moveTo>
                <a:cubicBezTo>
                  <a:pt x="956" y="6"/>
                  <a:pt x="826" y="76"/>
                  <a:pt x="732" y="124"/>
                </a:cubicBezTo>
                <a:lnTo>
                  <a:pt x="117" y="437"/>
                </a:lnTo>
                <a:cubicBezTo>
                  <a:pt x="-72" y="552"/>
                  <a:pt x="-154" y="661"/>
                  <a:pt x="856" y="750"/>
                </a:cubicBezTo>
                <a:cubicBezTo>
                  <a:pt x="1867" y="840"/>
                  <a:pt x="2562" y="866"/>
                  <a:pt x="3067" y="892"/>
                </a:cubicBezTo>
                <a:cubicBezTo>
                  <a:pt x="2878" y="1058"/>
                  <a:pt x="3008" y="1070"/>
                  <a:pt x="3324" y="1134"/>
                </a:cubicBezTo>
                <a:lnTo>
                  <a:pt x="4014" y="8439"/>
                </a:lnTo>
                <a:cubicBezTo>
                  <a:pt x="3569" y="8476"/>
                  <a:pt x="3249" y="8565"/>
                  <a:pt x="3250" y="8668"/>
                </a:cubicBezTo>
                <a:cubicBezTo>
                  <a:pt x="3250" y="8774"/>
                  <a:pt x="3589" y="8864"/>
                  <a:pt x="4056" y="8898"/>
                </a:cubicBezTo>
                <a:lnTo>
                  <a:pt x="4288" y="11346"/>
                </a:lnTo>
                <a:cubicBezTo>
                  <a:pt x="4290" y="11998"/>
                  <a:pt x="4809" y="12293"/>
                  <a:pt x="5402" y="12600"/>
                </a:cubicBezTo>
                <a:cubicBezTo>
                  <a:pt x="5995" y="12907"/>
                  <a:pt x="6947" y="13419"/>
                  <a:pt x="7263" y="13636"/>
                </a:cubicBezTo>
                <a:cubicBezTo>
                  <a:pt x="7580" y="13854"/>
                  <a:pt x="8205" y="14174"/>
                  <a:pt x="8269" y="14699"/>
                </a:cubicBezTo>
                <a:lnTo>
                  <a:pt x="8344" y="19113"/>
                </a:lnTo>
                <a:cubicBezTo>
                  <a:pt x="8281" y="19331"/>
                  <a:pt x="8663" y="19587"/>
                  <a:pt x="9042" y="19689"/>
                </a:cubicBezTo>
                <a:cubicBezTo>
                  <a:pt x="9421" y="19792"/>
                  <a:pt x="9989" y="19818"/>
                  <a:pt x="9989" y="19959"/>
                </a:cubicBezTo>
                <a:lnTo>
                  <a:pt x="9989" y="20540"/>
                </a:lnTo>
                <a:lnTo>
                  <a:pt x="9042" y="21289"/>
                </a:lnTo>
                <a:cubicBezTo>
                  <a:pt x="8793" y="21517"/>
                  <a:pt x="9592" y="21556"/>
                  <a:pt x="10646" y="21557"/>
                </a:cubicBezTo>
                <a:cubicBezTo>
                  <a:pt x="11699" y="21556"/>
                  <a:pt x="12499" y="21517"/>
                  <a:pt x="12250" y="21289"/>
                </a:cubicBezTo>
                <a:lnTo>
                  <a:pt x="11302" y="20540"/>
                </a:lnTo>
                <a:lnTo>
                  <a:pt x="11302" y="19959"/>
                </a:lnTo>
                <a:cubicBezTo>
                  <a:pt x="11303" y="19818"/>
                  <a:pt x="11870" y="19792"/>
                  <a:pt x="12250" y="19689"/>
                </a:cubicBezTo>
                <a:cubicBezTo>
                  <a:pt x="12629" y="19587"/>
                  <a:pt x="13010" y="19331"/>
                  <a:pt x="12948" y="19113"/>
                </a:cubicBezTo>
                <a:lnTo>
                  <a:pt x="13014" y="14699"/>
                </a:lnTo>
                <a:cubicBezTo>
                  <a:pt x="13078" y="14174"/>
                  <a:pt x="13712" y="13854"/>
                  <a:pt x="14028" y="13636"/>
                </a:cubicBezTo>
                <a:cubicBezTo>
                  <a:pt x="14344" y="13419"/>
                  <a:pt x="15297" y="12907"/>
                  <a:pt x="15890" y="12600"/>
                </a:cubicBezTo>
                <a:cubicBezTo>
                  <a:pt x="16482" y="12293"/>
                  <a:pt x="17002" y="11998"/>
                  <a:pt x="17003" y="11346"/>
                </a:cubicBezTo>
                <a:lnTo>
                  <a:pt x="17236" y="8898"/>
                </a:lnTo>
                <a:cubicBezTo>
                  <a:pt x="17703" y="8864"/>
                  <a:pt x="18042" y="8774"/>
                  <a:pt x="18042" y="8668"/>
                </a:cubicBezTo>
                <a:cubicBezTo>
                  <a:pt x="18042" y="8565"/>
                  <a:pt x="17722" y="8476"/>
                  <a:pt x="17277" y="8439"/>
                </a:cubicBezTo>
                <a:lnTo>
                  <a:pt x="17967" y="1134"/>
                </a:lnTo>
                <a:cubicBezTo>
                  <a:pt x="18283" y="1070"/>
                  <a:pt x="18414" y="1058"/>
                  <a:pt x="18225" y="892"/>
                </a:cubicBezTo>
                <a:cubicBezTo>
                  <a:pt x="18730" y="866"/>
                  <a:pt x="19425" y="840"/>
                  <a:pt x="20435" y="750"/>
                </a:cubicBezTo>
                <a:cubicBezTo>
                  <a:pt x="21446" y="661"/>
                  <a:pt x="21364" y="552"/>
                  <a:pt x="21175" y="437"/>
                </a:cubicBezTo>
                <a:lnTo>
                  <a:pt x="20560" y="124"/>
                </a:lnTo>
                <a:cubicBezTo>
                  <a:pt x="20434" y="60"/>
                  <a:pt x="20247" y="-43"/>
                  <a:pt x="19363" y="21"/>
                </a:cubicBezTo>
                <a:cubicBezTo>
                  <a:pt x="18479" y="85"/>
                  <a:pt x="14813" y="212"/>
                  <a:pt x="10646" y="225"/>
                </a:cubicBezTo>
                <a:cubicBezTo>
                  <a:pt x="6477" y="212"/>
                  <a:pt x="2812" y="85"/>
                  <a:pt x="1928" y="21"/>
                </a:cubicBezTo>
                <a:cubicBezTo>
                  <a:pt x="1707" y="5"/>
                  <a:pt x="1532" y="-1"/>
                  <a:pt x="1388" y="1"/>
                </a:cubicBezTo>
                <a:close/>
                <a:moveTo>
                  <a:pt x="5410" y="1173"/>
                </a:moveTo>
                <a:cubicBezTo>
                  <a:pt x="7178" y="1224"/>
                  <a:pt x="8815" y="1235"/>
                  <a:pt x="10646" y="1235"/>
                </a:cubicBezTo>
                <a:cubicBezTo>
                  <a:pt x="12476" y="1235"/>
                  <a:pt x="14114" y="1224"/>
                  <a:pt x="15881" y="1173"/>
                </a:cubicBezTo>
                <a:lnTo>
                  <a:pt x="15291" y="8420"/>
                </a:lnTo>
                <a:lnTo>
                  <a:pt x="10646" y="8420"/>
                </a:lnTo>
                <a:lnTo>
                  <a:pt x="6000" y="8420"/>
                </a:lnTo>
                <a:lnTo>
                  <a:pt x="5410" y="1173"/>
                </a:lnTo>
                <a:close/>
                <a:moveTo>
                  <a:pt x="10646" y="8914"/>
                </a:moveTo>
                <a:lnTo>
                  <a:pt x="15250" y="8915"/>
                </a:lnTo>
                <a:lnTo>
                  <a:pt x="15042" y="11563"/>
                </a:lnTo>
                <a:cubicBezTo>
                  <a:pt x="15041" y="11947"/>
                  <a:pt x="14157" y="12479"/>
                  <a:pt x="13039" y="13015"/>
                </a:cubicBezTo>
                <a:cubicBezTo>
                  <a:pt x="11960" y="13531"/>
                  <a:pt x="11308" y="14251"/>
                  <a:pt x="11244" y="14418"/>
                </a:cubicBezTo>
                <a:lnTo>
                  <a:pt x="10047" y="14418"/>
                </a:lnTo>
                <a:cubicBezTo>
                  <a:pt x="9984" y="14251"/>
                  <a:pt x="9332" y="13531"/>
                  <a:pt x="8252" y="13015"/>
                </a:cubicBezTo>
                <a:cubicBezTo>
                  <a:pt x="7134" y="12479"/>
                  <a:pt x="6250" y="11947"/>
                  <a:pt x="6250" y="11563"/>
                </a:cubicBezTo>
                <a:lnTo>
                  <a:pt x="6042" y="8915"/>
                </a:lnTo>
                <a:lnTo>
                  <a:pt x="10646" y="891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3" name="Hotel"/>
          <p:cNvSpPr/>
          <p:nvPr/>
        </p:nvSpPr>
        <p:spPr>
          <a:xfrm>
            <a:off x="13861564" y="4546698"/>
            <a:ext cx="1138744" cy="1378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5" y="0"/>
                </a:moveTo>
                <a:lnTo>
                  <a:pt x="3845" y="21600"/>
                </a:lnTo>
                <a:lnTo>
                  <a:pt x="9622" y="21600"/>
                </a:lnTo>
                <a:lnTo>
                  <a:pt x="9622" y="17888"/>
                </a:lnTo>
                <a:lnTo>
                  <a:pt x="11892" y="17888"/>
                </a:lnTo>
                <a:lnTo>
                  <a:pt x="11892" y="21600"/>
                </a:lnTo>
                <a:lnTo>
                  <a:pt x="13548" y="21600"/>
                </a:lnTo>
                <a:lnTo>
                  <a:pt x="13548" y="17888"/>
                </a:lnTo>
                <a:lnTo>
                  <a:pt x="15817" y="17888"/>
                </a:lnTo>
                <a:lnTo>
                  <a:pt x="15817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3845" y="0"/>
                </a:lnTo>
                <a:close/>
                <a:moveTo>
                  <a:pt x="0" y="1697"/>
                </a:moveTo>
                <a:lnTo>
                  <a:pt x="0" y="11543"/>
                </a:lnTo>
                <a:lnTo>
                  <a:pt x="2976" y="11543"/>
                </a:lnTo>
                <a:lnTo>
                  <a:pt x="2976" y="1697"/>
                </a:lnTo>
                <a:lnTo>
                  <a:pt x="0" y="1697"/>
                </a:lnTo>
                <a:close/>
                <a:moveTo>
                  <a:pt x="5704" y="1707"/>
                </a:moveTo>
                <a:lnTo>
                  <a:pt x="7975" y="1707"/>
                </a:lnTo>
                <a:lnTo>
                  <a:pt x="7975" y="3582"/>
                </a:lnTo>
                <a:lnTo>
                  <a:pt x="5704" y="3582"/>
                </a:lnTo>
                <a:lnTo>
                  <a:pt x="5704" y="1707"/>
                </a:lnTo>
                <a:close/>
                <a:moveTo>
                  <a:pt x="9622" y="1707"/>
                </a:moveTo>
                <a:lnTo>
                  <a:pt x="11892" y="1707"/>
                </a:lnTo>
                <a:lnTo>
                  <a:pt x="11892" y="3582"/>
                </a:lnTo>
                <a:lnTo>
                  <a:pt x="9622" y="3582"/>
                </a:lnTo>
                <a:lnTo>
                  <a:pt x="9622" y="1707"/>
                </a:lnTo>
                <a:close/>
                <a:moveTo>
                  <a:pt x="13548" y="1707"/>
                </a:moveTo>
                <a:lnTo>
                  <a:pt x="15817" y="1707"/>
                </a:lnTo>
                <a:lnTo>
                  <a:pt x="15817" y="3582"/>
                </a:lnTo>
                <a:lnTo>
                  <a:pt x="13548" y="3582"/>
                </a:lnTo>
                <a:lnTo>
                  <a:pt x="13548" y="1707"/>
                </a:lnTo>
                <a:close/>
                <a:moveTo>
                  <a:pt x="17473" y="1707"/>
                </a:moveTo>
                <a:lnTo>
                  <a:pt x="19742" y="1707"/>
                </a:lnTo>
                <a:lnTo>
                  <a:pt x="19742" y="3582"/>
                </a:lnTo>
                <a:lnTo>
                  <a:pt x="17473" y="3582"/>
                </a:lnTo>
                <a:lnTo>
                  <a:pt x="17473" y="1707"/>
                </a:lnTo>
                <a:close/>
                <a:moveTo>
                  <a:pt x="1490" y="2307"/>
                </a:moveTo>
                <a:lnTo>
                  <a:pt x="1727" y="2906"/>
                </a:lnTo>
                <a:lnTo>
                  <a:pt x="2486" y="2906"/>
                </a:lnTo>
                <a:lnTo>
                  <a:pt x="1871" y="3275"/>
                </a:lnTo>
                <a:lnTo>
                  <a:pt x="2106" y="3874"/>
                </a:lnTo>
                <a:lnTo>
                  <a:pt x="1490" y="3508"/>
                </a:lnTo>
                <a:lnTo>
                  <a:pt x="877" y="3874"/>
                </a:lnTo>
                <a:lnTo>
                  <a:pt x="1112" y="3275"/>
                </a:lnTo>
                <a:lnTo>
                  <a:pt x="497" y="2906"/>
                </a:lnTo>
                <a:lnTo>
                  <a:pt x="1255" y="2906"/>
                </a:lnTo>
                <a:lnTo>
                  <a:pt x="1490" y="2307"/>
                </a:lnTo>
                <a:close/>
                <a:moveTo>
                  <a:pt x="1490" y="4528"/>
                </a:moveTo>
                <a:lnTo>
                  <a:pt x="1727" y="5129"/>
                </a:lnTo>
                <a:lnTo>
                  <a:pt x="2486" y="5129"/>
                </a:lnTo>
                <a:lnTo>
                  <a:pt x="1871" y="5495"/>
                </a:lnTo>
                <a:lnTo>
                  <a:pt x="2106" y="6095"/>
                </a:lnTo>
                <a:lnTo>
                  <a:pt x="1490" y="5728"/>
                </a:lnTo>
                <a:lnTo>
                  <a:pt x="877" y="6095"/>
                </a:lnTo>
                <a:lnTo>
                  <a:pt x="1112" y="5495"/>
                </a:lnTo>
                <a:lnTo>
                  <a:pt x="497" y="5129"/>
                </a:lnTo>
                <a:lnTo>
                  <a:pt x="1255" y="5129"/>
                </a:lnTo>
                <a:lnTo>
                  <a:pt x="1490" y="4528"/>
                </a:lnTo>
                <a:close/>
                <a:moveTo>
                  <a:pt x="5704" y="4987"/>
                </a:moveTo>
                <a:lnTo>
                  <a:pt x="7975" y="4987"/>
                </a:lnTo>
                <a:lnTo>
                  <a:pt x="7975" y="6863"/>
                </a:lnTo>
                <a:lnTo>
                  <a:pt x="5704" y="6863"/>
                </a:lnTo>
                <a:lnTo>
                  <a:pt x="5704" y="4987"/>
                </a:lnTo>
                <a:close/>
                <a:moveTo>
                  <a:pt x="9622" y="4987"/>
                </a:moveTo>
                <a:lnTo>
                  <a:pt x="11892" y="4987"/>
                </a:lnTo>
                <a:lnTo>
                  <a:pt x="11892" y="6863"/>
                </a:lnTo>
                <a:lnTo>
                  <a:pt x="9622" y="6863"/>
                </a:lnTo>
                <a:lnTo>
                  <a:pt x="9622" y="4987"/>
                </a:lnTo>
                <a:close/>
                <a:moveTo>
                  <a:pt x="13548" y="4987"/>
                </a:moveTo>
                <a:lnTo>
                  <a:pt x="15817" y="4987"/>
                </a:lnTo>
                <a:lnTo>
                  <a:pt x="15817" y="6863"/>
                </a:lnTo>
                <a:lnTo>
                  <a:pt x="13548" y="6863"/>
                </a:lnTo>
                <a:lnTo>
                  <a:pt x="13548" y="4987"/>
                </a:lnTo>
                <a:close/>
                <a:moveTo>
                  <a:pt x="17473" y="4987"/>
                </a:moveTo>
                <a:lnTo>
                  <a:pt x="19742" y="4987"/>
                </a:lnTo>
                <a:lnTo>
                  <a:pt x="19742" y="6863"/>
                </a:lnTo>
                <a:lnTo>
                  <a:pt x="17473" y="6863"/>
                </a:lnTo>
                <a:lnTo>
                  <a:pt x="17473" y="4987"/>
                </a:lnTo>
                <a:close/>
                <a:moveTo>
                  <a:pt x="1490" y="6939"/>
                </a:moveTo>
                <a:lnTo>
                  <a:pt x="1727" y="7539"/>
                </a:lnTo>
                <a:lnTo>
                  <a:pt x="2486" y="7539"/>
                </a:lnTo>
                <a:lnTo>
                  <a:pt x="1871" y="7905"/>
                </a:lnTo>
                <a:lnTo>
                  <a:pt x="2106" y="8507"/>
                </a:lnTo>
                <a:lnTo>
                  <a:pt x="1490" y="8138"/>
                </a:lnTo>
                <a:lnTo>
                  <a:pt x="877" y="8507"/>
                </a:lnTo>
                <a:lnTo>
                  <a:pt x="1112" y="7905"/>
                </a:lnTo>
                <a:lnTo>
                  <a:pt x="497" y="7539"/>
                </a:lnTo>
                <a:lnTo>
                  <a:pt x="1255" y="7539"/>
                </a:lnTo>
                <a:lnTo>
                  <a:pt x="1490" y="6939"/>
                </a:lnTo>
                <a:close/>
                <a:moveTo>
                  <a:pt x="5704" y="8274"/>
                </a:moveTo>
                <a:lnTo>
                  <a:pt x="7975" y="8274"/>
                </a:lnTo>
                <a:lnTo>
                  <a:pt x="7975" y="10148"/>
                </a:lnTo>
                <a:lnTo>
                  <a:pt x="5704" y="10148"/>
                </a:lnTo>
                <a:lnTo>
                  <a:pt x="5704" y="8274"/>
                </a:lnTo>
                <a:close/>
                <a:moveTo>
                  <a:pt x="9622" y="8274"/>
                </a:moveTo>
                <a:lnTo>
                  <a:pt x="11892" y="8274"/>
                </a:lnTo>
                <a:lnTo>
                  <a:pt x="11892" y="10148"/>
                </a:lnTo>
                <a:lnTo>
                  <a:pt x="9622" y="10148"/>
                </a:lnTo>
                <a:lnTo>
                  <a:pt x="9622" y="8274"/>
                </a:lnTo>
                <a:close/>
                <a:moveTo>
                  <a:pt x="13548" y="8274"/>
                </a:moveTo>
                <a:lnTo>
                  <a:pt x="15817" y="8274"/>
                </a:lnTo>
                <a:lnTo>
                  <a:pt x="15817" y="10148"/>
                </a:lnTo>
                <a:lnTo>
                  <a:pt x="13548" y="10148"/>
                </a:lnTo>
                <a:lnTo>
                  <a:pt x="13548" y="8274"/>
                </a:lnTo>
                <a:close/>
                <a:moveTo>
                  <a:pt x="17473" y="8274"/>
                </a:moveTo>
                <a:lnTo>
                  <a:pt x="19742" y="8274"/>
                </a:lnTo>
                <a:lnTo>
                  <a:pt x="19742" y="10148"/>
                </a:lnTo>
                <a:lnTo>
                  <a:pt x="17473" y="10148"/>
                </a:lnTo>
                <a:lnTo>
                  <a:pt x="17473" y="8274"/>
                </a:lnTo>
                <a:close/>
                <a:moveTo>
                  <a:pt x="1490" y="9224"/>
                </a:moveTo>
                <a:lnTo>
                  <a:pt x="1727" y="9824"/>
                </a:lnTo>
                <a:lnTo>
                  <a:pt x="2486" y="9824"/>
                </a:lnTo>
                <a:lnTo>
                  <a:pt x="1871" y="10192"/>
                </a:lnTo>
                <a:lnTo>
                  <a:pt x="2106" y="10792"/>
                </a:lnTo>
                <a:lnTo>
                  <a:pt x="1490" y="10425"/>
                </a:lnTo>
                <a:lnTo>
                  <a:pt x="877" y="10792"/>
                </a:lnTo>
                <a:lnTo>
                  <a:pt x="1112" y="10192"/>
                </a:lnTo>
                <a:lnTo>
                  <a:pt x="497" y="9824"/>
                </a:lnTo>
                <a:lnTo>
                  <a:pt x="1255" y="9824"/>
                </a:lnTo>
                <a:lnTo>
                  <a:pt x="1490" y="9224"/>
                </a:lnTo>
                <a:close/>
                <a:moveTo>
                  <a:pt x="5704" y="11553"/>
                </a:moveTo>
                <a:lnTo>
                  <a:pt x="7975" y="11553"/>
                </a:lnTo>
                <a:lnTo>
                  <a:pt x="7975" y="13429"/>
                </a:lnTo>
                <a:lnTo>
                  <a:pt x="5704" y="13429"/>
                </a:lnTo>
                <a:lnTo>
                  <a:pt x="5704" y="11553"/>
                </a:lnTo>
                <a:close/>
                <a:moveTo>
                  <a:pt x="9622" y="11553"/>
                </a:moveTo>
                <a:lnTo>
                  <a:pt x="11892" y="11553"/>
                </a:lnTo>
                <a:lnTo>
                  <a:pt x="11892" y="13429"/>
                </a:lnTo>
                <a:lnTo>
                  <a:pt x="9622" y="13429"/>
                </a:lnTo>
                <a:lnTo>
                  <a:pt x="9622" y="11553"/>
                </a:lnTo>
                <a:close/>
                <a:moveTo>
                  <a:pt x="13548" y="11553"/>
                </a:moveTo>
                <a:lnTo>
                  <a:pt x="15817" y="11553"/>
                </a:lnTo>
                <a:lnTo>
                  <a:pt x="15817" y="13429"/>
                </a:lnTo>
                <a:lnTo>
                  <a:pt x="13548" y="13429"/>
                </a:lnTo>
                <a:lnTo>
                  <a:pt x="13548" y="11553"/>
                </a:lnTo>
                <a:close/>
                <a:moveTo>
                  <a:pt x="17473" y="11553"/>
                </a:moveTo>
                <a:lnTo>
                  <a:pt x="19742" y="11553"/>
                </a:lnTo>
                <a:lnTo>
                  <a:pt x="19742" y="13429"/>
                </a:lnTo>
                <a:lnTo>
                  <a:pt x="17473" y="13429"/>
                </a:lnTo>
                <a:lnTo>
                  <a:pt x="17473" y="11553"/>
                </a:lnTo>
                <a:close/>
                <a:moveTo>
                  <a:pt x="5704" y="14840"/>
                </a:moveTo>
                <a:lnTo>
                  <a:pt x="7975" y="14840"/>
                </a:lnTo>
                <a:lnTo>
                  <a:pt x="7975" y="16714"/>
                </a:lnTo>
                <a:lnTo>
                  <a:pt x="5704" y="16714"/>
                </a:lnTo>
                <a:lnTo>
                  <a:pt x="5704" y="14840"/>
                </a:lnTo>
                <a:close/>
                <a:moveTo>
                  <a:pt x="9622" y="14840"/>
                </a:moveTo>
                <a:lnTo>
                  <a:pt x="11892" y="14840"/>
                </a:lnTo>
                <a:lnTo>
                  <a:pt x="11892" y="16714"/>
                </a:lnTo>
                <a:lnTo>
                  <a:pt x="9622" y="16714"/>
                </a:lnTo>
                <a:lnTo>
                  <a:pt x="9622" y="14840"/>
                </a:lnTo>
                <a:close/>
                <a:moveTo>
                  <a:pt x="13548" y="14840"/>
                </a:moveTo>
                <a:lnTo>
                  <a:pt x="15817" y="14840"/>
                </a:lnTo>
                <a:lnTo>
                  <a:pt x="15817" y="16714"/>
                </a:lnTo>
                <a:lnTo>
                  <a:pt x="13548" y="16714"/>
                </a:lnTo>
                <a:lnTo>
                  <a:pt x="13548" y="14840"/>
                </a:lnTo>
                <a:close/>
                <a:moveTo>
                  <a:pt x="17473" y="14840"/>
                </a:moveTo>
                <a:lnTo>
                  <a:pt x="19742" y="14840"/>
                </a:lnTo>
                <a:lnTo>
                  <a:pt x="19742" y="16714"/>
                </a:lnTo>
                <a:lnTo>
                  <a:pt x="17473" y="16714"/>
                </a:lnTo>
                <a:lnTo>
                  <a:pt x="17473" y="1484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4" name="Bar Chart"/>
          <p:cNvSpPr/>
          <p:nvPr/>
        </p:nvSpPr>
        <p:spPr>
          <a:xfrm>
            <a:off x="18374814" y="1962164"/>
            <a:ext cx="1271684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5" name="Cylinder"/>
          <p:cNvSpPr/>
          <p:nvPr/>
        </p:nvSpPr>
        <p:spPr>
          <a:xfrm>
            <a:off x="4998239" y="1701924"/>
            <a:ext cx="1074310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6" name="Articulated Lorry"/>
          <p:cNvSpPr/>
          <p:nvPr/>
        </p:nvSpPr>
        <p:spPr>
          <a:xfrm>
            <a:off x="1926227" y="6266158"/>
            <a:ext cx="1522189" cy="49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762"/>
                </a:lnTo>
                <a:lnTo>
                  <a:pt x="14585" y="15762"/>
                </a:lnTo>
                <a:lnTo>
                  <a:pt x="14585" y="0"/>
                </a:lnTo>
                <a:lnTo>
                  <a:pt x="0" y="0"/>
                </a:lnTo>
                <a:close/>
                <a:moveTo>
                  <a:pt x="15530" y="2020"/>
                </a:moveTo>
                <a:cubicBezTo>
                  <a:pt x="15390" y="2020"/>
                  <a:pt x="15282" y="2372"/>
                  <a:pt x="15282" y="2787"/>
                </a:cubicBezTo>
                <a:lnTo>
                  <a:pt x="15282" y="7029"/>
                </a:lnTo>
                <a:lnTo>
                  <a:pt x="18755" y="7029"/>
                </a:lnTo>
                <a:cubicBezTo>
                  <a:pt x="18917" y="7046"/>
                  <a:pt x="18927" y="6515"/>
                  <a:pt x="18819" y="6117"/>
                </a:cubicBezTo>
                <a:cubicBezTo>
                  <a:pt x="18527" y="5073"/>
                  <a:pt x="16891" y="2020"/>
                  <a:pt x="15530" y="2020"/>
                </a:cubicBezTo>
                <a:close/>
                <a:moveTo>
                  <a:pt x="15282" y="7640"/>
                </a:moveTo>
                <a:lnTo>
                  <a:pt x="15282" y="16311"/>
                </a:lnTo>
                <a:lnTo>
                  <a:pt x="14786" y="16311"/>
                </a:lnTo>
                <a:cubicBezTo>
                  <a:pt x="15067" y="16892"/>
                  <a:pt x="15250" y="17868"/>
                  <a:pt x="15250" y="18979"/>
                </a:cubicBezTo>
                <a:cubicBezTo>
                  <a:pt x="15250" y="19078"/>
                  <a:pt x="15250" y="19160"/>
                  <a:pt x="15245" y="19243"/>
                </a:cubicBezTo>
                <a:lnTo>
                  <a:pt x="18399" y="19243"/>
                </a:lnTo>
                <a:lnTo>
                  <a:pt x="18750" y="19243"/>
                </a:lnTo>
                <a:cubicBezTo>
                  <a:pt x="18750" y="19160"/>
                  <a:pt x="18743" y="19062"/>
                  <a:pt x="18743" y="18979"/>
                </a:cubicBezTo>
                <a:cubicBezTo>
                  <a:pt x="18743" y="17205"/>
                  <a:pt x="19213" y="15762"/>
                  <a:pt x="19791" y="15762"/>
                </a:cubicBezTo>
                <a:cubicBezTo>
                  <a:pt x="20369" y="15762"/>
                  <a:pt x="20839" y="17205"/>
                  <a:pt x="20839" y="18979"/>
                </a:cubicBezTo>
                <a:cubicBezTo>
                  <a:pt x="20839" y="19078"/>
                  <a:pt x="20839" y="19160"/>
                  <a:pt x="20834" y="19243"/>
                </a:cubicBezTo>
                <a:lnTo>
                  <a:pt x="20969" y="19243"/>
                </a:lnTo>
                <a:lnTo>
                  <a:pt x="21389" y="19243"/>
                </a:lnTo>
                <a:lnTo>
                  <a:pt x="21423" y="19243"/>
                </a:lnTo>
                <a:cubicBezTo>
                  <a:pt x="21520" y="19243"/>
                  <a:pt x="21600" y="18998"/>
                  <a:pt x="21600" y="18699"/>
                </a:cubicBezTo>
                <a:lnTo>
                  <a:pt x="21600" y="16327"/>
                </a:lnTo>
                <a:cubicBezTo>
                  <a:pt x="21600" y="16045"/>
                  <a:pt x="21520" y="15814"/>
                  <a:pt x="21423" y="15814"/>
                </a:cubicBezTo>
                <a:lnTo>
                  <a:pt x="21389" y="15814"/>
                </a:lnTo>
                <a:lnTo>
                  <a:pt x="21389" y="13395"/>
                </a:lnTo>
                <a:cubicBezTo>
                  <a:pt x="21389" y="13163"/>
                  <a:pt x="21336" y="12978"/>
                  <a:pt x="21266" y="12944"/>
                </a:cubicBezTo>
                <a:lnTo>
                  <a:pt x="19354" y="11287"/>
                </a:lnTo>
                <a:lnTo>
                  <a:pt x="18792" y="8008"/>
                </a:lnTo>
                <a:cubicBezTo>
                  <a:pt x="18754" y="7793"/>
                  <a:pt x="18679" y="7640"/>
                  <a:pt x="18598" y="7640"/>
                </a:cubicBezTo>
                <a:lnTo>
                  <a:pt x="16924" y="7640"/>
                </a:lnTo>
                <a:lnTo>
                  <a:pt x="16924" y="16311"/>
                </a:lnTo>
                <a:lnTo>
                  <a:pt x="16708" y="16311"/>
                </a:lnTo>
                <a:lnTo>
                  <a:pt x="16708" y="7640"/>
                </a:lnTo>
                <a:lnTo>
                  <a:pt x="15282" y="7640"/>
                </a:lnTo>
                <a:close/>
                <a:moveTo>
                  <a:pt x="17518" y="8505"/>
                </a:moveTo>
                <a:lnTo>
                  <a:pt x="18426" y="8505"/>
                </a:lnTo>
                <a:cubicBezTo>
                  <a:pt x="18474" y="8505"/>
                  <a:pt x="18518" y="8585"/>
                  <a:pt x="18534" y="8718"/>
                </a:cubicBezTo>
                <a:lnTo>
                  <a:pt x="18804" y="10660"/>
                </a:lnTo>
                <a:cubicBezTo>
                  <a:pt x="18842" y="10909"/>
                  <a:pt x="18787" y="11173"/>
                  <a:pt x="18701" y="11173"/>
                </a:cubicBezTo>
                <a:lnTo>
                  <a:pt x="17518" y="11173"/>
                </a:lnTo>
                <a:cubicBezTo>
                  <a:pt x="17453" y="11173"/>
                  <a:pt x="17400" y="11004"/>
                  <a:pt x="17400" y="10805"/>
                </a:cubicBezTo>
                <a:lnTo>
                  <a:pt x="17400" y="8868"/>
                </a:lnTo>
                <a:cubicBezTo>
                  <a:pt x="17400" y="8669"/>
                  <a:pt x="17453" y="8505"/>
                  <a:pt x="17518" y="8505"/>
                </a:cubicBezTo>
                <a:close/>
                <a:moveTo>
                  <a:pt x="10633" y="16327"/>
                </a:moveTo>
                <a:lnTo>
                  <a:pt x="10503" y="19259"/>
                </a:lnTo>
                <a:lnTo>
                  <a:pt x="11271" y="19259"/>
                </a:lnTo>
                <a:cubicBezTo>
                  <a:pt x="11271" y="19176"/>
                  <a:pt x="11264" y="19077"/>
                  <a:pt x="11264" y="18995"/>
                </a:cubicBezTo>
                <a:cubicBezTo>
                  <a:pt x="11264" y="17884"/>
                  <a:pt x="11448" y="16891"/>
                  <a:pt x="11723" y="16327"/>
                </a:cubicBezTo>
                <a:lnTo>
                  <a:pt x="10633" y="16327"/>
                </a:lnTo>
                <a:close/>
                <a:moveTo>
                  <a:pt x="12896" y="16327"/>
                </a:moveTo>
                <a:cubicBezTo>
                  <a:pt x="13047" y="16642"/>
                  <a:pt x="13171" y="17088"/>
                  <a:pt x="13252" y="17586"/>
                </a:cubicBezTo>
                <a:cubicBezTo>
                  <a:pt x="13333" y="17072"/>
                  <a:pt x="13457" y="16642"/>
                  <a:pt x="13608" y="16327"/>
                </a:cubicBezTo>
                <a:lnTo>
                  <a:pt x="12896" y="16327"/>
                </a:lnTo>
                <a:close/>
                <a:moveTo>
                  <a:pt x="2285" y="16394"/>
                </a:moveTo>
                <a:cubicBezTo>
                  <a:pt x="1815" y="16394"/>
                  <a:pt x="1436" y="17552"/>
                  <a:pt x="1436" y="18995"/>
                </a:cubicBezTo>
                <a:cubicBezTo>
                  <a:pt x="1436" y="20437"/>
                  <a:pt x="1815" y="21600"/>
                  <a:pt x="2285" y="21600"/>
                </a:cubicBezTo>
                <a:cubicBezTo>
                  <a:pt x="2755" y="21600"/>
                  <a:pt x="3132" y="20437"/>
                  <a:pt x="3132" y="18995"/>
                </a:cubicBezTo>
                <a:cubicBezTo>
                  <a:pt x="3127" y="17552"/>
                  <a:pt x="2749" y="16394"/>
                  <a:pt x="2285" y="16394"/>
                </a:cubicBezTo>
                <a:close/>
                <a:moveTo>
                  <a:pt x="4170" y="16394"/>
                </a:moveTo>
                <a:cubicBezTo>
                  <a:pt x="3700" y="16394"/>
                  <a:pt x="3321" y="17552"/>
                  <a:pt x="3321" y="18995"/>
                </a:cubicBezTo>
                <a:cubicBezTo>
                  <a:pt x="3321" y="20437"/>
                  <a:pt x="3700" y="21600"/>
                  <a:pt x="4170" y="21600"/>
                </a:cubicBezTo>
                <a:cubicBezTo>
                  <a:pt x="4640" y="21600"/>
                  <a:pt x="5017" y="20437"/>
                  <a:pt x="5017" y="18995"/>
                </a:cubicBezTo>
                <a:cubicBezTo>
                  <a:pt x="5017" y="17552"/>
                  <a:pt x="4634" y="16394"/>
                  <a:pt x="4170" y="16394"/>
                </a:cubicBezTo>
                <a:close/>
                <a:moveTo>
                  <a:pt x="12312" y="16394"/>
                </a:moveTo>
                <a:cubicBezTo>
                  <a:pt x="11842" y="16394"/>
                  <a:pt x="11465" y="17552"/>
                  <a:pt x="11465" y="18995"/>
                </a:cubicBezTo>
                <a:cubicBezTo>
                  <a:pt x="11465" y="20437"/>
                  <a:pt x="11842" y="21600"/>
                  <a:pt x="12312" y="21600"/>
                </a:cubicBezTo>
                <a:cubicBezTo>
                  <a:pt x="12782" y="21600"/>
                  <a:pt x="13161" y="20437"/>
                  <a:pt x="13161" y="18995"/>
                </a:cubicBezTo>
                <a:cubicBezTo>
                  <a:pt x="13161" y="17552"/>
                  <a:pt x="12776" y="16394"/>
                  <a:pt x="12312" y="16394"/>
                </a:cubicBezTo>
                <a:close/>
                <a:moveTo>
                  <a:pt x="14197" y="16394"/>
                </a:moveTo>
                <a:cubicBezTo>
                  <a:pt x="13727" y="16394"/>
                  <a:pt x="13350" y="17552"/>
                  <a:pt x="13350" y="18995"/>
                </a:cubicBezTo>
                <a:cubicBezTo>
                  <a:pt x="13350" y="20437"/>
                  <a:pt x="13727" y="21600"/>
                  <a:pt x="14197" y="21600"/>
                </a:cubicBezTo>
                <a:cubicBezTo>
                  <a:pt x="14667" y="21600"/>
                  <a:pt x="15044" y="20437"/>
                  <a:pt x="15044" y="18995"/>
                </a:cubicBezTo>
                <a:cubicBezTo>
                  <a:pt x="15044" y="17552"/>
                  <a:pt x="14661" y="16394"/>
                  <a:pt x="14197" y="16394"/>
                </a:cubicBezTo>
                <a:close/>
                <a:moveTo>
                  <a:pt x="19791" y="16394"/>
                </a:moveTo>
                <a:cubicBezTo>
                  <a:pt x="19321" y="16394"/>
                  <a:pt x="18944" y="17552"/>
                  <a:pt x="18944" y="18995"/>
                </a:cubicBezTo>
                <a:cubicBezTo>
                  <a:pt x="18944" y="20437"/>
                  <a:pt x="19321" y="21600"/>
                  <a:pt x="19791" y="21600"/>
                </a:cubicBezTo>
                <a:cubicBezTo>
                  <a:pt x="20261" y="21600"/>
                  <a:pt x="20640" y="20437"/>
                  <a:pt x="20640" y="18995"/>
                </a:cubicBezTo>
                <a:cubicBezTo>
                  <a:pt x="20640" y="17552"/>
                  <a:pt x="20255" y="16394"/>
                  <a:pt x="19791" y="16394"/>
                </a:cubicBezTo>
                <a:close/>
                <a:moveTo>
                  <a:pt x="2285" y="17751"/>
                </a:moveTo>
                <a:cubicBezTo>
                  <a:pt x="2506" y="17751"/>
                  <a:pt x="2685" y="18299"/>
                  <a:pt x="2685" y="18979"/>
                </a:cubicBezTo>
                <a:cubicBezTo>
                  <a:pt x="2679" y="19659"/>
                  <a:pt x="2501" y="20207"/>
                  <a:pt x="2285" y="20207"/>
                </a:cubicBezTo>
                <a:cubicBezTo>
                  <a:pt x="2063" y="20207"/>
                  <a:pt x="1885" y="19659"/>
                  <a:pt x="1885" y="18979"/>
                </a:cubicBezTo>
                <a:cubicBezTo>
                  <a:pt x="1885" y="18299"/>
                  <a:pt x="2063" y="17751"/>
                  <a:pt x="2285" y="17751"/>
                </a:cubicBezTo>
                <a:close/>
                <a:moveTo>
                  <a:pt x="4170" y="17751"/>
                </a:moveTo>
                <a:cubicBezTo>
                  <a:pt x="4391" y="17751"/>
                  <a:pt x="4568" y="18299"/>
                  <a:pt x="4568" y="18979"/>
                </a:cubicBezTo>
                <a:cubicBezTo>
                  <a:pt x="4563" y="19659"/>
                  <a:pt x="4386" y="20207"/>
                  <a:pt x="4170" y="20207"/>
                </a:cubicBezTo>
                <a:cubicBezTo>
                  <a:pt x="3948" y="20207"/>
                  <a:pt x="3770" y="19659"/>
                  <a:pt x="3770" y="18979"/>
                </a:cubicBezTo>
                <a:cubicBezTo>
                  <a:pt x="3770" y="18299"/>
                  <a:pt x="3948" y="17751"/>
                  <a:pt x="4170" y="17751"/>
                </a:cubicBezTo>
                <a:close/>
                <a:moveTo>
                  <a:pt x="12312" y="17751"/>
                </a:moveTo>
                <a:cubicBezTo>
                  <a:pt x="12533" y="17751"/>
                  <a:pt x="12712" y="18299"/>
                  <a:pt x="12712" y="18979"/>
                </a:cubicBezTo>
                <a:cubicBezTo>
                  <a:pt x="12707" y="19659"/>
                  <a:pt x="12528" y="20207"/>
                  <a:pt x="12312" y="20207"/>
                </a:cubicBezTo>
                <a:cubicBezTo>
                  <a:pt x="12091" y="20207"/>
                  <a:pt x="11912" y="19659"/>
                  <a:pt x="11912" y="18979"/>
                </a:cubicBezTo>
                <a:cubicBezTo>
                  <a:pt x="11912" y="18299"/>
                  <a:pt x="12091" y="17751"/>
                  <a:pt x="12312" y="17751"/>
                </a:cubicBezTo>
                <a:close/>
                <a:moveTo>
                  <a:pt x="14197" y="17751"/>
                </a:moveTo>
                <a:cubicBezTo>
                  <a:pt x="14418" y="17751"/>
                  <a:pt x="14597" y="18299"/>
                  <a:pt x="14597" y="18979"/>
                </a:cubicBezTo>
                <a:cubicBezTo>
                  <a:pt x="14597" y="19659"/>
                  <a:pt x="14418" y="20207"/>
                  <a:pt x="14197" y="20207"/>
                </a:cubicBezTo>
                <a:cubicBezTo>
                  <a:pt x="13976" y="20207"/>
                  <a:pt x="13797" y="19659"/>
                  <a:pt x="13797" y="18979"/>
                </a:cubicBezTo>
                <a:cubicBezTo>
                  <a:pt x="13797" y="18299"/>
                  <a:pt x="13976" y="17751"/>
                  <a:pt x="14197" y="17751"/>
                </a:cubicBezTo>
                <a:close/>
                <a:moveTo>
                  <a:pt x="19791" y="17751"/>
                </a:moveTo>
                <a:cubicBezTo>
                  <a:pt x="20012" y="17751"/>
                  <a:pt x="20191" y="18299"/>
                  <a:pt x="20191" y="18979"/>
                </a:cubicBezTo>
                <a:cubicBezTo>
                  <a:pt x="20186" y="19659"/>
                  <a:pt x="20007" y="20207"/>
                  <a:pt x="19791" y="20207"/>
                </a:cubicBezTo>
                <a:cubicBezTo>
                  <a:pt x="19570" y="20207"/>
                  <a:pt x="19391" y="19659"/>
                  <a:pt x="19391" y="18979"/>
                </a:cubicBezTo>
                <a:cubicBezTo>
                  <a:pt x="19391" y="18299"/>
                  <a:pt x="19570" y="17751"/>
                  <a:pt x="19791" y="1775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7" name="Taxi Cab"/>
          <p:cNvSpPr/>
          <p:nvPr/>
        </p:nvSpPr>
        <p:spPr>
          <a:xfrm>
            <a:off x="4769765" y="6224780"/>
            <a:ext cx="1531258" cy="57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600" fill="norm" stroke="1" extrusionOk="0">
                <a:moveTo>
                  <a:pt x="6987" y="0"/>
                </a:moveTo>
                <a:lnTo>
                  <a:pt x="6987" y="3783"/>
                </a:lnTo>
                <a:lnTo>
                  <a:pt x="11269" y="3783"/>
                </a:lnTo>
                <a:lnTo>
                  <a:pt x="11269" y="0"/>
                </a:lnTo>
                <a:lnTo>
                  <a:pt x="6987" y="0"/>
                </a:lnTo>
                <a:close/>
                <a:moveTo>
                  <a:pt x="7950" y="4468"/>
                </a:moveTo>
                <a:cubicBezTo>
                  <a:pt x="7680" y="4468"/>
                  <a:pt x="6657" y="4498"/>
                  <a:pt x="5949" y="5014"/>
                </a:cubicBezTo>
                <a:cubicBezTo>
                  <a:pt x="5241" y="5530"/>
                  <a:pt x="3894" y="8909"/>
                  <a:pt x="3894" y="8909"/>
                </a:cubicBezTo>
                <a:cubicBezTo>
                  <a:pt x="3894" y="8909"/>
                  <a:pt x="2373" y="9224"/>
                  <a:pt x="1183" y="9768"/>
                </a:cubicBezTo>
                <a:cubicBezTo>
                  <a:pt x="978" y="9854"/>
                  <a:pt x="838" y="10312"/>
                  <a:pt x="735" y="10914"/>
                </a:cubicBezTo>
                <a:lnTo>
                  <a:pt x="967" y="10914"/>
                </a:lnTo>
                <a:lnTo>
                  <a:pt x="967" y="12033"/>
                </a:lnTo>
                <a:lnTo>
                  <a:pt x="1389" y="12033"/>
                </a:lnTo>
                <a:lnTo>
                  <a:pt x="1389" y="10914"/>
                </a:lnTo>
                <a:lnTo>
                  <a:pt x="1812" y="10914"/>
                </a:lnTo>
                <a:lnTo>
                  <a:pt x="1812" y="12033"/>
                </a:lnTo>
                <a:lnTo>
                  <a:pt x="2233" y="12033"/>
                </a:lnTo>
                <a:lnTo>
                  <a:pt x="2233" y="10914"/>
                </a:lnTo>
                <a:lnTo>
                  <a:pt x="2655" y="10914"/>
                </a:lnTo>
                <a:lnTo>
                  <a:pt x="2655" y="12033"/>
                </a:lnTo>
                <a:lnTo>
                  <a:pt x="3076" y="12033"/>
                </a:lnTo>
                <a:lnTo>
                  <a:pt x="3076" y="10914"/>
                </a:lnTo>
                <a:lnTo>
                  <a:pt x="3498" y="10914"/>
                </a:lnTo>
                <a:lnTo>
                  <a:pt x="3498" y="12033"/>
                </a:lnTo>
                <a:lnTo>
                  <a:pt x="3921" y="12033"/>
                </a:lnTo>
                <a:lnTo>
                  <a:pt x="3921" y="10914"/>
                </a:lnTo>
                <a:lnTo>
                  <a:pt x="4342" y="10914"/>
                </a:lnTo>
                <a:lnTo>
                  <a:pt x="4342" y="12033"/>
                </a:lnTo>
                <a:lnTo>
                  <a:pt x="4764" y="12033"/>
                </a:lnTo>
                <a:lnTo>
                  <a:pt x="4764" y="10914"/>
                </a:lnTo>
                <a:lnTo>
                  <a:pt x="5185" y="10914"/>
                </a:lnTo>
                <a:lnTo>
                  <a:pt x="5185" y="12033"/>
                </a:lnTo>
                <a:lnTo>
                  <a:pt x="5608" y="12033"/>
                </a:lnTo>
                <a:lnTo>
                  <a:pt x="5608" y="10914"/>
                </a:lnTo>
                <a:lnTo>
                  <a:pt x="6030" y="10914"/>
                </a:lnTo>
                <a:lnTo>
                  <a:pt x="6030" y="12033"/>
                </a:lnTo>
                <a:lnTo>
                  <a:pt x="6451" y="12033"/>
                </a:lnTo>
                <a:lnTo>
                  <a:pt x="6451" y="10914"/>
                </a:lnTo>
                <a:lnTo>
                  <a:pt x="6873" y="10914"/>
                </a:lnTo>
                <a:lnTo>
                  <a:pt x="6873" y="12033"/>
                </a:lnTo>
                <a:lnTo>
                  <a:pt x="7294" y="12033"/>
                </a:lnTo>
                <a:lnTo>
                  <a:pt x="7294" y="10914"/>
                </a:lnTo>
                <a:lnTo>
                  <a:pt x="7717" y="10914"/>
                </a:lnTo>
                <a:lnTo>
                  <a:pt x="7717" y="12033"/>
                </a:lnTo>
                <a:lnTo>
                  <a:pt x="8139" y="12033"/>
                </a:lnTo>
                <a:lnTo>
                  <a:pt x="8139" y="10914"/>
                </a:lnTo>
                <a:lnTo>
                  <a:pt x="8560" y="10914"/>
                </a:lnTo>
                <a:lnTo>
                  <a:pt x="8560" y="12033"/>
                </a:lnTo>
                <a:lnTo>
                  <a:pt x="8983" y="12033"/>
                </a:lnTo>
                <a:lnTo>
                  <a:pt x="8983" y="10914"/>
                </a:lnTo>
                <a:lnTo>
                  <a:pt x="9404" y="10914"/>
                </a:lnTo>
                <a:lnTo>
                  <a:pt x="9404" y="12033"/>
                </a:lnTo>
                <a:lnTo>
                  <a:pt x="9826" y="12033"/>
                </a:lnTo>
                <a:lnTo>
                  <a:pt x="9826" y="10914"/>
                </a:lnTo>
                <a:lnTo>
                  <a:pt x="10249" y="10914"/>
                </a:lnTo>
                <a:lnTo>
                  <a:pt x="10249" y="12033"/>
                </a:lnTo>
                <a:lnTo>
                  <a:pt x="10669" y="12033"/>
                </a:lnTo>
                <a:lnTo>
                  <a:pt x="10669" y="10914"/>
                </a:lnTo>
                <a:lnTo>
                  <a:pt x="11092" y="10914"/>
                </a:lnTo>
                <a:lnTo>
                  <a:pt x="11092" y="12033"/>
                </a:lnTo>
                <a:lnTo>
                  <a:pt x="11513" y="12033"/>
                </a:lnTo>
                <a:lnTo>
                  <a:pt x="11513" y="10914"/>
                </a:lnTo>
                <a:lnTo>
                  <a:pt x="11935" y="10914"/>
                </a:lnTo>
                <a:lnTo>
                  <a:pt x="11935" y="12033"/>
                </a:lnTo>
                <a:lnTo>
                  <a:pt x="12346" y="12033"/>
                </a:lnTo>
                <a:lnTo>
                  <a:pt x="12346" y="13148"/>
                </a:lnTo>
                <a:lnTo>
                  <a:pt x="11935" y="13148"/>
                </a:lnTo>
                <a:lnTo>
                  <a:pt x="11935" y="12047"/>
                </a:lnTo>
                <a:lnTo>
                  <a:pt x="11513" y="12047"/>
                </a:lnTo>
                <a:lnTo>
                  <a:pt x="11513" y="13166"/>
                </a:lnTo>
                <a:lnTo>
                  <a:pt x="11092" y="13166"/>
                </a:lnTo>
                <a:lnTo>
                  <a:pt x="11092" y="12047"/>
                </a:lnTo>
                <a:lnTo>
                  <a:pt x="10669" y="12047"/>
                </a:lnTo>
                <a:lnTo>
                  <a:pt x="10669" y="13166"/>
                </a:lnTo>
                <a:lnTo>
                  <a:pt x="10249" y="13166"/>
                </a:lnTo>
                <a:lnTo>
                  <a:pt x="10249" y="12047"/>
                </a:lnTo>
                <a:lnTo>
                  <a:pt x="9826" y="12047"/>
                </a:lnTo>
                <a:lnTo>
                  <a:pt x="9826" y="13166"/>
                </a:lnTo>
                <a:lnTo>
                  <a:pt x="9404" y="13166"/>
                </a:lnTo>
                <a:lnTo>
                  <a:pt x="9404" y="12047"/>
                </a:lnTo>
                <a:lnTo>
                  <a:pt x="8983" y="12047"/>
                </a:lnTo>
                <a:lnTo>
                  <a:pt x="8983" y="13166"/>
                </a:lnTo>
                <a:lnTo>
                  <a:pt x="8560" y="13166"/>
                </a:lnTo>
                <a:lnTo>
                  <a:pt x="8560" y="12047"/>
                </a:lnTo>
                <a:lnTo>
                  <a:pt x="8139" y="12047"/>
                </a:lnTo>
                <a:lnTo>
                  <a:pt x="8139" y="13166"/>
                </a:lnTo>
                <a:lnTo>
                  <a:pt x="7717" y="13166"/>
                </a:lnTo>
                <a:lnTo>
                  <a:pt x="7717" y="12047"/>
                </a:lnTo>
                <a:lnTo>
                  <a:pt x="7294" y="12047"/>
                </a:lnTo>
                <a:lnTo>
                  <a:pt x="7294" y="13166"/>
                </a:lnTo>
                <a:lnTo>
                  <a:pt x="6873" y="13166"/>
                </a:lnTo>
                <a:lnTo>
                  <a:pt x="6873" y="12047"/>
                </a:lnTo>
                <a:lnTo>
                  <a:pt x="6451" y="12047"/>
                </a:lnTo>
                <a:lnTo>
                  <a:pt x="6451" y="13166"/>
                </a:lnTo>
                <a:lnTo>
                  <a:pt x="6030" y="13166"/>
                </a:lnTo>
                <a:lnTo>
                  <a:pt x="6030" y="12047"/>
                </a:lnTo>
                <a:lnTo>
                  <a:pt x="5635" y="12047"/>
                </a:lnTo>
                <a:lnTo>
                  <a:pt x="5635" y="13166"/>
                </a:lnTo>
                <a:lnTo>
                  <a:pt x="5212" y="13166"/>
                </a:lnTo>
                <a:lnTo>
                  <a:pt x="5212" y="12047"/>
                </a:lnTo>
                <a:lnTo>
                  <a:pt x="4791" y="12047"/>
                </a:lnTo>
                <a:lnTo>
                  <a:pt x="4791" y="13166"/>
                </a:lnTo>
                <a:lnTo>
                  <a:pt x="4369" y="13166"/>
                </a:lnTo>
                <a:lnTo>
                  <a:pt x="4369" y="12047"/>
                </a:lnTo>
                <a:lnTo>
                  <a:pt x="3948" y="12047"/>
                </a:lnTo>
                <a:lnTo>
                  <a:pt x="3948" y="13166"/>
                </a:lnTo>
                <a:lnTo>
                  <a:pt x="3525" y="13166"/>
                </a:lnTo>
                <a:lnTo>
                  <a:pt x="3525" y="12047"/>
                </a:lnTo>
                <a:lnTo>
                  <a:pt x="3093" y="12047"/>
                </a:lnTo>
                <a:lnTo>
                  <a:pt x="3093" y="13166"/>
                </a:lnTo>
                <a:lnTo>
                  <a:pt x="2670" y="13166"/>
                </a:lnTo>
                <a:lnTo>
                  <a:pt x="2670" y="12047"/>
                </a:lnTo>
                <a:lnTo>
                  <a:pt x="2249" y="12047"/>
                </a:lnTo>
                <a:lnTo>
                  <a:pt x="2249" y="13166"/>
                </a:lnTo>
                <a:lnTo>
                  <a:pt x="1827" y="13166"/>
                </a:lnTo>
                <a:lnTo>
                  <a:pt x="1827" y="12047"/>
                </a:lnTo>
                <a:lnTo>
                  <a:pt x="1406" y="12047"/>
                </a:lnTo>
                <a:lnTo>
                  <a:pt x="1406" y="13166"/>
                </a:lnTo>
                <a:lnTo>
                  <a:pt x="984" y="13166"/>
                </a:lnTo>
                <a:lnTo>
                  <a:pt x="984" y="12047"/>
                </a:lnTo>
                <a:lnTo>
                  <a:pt x="627" y="12047"/>
                </a:lnTo>
                <a:cubicBezTo>
                  <a:pt x="600" y="12405"/>
                  <a:pt x="584" y="12793"/>
                  <a:pt x="573" y="13166"/>
                </a:cubicBezTo>
                <a:cubicBezTo>
                  <a:pt x="562" y="13467"/>
                  <a:pt x="561" y="13766"/>
                  <a:pt x="561" y="14052"/>
                </a:cubicBezTo>
                <a:cubicBezTo>
                  <a:pt x="134" y="14052"/>
                  <a:pt x="0" y="14854"/>
                  <a:pt x="0" y="15355"/>
                </a:cubicBezTo>
                <a:cubicBezTo>
                  <a:pt x="0" y="15856"/>
                  <a:pt x="0" y="16344"/>
                  <a:pt x="0" y="16846"/>
                </a:cubicBezTo>
                <a:cubicBezTo>
                  <a:pt x="0" y="18278"/>
                  <a:pt x="437" y="18936"/>
                  <a:pt x="940" y="18936"/>
                </a:cubicBezTo>
                <a:cubicBezTo>
                  <a:pt x="1329" y="18936"/>
                  <a:pt x="2937" y="18936"/>
                  <a:pt x="3651" y="18936"/>
                </a:cubicBezTo>
                <a:cubicBezTo>
                  <a:pt x="3629" y="18664"/>
                  <a:pt x="3617" y="18395"/>
                  <a:pt x="3617" y="18108"/>
                </a:cubicBezTo>
                <a:cubicBezTo>
                  <a:pt x="3617" y="15744"/>
                  <a:pt x="4337" y="13837"/>
                  <a:pt x="5229" y="13837"/>
                </a:cubicBezTo>
                <a:cubicBezTo>
                  <a:pt x="6121" y="13837"/>
                  <a:pt x="6841" y="15745"/>
                  <a:pt x="6841" y="18108"/>
                </a:cubicBezTo>
                <a:cubicBezTo>
                  <a:pt x="6841" y="18395"/>
                  <a:pt x="6829" y="18664"/>
                  <a:pt x="6808" y="18936"/>
                </a:cubicBezTo>
                <a:cubicBezTo>
                  <a:pt x="9339" y="18936"/>
                  <a:pt x="13109" y="18936"/>
                  <a:pt x="16121" y="18936"/>
                </a:cubicBezTo>
                <a:cubicBezTo>
                  <a:pt x="16100" y="18664"/>
                  <a:pt x="16089" y="18395"/>
                  <a:pt x="16089" y="18108"/>
                </a:cubicBezTo>
                <a:cubicBezTo>
                  <a:pt x="16089" y="15744"/>
                  <a:pt x="16808" y="13837"/>
                  <a:pt x="17700" y="13837"/>
                </a:cubicBezTo>
                <a:cubicBezTo>
                  <a:pt x="18592" y="13837"/>
                  <a:pt x="19312" y="15745"/>
                  <a:pt x="19312" y="18108"/>
                </a:cubicBezTo>
                <a:cubicBezTo>
                  <a:pt x="19312" y="18395"/>
                  <a:pt x="19302" y="18664"/>
                  <a:pt x="19280" y="18936"/>
                </a:cubicBezTo>
                <a:cubicBezTo>
                  <a:pt x="20205" y="18936"/>
                  <a:pt x="20816" y="18936"/>
                  <a:pt x="20935" y="18936"/>
                </a:cubicBezTo>
                <a:cubicBezTo>
                  <a:pt x="21600" y="18936"/>
                  <a:pt x="21579" y="16271"/>
                  <a:pt x="21579" y="15583"/>
                </a:cubicBezTo>
                <a:cubicBezTo>
                  <a:pt x="21579" y="14896"/>
                  <a:pt x="21183" y="14724"/>
                  <a:pt x="21183" y="14724"/>
                </a:cubicBezTo>
                <a:cubicBezTo>
                  <a:pt x="21183" y="14724"/>
                  <a:pt x="21195" y="14111"/>
                  <a:pt x="21065" y="13166"/>
                </a:cubicBezTo>
                <a:cubicBezTo>
                  <a:pt x="21021" y="12842"/>
                  <a:pt x="20952" y="12461"/>
                  <a:pt x="20869" y="12065"/>
                </a:cubicBezTo>
                <a:lnTo>
                  <a:pt x="20869" y="13148"/>
                </a:lnTo>
                <a:lnTo>
                  <a:pt x="20436" y="13148"/>
                </a:lnTo>
                <a:lnTo>
                  <a:pt x="20436" y="12047"/>
                </a:lnTo>
                <a:lnTo>
                  <a:pt x="20015" y="12047"/>
                </a:lnTo>
                <a:lnTo>
                  <a:pt x="20015" y="13166"/>
                </a:lnTo>
                <a:lnTo>
                  <a:pt x="19588" y="13166"/>
                </a:lnTo>
                <a:lnTo>
                  <a:pt x="19588" y="12047"/>
                </a:lnTo>
                <a:lnTo>
                  <a:pt x="19165" y="12047"/>
                </a:lnTo>
                <a:lnTo>
                  <a:pt x="19165" y="13166"/>
                </a:lnTo>
                <a:lnTo>
                  <a:pt x="18744" y="13166"/>
                </a:lnTo>
                <a:lnTo>
                  <a:pt x="18744" y="12047"/>
                </a:lnTo>
                <a:lnTo>
                  <a:pt x="18322" y="12047"/>
                </a:lnTo>
                <a:lnTo>
                  <a:pt x="18322" y="13166"/>
                </a:lnTo>
                <a:lnTo>
                  <a:pt x="17901" y="13166"/>
                </a:lnTo>
                <a:lnTo>
                  <a:pt x="17901" y="12047"/>
                </a:lnTo>
                <a:lnTo>
                  <a:pt x="17479" y="12047"/>
                </a:lnTo>
                <a:lnTo>
                  <a:pt x="17479" y="13166"/>
                </a:lnTo>
                <a:lnTo>
                  <a:pt x="17056" y="13166"/>
                </a:lnTo>
                <a:lnTo>
                  <a:pt x="17056" y="12047"/>
                </a:lnTo>
                <a:lnTo>
                  <a:pt x="16635" y="12047"/>
                </a:lnTo>
                <a:lnTo>
                  <a:pt x="16635" y="13166"/>
                </a:lnTo>
                <a:lnTo>
                  <a:pt x="16213" y="13166"/>
                </a:lnTo>
                <a:lnTo>
                  <a:pt x="16213" y="12047"/>
                </a:lnTo>
                <a:lnTo>
                  <a:pt x="15792" y="12047"/>
                </a:lnTo>
                <a:lnTo>
                  <a:pt x="15792" y="13166"/>
                </a:lnTo>
                <a:lnTo>
                  <a:pt x="15369" y="13166"/>
                </a:lnTo>
                <a:lnTo>
                  <a:pt x="15369" y="12047"/>
                </a:lnTo>
                <a:lnTo>
                  <a:pt x="14947" y="12047"/>
                </a:lnTo>
                <a:lnTo>
                  <a:pt x="14947" y="13166"/>
                </a:lnTo>
                <a:lnTo>
                  <a:pt x="14526" y="13166"/>
                </a:lnTo>
                <a:lnTo>
                  <a:pt x="14526" y="12047"/>
                </a:lnTo>
                <a:lnTo>
                  <a:pt x="14104" y="12047"/>
                </a:lnTo>
                <a:lnTo>
                  <a:pt x="14104" y="13166"/>
                </a:lnTo>
                <a:lnTo>
                  <a:pt x="13683" y="13166"/>
                </a:lnTo>
                <a:lnTo>
                  <a:pt x="13683" y="12047"/>
                </a:lnTo>
                <a:lnTo>
                  <a:pt x="13260" y="12047"/>
                </a:lnTo>
                <a:lnTo>
                  <a:pt x="13260" y="13166"/>
                </a:lnTo>
                <a:lnTo>
                  <a:pt x="12838" y="13166"/>
                </a:lnTo>
                <a:lnTo>
                  <a:pt x="12838" y="12047"/>
                </a:lnTo>
                <a:lnTo>
                  <a:pt x="12427" y="12047"/>
                </a:lnTo>
                <a:lnTo>
                  <a:pt x="12427" y="10928"/>
                </a:lnTo>
                <a:lnTo>
                  <a:pt x="12838" y="10928"/>
                </a:lnTo>
                <a:lnTo>
                  <a:pt x="12838" y="12047"/>
                </a:lnTo>
                <a:lnTo>
                  <a:pt x="13260" y="12047"/>
                </a:lnTo>
                <a:lnTo>
                  <a:pt x="13260" y="10928"/>
                </a:lnTo>
                <a:lnTo>
                  <a:pt x="13683" y="10928"/>
                </a:lnTo>
                <a:lnTo>
                  <a:pt x="13683" y="12047"/>
                </a:lnTo>
                <a:lnTo>
                  <a:pt x="14104" y="12047"/>
                </a:lnTo>
                <a:lnTo>
                  <a:pt x="14104" y="10928"/>
                </a:lnTo>
                <a:lnTo>
                  <a:pt x="14526" y="10928"/>
                </a:lnTo>
                <a:lnTo>
                  <a:pt x="14526" y="12047"/>
                </a:lnTo>
                <a:lnTo>
                  <a:pt x="14947" y="12047"/>
                </a:lnTo>
                <a:lnTo>
                  <a:pt x="14947" y="10928"/>
                </a:lnTo>
                <a:lnTo>
                  <a:pt x="15369" y="10928"/>
                </a:lnTo>
                <a:lnTo>
                  <a:pt x="15369" y="12047"/>
                </a:lnTo>
                <a:lnTo>
                  <a:pt x="15792" y="12047"/>
                </a:lnTo>
                <a:lnTo>
                  <a:pt x="15792" y="10928"/>
                </a:lnTo>
                <a:lnTo>
                  <a:pt x="16213" y="10928"/>
                </a:lnTo>
                <a:lnTo>
                  <a:pt x="16213" y="12047"/>
                </a:lnTo>
                <a:lnTo>
                  <a:pt x="16635" y="12047"/>
                </a:lnTo>
                <a:lnTo>
                  <a:pt x="16635" y="10928"/>
                </a:lnTo>
                <a:lnTo>
                  <a:pt x="17056" y="10928"/>
                </a:lnTo>
                <a:lnTo>
                  <a:pt x="17056" y="12047"/>
                </a:lnTo>
                <a:lnTo>
                  <a:pt x="17479" y="12047"/>
                </a:lnTo>
                <a:lnTo>
                  <a:pt x="17479" y="10928"/>
                </a:lnTo>
                <a:lnTo>
                  <a:pt x="17901" y="10928"/>
                </a:lnTo>
                <a:lnTo>
                  <a:pt x="17901" y="12047"/>
                </a:lnTo>
                <a:lnTo>
                  <a:pt x="18322" y="12047"/>
                </a:lnTo>
                <a:lnTo>
                  <a:pt x="18322" y="10928"/>
                </a:lnTo>
                <a:lnTo>
                  <a:pt x="18744" y="10928"/>
                </a:lnTo>
                <a:lnTo>
                  <a:pt x="18744" y="12047"/>
                </a:lnTo>
                <a:lnTo>
                  <a:pt x="19165" y="12047"/>
                </a:lnTo>
                <a:lnTo>
                  <a:pt x="19165" y="10928"/>
                </a:lnTo>
                <a:lnTo>
                  <a:pt x="19588" y="10928"/>
                </a:lnTo>
                <a:lnTo>
                  <a:pt x="19588" y="12047"/>
                </a:lnTo>
                <a:lnTo>
                  <a:pt x="20010" y="12047"/>
                </a:lnTo>
                <a:lnTo>
                  <a:pt x="20010" y="10986"/>
                </a:lnTo>
                <a:cubicBezTo>
                  <a:pt x="19978" y="10971"/>
                  <a:pt x="19945" y="10942"/>
                  <a:pt x="19907" y="10928"/>
                </a:cubicBezTo>
                <a:cubicBezTo>
                  <a:pt x="18339" y="9982"/>
                  <a:pt x="15391" y="9468"/>
                  <a:pt x="15391" y="9468"/>
                </a:cubicBezTo>
                <a:cubicBezTo>
                  <a:pt x="13217" y="4798"/>
                  <a:pt x="12016" y="4468"/>
                  <a:pt x="11291" y="4468"/>
                </a:cubicBezTo>
                <a:cubicBezTo>
                  <a:pt x="10567" y="4468"/>
                  <a:pt x="7950" y="4468"/>
                  <a:pt x="7950" y="4468"/>
                </a:cubicBezTo>
                <a:close/>
                <a:moveTo>
                  <a:pt x="20869" y="12065"/>
                </a:moveTo>
                <a:lnTo>
                  <a:pt x="20869" y="12033"/>
                </a:lnTo>
                <a:lnTo>
                  <a:pt x="20864" y="12033"/>
                </a:lnTo>
                <a:cubicBezTo>
                  <a:pt x="20866" y="12044"/>
                  <a:pt x="20867" y="12054"/>
                  <a:pt x="20869" y="12065"/>
                </a:cubicBezTo>
                <a:close/>
                <a:moveTo>
                  <a:pt x="20864" y="12033"/>
                </a:moveTo>
                <a:cubicBezTo>
                  <a:pt x="20857" y="12003"/>
                  <a:pt x="20855" y="11979"/>
                  <a:pt x="20849" y="11948"/>
                </a:cubicBezTo>
                <a:cubicBezTo>
                  <a:pt x="20800" y="11719"/>
                  <a:pt x="20647" y="11504"/>
                  <a:pt x="20436" y="11304"/>
                </a:cubicBezTo>
                <a:lnTo>
                  <a:pt x="20436" y="12033"/>
                </a:lnTo>
                <a:lnTo>
                  <a:pt x="20864" y="12033"/>
                </a:lnTo>
                <a:close/>
                <a:moveTo>
                  <a:pt x="7328" y="5627"/>
                </a:moveTo>
                <a:cubicBezTo>
                  <a:pt x="7539" y="5627"/>
                  <a:pt x="8625" y="5627"/>
                  <a:pt x="9647" y="5627"/>
                </a:cubicBezTo>
                <a:lnTo>
                  <a:pt x="9902" y="9728"/>
                </a:lnTo>
                <a:cubicBezTo>
                  <a:pt x="8025" y="9728"/>
                  <a:pt x="6245" y="9728"/>
                  <a:pt x="6105" y="9728"/>
                </a:cubicBezTo>
                <a:cubicBezTo>
                  <a:pt x="5796" y="9728"/>
                  <a:pt x="6760" y="5627"/>
                  <a:pt x="7328" y="5627"/>
                </a:cubicBezTo>
                <a:close/>
                <a:moveTo>
                  <a:pt x="10242" y="5627"/>
                </a:moveTo>
                <a:cubicBezTo>
                  <a:pt x="10810" y="5627"/>
                  <a:pt x="11297" y="5627"/>
                  <a:pt x="11503" y="5627"/>
                </a:cubicBezTo>
                <a:cubicBezTo>
                  <a:pt x="12135" y="5627"/>
                  <a:pt x="12616" y="5932"/>
                  <a:pt x="14563" y="9728"/>
                </a:cubicBezTo>
                <a:cubicBezTo>
                  <a:pt x="14563" y="9728"/>
                  <a:pt x="12670" y="9728"/>
                  <a:pt x="10674" y="9728"/>
                </a:cubicBezTo>
                <a:lnTo>
                  <a:pt x="10242" y="5627"/>
                </a:lnTo>
                <a:close/>
                <a:moveTo>
                  <a:pt x="5219" y="14612"/>
                </a:moveTo>
                <a:cubicBezTo>
                  <a:pt x="4489" y="14612"/>
                  <a:pt x="3899" y="16174"/>
                  <a:pt x="3899" y="18108"/>
                </a:cubicBezTo>
                <a:cubicBezTo>
                  <a:pt x="3899" y="20042"/>
                  <a:pt x="4489" y="21600"/>
                  <a:pt x="5219" y="21600"/>
                </a:cubicBezTo>
                <a:cubicBezTo>
                  <a:pt x="5949" y="21600"/>
                  <a:pt x="6537" y="20042"/>
                  <a:pt x="6537" y="18108"/>
                </a:cubicBezTo>
                <a:cubicBezTo>
                  <a:pt x="6537" y="16174"/>
                  <a:pt x="5949" y="14612"/>
                  <a:pt x="5219" y="14612"/>
                </a:cubicBezTo>
                <a:close/>
                <a:moveTo>
                  <a:pt x="17695" y="14612"/>
                </a:moveTo>
                <a:cubicBezTo>
                  <a:pt x="16965" y="14612"/>
                  <a:pt x="16375" y="16174"/>
                  <a:pt x="16375" y="18108"/>
                </a:cubicBezTo>
                <a:cubicBezTo>
                  <a:pt x="16375" y="20042"/>
                  <a:pt x="16965" y="21600"/>
                  <a:pt x="17695" y="21600"/>
                </a:cubicBezTo>
                <a:cubicBezTo>
                  <a:pt x="18425" y="21600"/>
                  <a:pt x="19015" y="20042"/>
                  <a:pt x="19015" y="18108"/>
                </a:cubicBezTo>
                <a:cubicBezTo>
                  <a:pt x="19020" y="16174"/>
                  <a:pt x="18425" y="14612"/>
                  <a:pt x="17695" y="14612"/>
                </a:cubicBezTo>
                <a:close/>
                <a:moveTo>
                  <a:pt x="5219" y="16461"/>
                </a:moveTo>
                <a:cubicBezTo>
                  <a:pt x="5565" y="16461"/>
                  <a:pt x="5841" y="17191"/>
                  <a:pt x="5841" y="18108"/>
                </a:cubicBezTo>
                <a:cubicBezTo>
                  <a:pt x="5841" y="19025"/>
                  <a:pt x="5560" y="19756"/>
                  <a:pt x="5219" y="19756"/>
                </a:cubicBezTo>
                <a:cubicBezTo>
                  <a:pt x="4878" y="19756"/>
                  <a:pt x="4597" y="19025"/>
                  <a:pt x="4597" y="18108"/>
                </a:cubicBezTo>
                <a:cubicBezTo>
                  <a:pt x="4597" y="17191"/>
                  <a:pt x="4873" y="16461"/>
                  <a:pt x="5219" y="16461"/>
                </a:cubicBezTo>
                <a:close/>
                <a:moveTo>
                  <a:pt x="17695" y="16461"/>
                </a:moveTo>
                <a:cubicBezTo>
                  <a:pt x="18041" y="16461"/>
                  <a:pt x="18317" y="17191"/>
                  <a:pt x="18317" y="18108"/>
                </a:cubicBezTo>
                <a:cubicBezTo>
                  <a:pt x="18317" y="19025"/>
                  <a:pt x="18041" y="19756"/>
                  <a:pt x="17695" y="19756"/>
                </a:cubicBezTo>
                <a:cubicBezTo>
                  <a:pt x="17354" y="19756"/>
                  <a:pt x="17073" y="19025"/>
                  <a:pt x="17073" y="18108"/>
                </a:cubicBezTo>
                <a:cubicBezTo>
                  <a:pt x="17073" y="17191"/>
                  <a:pt x="17349" y="16461"/>
                  <a:pt x="17695" y="164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8" name="Factory"/>
          <p:cNvSpPr/>
          <p:nvPr/>
        </p:nvSpPr>
        <p:spPr>
          <a:xfrm>
            <a:off x="2207219" y="8404445"/>
            <a:ext cx="1466467" cy="97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98" y="0"/>
                </a:moveTo>
                <a:cubicBezTo>
                  <a:pt x="3750" y="0"/>
                  <a:pt x="3628" y="176"/>
                  <a:pt x="3621" y="399"/>
                </a:cubicBezTo>
                <a:lnTo>
                  <a:pt x="3237" y="13861"/>
                </a:lnTo>
                <a:lnTo>
                  <a:pt x="1804" y="13861"/>
                </a:lnTo>
                <a:lnTo>
                  <a:pt x="1804" y="18222"/>
                </a:lnTo>
                <a:lnTo>
                  <a:pt x="0" y="1822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222"/>
                </a:lnTo>
                <a:lnTo>
                  <a:pt x="19740" y="18222"/>
                </a:lnTo>
                <a:lnTo>
                  <a:pt x="19740" y="11465"/>
                </a:lnTo>
                <a:lnTo>
                  <a:pt x="18654" y="11465"/>
                </a:lnTo>
                <a:lnTo>
                  <a:pt x="18654" y="6253"/>
                </a:lnTo>
                <a:lnTo>
                  <a:pt x="15598" y="8796"/>
                </a:lnTo>
                <a:lnTo>
                  <a:pt x="15598" y="6253"/>
                </a:lnTo>
                <a:lnTo>
                  <a:pt x="12541" y="8796"/>
                </a:lnTo>
                <a:lnTo>
                  <a:pt x="12541" y="6253"/>
                </a:lnTo>
                <a:lnTo>
                  <a:pt x="8603" y="9530"/>
                </a:lnTo>
                <a:lnTo>
                  <a:pt x="8603" y="13861"/>
                </a:lnTo>
                <a:lnTo>
                  <a:pt x="7624" y="13861"/>
                </a:lnTo>
                <a:lnTo>
                  <a:pt x="7239" y="399"/>
                </a:lnTo>
                <a:cubicBezTo>
                  <a:pt x="7233" y="176"/>
                  <a:pt x="7112" y="0"/>
                  <a:pt x="6964" y="0"/>
                </a:cubicBezTo>
                <a:lnTo>
                  <a:pt x="6488" y="0"/>
                </a:lnTo>
                <a:cubicBezTo>
                  <a:pt x="6340" y="0"/>
                  <a:pt x="6218" y="176"/>
                  <a:pt x="6212" y="399"/>
                </a:cubicBezTo>
                <a:lnTo>
                  <a:pt x="5827" y="13861"/>
                </a:lnTo>
                <a:lnTo>
                  <a:pt x="5034" y="13861"/>
                </a:lnTo>
                <a:lnTo>
                  <a:pt x="4651" y="399"/>
                </a:lnTo>
                <a:cubicBezTo>
                  <a:pt x="4644" y="176"/>
                  <a:pt x="4522" y="0"/>
                  <a:pt x="4374" y="0"/>
                </a:cubicBezTo>
                <a:lnTo>
                  <a:pt x="389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7" grpId="13"/>
      <p:bldP build="whole" bldLvl="1" animBg="1" rev="0" advAuto="0" spid="1394" grpId="5"/>
      <p:bldP build="whole" bldLvl="1" animBg="1" rev="0" advAuto="0" spid="1402" grpId="15"/>
      <p:bldP build="whole" bldLvl="1" animBg="1" rev="0" advAuto="0" spid="1403" grpId="17"/>
      <p:bldP build="whole" bldLvl="1" animBg="1" rev="0" advAuto="0" spid="1405" grpId="3"/>
      <p:bldP build="whole" bldLvl="1" animBg="1" rev="0" advAuto="0" spid="1399" grpId="12"/>
      <p:bldP build="whole" bldLvl="1" animBg="1" rev="0" advAuto="0" spid="1401" grpId="14"/>
      <p:bldP build="whole" bldLvl="1" animBg="1" rev="0" advAuto="0" spid="1407" grpId="7"/>
      <p:bldP build="whole" bldLvl="1" animBg="1" rev="0" advAuto="0" spid="1392" grpId="1"/>
      <p:bldP build="whole" bldLvl="1" animBg="1" rev="0" advAuto="0" spid="1396" grpId="16"/>
      <p:bldP build="whole" bldLvl="1" animBg="1" rev="0" advAuto="0" spid="1395" grpId="8"/>
      <p:bldP build="whole" bldLvl="1" animBg="1" rev="0" advAuto="0" spid="1400" grpId="11"/>
      <p:bldP build="whole" bldLvl="1" animBg="1" rev="0" advAuto="0" spid="1393" grpId="10"/>
      <p:bldP build="whole" bldLvl="1" animBg="1" rev="0" advAuto="0" spid="1398" grpId="2"/>
      <p:bldP build="whole" bldLvl="1" animBg="1" rev="0" advAuto="0" spid="1404" grpId="4"/>
      <p:bldP build="whole" bldLvl="1" animBg="1" rev="0" advAuto="0" spid="1408" grpId="9"/>
      <p:bldP build="whole" bldLvl="1" animBg="1" rev="0" advAuto="0" spid="1406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Why?"/>
          <p:cNvSpPr txBox="1"/>
          <p:nvPr/>
        </p:nvSpPr>
        <p:spPr>
          <a:xfrm>
            <a:off x="10807953" y="156514"/>
            <a:ext cx="27680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Why?</a:t>
            </a:r>
          </a:p>
        </p:txBody>
      </p:sp>
      <p:sp>
        <p:nvSpPr>
          <p:cNvPr id="213" name="Multiple Producers and Consumers"/>
          <p:cNvSpPr txBox="1"/>
          <p:nvPr/>
        </p:nvSpPr>
        <p:spPr>
          <a:xfrm>
            <a:off x="393994" y="2091230"/>
            <a:ext cx="172145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Multiple Producers and Consumers</a:t>
            </a:r>
          </a:p>
        </p:txBody>
      </p:sp>
      <p:sp>
        <p:nvSpPr>
          <p:cNvPr id="214" name="Producer"/>
          <p:cNvSpPr/>
          <p:nvPr/>
        </p:nvSpPr>
        <p:spPr>
          <a:xfrm>
            <a:off x="2595869" y="4639571"/>
            <a:ext cx="3045024" cy="14542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215" name="Topic"/>
          <p:cNvSpPr/>
          <p:nvPr/>
        </p:nvSpPr>
        <p:spPr>
          <a:xfrm>
            <a:off x="10363200" y="6502796"/>
            <a:ext cx="2317354" cy="3245744"/>
          </a:xfrm>
          <a:prstGeom prst="roundRect">
            <a:avLst>
              <a:gd name="adj" fmla="val 13266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16" name="Consumer1"/>
          <p:cNvSpPr/>
          <p:nvPr/>
        </p:nvSpPr>
        <p:spPr>
          <a:xfrm>
            <a:off x="18440400" y="4011415"/>
            <a:ext cx="2731195" cy="2301182"/>
          </a:xfrm>
          <a:prstGeom prst="roundRect">
            <a:avLst>
              <a:gd name="adj" fmla="val 1074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Consumer1</a:t>
            </a:r>
          </a:p>
        </p:txBody>
      </p:sp>
      <p:sp>
        <p:nvSpPr>
          <p:cNvPr id="217" name="Consumer2"/>
          <p:cNvSpPr/>
          <p:nvPr/>
        </p:nvSpPr>
        <p:spPr>
          <a:xfrm>
            <a:off x="18440400" y="10056615"/>
            <a:ext cx="2731195" cy="2301182"/>
          </a:xfrm>
          <a:prstGeom prst="roundRect">
            <a:avLst>
              <a:gd name="adj" fmla="val 1074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Consumer2</a:t>
            </a:r>
          </a:p>
        </p:txBody>
      </p:sp>
      <p:sp>
        <p:nvSpPr>
          <p:cNvPr id="218" name="Line"/>
          <p:cNvSpPr/>
          <p:nvPr/>
        </p:nvSpPr>
        <p:spPr>
          <a:xfrm flipH="1">
            <a:off x="12889288" y="5069680"/>
            <a:ext cx="5156420" cy="21134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>
            <a:off x="5791199" y="6299199"/>
            <a:ext cx="4482903" cy="19836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H="1" flipV="1">
            <a:off x="12889289" y="9183189"/>
            <a:ext cx="5155688" cy="25275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Document"/>
          <p:cNvSpPr/>
          <p:nvPr/>
        </p:nvSpPr>
        <p:spPr>
          <a:xfrm>
            <a:off x="7485695" y="5420645"/>
            <a:ext cx="1006983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 flipV="1">
            <a:off x="12940307" y="5765908"/>
            <a:ext cx="5078723" cy="21739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12940367" y="8651081"/>
            <a:ext cx="5602988" cy="255812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Document"/>
          <p:cNvSpPr/>
          <p:nvPr/>
        </p:nvSpPr>
        <p:spPr>
          <a:xfrm>
            <a:off x="15410495" y="6817645"/>
            <a:ext cx="1006983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Document"/>
          <p:cNvSpPr/>
          <p:nvPr/>
        </p:nvSpPr>
        <p:spPr>
          <a:xfrm>
            <a:off x="15766095" y="8849645"/>
            <a:ext cx="1006983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Subscribe"/>
          <p:cNvSpPr txBox="1"/>
          <p:nvPr/>
        </p:nvSpPr>
        <p:spPr>
          <a:xfrm>
            <a:off x="14198185" y="5198451"/>
            <a:ext cx="25506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Subscribe</a:t>
            </a:r>
          </a:p>
        </p:txBody>
      </p:sp>
      <p:sp>
        <p:nvSpPr>
          <p:cNvPr id="227" name="Subscribe"/>
          <p:cNvSpPr txBox="1"/>
          <p:nvPr/>
        </p:nvSpPr>
        <p:spPr>
          <a:xfrm>
            <a:off x="13645685" y="10534953"/>
            <a:ext cx="255066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Subscribe</a:t>
            </a:r>
          </a:p>
        </p:txBody>
      </p:sp>
      <p:sp>
        <p:nvSpPr>
          <p:cNvPr id="228" name="Producer"/>
          <p:cNvSpPr/>
          <p:nvPr/>
        </p:nvSpPr>
        <p:spPr>
          <a:xfrm>
            <a:off x="2507112" y="10062414"/>
            <a:ext cx="3045025" cy="14542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5665402" y="8627349"/>
            <a:ext cx="4484078" cy="227089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Document"/>
          <p:cNvSpPr/>
          <p:nvPr/>
        </p:nvSpPr>
        <p:spPr>
          <a:xfrm>
            <a:off x="7750540" y="9808094"/>
            <a:ext cx="1006984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8"/>
      <p:bldP build="whole" bldLvl="1" animBg="1" rev="0" advAuto="0" spid="219" grpId="5"/>
      <p:bldP build="whole" bldLvl="1" animBg="1" rev="0" advAuto="0" spid="223" grpId="18"/>
      <p:bldP build="whole" bldLvl="1" animBg="1" rev="0" advAuto="0" spid="216" grpId="10"/>
      <p:bldP build="whole" bldLvl="1" animBg="1" rev="0" advAuto="0" spid="218" grpId="12"/>
      <p:bldP build="whole" bldLvl="1" animBg="1" rev="0" advAuto="0" spid="227" grpId="15"/>
      <p:bldP build="whole" bldLvl="1" animBg="1" rev="0" advAuto="0" spid="222" grpId="16"/>
      <p:bldP build="whole" bldLvl="1" animBg="1" rev="0" advAuto="0" spid="230" grpId="9"/>
      <p:bldP build="whole" bldLvl="1" animBg="1" rev="0" advAuto="0" spid="212" grpId="1"/>
      <p:bldP build="whole" bldLvl="1" animBg="1" rev="0" advAuto="0" spid="215" grpId="4"/>
      <p:bldP build="whole" bldLvl="1" animBg="1" rev="0" advAuto="0" spid="224" grpId="17"/>
      <p:bldP build="whole" bldLvl="1" animBg="1" rev="0" advAuto="0" spid="225" grpId="19"/>
      <p:bldP build="whole" bldLvl="1" animBg="1" rev="0" advAuto="0" spid="217" grpId="11"/>
      <p:bldP build="whole" bldLvl="1" animBg="1" rev="0" advAuto="0" spid="213" grpId="2"/>
      <p:bldP build="whole" bldLvl="1" animBg="1" rev="0" advAuto="0" spid="226" grpId="13"/>
      <p:bldP build="whole" bldLvl="1" animBg="1" rev="0" advAuto="0" spid="220" grpId="14"/>
      <p:bldP build="whole" bldLvl="1" animBg="1" rev="0" advAuto="0" spid="221" grpId="6"/>
      <p:bldP build="whole" bldLvl="1" animBg="1" rev="0" advAuto="0" spid="228" grpId="7"/>
      <p:bldP build="whole" bldLvl="1" animBg="1" rev="0" advAuto="0" spid="214" grpId="3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Kafka Streams Library"/>
          <p:cNvSpPr txBox="1"/>
          <p:nvPr/>
        </p:nvSpPr>
        <p:spPr>
          <a:xfrm>
            <a:off x="340049" y="440577"/>
            <a:ext cx="109133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Kafka Streams Library</a:t>
            </a:r>
          </a:p>
        </p:txBody>
      </p:sp>
      <p:sp>
        <p:nvSpPr>
          <p:cNvPr id="1411" name="Streams DSL"/>
          <p:cNvSpPr txBox="1"/>
          <p:nvPr/>
        </p:nvSpPr>
        <p:spPr>
          <a:xfrm>
            <a:off x="7740327" y="4467418"/>
            <a:ext cx="5910581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Streams DSL</a:t>
            </a:r>
          </a:p>
        </p:txBody>
      </p:sp>
      <p:sp>
        <p:nvSpPr>
          <p:cNvPr id="1412" name="Processor API"/>
          <p:cNvSpPr txBox="1"/>
          <p:nvPr/>
        </p:nvSpPr>
        <p:spPr>
          <a:xfrm>
            <a:off x="7737432" y="6911102"/>
            <a:ext cx="6326125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Processor API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0" grpId="1"/>
      <p:bldP build="whole" bldLvl="1" animBg="1" rev="0" advAuto="0" spid="1412" grpId="3"/>
      <p:bldP build="whole" bldLvl="1" animBg="1" rev="0" advAuto="0" spid="141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ounded Rectangle"/>
          <p:cNvSpPr/>
          <p:nvPr/>
        </p:nvSpPr>
        <p:spPr>
          <a:xfrm>
            <a:off x="18261141" y="4002232"/>
            <a:ext cx="5207655" cy="8453508"/>
          </a:xfrm>
          <a:prstGeom prst="roundRect">
            <a:avLst>
              <a:gd name="adj" fmla="val 998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233" name="Topic"/>
          <p:cNvSpPr txBox="1"/>
          <p:nvPr/>
        </p:nvSpPr>
        <p:spPr>
          <a:xfrm>
            <a:off x="7793360" y="2302907"/>
            <a:ext cx="2709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Topic</a:t>
            </a:r>
          </a:p>
        </p:txBody>
      </p:sp>
      <p:graphicFrame>
        <p:nvGraphicFramePr>
          <p:cNvPr id="234" name="Table"/>
          <p:cNvGraphicFramePr/>
          <p:nvPr/>
        </p:nvGraphicFramePr>
        <p:xfrm>
          <a:off x="4772777" y="4448677"/>
          <a:ext cx="10131834" cy="1046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  <a:gridCol w="778394"/>
              </a:tblGrid>
              <a:tr h="1033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" name="Partition 0"/>
          <p:cNvSpPr txBox="1"/>
          <p:nvPr/>
        </p:nvSpPr>
        <p:spPr>
          <a:xfrm>
            <a:off x="902938" y="445475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0</a:t>
            </a:r>
          </a:p>
        </p:txBody>
      </p:sp>
      <p:graphicFrame>
        <p:nvGraphicFramePr>
          <p:cNvPr id="236" name="Table"/>
          <p:cNvGraphicFramePr/>
          <p:nvPr/>
        </p:nvGraphicFramePr>
        <p:xfrm>
          <a:off x="4696577" y="6330229"/>
          <a:ext cx="11534019" cy="10588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  <a:gridCol w="886255"/>
              </a:tblGrid>
              <a:tr h="10461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7" name="Partition 1"/>
          <p:cNvSpPr txBox="1"/>
          <p:nvPr/>
        </p:nvSpPr>
        <p:spPr>
          <a:xfrm>
            <a:off x="902938" y="642436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1</a:t>
            </a:r>
          </a:p>
        </p:txBody>
      </p:sp>
      <p:graphicFrame>
        <p:nvGraphicFramePr>
          <p:cNvPr id="238" name="Table"/>
          <p:cNvGraphicFramePr/>
          <p:nvPr/>
        </p:nvGraphicFramePr>
        <p:xfrm>
          <a:off x="4696577" y="8428773"/>
          <a:ext cx="10632762" cy="8705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  <a:gridCol w="965460"/>
              </a:tblGrid>
              <a:tr h="857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9" name="Partition 2"/>
          <p:cNvSpPr txBox="1"/>
          <p:nvPr/>
        </p:nvSpPr>
        <p:spPr>
          <a:xfrm>
            <a:off x="902938" y="8393979"/>
            <a:ext cx="32181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2</a:t>
            </a:r>
          </a:p>
        </p:txBody>
      </p:sp>
      <p:graphicFrame>
        <p:nvGraphicFramePr>
          <p:cNvPr id="240" name="Table"/>
          <p:cNvGraphicFramePr/>
          <p:nvPr/>
        </p:nvGraphicFramePr>
        <p:xfrm>
          <a:off x="4569577" y="10001952"/>
          <a:ext cx="9736163" cy="883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  <a:gridCol w="1080384"/>
              </a:tblGrid>
              <a:tr h="8705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1" name="Partition 3"/>
          <p:cNvSpPr txBox="1"/>
          <p:nvPr/>
        </p:nvSpPr>
        <p:spPr>
          <a:xfrm>
            <a:off x="902938" y="10008302"/>
            <a:ext cx="3218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Partition 3</a:t>
            </a:r>
          </a:p>
        </p:txBody>
      </p:sp>
      <p:sp>
        <p:nvSpPr>
          <p:cNvPr id="242" name="Rounded Rectangle"/>
          <p:cNvSpPr/>
          <p:nvPr/>
        </p:nvSpPr>
        <p:spPr>
          <a:xfrm>
            <a:off x="801609" y="2041780"/>
            <a:ext cx="16946666" cy="10773095"/>
          </a:xfrm>
          <a:prstGeom prst="roundRect">
            <a:avLst>
              <a:gd name="adj" fmla="val 9342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</a:defRPr>
            </a:pPr>
          </a:p>
        </p:txBody>
      </p:sp>
      <p:sp>
        <p:nvSpPr>
          <p:cNvPr id="243" name="Consumer 0"/>
          <p:cNvSpPr/>
          <p:nvPr/>
        </p:nvSpPr>
        <p:spPr>
          <a:xfrm>
            <a:off x="19035721" y="4909847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0</a:t>
            </a:r>
          </a:p>
        </p:txBody>
      </p:sp>
      <p:sp>
        <p:nvSpPr>
          <p:cNvPr id="244" name="Consumer 1"/>
          <p:cNvSpPr/>
          <p:nvPr/>
        </p:nvSpPr>
        <p:spPr>
          <a:xfrm>
            <a:off x="19035721" y="7020290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1</a:t>
            </a:r>
          </a:p>
        </p:txBody>
      </p:sp>
      <p:sp>
        <p:nvSpPr>
          <p:cNvPr id="245" name="Consumer 2"/>
          <p:cNvSpPr/>
          <p:nvPr/>
        </p:nvSpPr>
        <p:spPr>
          <a:xfrm>
            <a:off x="19035721" y="9125681"/>
            <a:ext cx="3428295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 2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10613634" y="5382132"/>
            <a:ext cx="8393970" cy="367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 flipH="1" flipV="1">
            <a:off x="13033759" y="7113689"/>
            <a:ext cx="5973845" cy="9935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 flipH="1" flipV="1">
            <a:off x="9250542" y="9277707"/>
            <a:ext cx="9735620" cy="4135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H="1">
            <a:off x="10624278" y="9404884"/>
            <a:ext cx="629175" cy="4888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" name="Consumer Group"/>
          <p:cNvSpPr txBox="1"/>
          <p:nvPr/>
        </p:nvSpPr>
        <p:spPr>
          <a:xfrm>
            <a:off x="17809691" y="2445273"/>
            <a:ext cx="63375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Consumer Group</a:t>
            </a:r>
          </a:p>
        </p:txBody>
      </p:sp>
      <p:sp>
        <p:nvSpPr>
          <p:cNvPr id="251" name="ownership"/>
          <p:cNvSpPr txBox="1"/>
          <p:nvPr/>
        </p:nvSpPr>
        <p:spPr>
          <a:xfrm>
            <a:off x="15543568" y="4779323"/>
            <a:ext cx="264414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ownership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4"/>
      <p:bldP build="whole" bldLvl="1" animBg="1" rev="0" advAuto="0" spid="239" grpId="7"/>
      <p:bldP build="whole" bldLvl="1" animBg="1" rev="0" advAuto="0" spid="233" grpId="2"/>
      <p:bldP build="whole" bldLvl="1" animBg="1" rev="0" advAuto="0" spid="244" grpId="14"/>
      <p:bldP build="whole" bldLvl="1" animBg="1" rev="0" advAuto="0" spid="242" grpId="1"/>
      <p:bldP build="whole" bldLvl="1" animBg="1" rev="0" advAuto="0" spid="245" grpId="15"/>
      <p:bldP build="whole" bldLvl="1" animBg="1" rev="0" advAuto="0" spid="241" grpId="9"/>
      <p:bldP build="whole" bldLvl="1" animBg="1" rev="0" advAuto="0" spid="240" grpId="10"/>
      <p:bldP build="whole" bldLvl="1" animBg="1" rev="0" advAuto="0" spid="243" grpId="13"/>
      <p:bldP build="whole" bldLvl="1" animBg="1" rev="0" advAuto="0" spid="250" grpId="11"/>
      <p:bldP build="whole" bldLvl="1" animBg="1" rev="0" advAuto="0" spid="236" grpId="6"/>
      <p:bldP build="whole" bldLvl="1" animBg="1" rev="0" advAuto="0" spid="235" grpId="3"/>
      <p:bldP build="whole" bldLvl="1" animBg="1" rev="0" advAuto="0" spid="251" grpId="20"/>
      <p:bldP build="whole" bldLvl="1" animBg="1" rev="0" advAuto="0" spid="232" grpId="12"/>
      <p:bldP build="whole" bldLvl="1" animBg="1" rev="0" advAuto="0" spid="238" grpId="8"/>
      <p:bldP build="whole" bldLvl="1" animBg="1" rev="0" advAuto="0" spid="249" grpId="19"/>
      <p:bldP build="whole" bldLvl="1" animBg="1" rev="0" advAuto="0" spid="237" grpId="5"/>
      <p:bldP build="whole" bldLvl="1" animBg="1" rev="0" advAuto="0" spid="248" grpId="18"/>
      <p:bldP build="whole" bldLvl="1" animBg="1" rev="0" advAuto="0" spid="247" grpId="17"/>
      <p:bldP build="whole" bldLvl="1" animBg="1" rev="0" advAuto="0" spid="246" grpId="1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isk Based Persistence"/>
          <p:cNvSpPr txBox="1"/>
          <p:nvPr/>
        </p:nvSpPr>
        <p:spPr>
          <a:xfrm>
            <a:off x="307053" y="341791"/>
            <a:ext cx="1159002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Disk Based Persistence</a:t>
            </a:r>
          </a:p>
        </p:txBody>
      </p:sp>
      <p:sp>
        <p:nvSpPr>
          <p:cNvPr id="254" name="Kafka"/>
          <p:cNvSpPr/>
          <p:nvPr/>
        </p:nvSpPr>
        <p:spPr>
          <a:xfrm>
            <a:off x="11033323" y="2937623"/>
            <a:ext cx="2317354" cy="3819328"/>
          </a:xfrm>
          <a:prstGeom prst="roundRect">
            <a:avLst>
              <a:gd name="adj" fmla="val 13266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Kafka</a:t>
            </a:r>
          </a:p>
        </p:txBody>
      </p:sp>
      <p:sp>
        <p:nvSpPr>
          <p:cNvPr id="255" name="Line"/>
          <p:cNvSpPr/>
          <p:nvPr/>
        </p:nvSpPr>
        <p:spPr>
          <a:xfrm flipH="1" flipV="1">
            <a:off x="13538661" y="4286012"/>
            <a:ext cx="445951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Coins"/>
          <p:cNvSpPr/>
          <p:nvPr/>
        </p:nvSpPr>
        <p:spPr>
          <a:xfrm>
            <a:off x="11557953" y="9250677"/>
            <a:ext cx="1268094" cy="127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Producer"/>
          <p:cNvSpPr/>
          <p:nvPr/>
        </p:nvSpPr>
        <p:spPr>
          <a:xfrm>
            <a:off x="2576023" y="3742220"/>
            <a:ext cx="3045025" cy="14542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258" name="Line"/>
          <p:cNvSpPr/>
          <p:nvPr/>
        </p:nvSpPr>
        <p:spPr>
          <a:xfrm>
            <a:off x="5775250" y="4548479"/>
            <a:ext cx="510387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Document"/>
          <p:cNvSpPr/>
          <p:nvPr/>
        </p:nvSpPr>
        <p:spPr>
          <a:xfrm>
            <a:off x="7469746" y="3669925"/>
            <a:ext cx="1006983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Consumer"/>
          <p:cNvSpPr/>
          <p:nvPr/>
        </p:nvSpPr>
        <p:spPr>
          <a:xfrm>
            <a:off x="18186162" y="3594816"/>
            <a:ext cx="3045025" cy="145424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261" name="Line"/>
          <p:cNvSpPr/>
          <p:nvPr/>
        </p:nvSpPr>
        <p:spPr>
          <a:xfrm>
            <a:off x="12192000" y="6897626"/>
            <a:ext cx="1" cy="22123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Restart"/>
          <p:cNvSpPr txBox="1"/>
          <p:nvPr/>
        </p:nvSpPr>
        <p:spPr>
          <a:xfrm>
            <a:off x="19412151" y="5835356"/>
            <a:ext cx="278130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Restart</a:t>
            </a:r>
          </a:p>
        </p:txBody>
      </p:sp>
      <p:sp>
        <p:nvSpPr>
          <p:cNvPr id="263" name="Crash"/>
          <p:cNvSpPr txBox="1"/>
          <p:nvPr/>
        </p:nvSpPr>
        <p:spPr>
          <a:xfrm>
            <a:off x="19386080" y="7223680"/>
            <a:ext cx="227380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Crash</a:t>
            </a:r>
          </a:p>
        </p:txBody>
      </p:sp>
      <p:sp>
        <p:nvSpPr>
          <p:cNvPr id="264" name="Document"/>
          <p:cNvSpPr/>
          <p:nvPr/>
        </p:nvSpPr>
        <p:spPr>
          <a:xfrm>
            <a:off x="15264928" y="3499559"/>
            <a:ext cx="1006984" cy="130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"/>
      <p:bldP build="whole" bldLvl="1" animBg="1" rev="0" advAuto="0" spid="255" grpId="11"/>
      <p:bldP build="whole" bldLvl="1" animBg="1" rev="0" advAuto="0" spid="262" grpId="9"/>
      <p:bldP build="whole" bldLvl="1" animBg="1" rev="0" advAuto="0" spid="264" grpId="12"/>
      <p:bldP build="whole" bldLvl="1" animBg="1" rev="0" advAuto="0" spid="263" grpId="10"/>
      <p:bldP build="whole" bldLvl="1" animBg="1" rev="0" advAuto="0" spid="256" grpId="7"/>
      <p:bldP build="whole" bldLvl="1" animBg="1" rev="0" advAuto="0" spid="259" grpId="5"/>
      <p:bldP build="whole" bldLvl="1" animBg="1" rev="0" advAuto="0" spid="254" grpId="2"/>
      <p:bldP build="whole" bldLvl="1" animBg="1" rev="0" advAuto="0" spid="260" grpId="8"/>
      <p:bldP build="whole" bldLvl="1" animBg="1" rev="0" advAuto="0" spid="261" grpId="6"/>
      <p:bldP build="whole" bldLvl="1" animBg="1" rev="0" advAuto="0" spid="257" grpId="3"/>
      <p:bldP build="whole" bldLvl="1" animBg="1" rev="0" advAuto="0" spid="258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