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ngagement"/>
      <p:regular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Engagemen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f3b2d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f3b2d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f3b2d62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f3b2d62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f3b2d6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f3b2d6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f3b2d6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af3b2d6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af3b2d6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af3b2d6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f3b2d62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af3b2d62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af3b2d6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af3b2d6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f3b2d6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f3b2d6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f3b2d6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f3b2d6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af3b2d62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af3b2d62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af3b2d6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af3b2d6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f3b2d62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f3b2d62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mailto:jatinbhavsar000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300" y="109100"/>
            <a:ext cx="8727401" cy="4925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Strategy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Identify growth opportunities in each geography by analyzing local sales trends and customer preferences.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Introduce new chocolate varieties and limited-edition products to keep the product lineup fresh and exciting. During (Q2, Q3, Q4)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Launch referral programs to encourage repeat purchases in APAC.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Introduce luxury packaging and exclusive collections.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Partner with local supermarkets for better shelf visibility.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50" y="113388"/>
            <a:ext cx="8708100" cy="49167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2775150" y="602100"/>
            <a:ext cx="3593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892F18"/>
                </a:solidFill>
                <a:latin typeface="Engagement"/>
                <a:ea typeface="Engagement"/>
                <a:cs typeface="Engagement"/>
                <a:sym typeface="Engagement"/>
              </a:rPr>
              <a:t>Thanks</a:t>
            </a:r>
            <a:endParaRPr sz="8000">
              <a:solidFill>
                <a:srgbClr val="892F18"/>
              </a:solidFill>
              <a:latin typeface="Engagement"/>
              <a:ea typeface="Engagement"/>
              <a:cs typeface="Engagement"/>
              <a:sym typeface="Engagemen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2775150" y="2174275"/>
            <a:ext cx="35937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892F18"/>
                </a:solidFill>
                <a:latin typeface="Engagement"/>
                <a:ea typeface="Engagement"/>
                <a:cs typeface="Engagement"/>
                <a:sym typeface="Engagement"/>
              </a:rPr>
              <a:t>Do you have any questions?</a:t>
            </a:r>
            <a:endParaRPr sz="3000">
              <a:solidFill>
                <a:srgbClr val="892F18"/>
              </a:solidFill>
              <a:latin typeface="Engagement"/>
              <a:ea typeface="Engagement"/>
              <a:cs typeface="Engagement"/>
              <a:sym typeface="Engagemen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jatinbhavsar000@gmail.com</a:t>
            </a:r>
            <a:endParaRPr>
              <a:solidFill>
                <a:srgbClr val="C663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6633C"/>
                </a:solidFill>
                <a:latin typeface="Nunito"/>
                <a:ea typeface="Nunito"/>
                <a:cs typeface="Nunito"/>
                <a:sym typeface="Nunito"/>
              </a:rPr>
              <a:t>+91  9924750166</a:t>
            </a:r>
            <a:endParaRPr>
              <a:solidFill>
                <a:srgbClr val="C663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63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62" y="87625"/>
            <a:ext cx="8767476" cy="4968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chemeClr val="dk1"/>
                </a:solidFill>
              </a:rPr>
              <a:t>Overall Sales Insights: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highest sales volume occurred in </a:t>
            </a:r>
            <a:r>
              <a:rPr b="1" lang="en-GB" sz="1100">
                <a:solidFill>
                  <a:schemeClr val="dk1"/>
                </a:solidFill>
              </a:rPr>
              <a:t>January to March</a:t>
            </a:r>
            <a:r>
              <a:rPr lang="en-GB" sz="1100">
                <a:solidFill>
                  <a:schemeClr val="dk1"/>
                </a:solidFill>
              </a:rPr>
              <a:t>, indicating seasonal spikes, possibly due to New Year or Valentine's Day.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showed a </a:t>
            </a:r>
            <a:r>
              <a:rPr b="1" lang="en-GB" sz="1100">
                <a:solidFill>
                  <a:schemeClr val="dk1"/>
                </a:solidFill>
              </a:rPr>
              <a:t>decline from April to July</a:t>
            </a:r>
            <a:r>
              <a:rPr lang="en-GB" sz="1100">
                <a:solidFill>
                  <a:schemeClr val="dk1"/>
                </a:solidFill>
              </a:rPr>
              <a:t>, suggesting potential off-peak seasons.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best performing </a:t>
            </a:r>
            <a:r>
              <a:rPr lang="en-GB" sz="1100">
                <a:solidFill>
                  <a:schemeClr val="dk1"/>
                </a:solidFill>
              </a:rPr>
              <a:t>quarter</a:t>
            </a:r>
            <a:r>
              <a:rPr lang="en-GB" sz="1100">
                <a:solidFill>
                  <a:schemeClr val="dk1"/>
                </a:solidFill>
              </a:rPr>
              <a:t> is </a:t>
            </a:r>
            <a:r>
              <a:rPr b="1" lang="en-GB" sz="1100">
                <a:solidFill>
                  <a:schemeClr val="dk1"/>
                </a:solidFill>
              </a:rPr>
              <a:t>1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Bars</a:t>
            </a:r>
            <a:r>
              <a:rPr lang="en-GB" sz="1100">
                <a:solidFill>
                  <a:schemeClr val="dk1"/>
                </a:solidFill>
              </a:rPr>
              <a:t> generated the highest revenue of </a:t>
            </a:r>
            <a:r>
              <a:rPr b="1" lang="en-GB" sz="1100">
                <a:solidFill>
                  <a:schemeClr val="dk1"/>
                </a:solidFill>
              </a:rPr>
              <a:t>$22M</a:t>
            </a:r>
            <a:r>
              <a:rPr lang="en-GB" sz="1100">
                <a:solidFill>
                  <a:schemeClr val="dk1"/>
                </a:solidFill>
              </a:rPr>
              <a:t>, (50%) making up a significant portion of total 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chemeClr val="dk1"/>
                </a:solidFill>
              </a:rPr>
              <a:t>Regional Insights: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APAC</a:t>
            </a:r>
            <a:r>
              <a:rPr lang="en-GB" sz="1100">
                <a:solidFill>
                  <a:schemeClr val="dk1"/>
                </a:solidFill>
              </a:rPr>
              <a:t> is the leading region with the highest total sales amount of approximately </a:t>
            </a:r>
            <a:r>
              <a:rPr b="1" lang="en-GB" sz="1100">
                <a:solidFill>
                  <a:schemeClr val="dk1"/>
                </a:solidFill>
              </a:rPr>
              <a:t>$20M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Europe showed the lowest sales but had a higher </a:t>
            </a:r>
            <a:r>
              <a:rPr b="1" lang="en-GB" sz="1100">
                <a:solidFill>
                  <a:schemeClr val="dk1"/>
                </a:solidFill>
              </a:rPr>
              <a:t>average revenue per sale</a:t>
            </a:r>
            <a:r>
              <a:rPr lang="en-GB" sz="1100">
                <a:solidFill>
                  <a:schemeClr val="dk1"/>
                </a:solidFill>
              </a:rPr>
              <a:t>, suggesting a focus on premium products.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Americas’ performance is moderate, showing potential for marketing efforts to boost sales.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chemeClr val="dk1"/>
                </a:solidFill>
              </a:rPr>
              <a:t>Team Performance Insights: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Team </a:t>
            </a:r>
            <a:r>
              <a:rPr b="1" lang="en-GB" sz="1100">
                <a:solidFill>
                  <a:schemeClr val="dk1"/>
                </a:solidFill>
              </a:rPr>
              <a:t>Delish &amp; Other </a:t>
            </a:r>
            <a:r>
              <a:rPr lang="en-GB" sz="1100">
                <a:solidFill>
                  <a:schemeClr val="dk1"/>
                </a:solidFill>
              </a:rPr>
              <a:t>has highest AOV in Europe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Team </a:t>
            </a:r>
            <a:r>
              <a:rPr b="1" lang="en-GB" sz="1100">
                <a:solidFill>
                  <a:schemeClr val="dk1"/>
                </a:solidFill>
              </a:rPr>
              <a:t>Delish</a:t>
            </a:r>
            <a:r>
              <a:rPr lang="en-GB" sz="1100">
                <a:solidFill>
                  <a:schemeClr val="dk1"/>
                </a:solidFill>
              </a:rPr>
              <a:t> emerged as the best-performing sales team, generating the highest sales revenue.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Team </a:t>
            </a:r>
            <a:r>
              <a:rPr b="1" lang="en-GB" sz="1100">
                <a:solidFill>
                  <a:schemeClr val="dk1"/>
                </a:solidFill>
              </a:rPr>
              <a:t>Juicies</a:t>
            </a:r>
            <a:r>
              <a:rPr lang="en-GB" sz="1100">
                <a:solidFill>
                  <a:schemeClr val="dk1"/>
                </a:solidFill>
              </a:rPr>
              <a:t> generated the least sales among the three teams, highlighting an area for sales strategy improvement.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chemeClr val="dk1"/>
                </a:solidFill>
              </a:rPr>
              <a:t>Product Insights: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After Nines</a:t>
            </a:r>
            <a:r>
              <a:rPr lang="en-GB" sz="1100">
                <a:solidFill>
                  <a:schemeClr val="dk1"/>
                </a:solidFill>
              </a:rPr>
              <a:t> emerged as the most popular product, leading in revenue generation.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"After Nines," "Raspberry Choco," and "Almond Choco" are driving significant sales, </a:t>
            </a:r>
            <a:r>
              <a:rPr lang="en-GB" sz="1100">
                <a:solidFill>
                  <a:schemeClr val="dk1"/>
                </a:solidFill>
              </a:rPr>
              <a:t>making them critical for promotions.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Strategy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As sales is very high in Q1 so more focus on </a:t>
            </a:r>
            <a:r>
              <a:rPr lang="en-GB" sz="1100">
                <a:solidFill>
                  <a:schemeClr val="dk1"/>
                </a:solidFill>
              </a:rPr>
              <a:t>distribution in this time and other business operation like marketing, product inovaion, finding vender are doing in Q2,Q3,Q4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Doing influencer marking of "After Nines," "Raspberry Choco," and "Almond Choco" because they are driving most 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AOV was $ 35.41 by 1.23 million customer base. Use discounts or free samples to encourage repeat purchases and increase lifetime customer value.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Bars (50.46%) dominate sales so Expand the product range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Bites (32%) Bundle them with Bars to boost cross-sales.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Launch limited-edition versions of these products to create urgency and exclusivity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50" y="95963"/>
            <a:ext cx="8701500" cy="49515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chemeClr val="dk1"/>
                </a:solidFill>
              </a:rPr>
              <a:t>Product </a:t>
            </a:r>
            <a:r>
              <a:rPr b="1" lang="en-GB" sz="1100" u="sng">
                <a:solidFill>
                  <a:schemeClr val="dk1"/>
                </a:solidFill>
              </a:rPr>
              <a:t>Insights:</a:t>
            </a:r>
            <a:endParaRPr b="1"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Bars dominate with the highest sales volume (21.7 M).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Large-sized products contribute twice as much to sales volume as small sizes.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62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Strategy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3261575"/>
            <a:ext cx="85206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Expand the Bars range with innovative flavors or health-focused options (e.g., vegan or low-sugar bars).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12" y="109124"/>
            <a:ext cx="8653775" cy="4925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APAC contributes the most to total sales revenue and has the highest number of customers in both 2021 and 2022.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are evenly distributed across key geographies like the USA, UK, Australia, New Zealand, Canada, and India.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APAC shows a consistent increase in customers.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New Zealand ranks highest in box sales but lags in total revenue.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number of customers grew slightly in the Americas from 2021 to 2022.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APAC experienced the sharpest customer growth between 2021 and 2022.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