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Rajdhani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Rajdhani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ajdhani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a58ebc3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a58ebc3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a58ebc3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a58ebc3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a867386b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a867386b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a7e29752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a7e29752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a867386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a867386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a867386b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a867386b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a867386b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a867386b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040482" cy="5143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000A39"/>
                </a:solidFill>
                <a:latin typeface="Rajdhani"/>
                <a:ea typeface="Rajdhani"/>
                <a:cs typeface="Rajdhani"/>
                <a:sym typeface="Rajdhani"/>
              </a:rPr>
              <a:t>Insight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The total sales revenue from </a:t>
            </a:r>
            <a:r>
              <a:rPr b="1" lang="en-GB" sz="1100">
                <a:solidFill>
                  <a:schemeClr val="dk1"/>
                </a:solidFill>
              </a:rPr>
              <a:t>2020 to 2022</a:t>
            </a:r>
            <a:r>
              <a:rPr lang="en-GB" sz="1100">
                <a:solidFill>
                  <a:schemeClr val="dk1"/>
                </a:solidFill>
              </a:rPr>
              <a:t> amounted to </a:t>
            </a:r>
            <a:r>
              <a:rPr b="1" lang="en-GB" sz="1100">
                <a:solidFill>
                  <a:schemeClr val="dk1"/>
                </a:solidFill>
              </a:rPr>
              <a:t>₹99.30 million</a:t>
            </a:r>
            <a:r>
              <a:rPr lang="en-GB" sz="1100">
                <a:solidFill>
                  <a:schemeClr val="dk1"/>
                </a:solidFill>
              </a:rPr>
              <a:t>. This reflects a healthy growth trajectory over the three years.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The total cost during this period was </a:t>
            </a:r>
            <a:r>
              <a:rPr b="1" lang="en-GB" sz="1100">
                <a:solidFill>
                  <a:schemeClr val="dk1"/>
                </a:solidFill>
              </a:rPr>
              <a:t>₹76.38 million</a:t>
            </a:r>
            <a:r>
              <a:rPr lang="en-GB" sz="1100">
                <a:solidFill>
                  <a:schemeClr val="dk1"/>
                </a:solidFill>
              </a:rPr>
              <a:t>, resulting in a total profit of </a:t>
            </a:r>
            <a:r>
              <a:rPr b="1" lang="en-GB" sz="1100">
                <a:solidFill>
                  <a:schemeClr val="dk1"/>
                </a:solidFill>
              </a:rPr>
              <a:t>₹22.91 million</a:t>
            </a:r>
            <a:r>
              <a:rPr lang="en-GB" sz="1100">
                <a:solidFill>
                  <a:schemeClr val="dk1"/>
                </a:solidFill>
              </a:rPr>
              <a:t>. This indicates a profit margin of approximately </a:t>
            </a:r>
            <a:r>
              <a:rPr b="1" lang="en-GB" sz="1100">
                <a:solidFill>
                  <a:schemeClr val="dk1"/>
                </a:solidFill>
              </a:rPr>
              <a:t>23%</a:t>
            </a:r>
            <a:r>
              <a:rPr lang="en-GB" sz="1100">
                <a:solidFill>
                  <a:schemeClr val="dk1"/>
                </a:solidFill>
              </a:rPr>
              <a:t>, demonstrating effective cost management.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Vijay Singh</a:t>
            </a:r>
            <a:r>
              <a:rPr lang="en-GB" sz="1100">
                <a:solidFill>
                  <a:schemeClr val="dk1"/>
                </a:solidFill>
              </a:rPr>
              <a:t> was the best performer in </a:t>
            </a:r>
            <a:r>
              <a:rPr b="1" lang="en-GB" sz="1100">
                <a:solidFill>
                  <a:schemeClr val="dk1"/>
                </a:solidFill>
              </a:rPr>
              <a:t>2020</a:t>
            </a:r>
            <a:r>
              <a:rPr lang="en-GB" sz="1100">
                <a:solidFill>
                  <a:schemeClr val="dk1"/>
                </a:solidFill>
              </a:rPr>
              <a:t>, generating sales of </a:t>
            </a:r>
            <a:r>
              <a:rPr b="1" lang="en-GB" sz="1100">
                <a:solidFill>
                  <a:schemeClr val="dk1"/>
                </a:solidFill>
              </a:rPr>
              <a:t>₹5.6 million</a:t>
            </a:r>
            <a:r>
              <a:rPr lang="en-GB" sz="1100">
                <a:solidFill>
                  <a:schemeClr val="dk1"/>
                </a:solidFill>
              </a:rPr>
              <a:t>. However, his performance declined in </a:t>
            </a:r>
            <a:r>
              <a:rPr b="1" lang="en-GB" sz="1100">
                <a:solidFill>
                  <a:schemeClr val="dk1"/>
                </a:solidFill>
              </a:rPr>
              <a:t>2021</a:t>
            </a:r>
            <a:r>
              <a:rPr lang="en-GB" sz="1100">
                <a:solidFill>
                  <a:schemeClr val="dk1"/>
                </a:solidFill>
              </a:rPr>
              <a:t>, maintaining the same sales figure, and he ranked second to last in </a:t>
            </a:r>
            <a:r>
              <a:rPr b="1" lang="en-GB" sz="1100">
                <a:solidFill>
                  <a:schemeClr val="dk1"/>
                </a:solidFill>
              </a:rPr>
              <a:t>2022</a:t>
            </a:r>
            <a:r>
              <a:rPr lang="en-GB" sz="1100">
                <a:solidFill>
                  <a:schemeClr val="dk1"/>
                </a:solidFill>
              </a:rPr>
              <a:t> with sales of </a:t>
            </a:r>
            <a:r>
              <a:rPr b="1" lang="en-GB" sz="1100">
                <a:solidFill>
                  <a:schemeClr val="dk1"/>
                </a:solidFill>
              </a:rPr>
              <a:t>₹4.6 million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Sales peaked in </a:t>
            </a:r>
            <a:r>
              <a:rPr b="1" lang="en-GB" sz="1100">
                <a:solidFill>
                  <a:schemeClr val="dk1"/>
                </a:solidFill>
              </a:rPr>
              <a:t>2021</a:t>
            </a:r>
            <a:r>
              <a:rPr lang="en-GB" sz="1100">
                <a:solidFill>
                  <a:schemeClr val="dk1"/>
                </a:solidFill>
              </a:rPr>
              <a:t> at </a:t>
            </a:r>
            <a:r>
              <a:rPr b="1" lang="en-GB" sz="1100">
                <a:solidFill>
                  <a:schemeClr val="dk1"/>
                </a:solidFill>
              </a:rPr>
              <a:t>₹34 million</a:t>
            </a:r>
            <a:r>
              <a:rPr lang="en-GB" sz="1100">
                <a:solidFill>
                  <a:schemeClr val="dk1"/>
                </a:solidFill>
              </a:rPr>
              <a:t>, followed by a slight decline to </a:t>
            </a:r>
            <a:r>
              <a:rPr b="1" lang="en-GB" sz="1100">
                <a:solidFill>
                  <a:schemeClr val="dk1"/>
                </a:solidFill>
              </a:rPr>
              <a:t>₹33 million</a:t>
            </a:r>
            <a:r>
              <a:rPr lang="en-GB" sz="1100">
                <a:solidFill>
                  <a:schemeClr val="dk1"/>
                </a:solidFill>
              </a:rPr>
              <a:t> in </a:t>
            </a:r>
            <a:r>
              <a:rPr b="1" lang="en-GB" sz="1100">
                <a:solidFill>
                  <a:schemeClr val="dk1"/>
                </a:solidFill>
              </a:rPr>
              <a:t>2022</a:t>
            </a:r>
            <a:r>
              <a:rPr lang="en-GB" sz="1100">
                <a:solidFill>
                  <a:schemeClr val="dk1"/>
                </a:solidFill>
              </a:rPr>
              <a:t>. This trend indicates the need for strategies to sustain sales momentum moving forward.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The months of </a:t>
            </a:r>
            <a:r>
              <a:rPr b="1" lang="en-GB" sz="1100">
                <a:solidFill>
                  <a:schemeClr val="dk1"/>
                </a:solidFill>
              </a:rPr>
              <a:t>March, April, and May</a:t>
            </a:r>
            <a:r>
              <a:rPr lang="en-GB" sz="1100">
                <a:solidFill>
                  <a:schemeClr val="dk1"/>
                </a:solidFill>
              </a:rPr>
              <a:t> consistently emerge as the best months for sales across all years, while the rest of the year, except for September and December, shows lower sales activity.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The leading states in terms of sales performance are </a:t>
            </a:r>
            <a:r>
              <a:rPr b="1" lang="en-GB" sz="1100">
                <a:solidFill>
                  <a:schemeClr val="dk1"/>
                </a:solidFill>
              </a:rPr>
              <a:t>Maharashtra, Uttar Pradesh, Gujarat, Delhi, and Bihar</a:t>
            </a:r>
            <a:r>
              <a:rPr lang="en-GB" sz="1100">
                <a:solidFill>
                  <a:schemeClr val="dk1"/>
                </a:solidFill>
              </a:rPr>
              <a:t>, highlighting key markets for future focus.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000A39"/>
                </a:solidFill>
                <a:latin typeface="Rajdhani"/>
                <a:ea typeface="Rajdhani"/>
                <a:cs typeface="Rajdhani"/>
                <a:sym typeface="Rajdhani"/>
              </a:rPr>
              <a:t>Insight</a:t>
            </a:r>
            <a:endParaRPr b="1" sz="4000">
              <a:solidFill>
                <a:srgbClr val="000A3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The average quantity sold per transaction is decreasing, from </a:t>
            </a:r>
            <a:r>
              <a:rPr b="1" lang="en-GB" sz="1100">
                <a:solidFill>
                  <a:schemeClr val="dk1"/>
                </a:solidFill>
              </a:rPr>
              <a:t>2.52 units in 2020</a:t>
            </a:r>
            <a:r>
              <a:rPr lang="en-GB" sz="1100">
                <a:solidFill>
                  <a:schemeClr val="dk1"/>
                </a:solidFill>
              </a:rPr>
              <a:t> to </a:t>
            </a:r>
            <a:r>
              <a:rPr b="1" lang="en-GB" sz="1100">
                <a:solidFill>
                  <a:schemeClr val="dk1"/>
                </a:solidFill>
              </a:rPr>
              <a:t>2.46 units in 2022</a:t>
            </a:r>
            <a:r>
              <a:rPr lang="en-GB" sz="1100">
                <a:solidFill>
                  <a:schemeClr val="dk1"/>
                </a:solidFill>
              </a:rPr>
              <a:t>, suggesting a need to encourage larger purchases.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The top three brands by total sales are </a:t>
            </a:r>
            <a:r>
              <a:rPr b="1" lang="en-GB" sz="1100">
                <a:solidFill>
                  <a:schemeClr val="dk1"/>
                </a:solidFill>
              </a:rPr>
              <a:t>Intel (₹18 million)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b="1" lang="en-GB" sz="1100">
                <a:solidFill>
                  <a:schemeClr val="dk1"/>
                </a:solidFill>
              </a:rPr>
              <a:t>Samsung (₹28 million)</a:t>
            </a:r>
            <a:r>
              <a:rPr lang="en-GB" sz="1100">
                <a:solidFill>
                  <a:schemeClr val="dk1"/>
                </a:solidFill>
              </a:rPr>
              <a:t>, and </a:t>
            </a:r>
            <a:r>
              <a:rPr b="1" lang="en-GB" sz="1100">
                <a:solidFill>
                  <a:schemeClr val="dk1"/>
                </a:solidFill>
              </a:rPr>
              <a:t>Dell (₹25 million)</a:t>
            </a:r>
            <a:r>
              <a:rPr lang="en-GB" sz="1100">
                <a:solidFill>
                  <a:schemeClr val="dk1"/>
                </a:solidFill>
              </a:rPr>
              <a:t>. Brands such as Asus and MSI show lower sales and profitability.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Monitors lead category sales with a total of </a:t>
            </a:r>
            <a:r>
              <a:rPr b="1" lang="en-GB" sz="1100">
                <a:solidFill>
                  <a:schemeClr val="dk1"/>
                </a:solidFill>
              </a:rPr>
              <a:t>₹23 million</a:t>
            </a:r>
            <a:r>
              <a:rPr lang="en-GB" sz="1100">
                <a:solidFill>
                  <a:schemeClr val="dk1"/>
                </a:solidFill>
              </a:rPr>
              <a:t>, indicating strong demand in this segment. Higher-selling categories like monitors and CPUs should contribute proportionally higher profits.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Supervisors </a:t>
            </a:r>
            <a:r>
              <a:rPr b="1" lang="en-GB" sz="1100">
                <a:solidFill>
                  <a:schemeClr val="dk1"/>
                </a:solidFill>
              </a:rPr>
              <a:t>Aarvi Gupta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b="1" lang="en-GB" sz="1100">
                <a:solidFill>
                  <a:schemeClr val="dk1"/>
                </a:solidFill>
              </a:rPr>
              <a:t>Ajay Sharma</a:t>
            </a:r>
            <a:r>
              <a:rPr lang="en-GB" sz="1100">
                <a:solidFill>
                  <a:schemeClr val="dk1"/>
                </a:solidFill>
              </a:rPr>
              <a:t> consistently contribute significantly to overall sales performance.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000A39"/>
                </a:solidFill>
                <a:latin typeface="Rajdhani"/>
                <a:ea typeface="Rajdhani"/>
                <a:cs typeface="Rajdhani"/>
                <a:sym typeface="Rajdhani"/>
              </a:rPr>
              <a:t>Actionable Strategy</a:t>
            </a:r>
            <a:endParaRPr b="1" sz="4000">
              <a:solidFill>
                <a:srgbClr val="000A3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Offer exclusive deals or bundles for these brands to boost customer loyalty and sales further.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counter the declining average quantity sold per transaction, introduce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upselling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cross-selling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strategies.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Capitalize on the peak sales months of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March, April, and May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by launching seasonal promotions or discounts during these periods.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Recognize and reward top-performing supervisors like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Aarvi Gupta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Ajay Sharma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 their contributions to sales.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063842" cy="5143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000A39"/>
                </a:solidFill>
                <a:latin typeface="Rajdhani"/>
                <a:ea typeface="Rajdhani"/>
                <a:cs typeface="Rajdhani"/>
                <a:sym typeface="Rajdhani"/>
              </a:rPr>
              <a:t>Insight</a:t>
            </a:r>
            <a:endParaRPr b="1" sz="4000">
              <a:solidFill>
                <a:srgbClr val="000A3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Quarter 2 recorded the highest number of orders at </a:t>
            </a:r>
            <a:r>
              <a:rPr b="1" lang="en-GB" sz="1100">
                <a:solidFill>
                  <a:schemeClr val="dk1"/>
                </a:solidFill>
              </a:rPr>
              <a:t>1,974</a:t>
            </a:r>
            <a:r>
              <a:rPr lang="en-GB" sz="1100">
                <a:solidFill>
                  <a:schemeClr val="dk1"/>
                </a:solidFill>
              </a:rPr>
              <a:t>, while Quarter 3 and Quarter 4 showed significant drops with only </a:t>
            </a:r>
            <a:r>
              <a:rPr b="1" lang="en-GB" sz="1100">
                <a:solidFill>
                  <a:schemeClr val="dk1"/>
                </a:solidFill>
              </a:rPr>
              <a:t>723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b="1" lang="en-GB" sz="1100">
                <a:solidFill>
                  <a:schemeClr val="dk1"/>
                </a:solidFill>
              </a:rPr>
              <a:t>744 orders</a:t>
            </a:r>
            <a:r>
              <a:rPr lang="en-GB" sz="1100">
                <a:solidFill>
                  <a:schemeClr val="dk1"/>
                </a:solidFill>
              </a:rPr>
              <a:t>, respectively.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Maharashtra leads in total sales with over </a:t>
            </a:r>
            <a:r>
              <a:rPr b="1" lang="en-GB" sz="1100">
                <a:solidFill>
                  <a:schemeClr val="dk1"/>
                </a:solidFill>
              </a:rPr>
              <a:t>₹17 million</a:t>
            </a:r>
            <a:r>
              <a:rPr lang="en-GB" sz="1100">
                <a:solidFill>
                  <a:schemeClr val="dk1"/>
                </a:solidFill>
              </a:rPr>
              <a:t>, indicating its importance as a key market.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Notable high-value customers include </a:t>
            </a:r>
            <a:r>
              <a:rPr b="1" lang="en-GB" sz="1100">
                <a:solidFill>
                  <a:schemeClr val="dk1"/>
                </a:solidFill>
              </a:rPr>
              <a:t>Jagdeep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b="1" lang="en-GB" sz="1100">
                <a:solidFill>
                  <a:schemeClr val="dk1"/>
                </a:solidFill>
              </a:rPr>
              <a:t>Roshan Zameer</a:t>
            </a:r>
            <a:r>
              <a:rPr lang="en-GB" sz="1100">
                <a:solidFill>
                  <a:schemeClr val="dk1"/>
                </a:solidFill>
              </a:rPr>
              <a:t>, whose contributions significantly impact overall revenue.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States with high sales also report higher costs, indicating a direct correlation that should be monitored for profitability analysis.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Brands like </a:t>
            </a:r>
            <a:r>
              <a:rPr b="1" lang="en-GB" sz="1100">
                <a:solidFill>
                  <a:schemeClr val="dk1"/>
                </a:solidFill>
              </a:rPr>
              <a:t>Samsung, Nvidia, and Western Digital dominate</a:t>
            </a:r>
            <a:r>
              <a:rPr lang="en-GB" sz="1100">
                <a:solidFill>
                  <a:schemeClr val="dk1"/>
                </a:solidFill>
              </a:rPr>
              <a:t> overall sales figures, while brands such as MSI and Hynix are lagging behind.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Supervisor Aarvi Gupta generated the highest sales at </a:t>
            </a:r>
            <a:r>
              <a:rPr b="1" lang="en-GB" sz="1100">
                <a:solidFill>
                  <a:schemeClr val="dk1"/>
                </a:solidFill>
              </a:rPr>
              <a:t>₹19 million</a:t>
            </a:r>
            <a:r>
              <a:rPr lang="en-GB" sz="1100">
                <a:solidFill>
                  <a:schemeClr val="dk1"/>
                </a:solidFill>
              </a:rPr>
              <a:t>, while Advika Joshi contributed the least among top supervisors at ₹15 million.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000A39"/>
                </a:solidFill>
                <a:latin typeface="Rajdhani"/>
                <a:ea typeface="Rajdhani"/>
                <a:cs typeface="Rajdhani"/>
                <a:sym typeface="Rajdhani"/>
              </a:rPr>
              <a:t>Actionable Strategy</a:t>
            </a:r>
            <a:endParaRPr b="1" sz="4000">
              <a:solidFill>
                <a:srgbClr val="000A3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Develop loyalty programs and personalized offers for high-value customers to encourage repeat business.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Share best practices from high-performing supervisors with others through training or mentorship programs.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Launch mid-year flash sales and offer incentives to stimulate orders during slower periods.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