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Oleo Script"/>
      <p:regular r:id="rId18"/>
      <p:bold r:id="rId19"/>
    </p:embeddedFont>
    <p:embeddedFont>
      <p:font typeface="Rubi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regular.fntdata"/><Relationship Id="rId11" Type="http://schemas.openxmlformats.org/officeDocument/2006/relationships/slide" Target="slides/slide6.xml"/><Relationship Id="rId22" Type="http://schemas.openxmlformats.org/officeDocument/2006/relationships/font" Target="fonts/Rubik-italic.fntdata"/><Relationship Id="rId10" Type="http://schemas.openxmlformats.org/officeDocument/2006/relationships/slide" Target="slides/slide5.xml"/><Relationship Id="rId21" Type="http://schemas.openxmlformats.org/officeDocument/2006/relationships/font" Target="fonts/Rubi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ubi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eoScript-bold.fntdata"/><Relationship Id="rId6" Type="http://schemas.openxmlformats.org/officeDocument/2006/relationships/slide" Target="slides/slide1.xml"/><Relationship Id="rId18" Type="http://schemas.openxmlformats.org/officeDocument/2006/relationships/font" Target="fonts/OleoScrip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58ebc3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58ebc3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f7c389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f7c389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f7c389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af7c389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af7c389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af7c389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58ebc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58ebc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f7c3893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af7c3893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58ebc3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a58ebc3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bbd63a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bbd63a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hyperlink" Target="mailto:jatinbhavsar000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9" y="0"/>
            <a:ext cx="9087901" cy="514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8" y="0"/>
            <a:ext cx="9092303" cy="514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3" y="0"/>
            <a:ext cx="9092753" cy="5143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4" y="0"/>
            <a:ext cx="9049811" cy="514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rgbClr val="17254E"/>
                </a:solidFill>
                <a:latin typeface="Oleo Script"/>
                <a:ea typeface="Oleo Script"/>
                <a:cs typeface="Oleo Script"/>
                <a:sym typeface="Oleo Script"/>
              </a:rPr>
              <a:t>Insight</a:t>
            </a:r>
            <a:endParaRPr sz="3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The months from </a:t>
            </a:r>
            <a:r>
              <a:rPr b="1" lang="en-GB" sz="1100">
                <a:solidFill>
                  <a:schemeClr val="dk1"/>
                </a:solidFill>
              </a:rPr>
              <a:t>May to November</a:t>
            </a:r>
            <a:r>
              <a:rPr lang="en-GB" sz="1100">
                <a:solidFill>
                  <a:schemeClr val="dk1"/>
                </a:solidFill>
              </a:rPr>
              <a:t> consistently record the </a:t>
            </a:r>
            <a:r>
              <a:rPr b="1" lang="en-GB" sz="1100">
                <a:solidFill>
                  <a:schemeClr val="dk1"/>
                </a:solidFill>
              </a:rPr>
              <a:t>highest number of orders</a:t>
            </a:r>
            <a:r>
              <a:rPr lang="en-GB" sz="1100">
                <a:solidFill>
                  <a:schemeClr val="dk1"/>
                </a:solidFill>
              </a:rPr>
              <a:t>, showcasing seasonal trends or successful marketing campaigns during this time.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A total of </a:t>
            </a:r>
            <a:r>
              <a:rPr b="1" lang="en-GB" sz="1100">
                <a:solidFill>
                  <a:schemeClr val="dk1"/>
                </a:solidFill>
              </a:rPr>
              <a:t>99.44K customers</a:t>
            </a:r>
            <a:r>
              <a:rPr lang="en-GB" sz="1100">
                <a:solidFill>
                  <a:schemeClr val="dk1"/>
                </a:solidFill>
              </a:rPr>
              <a:t> have contributed to an impressive </a:t>
            </a:r>
            <a:r>
              <a:rPr b="1" lang="en-GB" sz="1100">
                <a:solidFill>
                  <a:schemeClr val="dk1"/>
                </a:solidFill>
              </a:rPr>
              <a:t>$30 million in sales</a:t>
            </a:r>
            <a:r>
              <a:rPr lang="en-GB" sz="1100">
                <a:solidFill>
                  <a:schemeClr val="dk1"/>
                </a:solidFill>
              </a:rPr>
              <a:t>, with an </a:t>
            </a:r>
            <a:r>
              <a:rPr b="1" lang="en-GB" sz="1100">
                <a:solidFill>
                  <a:schemeClr val="dk1"/>
                </a:solidFill>
              </a:rPr>
              <a:t>Average Order Value (AOV)</a:t>
            </a:r>
            <a:r>
              <a:rPr lang="en-GB" sz="1100">
                <a:solidFill>
                  <a:schemeClr val="dk1"/>
                </a:solidFill>
              </a:rPr>
              <a:t> of </a:t>
            </a:r>
            <a:r>
              <a:rPr b="1" lang="en-GB" sz="1100">
                <a:solidFill>
                  <a:schemeClr val="dk1"/>
                </a:solidFill>
              </a:rPr>
              <a:t>$266</a:t>
            </a:r>
            <a:r>
              <a:rPr lang="en-GB" sz="1100">
                <a:solidFill>
                  <a:schemeClr val="dk1"/>
                </a:solidFill>
              </a:rPr>
              <a:t>, which is remarkably high.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Pianco</a:t>
            </a:r>
            <a:r>
              <a:rPr lang="en-GB" sz="1100">
                <a:solidFill>
                  <a:schemeClr val="dk1"/>
                </a:solidFill>
              </a:rPr>
              <a:t> stands out with the </a:t>
            </a:r>
            <a:r>
              <a:rPr b="1" lang="en-GB" sz="1100">
                <a:solidFill>
                  <a:schemeClr val="dk1"/>
                </a:solidFill>
              </a:rPr>
              <a:t>highest Average Order Value (AOV)</a:t>
            </a:r>
            <a:r>
              <a:rPr lang="en-GB" sz="1100">
                <a:solidFill>
                  <a:schemeClr val="dk1"/>
                </a:solidFill>
              </a:rPr>
              <a:t> of </a:t>
            </a:r>
            <a:r>
              <a:rPr b="1" lang="en-GB" sz="1100">
                <a:solidFill>
                  <a:schemeClr val="dk1"/>
                </a:solidFill>
              </a:rPr>
              <a:t>$6,724</a:t>
            </a:r>
            <a:r>
              <a:rPr lang="en-GB" sz="1100">
                <a:solidFill>
                  <a:schemeClr val="dk1"/>
                </a:solidFill>
              </a:rPr>
              <a:t>, highlighting the presence of high-value customers or bulk purchases.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Sao Paulo</a:t>
            </a:r>
            <a:r>
              <a:rPr lang="en-GB" sz="1100">
                <a:solidFill>
                  <a:schemeClr val="dk1"/>
                </a:solidFill>
              </a:rPr>
              <a:t> leads with </a:t>
            </a:r>
            <a:r>
              <a:rPr b="1" lang="en-GB" sz="1100">
                <a:solidFill>
                  <a:schemeClr val="dk1"/>
                </a:solidFill>
              </a:rPr>
              <a:t>$4 million in total sales</a:t>
            </a:r>
            <a:r>
              <a:rPr lang="en-GB" sz="1100">
                <a:solidFill>
                  <a:schemeClr val="dk1"/>
                </a:solidFill>
              </a:rPr>
              <a:t>, making it a key market for the business.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The period from </a:t>
            </a:r>
            <a:r>
              <a:rPr b="1" lang="en-GB" sz="1100">
                <a:solidFill>
                  <a:schemeClr val="dk1"/>
                </a:solidFill>
              </a:rPr>
              <a:t>December 2017 to May 2018</a:t>
            </a:r>
            <a:r>
              <a:rPr lang="en-GB" sz="1100">
                <a:solidFill>
                  <a:schemeClr val="dk1"/>
                </a:solidFill>
              </a:rPr>
              <a:t> was the company’s </a:t>
            </a:r>
            <a:r>
              <a:rPr b="1" lang="en-GB" sz="1100">
                <a:solidFill>
                  <a:schemeClr val="dk1"/>
                </a:solidFill>
              </a:rPr>
              <a:t>best-ever sales period</a:t>
            </a:r>
            <a:r>
              <a:rPr lang="en-GB" sz="1100">
                <a:solidFill>
                  <a:schemeClr val="dk1"/>
                </a:solidFill>
              </a:rPr>
              <a:t>, reflecting peak market demand and effective business strategies.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Approximately </a:t>
            </a:r>
            <a:r>
              <a:rPr b="1" lang="en-GB" sz="1100">
                <a:solidFill>
                  <a:schemeClr val="dk1"/>
                </a:solidFill>
              </a:rPr>
              <a:t>22% of orders are canceled</a:t>
            </a:r>
            <a:r>
              <a:rPr lang="en-GB" sz="1100">
                <a:solidFill>
                  <a:schemeClr val="dk1"/>
                </a:solidFill>
              </a:rPr>
              <a:t>, a significant metric that warrants further investigation to identify and address underlying causes.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75% of transactions</a:t>
            </a:r>
            <a:r>
              <a:rPr lang="en-GB" sz="1100">
                <a:solidFill>
                  <a:schemeClr val="dk1"/>
                </a:solidFill>
              </a:rPr>
              <a:t> are processed via </a:t>
            </a:r>
            <a:r>
              <a:rPr b="1" lang="en-GB" sz="1100">
                <a:solidFill>
                  <a:schemeClr val="dk1"/>
                </a:solidFill>
              </a:rPr>
              <a:t>credit cards</a:t>
            </a:r>
            <a:r>
              <a:rPr lang="en-GB" sz="1100">
                <a:solidFill>
                  <a:schemeClr val="dk1"/>
                </a:solidFill>
              </a:rPr>
              <a:t>, indicating a strong reliance on digital payment options.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rgbClr val="17254E"/>
                </a:solidFill>
                <a:latin typeface="Oleo Script"/>
                <a:ea typeface="Oleo Script"/>
                <a:cs typeface="Oleo Script"/>
                <a:sym typeface="Oleo Script"/>
              </a:rPr>
              <a:t>Insight</a:t>
            </a:r>
            <a:endParaRPr sz="3850">
              <a:solidFill>
                <a:srgbClr val="17254E"/>
              </a:solidFill>
              <a:latin typeface="Oleo Script"/>
              <a:ea typeface="Oleo Script"/>
              <a:cs typeface="Oleo Script"/>
              <a:sym typeface="Oleo Script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Customer Satisfaction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76% of customers are satisfied</a:t>
            </a:r>
            <a:r>
              <a:rPr lang="en-GB" sz="1100">
                <a:solidFill>
                  <a:schemeClr val="dk1"/>
                </a:solidFill>
              </a:rPr>
              <a:t>, reflecting a high level of service quality.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14.5% are dissatisfied</a:t>
            </a:r>
            <a:r>
              <a:rPr lang="en-GB" sz="1100">
                <a:solidFill>
                  <a:schemeClr val="dk1"/>
                </a:solidFill>
              </a:rPr>
              <a:t>, indicating opportunities for improvement.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The remaining customers are neutral, suggesting potential for better engagement.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Resolving </a:t>
            </a:r>
            <a:r>
              <a:rPr b="1" lang="en-GB" sz="1100">
                <a:solidFill>
                  <a:schemeClr val="dk1"/>
                </a:solidFill>
              </a:rPr>
              <a:t>dissatisfied customer reviews</a:t>
            </a:r>
            <a:r>
              <a:rPr lang="en-GB" sz="1100">
                <a:solidFill>
                  <a:schemeClr val="dk1"/>
                </a:solidFill>
              </a:rPr>
              <a:t> takes an average of </a:t>
            </a:r>
            <a:r>
              <a:rPr b="1" lang="en-GB" sz="1100">
                <a:solidFill>
                  <a:schemeClr val="dk1"/>
                </a:solidFill>
              </a:rPr>
              <a:t>2.47 days</a:t>
            </a:r>
            <a:r>
              <a:rPr lang="en-GB" sz="1100">
                <a:solidFill>
                  <a:schemeClr val="dk1"/>
                </a:solidFill>
              </a:rPr>
              <a:t>, which could be optimized for faster customer satisfaction.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 total of </a:t>
            </a:r>
            <a:r>
              <a:rPr b="1" lang="en-GB" sz="1100">
                <a:solidFill>
                  <a:schemeClr val="dk1"/>
                </a:solidFill>
              </a:rPr>
              <a:t>99K reviews</a:t>
            </a:r>
            <a:r>
              <a:rPr lang="en-GB" sz="1100">
                <a:solidFill>
                  <a:schemeClr val="dk1"/>
                </a:solidFill>
              </a:rPr>
              <a:t> have been received, providing valuable insights for continuous improvement.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business has an </a:t>
            </a:r>
            <a:r>
              <a:rPr b="1" lang="en-GB" sz="1100">
                <a:solidFill>
                  <a:schemeClr val="dk1"/>
                </a:solidFill>
              </a:rPr>
              <a:t>average customer rating of 4.09</a:t>
            </a:r>
            <a:r>
              <a:rPr lang="en-GB" sz="1100">
                <a:solidFill>
                  <a:schemeClr val="dk1"/>
                </a:solidFill>
              </a:rPr>
              <a:t>, which is a positive indicator of overall satisfaction but leaves room for enhancement.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rgbClr val="17254E"/>
                </a:solidFill>
                <a:latin typeface="Oleo Script"/>
                <a:ea typeface="Oleo Script"/>
                <a:cs typeface="Oleo Script"/>
                <a:sym typeface="Oleo Script"/>
              </a:rPr>
              <a:t>Actionable Strategy</a:t>
            </a:r>
            <a:endParaRPr sz="3850">
              <a:solidFill>
                <a:srgbClr val="17254E"/>
              </a:solidFill>
              <a:latin typeface="Oleo Script"/>
              <a:ea typeface="Oleo Script"/>
              <a:cs typeface="Oleo Script"/>
              <a:sym typeface="Oleo Script"/>
            </a:endParaRPr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Analyze customer behavior in </a:t>
            </a:r>
            <a:r>
              <a:rPr b="1" lang="en-GB" sz="1100">
                <a:solidFill>
                  <a:schemeClr val="dk1"/>
                </a:solidFill>
              </a:rPr>
              <a:t>Pianco City</a:t>
            </a:r>
            <a:r>
              <a:rPr lang="en-GB" sz="1100">
                <a:solidFill>
                  <a:schemeClr val="dk1"/>
                </a:solidFill>
              </a:rPr>
              <a:t> to understand the drivers of this high AOV. Replicate successful strategies in other regions.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Design </a:t>
            </a:r>
            <a:r>
              <a:rPr b="1" lang="en-GB" sz="1100">
                <a:solidFill>
                  <a:schemeClr val="dk1"/>
                </a:solidFill>
              </a:rPr>
              <a:t>targeted promotions and special offers</a:t>
            </a:r>
            <a:r>
              <a:rPr lang="en-GB" sz="1100">
                <a:solidFill>
                  <a:schemeClr val="dk1"/>
                </a:solidFill>
              </a:rPr>
              <a:t> for customers in high AOV cities to maximize revenue potential.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Develop </a:t>
            </a:r>
            <a:r>
              <a:rPr b="1" lang="en-GB" sz="1100">
                <a:solidFill>
                  <a:schemeClr val="dk1"/>
                </a:solidFill>
              </a:rPr>
              <a:t>VIP programs and exclusive deals</a:t>
            </a:r>
            <a:r>
              <a:rPr lang="en-GB" sz="1100">
                <a:solidFill>
                  <a:schemeClr val="dk1"/>
                </a:solidFill>
              </a:rPr>
              <a:t> for high-spending customers to retain their loyalty and encourage more purchases.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Optimize</a:t>
            </a:r>
            <a:r>
              <a:rPr b="1" lang="en-GB" sz="1100">
                <a:solidFill>
                  <a:schemeClr val="dk1"/>
                </a:solidFill>
              </a:rPr>
              <a:t> inventory management</a:t>
            </a:r>
            <a:r>
              <a:rPr lang="en-GB" sz="1100">
                <a:solidFill>
                  <a:schemeClr val="dk1"/>
                </a:solidFill>
              </a:rPr>
              <a:t> to ensure sufficient stock during peak months.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Invest in </a:t>
            </a:r>
            <a:r>
              <a:rPr b="1" lang="en-GB" sz="1100">
                <a:solidFill>
                  <a:schemeClr val="dk1"/>
                </a:solidFill>
              </a:rPr>
              <a:t>localized marketing campaigns</a:t>
            </a:r>
            <a:r>
              <a:rPr lang="en-GB" sz="1100">
                <a:solidFill>
                  <a:schemeClr val="dk1"/>
                </a:solidFill>
              </a:rPr>
              <a:t>, partnerships, and events in Sao Paulo to further boost sales.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4">
            <a:alphaModFix amt="10000"/>
          </a:blip>
          <a:srcRect b="9941" l="19233" r="13751" t="6376"/>
          <a:stretch/>
        </p:blipFill>
        <p:spPr>
          <a:xfrm rot="-5400000">
            <a:off x="2000274" y="-1982325"/>
            <a:ext cx="5143451" cy="91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133" y="2493044"/>
            <a:ext cx="203376" cy="217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169" y="3051818"/>
            <a:ext cx="190065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569725" y="282900"/>
            <a:ext cx="655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600" u="none" cap="none" strike="noStrike">
                <a:solidFill>
                  <a:srgbClr val="17254E"/>
                </a:solidFill>
                <a:latin typeface="Oleo Script"/>
                <a:ea typeface="Oleo Script"/>
                <a:cs typeface="Oleo Script"/>
                <a:sym typeface="Oleo Script"/>
              </a:rPr>
              <a:t>Contact Us</a:t>
            </a:r>
            <a:endParaRPr sz="9600"/>
          </a:p>
        </p:txBody>
      </p:sp>
      <p:sp>
        <p:nvSpPr>
          <p:cNvPr id="96" name="Google Shape;96;p20"/>
          <p:cNvSpPr txBox="1"/>
          <p:nvPr/>
        </p:nvSpPr>
        <p:spPr>
          <a:xfrm>
            <a:off x="569721" y="2456140"/>
            <a:ext cx="2705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7254E"/>
                </a:solidFill>
                <a:latin typeface="Rubik"/>
                <a:ea typeface="Rubik"/>
                <a:cs typeface="Rubik"/>
                <a:sym typeface="Rubik"/>
              </a:rPr>
              <a:t>+91 9924750166</a:t>
            </a:r>
            <a:endParaRPr sz="1700"/>
          </a:p>
        </p:txBody>
      </p:sp>
      <p:sp>
        <p:nvSpPr>
          <p:cNvPr id="97" name="Google Shape;97;p20"/>
          <p:cNvSpPr txBox="1"/>
          <p:nvPr/>
        </p:nvSpPr>
        <p:spPr>
          <a:xfrm>
            <a:off x="569727" y="2982600"/>
            <a:ext cx="412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jatinbhavsar000@gmail.com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